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7" r:id="rId2"/>
    <p:sldMasterId id="2147483669" r:id="rId3"/>
  </p:sldMasterIdLst>
  <p:notesMasterIdLst>
    <p:notesMasterId r:id="rId17"/>
  </p:notesMasterIdLst>
  <p:handoutMasterIdLst>
    <p:handoutMasterId r:id="rId18"/>
  </p:handoutMasterIdLst>
  <p:sldIdLst>
    <p:sldId id="733" r:id="rId4"/>
    <p:sldId id="793" r:id="rId5"/>
    <p:sldId id="840" r:id="rId6"/>
    <p:sldId id="841" r:id="rId7"/>
    <p:sldId id="837" r:id="rId8"/>
    <p:sldId id="839" r:id="rId9"/>
    <p:sldId id="836" r:id="rId10"/>
    <p:sldId id="843" r:id="rId11"/>
    <p:sldId id="844" r:id="rId12"/>
    <p:sldId id="832" r:id="rId13"/>
    <p:sldId id="842" r:id="rId14"/>
    <p:sldId id="845" r:id="rId15"/>
    <p:sldId id="846" r:id="rId16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333399"/>
    <a:srgbClr val="000000"/>
    <a:srgbClr val="0C45E4"/>
    <a:srgbClr val="008000"/>
    <a:srgbClr val="5F5F5F"/>
    <a:srgbClr val="333333"/>
    <a:srgbClr val="CC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7867" autoAdjust="0"/>
  </p:normalViewPr>
  <p:slideViewPr>
    <p:cSldViewPr snapToGrid="0">
      <p:cViewPr varScale="1">
        <p:scale>
          <a:sx n="77" d="100"/>
          <a:sy n="77" d="100"/>
        </p:scale>
        <p:origin x="95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72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7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E462F-C152-3342-BD7F-580EF8FAFC2F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829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5080F-8CC8-4384-8357-287F9AB99C6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39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54" y="2130426"/>
            <a:ext cx="10041775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513" y="3886200"/>
            <a:ext cx="822405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10857"/>
            <a:ext cx="11479575" cy="290849"/>
          </a:xfrm>
        </p:spPr>
        <p:txBody>
          <a:bodyPr/>
          <a:lstStyle>
            <a:lvl1pPr>
              <a:defRPr sz="210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08000" y="1885949"/>
            <a:ext cx="7231575" cy="384016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3850" indent="0">
              <a:spcBef>
                <a:spcPts val="0"/>
              </a:spcBef>
              <a:buFontTx/>
              <a:buNone/>
              <a:defRPr sz="1400" b="0">
                <a:latin typeface="Arial MT Std Light" panose="020B0302030403020204" pitchFamily="34" charset="0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599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267200" cy="657225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0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8000" y="710857"/>
            <a:ext cx="7222050" cy="290849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08000" y="1885949"/>
            <a:ext cx="7222050" cy="384016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3850" indent="0">
              <a:spcBef>
                <a:spcPts val="0"/>
              </a:spcBef>
              <a:buFontTx/>
              <a:buNone/>
              <a:defRPr sz="1400" b="0">
                <a:latin typeface="Arial MT Std Light" panose="020B0302030403020204" pitchFamily="34" charset="0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84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+ fond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067832-BFDC-48EB-99EE-6F76E68FED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C6F09A8-1E7A-4227-AC62-BB5DFF5A1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9E0E8E1-8776-4E1E-9E25-D90821B48FC1}"/>
              </a:ext>
            </a:extLst>
          </p:cNvPr>
          <p:cNvCxnSpPr>
            <a:cxnSpLocks/>
          </p:cNvCxnSpPr>
          <p:nvPr userDrawn="1"/>
        </p:nvCxnSpPr>
        <p:spPr>
          <a:xfrm>
            <a:off x="359999" y="592670"/>
            <a:ext cx="11472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F54370C-3C83-44EF-AED9-26116E41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F83CF46-8F60-4033-A89F-BF70ABE27E5F}"/>
              </a:ext>
            </a:extLst>
          </p:cNvPr>
          <p:cNvCxnSpPr/>
          <p:nvPr userDrawn="1"/>
        </p:nvCxnSpPr>
        <p:spPr>
          <a:xfrm>
            <a:off x="11353800" y="6648718"/>
            <a:ext cx="0" cy="1404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C218D-472B-480C-843F-CCCEE3CDABE5}"/>
              </a:ext>
            </a:extLst>
          </p:cNvPr>
          <p:cNvSpPr txBox="1"/>
          <p:nvPr userDrawn="1"/>
        </p:nvSpPr>
        <p:spPr>
          <a:xfrm>
            <a:off x="11430002" y="6649716"/>
            <a:ext cx="328616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@ </a:t>
            </a:r>
            <a:r>
              <a:rPr lang="fr-FR" sz="900" b="1" dirty="0" err="1">
                <a:solidFill>
                  <a:schemeClr val="bg1"/>
                </a:solidFill>
              </a:rPr>
              <a:t>cnes</a:t>
            </a:r>
            <a:endParaRPr lang="fr-F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roite + fo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>
                  <a:alpha val="80000"/>
                </a:scheme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75A0A25-8756-4511-A62F-A1E0AC3F20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0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CEFED8-BA22-4820-926E-0E5AC163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0" y="710857"/>
            <a:ext cx="54324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9A34B22-BAAD-4596-A0C2-B643045A4A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8000" y="1330325"/>
            <a:ext cx="709822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0BDDA6F-6D73-4F96-81E5-423C8B139C67}"/>
              </a:ext>
            </a:extLst>
          </p:cNvPr>
          <p:cNvCxnSpPr>
            <a:cxnSpLocks/>
          </p:cNvCxnSpPr>
          <p:nvPr userDrawn="1"/>
        </p:nvCxnSpPr>
        <p:spPr>
          <a:xfrm>
            <a:off x="4105275" y="592670"/>
            <a:ext cx="76009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225033C-1F46-4D5B-AF8F-00550E3D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D7EEDD6-109B-4725-9839-B01316D07E96}"/>
              </a:ext>
            </a:extLst>
          </p:cNvPr>
          <p:cNvCxnSpPr/>
          <p:nvPr userDrawn="1"/>
        </p:nvCxnSpPr>
        <p:spPr>
          <a:xfrm>
            <a:off x="11353800" y="6648718"/>
            <a:ext cx="0" cy="1404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20411A2-D4E9-43AD-BEE7-25B13909D3BD}"/>
              </a:ext>
            </a:extLst>
          </p:cNvPr>
          <p:cNvSpPr txBox="1"/>
          <p:nvPr userDrawn="1"/>
        </p:nvSpPr>
        <p:spPr>
          <a:xfrm>
            <a:off x="11430002" y="6649716"/>
            <a:ext cx="328616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@ </a:t>
            </a:r>
            <a:r>
              <a:rPr lang="fr-FR" sz="900" b="1" dirty="0" err="1">
                <a:solidFill>
                  <a:schemeClr val="bg1"/>
                </a:solidFill>
              </a:rPr>
              <a:t>cnes</a:t>
            </a:r>
            <a:endParaRPr lang="fr-F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349375"/>
            <a:ext cx="4932000" cy="432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349375"/>
            <a:ext cx="4932000" cy="432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1049" y="1514475"/>
            <a:ext cx="238088" cy="4068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58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267200" cy="657225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0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0" y="710857"/>
            <a:ext cx="5432400" cy="33239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8000" y="1330325"/>
            <a:ext cx="7098225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857"/>
            <a:ext cx="11472001" cy="290849"/>
          </a:xfrm>
        </p:spPr>
        <p:txBody>
          <a:bodyPr/>
          <a:lstStyle>
            <a:lvl1pPr>
              <a:defRPr sz="21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848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838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396657"/>
            <a:ext cx="9688875" cy="304699"/>
          </a:xfrm>
        </p:spPr>
        <p:txBody>
          <a:bodyPr/>
          <a:lstStyle>
            <a:lvl1pPr algn="ctr">
              <a:defRPr sz="2200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0D40B16-9E8C-44A6-8A30-86223F37A9F5}"/>
              </a:ext>
            </a:extLst>
          </p:cNvPr>
          <p:cNvCxnSpPr>
            <a:cxnSpLocks/>
          </p:cNvCxnSpPr>
          <p:nvPr userDrawn="1"/>
        </p:nvCxnSpPr>
        <p:spPr>
          <a:xfrm>
            <a:off x="359999" y="592670"/>
            <a:ext cx="1147200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69048E8-B1C0-47BD-A569-E529BAC6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8E38585-9166-4372-9E5B-C0D60337A045}"/>
              </a:ext>
            </a:extLst>
          </p:cNvPr>
          <p:cNvCxnSpPr/>
          <p:nvPr userDrawn="1"/>
        </p:nvCxnSpPr>
        <p:spPr>
          <a:xfrm>
            <a:off x="11353800" y="6648718"/>
            <a:ext cx="0" cy="14049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C9BF7F16-EA61-49DD-A5CB-D3705F70EBC9}"/>
              </a:ext>
            </a:extLst>
          </p:cNvPr>
          <p:cNvSpPr txBox="1"/>
          <p:nvPr userDrawn="1"/>
        </p:nvSpPr>
        <p:spPr>
          <a:xfrm>
            <a:off x="11430002" y="6649716"/>
            <a:ext cx="328616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accent1"/>
                </a:solidFill>
              </a:rPr>
              <a:t>@ </a:t>
            </a:r>
            <a:r>
              <a:rPr lang="fr-FR" sz="900" b="1" dirty="0" err="1">
                <a:solidFill>
                  <a:schemeClr val="accent1"/>
                </a:solidFill>
              </a:rPr>
              <a:t>cnes</a:t>
            </a:r>
            <a:endParaRPr lang="fr-FR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7B051257-98FB-47D1-AD92-00FFD5508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95374" y="4583490"/>
            <a:ext cx="1171938" cy="761134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740" y="4583490"/>
            <a:ext cx="1171938" cy="761134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757F82D7-D55E-4D03-8981-8D57F63AD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56000" y="4583490"/>
            <a:ext cx="1171938" cy="761134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396657"/>
            <a:ext cx="9688875" cy="304699"/>
          </a:xfrm>
        </p:spPr>
        <p:txBody>
          <a:bodyPr/>
          <a:lstStyle>
            <a:lvl1pPr algn="ctr">
              <a:defRPr sz="2200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A2C86A3-3D45-450B-AF19-ED30AAF410D5}"/>
              </a:ext>
            </a:extLst>
          </p:cNvPr>
          <p:cNvCxnSpPr>
            <a:cxnSpLocks/>
          </p:cNvCxnSpPr>
          <p:nvPr userDrawn="1"/>
        </p:nvCxnSpPr>
        <p:spPr>
          <a:xfrm>
            <a:off x="359999" y="592670"/>
            <a:ext cx="1147200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2FCA550-E61C-4836-85F0-F564BE71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6B8F946-BE36-42A5-9F83-3DD7CDE19F20}"/>
              </a:ext>
            </a:extLst>
          </p:cNvPr>
          <p:cNvCxnSpPr/>
          <p:nvPr userDrawn="1"/>
        </p:nvCxnSpPr>
        <p:spPr>
          <a:xfrm>
            <a:off x="11353800" y="6648718"/>
            <a:ext cx="0" cy="14049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E1A49B3-112B-4203-80B1-9D38D3E4F84D}"/>
              </a:ext>
            </a:extLst>
          </p:cNvPr>
          <p:cNvSpPr txBox="1"/>
          <p:nvPr userDrawn="1"/>
        </p:nvSpPr>
        <p:spPr>
          <a:xfrm>
            <a:off x="11430002" y="6649716"/>
            <a:ext cx="328616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accent1"/>
                </a:solidFill>
              </a:rPr>
              <a:t>@ </a:t>
            </a:r>
            <a:r>
              <a:rPr lang="fr-FR" sz="900" b="1" dirty="0" err="1">
                <a:solidFill>
                  <a:schemeClr val="accent1"/>
                </a:solidFill>
              </a:rPr>
              <a:t>cnes</a:t>
            </a:r>
            <a:endParaRPr lang="fr-FR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0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_image_seu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Délai 18"/>
          <p:cNvSpPr/>
          <p:nvPr userDrawn="1"/>
        </p:nvSpPr>
        <p:spPr>
          <a:xfrm rot="16200000">
            <a:off x="5904019" y="566428"/>
            <a:ext cx="396000" cy="12208693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rganigramme : Délai 20"/>
          <p:cNvSpPr/>
          <p:nvPr userDrawn="1"/>
        </p:nvSpPr>
        <p:spPr>
          <a:xfrm>
            <a:off x="1" y="1296000"/>
            <a:ext cx="335360" cy="5565160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rganigramme : Délai 18"/>
          <p:cNvSpPr/>
          <p:nvPr userDrawn="1"/>
        </p:nvSpPr>
        <p:spPr>
          <a:xfrm rot="16200000" flipH="1">
            <a:off x="5985672" y="-6006000"/>
            <a:ext cx="216000" cy="12192000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rganigramme : Délai 20"/>
          <p:cNvSpPr/>
          <p:nvPr userDrawn="1"/>
        </p:nvSpPr>
        <p:spPr>
          <a:xfrm flipH="1" flipV="1">
            <a:off x="11904000" y="1"/>
            <a:ext cx="288000" cy="5561795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65527" y="231032"/>
            <a:ext cx="9215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784167" y="66198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endParaRPr lang="fr-FR" sz="1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Espace réservé du texte 3"/>
          <p:cNvSpPr txBox="1">
            <a:spLocks/>
          </p:cNvSpPr>
          <p:nvPr userDrawn="1"/>
        </p:nvSpPr>
        <p:spPr>
          <a:xfrm>
            <a:off x="6768240" y="6622340"/>
            <a:ext cx="5279760" cy="2167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A2"/>
              </a:buClr>
              <a:buSzPct val="75000"/>
              <a:buFont typeface="Wingdings" pitchFamily="2" charset="2"/>
              <a:buChar char="v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17633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80000"/>
              <a:buFont typeface="Wingdings" pitchFamily="2" charset="2"/>
              <a:buChar char="ü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165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066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2524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81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38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95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ACRI-ST</a:t>
            </a:r>
            <a:r>
              <a:rPr lang="fr-FR" sz="1000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| S Clerc| Copernicus Cal/val Solution | 08/03/2022 | </a:t>
            </a:r>
            <a:fld id="{7B1CDAC1-68A3-4FEA-B815-CB1667E5C227}" type="slidenum">
              <a:rPr lang="fr-FR" sz="1000" baseline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‹N°›</a:t>
            </a:fld>
            <a:r>
              <a:rPr lang="fr-FR" sz="1000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fr-FR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FC42672-F738-4A8D-8426-1B305B333A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5361" y="1296001"/>
            <a:ext cx="11617457" cy="49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4</a:t>
            </a:r>
          </a:p>
          <a:p>
            <a:pPr lvl="4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98744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37592" y="738587"/>
            <a:ext cx="6214483" cy="4247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37592" y="365312"/>
            <a:ext cx="6214483" cy="318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32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94" indent="0" algn="ctr">
              <a:buNone/>
              <a:defRPr sz="2666"/>
            </a:lvl2pPr>
            <a:lvl3pPr marL="1219188" indent="0" algn="ctr">
              <a:buNone/>
              <a:defRPr sz="2400"/>
            </a:lvl3pPr>
            <a:lvl4pPr marL="1828782" indent="0" algn="ctr">
              <a:buNone/>
              <a:defRPr sz="2134"/>
            </a:lvl4pPr>
            <a:lvl5pPr marL="2438376" indent="0" algn="ctr">
              <a:buNone/>
              <a:defRPr sz="2134"/>
            </a:lvl5pPr>
            <a:lvl6pPr marL="3047970" indent="0" algn="ctr">
              <a:buNone/>
              <a:defRPr sz="2134"/>
            </a:lvl6pPr>
            <a:lvl7pPr marL="3657564" indent="0" algn="ctr">
              <a:buNone/>
              <a:defRPr sz="2134"/>
            </a:lvl7pPr>
            <a:lvl8pPr marL="4267157" indent="0" algn="ctr">
              <a:buNone/>
              <a:defRPr sz="2134"/>
            </a:lvl8pPr>
            <a:lvl9pPr marL="4876751" indent="0" algn="ctr">
              <a:buNone/>
              <a:defRPr sz="2134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737594" y="1441777"/>
            <a:ext cx="8121844" cy="47704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08257" y="6455097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7935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0" y="662030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96949" y="301514"/>
            <a:ext cx="9555125" cy="318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32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94" indent="0" algn="ctr">
              <a:buNone/>
              <a:defRPr sz="2666"/>
            </a:lvl2pPr>
            <a:lvl3pPr marL="1219188" indent="0" algn="ctr">
              <a:buNone/>
              <a:defRPr sz="2400"/>
            </a:lvl3pPr>
            <a:lvl4pPr marL="1828782" indent="0" algn="ctr">
              <a:buNone/>
              <a:defRPr sz="2134"/>
            </a:lvl4pPr>
            <a:lvl5pPr marL="2438376" indent="0" algn="ctr">
              <a:buNone/>
              <a:defRPr sz="2134"/>
            </a:lvl5pPr>
            <a:lvl6pPr marL="3047970" indent="0" algn="ctr">
              <a:buNone/>
              <a:defRPr sz="2134"/>
            </a:lvl6pPr>
            <a:lvl7pPr marL="3657564" indent="0" algn="ctr">
              <a:buNone/>
              <a:defRPr sz="2134"/>
            </a:lvl7pPr>
            <a:lvl8pPr marL="4267157" indent="0" algn="ctr">
              <a:buNone/>
              <a:defRPr sz="2134"/>
            </a:lvl8pPr>
            <a:lvl9pPr marL="4876751" indent="0" algn="ctr">
              <a:buNone/>
              <a:defRPr sz="2134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4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4482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33900" y="662030"/>
            <a:ext cx="636270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3899" y="1447279"/>
            <a:ext cx="6915155" cy="4764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4242146" cy="6858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i="1">
                <a:solidFill>
                  <a:srgbClr val="002060"/>
                </a:solidFill>
              </a:defRPr>
            </a:lvl1pPr>
            <a:lvl2pPr marL="457195" indent="0">
              <a:buNone/>
              <a:defRPr sz="2800"/>
            </a:lvl2pPr>
            <a:lvl3pPr marL="914390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2" indent="0">
              <a:buNone/>
              <a:defRPr sz="2000"/>
            </a:lvl7pPr>
            <a:lvl8pPr marL="3200368" indent="0">
              <a:buNone/>
              <a:defRPr sz="2000"/>
            </a:lvl8pPr>
            <a:lvl9pPr marL="3657564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4533900" y="301514"/>
            <a:ext cx="5418176" cy="318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32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94" indent="0" algn="ctr">
              <a:buNone/>
              <a:defRPr sz="2666"/>
            </a:lvl2pPr>
            <a:lvl3pPr marL="1219188" indent="0" algn="ctr">
              <a:buNone/>
              <a:defRPr sz="2400"/>
            </a:lvl3pPr>
            <a:lvl4pPr marL="1828782" indent="0" algn="ctr">
              <a:buNone/>
              <a:defRPr sz="2134"/>
            </a:lvl4pPr>
            <a:lvl5pPr marL="2438376" indent="0" algn="ctr">
              <a:buNone/>
              <a:defRPr sz="2134"/>
            </a:lvl5pPr>
            <a:lvl6pPr marL="3047970" indent="0" algn="ctr">
              <a:buNone/>
              <a:defRPr sz="2134"/>
            </a:lvl6pPr>
            <a:lvl7pPr marL="3657564" indent="0" algn="ctr">
              <a:buNone/>
              <a:defRPr sz="2134"/>
            </a:lvl7pPr>
            <a:lvl8pPr marL="4267157" indent="0" algn="ctr">
              <a:buNone/>
              <a:defRPr sz="2134"/>
            </a:lvl8pPr>
            <a:lvl9pPr marL="4876751" indent="0" algn="ctr">
              <a:buNone/>
              <a:defRPr sz="2134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5982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773" y="662030"/>
            <a:ext cx="10513828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82773" y="301514"/>
            <a:ext cx="9569303" cy="3180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32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94" indent="0" algn="ctr">
              <a:buNone/>
              <a:defRPr sz="2666"/>
            </a:lvl2pPr>
            <a:lvl3pPr marL="1219188" indent="0" algn="ctr">
              <a:buNone/>
              <a:defRPr sz="2400"/>
            </a:lvl3pPr>
            <a:lvl4pPr marL="1828782" indent="0" algn="ctr">
              <a:buNone/>
              <a:defRPr sz="2134"/>
            </a:lvl4pPr>
            <a:lvl5pPr marL="2438376" indent="0" algn="ctr">
              <a:buNone/>
              <a:defRPr sz="2134"/>
            </a:lvl5pPr>
            <a:lvl6pPr marL="3047970" indent="0" algn="ctr">
              <a:buNone/>
              <a:defRPr sz="2134"/>
            </a:lvl6pPr>
            <a:lvl7pPr marL="3657564" indent="0" algn="ctr">
              <a:buNone/>
              <a:defRPr sz="2134"/>
            </a:lvl7pPr>
            <a:lvl8pPr marL="4267157" indent="0" algn="ctr">
              <a:buNone/>
              <a:defRPr sz="2134"/>
            </a:lvl8pPr>
            <a:lvl9pPr marL="4876751" indent="0" algn="ctr">
              <a:buNone/>
              <a:defRPr sz="2134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82774" y="1447279"/>
            <a:ext cx="5503528" cy="476492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479995" indent="-304796">
              <a:buFont typeface="Wingdings" panose="05000000000000000000" pitchFamily="2" charset="2"/>
              <a:buChar char="v"/>
              <a:defRPr/>
            </a:lvl2pPr>
            <a:lvl3pPr marL="815992" indent="-304796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6355908" y="1447279"/>
            <a:ext cx="5503528" cy="476492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618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773" y="687549"/>
            <a:ext cx="9569303" cy="4247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82773" y="314274"/>
            <a:ext cx="9569303" cy="318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32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94" indent="0" algn="ctr">
              <a:buNone/>
              <a:defRPr sz="2666"/>
            </a:lvl2pPr>
            <a:lvl3pPr marL="1219188" indent="0" algn="ctr">
              <a:buNone/>
              <a:defRPr sz="2400"/>
            </a:lvl3pPr>
            <a:lvl4pPr marL="1828782" indent="0" algn="ctr">
              <a:buNone/>
              <a:defRPr sz="2134"/>
            </a:lvl4pPr>
            <a:lvl5pPr marL="2438376" indent="0" algn="ctr">
              <a:buNone/>
              <a:defRPr sz="2134"/>
            </a:lvl5pPr>
            <a:lvl6pPr marL="3047970" indent="0" algn="ctr">
              <a:buNone/>
              <a:defRPr sz="2134"/>
            </a:lvl6pPr>
            <a:lvl7pPr marL="3657564" indent="0" algn="ctr">
              <a:buNone/>
              <a:defRPr sz="2134"/>
            </a:lvl7pPr>
            <a:lvl8pPr marL="4267157" indent="0" algn="ctr">
              <a:buNone/>
              <a:defRPr sz="2134"/>
            </a:lvl8pPr>
            <a:lvl9pPr marL="4876751" indent="0" algn="ctr">
              <a:buNone/>
              <a:defRPr sz="2134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82774" y="1416257"/>
            <a:ext cx="11476664" cy="47959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48105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1085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82774" y="937484"/>
            <a:ext cx="11476664" cy="5274724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marL="1751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49967" y="6395043"/>
            <a:ext cx="478536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571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82774" y="937483"/>
            <a:ext cx="11476664" cy="29083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marL="1751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570224"/>
            <a:ext cx="12192000" cy="788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92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48105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311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984317" y="5799139"/>
            <a:ext cx="2207683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8"/>
          <p:cNvSpPr txBox="1">
            <a:spLocks/>
          </p:cNvSpPr>
          <p:nvPr userDrawn="1"/>
        </p:nvSpPr>
        <p:spPr>
          <a:xfrm>
            <a:off x="143934" y="6480175"/>
            <a:ext cx="4224866" cy="17938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960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9" y="6529"/>
            <a:ext cx="176106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4883" y="111575"/>
            <a:ext cx="10515600" cy="424732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6"/>
          </p:nvPr>
        </p:nvSpPr>
        <p:spPr>
          <a:xfrm>
            <a:off x="719668" y="1340769"/>
            <a:ext cx="10752665" cy="468052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EC7305"/>
                </a:solidFill>
              </a:defRPr>
            </a:lvl1pPr>
            <a:lvl2pPr marL="0" indent="0">
              <a:buNone/>
              <a:defRPr/>
            </a:lvl2pPr>
            <a:lvl3pPr marL="432000" indent="-274320">
              <a:buSzPct val="80000"/>
              <a:buFont typeface="Wingdings 2" pitchFamily="18" charset="2"/>
              <a:buChar char=""/>
              <a:defRPr sz="2160"/>
            </a:lvl3pPr>
            <a:lvl4pPr marL="648000" indent="-274320">
              <a:buFont typeface="Wingdings 2" pitchFamily="18" charset="2"/>
              <a:buChar char="è"/>
              <a:defRPr sz="1920"/>
            </a:lvl4pPr>
            <a:lvl5pPr marL="864000">
              <a:buClr>
                <a:srgbClr val="EC7305"/>
              </a:buClr>
              <a:defRPr sz="168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7"/>
          <p:cNvSpPr>
            <a:spLocks noGrp="1"/>
          </p:cNvSpPr>
          <p:nvPr>
            <p:ph type="sldNum" sz="quarter" idx="17"/>
          </p:nvPr>
        </p:nvSpPr>
        <p:spPr>
          <a:xfrm>
            <a:off x="241300" y="6491289"/>
            <a:ext cx="863600" cy="1793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960" i="1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A3ED8BF0-1FD1-49B4-BCC9-55E56345A4DA}" type="slidenum">
              <a:rPr lang="fr-FR"/>
              <a:pPr>
                <a:defRPr/>
              </a:pPr>
              <a:t>‹N°›</a:t>
            </a:fld>
            <a:r>
              <a:rPr lang="fr-FR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46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330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9567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277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0566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2629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7689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3655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9030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370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9883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941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5971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4061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with text and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372" y="1370493"/>
            <a:ext cx="10945216" cy="452432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431372" y="1988840"/>
            <a:ext cx="10945216" cy="4104456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  <a:endParaRPr lang="it-IT" dirty="0" smtClean="0"/>
          </a:p>
          <a:p>
            <a:pPr lvl="1"/>
            <a:r>
              <a:rPr lang="it-IT" dirty="0" smtClean="0"/>
              <a:t>Second level</a:t>
            </a:r>
          </a:p>
          <a:p>
            <a:pPr lvl="2"/>
            <a:r>
              <a:rPr lang="it-IT" dirty="0" smtClean="0"/>
              <a:t>Third level</a:t>
            </a:r>
          </a:p>
          <a:p>
            <a:pPr lvl="3"/>
            <a:r>
              <a:rPr lang="it-IT" dirty="0" smtClean="0"/>
              <a:t>Forth level</a:t>
            </a:r>
          </a:p>
          <a:p>
            <a:pPr lvl="4"/>
            <a:r>
              <a:rPr lang="it-IT" dirty="0" smtClean="0"/>
              <a:t>Fifth level</a:t>
            </a:r>
            <a:endParaRPr lang="it-IT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431370" y="6135881"/>
            <a:ext cx="538691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998465" y="6132147"/>
            <a:ext cx="5378123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marR="0" indent="0" algn="r" defTabSz="457182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marL="0" marR="0" lvl="0" indent="0" algn="r" defTabSz="457182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Click to insert classification details</a:t>
            </a:r>
          </a:p>
        </p:txBody>
      </p:sp>
    </p:spTree>
    <p:extLst>
      <p:ext uri="{BB962C8B-B14F-4D97-AF65-F5344CB8AC3E}">
        <p14:creationId xmlns:p14="http://schemas.microsoft.com/office/powerpoint/2010/main" val="366249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71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7935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3961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9208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3567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248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659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51" y="662031"/>
            <a:ext cx="10499651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97935" y="1447800"/>
            <a:ext cx="11051120" cy="476586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208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  <a:endParaRPr lang="en-GB" kern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789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984317" y="5799139"/>
            <a:ext cx="2207683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8"/>
          <p:cNvSpPr txBox="1">
            <a:spLocks/>
          </p:cNvSpPr>
          <p:nvPr userDrawn="1"/>
        </p:nvSpPr>
        <p:spPr>
          <a:xfrm>
            <a:off x="143934" y="6480175"/>
            <a:ext cx="4224866" cy="17938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960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9" y="6529"/>
            <a:ext cx="176106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4883" y="111575"/>
            <a:ext cx="10515600" cy="424732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6"/>
          </p:nvPr>
        </p:nvSpPr>
        <p:spPr>
          <a:xfrm>
            <a:off x="719668" y="1340769"/>
            <a:ext cx="10752665" cy="468052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EC7305"/>
                </a:solidFill>
              </a:defRPr>
            </a:lvl1pPr>
            <a:lvl2pPr marL="0" indent="0">
              <a:buNone/>
              <a:defRPr/>
            </a:lvl2pPr>
            <a:lvl3pPr marL="432000" indent="-274320">
              <a:buSzPct val="80000"/>
              <a:buFont typeface="Wingdings 2" pitchFamily="18" charset="2"/>
              <a:buChar char=""/>
              <a:defRPr sz="2160"/>
            </a:lvl3pPr>
            <a:lvl4pPr marL="648000" indent="-274320">
              <a:buFont typeface="Wingdings 2" pitchFamily="18" charset="2"/>
              <a:buChar char="è"/>
              <a:defRPr sz="1920"/>
            </a:lvl4pPr>
            <a:lvl5pPr marL="864000">
              <a:buClr>
                <a:srgbClr val="EC7305"/>
              </a:buClr>
              <a:defRPr sz="168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7"/>
          <p:cNvSpPr>
            <a:spLocks noGrp="1"/>
          </p:cNvSpPr>
          <p:nvPr>
            <p:ph type="sldNum" sz="quarter" idx="17"/>
          </p:nvPr>
        </p:nvSpPr>
        <p:spPr>
          <a:xfrm>
            <a:off x="241300" y="6491289"/>
            <a:ext cx="863600" cy="1793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960" i="1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A3ED8BF0-1FD1-49B4-BCC9-55E56345A4DA}" type="slidenum">
              <a:rPr lang="fr-FR"/>
              <a:pPr>
                <a:defRPr/>
              </a:pPr>
              <a:t>‹N°›</a:t>
            </a:fld>
            <a:r>
              <a:rPr lang="fr-FR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9455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0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image" Target="../media/image7.jp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9142" y="6400800"/>
            <a:ext cx="1823258" cy="2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7E33C82-C2A6-478E-8FB2-E20C8DB41475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147156"/>
            <a:ext cx="10972800" cy="517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347049" y="6408718"/>
            <a:ext cx="5497902" cy="2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0" dirty="0"/>
              <a:t>14-18 March 2022</a:t>
            </a:r>
            <a:r>
              <a:rPr lang="it-IT" sz="1000" b="0" dirty="0"/>
              <a:t>, GSICS Annual Meeting, Virtual</a:t>
            </a:r>
            <a:endParaRPr lang="en-US" sz="1000" b="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609600" y="6324600"/>
            <a:ext cx="10972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3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" y="58190"/>
            <a:ext cx="3320451" cy="619690"/>
          </a:xfrm>
          <a:prstGeom prst="rect">
            <a:avLst/>
          </a:prstGeom>
          <a:noFill/>
        </p:spPr>
      </p:pic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609600" y="6400801"/>
            <a:ext cx="2748951" cy="2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GSICS Agency Report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2" r:id="rId7"/>
    <p:sldLayoutId id="2147483703" r:id="rId8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gradFill flip="none" rotWithShape="1">
            <a:gsLst>
              <a:gs pos="100000">
                <a:srgbClr val="44C39D"/>
              </a:gs>
              <a:gs pos="48000">
                <a:srgbClr val="005191"/>
              </a:gs>
              <a:gs pos="0">
                <a:srgbClr val="02025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87011" y="291600"/>
            <a:ext cx="1458929" cy="360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857"/>
            <a:ext cx="11472001" cy="2908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1374775"/>
            <a:ext cx="11472001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359999" y="592670"/>
            <a:ext cx="968887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6E2C537-AF8C-4840-8150-E91E662A791C}"/>
              </a:ext>
            </a:extLst>
          </p:cNvPr>
          <p:cNvCxnSpPr/>
          <p:nvPr userDrawn="1"/>
        </p:nvCxnSpPr>
        <p:spPr>
          <a:xfrm>
            <a:off x="11353800" y="6648718"/>
            <a:ext cx="0" cy="1404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 userDrawn="1"/>
        </p:nvSpPr>
        <p:spPr>
          <a:xfrm>
            <a:off x="11430002" y="6649716"/>
            <a:ext cx="328616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@ </a:t>
            </a:r>
            <a:r>
              <a:rPr lang="fr-FR" sz="900" b="1" dirty="0" err="1">
                <a:solidFill>
                  <a:schemeClr val="bg1"/>
                </a:solidFill>
              </a:rPr>
              <a:t>cnes</a:t>
            </a:r>
            <a:endParaRPr lang="fr-F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7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7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0" kern="1200">
          <a:solidFill>
            <a:schemeClr val="accent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Arial MT Std Light" panose="020B0302030403020204" pitchFamily="34" charset="0"/>
          <a:ea typeface="+mn-ea"/>
          <a:cs typeface="+mn-cs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1000" y="662030"/>
            <a:ext cx="10515600" cy="4247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838200" y="1824990"/>
            <a:ext cx="10515600" cy="4352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6589" y="6412065"/>
            <a:ext cx="446263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 userDrawn="1"/>
        </p:nvSpPr>
        <p:spPr>
          <a:xfrm>
            <a:off x="175905" y="6609154"/>
            <a:ext cx="863600" cy="17938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587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174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5761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4348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2935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1522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0109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88696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80" b="1" smtClean="0">
                <a:solidFill>
                  <a:schemeClr val="bg1"/>
                </a:solidFill>
              </a:rPr>
              <a:t>Page </a:t>
            </a:r>
            <a:fld id="{A3ED8BF0-1FD1-49B4-BCC9-55E56345A4DA}" type="slidenum">
              <a:rPr lang="fr-FR" sz="1080" b="1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r>
              <a:rPr lang="fr-FR" sz="1080" b="1" smtClean="0">
                <a:solidFill>
                  <a:schemeClr val="bg1"/>
                </a:solidFill>
              </a:rPr>
              <a:t> </a:t>
            </a:r>
            <a:endParaRPr lang="fr-FR" sz="108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7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</p:sldLayoutIdLst>
  <p:hf hdr="0" dt="0"/>
  <p:txStyles>
    <p:titleStyle>
      <a:lvl1pPr algn="l" defTabSz="1219188" rtl="0" eaLnBrk="1" latinLnBrk="0" hangingPunct="1">
        <a:lnSpc>
          <a:spcPct val="90000"/>
        </a:lnSpc>
        <a:spcBef>
          <a:spcPct val="0"/>
        </a:spcBef>
        <a:buNone/>
        <a:defRPr lang="fr-FR" sz="24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219188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/>
        <a:buNone/>
        <a:defRPr lang="fr-FR" sz="216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479995" indent="-304796" algn="l" defTabSz="1219188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rgbClr val="00B0F0"/>
        </a:buClr>
        <a:buFont typeface="Wingdings" panose="05000000000000000000" pitchFamily="2" charset="2"/>
        <a:buChar char="v"/>
        <a:defRPr sz="216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815992" indent="-304796" algn="l" defTabSz="1219188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rgbClr val="00B0F0"/>
        </a:buClr>
        <a:buFont typeface="Wingdings" panose="05000000000000000000" pitchFamily="2" charset="2"/>
        <a:buChar char="Ø"/>
        <a:defRPr sz="192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2133578" indent="-304796" algn="l" defTabSz="1219188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743172" indent="-304796" algn="l" defTabSz="1219188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3352766" indent="-304796" algn="l" defTabSz="1219188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60" indent="-304796" algn="l" defTabSz="1219188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54" indent="-304796" algn="l" defTabSz="1219188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48" indent="-304796" algn="l" defTabSz="1219188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4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8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82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6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70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64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57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51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ccvs.eu" TargetMode="External"/><Relationship Id="rId2" Type="http://schemas.openxmlformats.org/officeDocument/2006/relationships/hyperlink" Target="https://ccvs.eu/" TargetMode="Externa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16390" y="1335577"/>
            <a:ext cx="8759219" cy="14393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sz="4000" b="1" dirty="0"/>
              <a:t>GSICS Agency Report</a:t>
            </a:r>
            <a:br>
              <a:rPr lang="en-IE" sz="4000" b="1" dirty="0"/>
            </a:br>
            <a:r>
              <a:rPr lang="en-IE" sz="4000" b="1" dirty="0"/>
              <a:t>2022</a:t>
            </a:r>
            <a:r>
              <a:rPr lang="en-IE" sz="4000" dirty="0">
                <a:solidFill>
                  <a:srgbClr val="0000FF"/>
                </a:solidFill>
              </a:rPr>
              <a:t/>
            </a:r>
            <a:br>
              <a:rPr lang="en-IE" sz="4000" dirty="0">
                <a:solidFill>
                  <a:srgbClr val="0000FF"/>
                </a:solidFill>
              </a:rPr>
            </a:br>
            <a:endParaRPr lang="en-US" sz="4000" i="1" dirty="0">
              <a:solidFill>
                <a:srgbClr val="0C45E4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374" y="3064297"/>
            <a:ext cx="10034326" cy="112531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CN" sz="2000" b="1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b="1" dirty="0" smtClean="0">
                <a:ea typeface="宋体" pitchFamily="2" charset="-122"/>
              </a:rPr>
              <a:t>Clémence </a:t>
            </a:r>
            <a:r>
              <a:rPr lang="en-US" altLang="zh-CN" sz="2000" b="1" dirty="0" smtClean="0">
                <a:ea typeface="宋体" pitchFamily="2" charset="-122"/>
              </a:rPr>
              <a:t>Pierangelo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ea typeface="宋体" pitchFamily="2" charset="-122"/>
              </a:rPr>
              <a:t>Contributions from : </a:t>
            </a:r>
            <a:r>
              <a:rPr lang="en-US" altLang="zh-CN" sz="2000" dirty="0" smtClean="0">
                <a:ea typeface="宋体" pitchFamily="2" charset="-122"/>
              </a:rPr>
              <a:t>Laura Le Barbier (CNES), </a:t>
            </a:r>
            <a:r>
              <a:rPr lang="en-US" altLang="zh-CN" sz="2000" dirty="0">
                <a:ea typeface="宋体" pitchFamily="2" charset="-122"/>
              </a:rPr>
              <a:t>Olivier Vandermarcq (CNES</a:t>
            </a:r>
            <a:r>
              <a:rPr lang="en-US" altLang="zh-CN" sz="2000" dirty="0" smtClean="0">
                <a:ea typeface="宋体" pitchFamily="2" charset="-122"/>
              </a:rPr>
              <a:t>), </a:t>
            </a:r>
            <a:r>
              <a:rPr lang="en-US" altLang="zh-CN" sz="2000" dirty="0" smtClean="0">
                <a:ea typeface="宋体" pitchFamily="2" charset="-122"/>
              </a:rPr>
              <a:t>Yannick Kangah (SPASCIA), </a:t>
            </a:r>
            <a:r>
              <a:rPr lang="en-US" altLang="zh-CN" sz="2000" dirty="0">
                <a:ea typeface="宋体" pitchFamily="2" charset="-122"/>
              </a:rPr>
              <a:t>François Bermudo (CNES</a:t>
            </a:r>
            <a:r>
              <a:rPr lang="en-US" altLang="zh-CN" sz="2000" dirty="0" smtClean="0">
                <a:ea typeface="宋体" pitchFamily="2" charset="-122"/>
              </a:rPr>
              <a:t>), </a:t>
            </a:r>
            <a:r>
              <a:rPr lang="en-US" altLang="zh-CN" sz="2000" dirty="0" err="1" smtClean="0">
                <a:ea typeface="宋体" pitchFamily="2" charset="-122"/>
              </a:rPr>
              <a:t>Aimé</a:t>
            </a:r>
            <a:r>
              <a:rPr lang="en-US" altLang="zh-CN" sz="2000" dirty="0">
                <a:ea typeface="宋体" pitchFamily="2" charset="-122"/>
              </a:rPr>
              <a:t> Meygret (CNES</a:t>
            </a:r>
            <a:r>
              <a:rPr lang="en-US" altLang="zh-CN" sz="2000" dirty="0" smtClean="0">
                <a:ea typeface="宋体" pitchFamily="2" charset="-122"/>
              </a:rPr>
              <a:t>), </a:t>
            </a:r>
            <a:r>
              <a:rPr lang="en-US" altLang="zh-CN" sz="2000" dirty="0" smtClean="0">
                <a:ea typeface="宋体" pitchFamily="2" charset="-122"/>
              </a:rPr>
              <a:t>Sébastien </a:t>
            </a:r>
            <a:r>
              <a:rPr lang="en-US" altLang="zh-CN" sz="2000" dirty="0" err="1" smtClean="0">
                <a:ea typeface="宋体" pitchFamily="2" charset="-122"/>
              </a:rPr>
              <a:t>Clerc</a:t>
            </a:r>
            <a:r>
              <a:rPr lang="en-US" altLang="zh-CN" sz="2000" dirty="0" smtClean="0">
                <a:ea typeface="宋体" pitchFamily="2" charset="-122"/>
              </a:rPr>
              <a:t> (ACRI)</a:t>
            </a: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D605D-C31B-4A74-9F82-60E6B61F5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136" y="4397105"/>
            <a:ext cx="9387400" cy="112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zh-CN" sz="2000" b="1" kern="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b="1" kern="0" dirty="0" smtClean="0">
                <a:solidFill>
                  <a:srgbClr val="FF0000"/>
                </a:solidFill>
                <a:ea typeface="宋体" pitchFamily="2" charset="-122"/>
              </a:rPr>
              <a:t>CNES</a:t>
            </a:r>
            <a:endParaRPr lang="en-US" altLang="zh-CN" sz="2000" b="1" kern="0" dirty="0">
              <a:solidFill>
                <a:srgbClr val="FF0000"/>
              </a:solidFill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2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6221-69A1-495B-AAAC-BA864D87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DD0AA-35B8-412B-953D-43E64E20A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Thanks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D9154-54BA-435D-B9C2-473619343A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6221-69A1-495B-AAAC-BA864D87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 Not Presented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DD0AA-35B8-412B-953D-43E64E20A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Introduce </a:t>
            </a:r>
            <a:r>
              <a:rPr lang="en-GB" dirty="0"/>
              <a:t>the Agency’s Personnel Supporting </a:t>
            </a:r>
            <a:r>
              <a:rPr lang="en-GB" dirty="0" smtClean="0"/>
              <a:t>GSICS</a:t>
            </a:r>
          </a:p>
          <a:p>
            <a:pPr lvl="1"/>
            <a:r>
              <a:rPr lang="en-GB" dirty="0" smtClean="0"/>
              <a:t>Executive panel : Adrien Deschamps replaces Pierre </a:t>
            </a:r>
            <a:r>
              <a:rPr lang="en-GB" dirty="0" err="1" smtClean="0"/>
              <a:t>tabary</a:t>
            </a:r>
            <a:endParaRPr lang="en-GB" dirty="0" smtClean="0"/>
          </a:p>
          <a:p>
            <a:pPr lvl="1"/>
            <a:r>
              <a:rPr lang="en-GB" dirty="0" smtClean="0"/>
              <a:t>GRWG members : </a:t>
            </a:r>
            <a:r>
              <a:rPr lang="en-GB" dirty="0" err="1" smtClean="0"/>
              <a:t>Aimé</a:t>
            </a:r>
            <a:r>
              <a:rPr lang="en-GB" dirty="0" smtClean="0"/>
              <a:t> Meygret (VIS), TBD (IR) </a:t>
            </a:r>
            <a:endParaRPr lang="en-GB" dirty="0"/>
          </a:p>
          <a:p>
            <a:r>
              <a:rPr lang="en-GB" dirty="0"/>
              <a:t>Agency’s GSICS activities to be discussed in this joint meeting</a:t>
            </a:r>
          </a:p>
          <a:p>
            <a:pPr lvl="1"/>
            <a:r>
              <a:rPr lang="en-US" dirty="0" smtClean="0"/>
              <a:t>Presentation dedicated to IASI End-of-Life tests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D9154-54BA-435D-B9C2-473619343A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3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Calibration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CNES for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imagers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016" y="1116157"/>
            <a:ext cx="7261067" cy="5251450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of SUMULU : a simulator to generate « realistic »  radiometric images of the Moon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on going activity:</a:t>
            </a:r>
          </a:p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Orthorectification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PLEIADES images of the moon (several complete moon cycles observed, 1250 images) in 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selenographic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reference frame to register them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the objective to retrieve the BRDF of the full moon disk and to improve our radiometric simulations</a:t>
            </a:r>
          </a:p>
          <a:p>
            <a:pPr marL="647700" lvl="1" indent="-285750">
              <a:buFont typeface="Symbol" panose="05050102010706020507" pitchFamily="18" charset="2"/>
              <a:buChar char="Þ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to calibration, but also to linearity, non uniformity,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straylight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MTF assessment</a:t>
            </a:r>
            <a:endParaRPr lang="en-US" dirty="0"/>
          </a:p>
          <a:p>
            <a:pPr marL="647700" lvl="1" indent="-285750">
              <a:buFont typeface="Symbol" panose="05050102010706020507" pitchFamily="18" charset="2"/>
              <a:buChar char="Þ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Cross-calibration method based on PICS: error budget tool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applied to SENTINEL-3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OLCI and SLSTR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SENTINEL-2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exercise between RAL and CNES glint calibration methods for SLSTR (see dedicated presentation by ESA)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Next activities:</a:t>
            </a:r>
          </a:p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Instrumentation of La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Crau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test site with TIR radiometer in preparation of TRISHNA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CalVal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(JPL/CNES collaboration)</a:t>
            </a:r>
          </a:p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Ocean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stand alone calibration method for TIR sensors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(used for IASI and updated for TRISHNA): error budget study on 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950700" y="6626225"/>
            <a:ext cx="241300" cy="18573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5C832-BA88-44B2-B74D-EBDA7A9ACE5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NES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NES Sans"/>
              <a:ea typeface="+mn-ea"/>
              <a:cs typeface="+mn-cs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606" y="2970051"/>
            <a:ext cx="2354233" cy="147139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956" y="691233"/>
            <a:ext cx="4725430" cy="23114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96" y="4551769"/>
            <a:ext cx="4161054" cy="19641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87839" y="3444139"/>
            <a:ext cx="16770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NES Sans"/>
                <a:ea typeface="+mn-ea"/>
                <a:cs typeface="+mn-cs"/>
              </a:rPr>
              <a:t>S3/OLCI-S2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NES Sans"/>
                <a:ea typeface="+mn-ea"/>
                <a:cs typeface="+mn-cs"/>
              </a:rPr>
              <a:t>Budget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NES Sans"/>
                <a:ea typeface="+mn-ea"/>
                <a:cs typeface="+mn-cs"/>
              </a:rPr>
              <a:t>Uncertainty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NES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99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>
          <a:xfrm>
            <a:off x="160103" y="840202"/>
            <a:ext cx="11723206" cy="5556302"/>
          </a:xfrm>
        </p:spPr>
        <p:txBody>
          <a:bodyPr>
            <a:noAutofit/>
          </a:bodyPr>
          <a:lstStyle/>
          <a:p>
            <a:pPr marL="334327" lvl="1" indent="-334327">
              <a:spcAft>
                <a:spcPts val="72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n-US" altLang="fr-FR" b="1" dirty="0" smtClean="0">
              <a:ea typeface="ＭＳ Ｐゴシック" charset="0"/>
            </a:endParaRPr>
          </a:p>
          <a:p>
            <a:pPr marL="334327" lvl="1" indent="-334327">
              <a:spcBef>
                <a:spcPts val="720"/>
              </a:spcBef>
              <a:spcAft>
                <a:spcPts val="72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Delivery date of the IASI-NG PFM to METOP-SG in August 2022</a:t>
            </a:r>
            <a:endParaRPr lang="en-US" altLang="fr-FR" b="1" dirty="0" smtClean="0">
              <a:ea typeface="ＭＳ Ｐゴシック" charset="0"/>
            </a:endParaRPr>
          </a:p>
          <a:p>
            <a:pPr marL="334327" lvl="1" indent="-334327">
              <a:spcBef>
                <a:spcPts val="720"/>
              </a:spcBef>
              <a:spcAft>
                <a:spcPts val="72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fr-FR" b="1" dirty="0" smtClean="0">
                <a:ea typeface="ＭＳ Ｐゴシック" charset="0"/>
              </a:rPr>
              <a:t>L1CPOP V1 (part  of science processing algorithms) completed and delivered in 2021 </a:t>
            </a:r>
            <a:r>
              <a:rPr lang="en-GB" b="1" dirty="0" smtClean="0">
                <a:ea typeface="ＭＳ Ｐゴシック" charset="0"/>
              </a:rPr>
              <a:t>to EUMESAT</a:t>
            </a:r>
            <a:r>
              <a:rPr lang="en-US" altLang="fr-FR" b="1" dirty="0" smtClean="0">
                <a:ea typeface="ＭＳ Ｐゴシック" charset="0"/>
              </a:rPr>
              <a:t> : integration in PDAP </a:t>
            </a:r>
            <a:r>
              <a:rPr lang="en-US" b="1" dirty="0" smtClean="0">
                <a:ea typeface="ＭＳ Ｐゴシック" charset="0"/>
              </a:rPr>
              <a:t>(Payload Data Acquisition &amp; Processing ) </a:t>
            </a:r>
            <a:r>
              <a:rPr lang="en-US" altLang="fr-FR" b="1" dirty="0" smtClean="0">
                <a:ea typeface="ＭＳ Ｐゴシック" charset="0"/>
              </a:rPr>
              <a:t>V2L on going </a:t>
            </a:r>
            <a:endParaRPr lang="en-GB" altLang="fr-FR" b="1" dirty="0" smtClean="0">
              <a:ea typeface="ＭＳ Ｐゴシック" charset="0"/>
            </a:endParaRPr>
          </a:p>
          <a:p>
            <a:pPr marL="334327" lvl="1" indent="-334327">
              <a:spcBef>
                <a:spcPts val="720"/>
              </a:spcBef>
              <a:spcAft>
                <a:spcPts val="72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fr-FR" b="1" dirty="0" smtClean="0">
                <a:ea typeface="ＭＳ Ｐゴシック" charset="0"/>
              </a:rPr>
              <a:t>L1CPOP </a:t>
            </a:r>
            <a:r>
              <a:rPr lang="en-US" altLang="fr-FR" b="1" dirty="0">
                <a:ea typeface="ＭＳ Ｐゴシック" charset="0"/>
              </a:rPr>
              <a:t>V2 full version (complete </a:t>
            </a:r>
            <a:r>
              <a:rPr lang="en-GB" b="1" dirty="0">
                <a:ea typeface="ＭＳ Ｐゴシック" charset="0"/>
              </a:rPr>
              <a:t>science algorithms processing) </a:t>
            </a:r>
            <a:r>
              <a:rPr lang="en-US" altLang="fr-FR" b="1" dirty="0">
                <a:ea typeface="ＭＳ Ｐゴシック" charset="0"/>
              </a:rPr>
              <a:t>under development for </a:t>
            </a:r>
            <a:r>
              <a:rPr lang="en-US" b="1" dirty="0">
                <a:ea typeface="ＭＳ Ｐゴシック" charset="0"/>
              </a:rPr>
              <a:t>delivery date in September 2023 for integration in the </a:t>
            </a:r>
            <a:r>
              <a:rPr lang="en-US" b="1" dirty="0" smtClean="0">
                <a:ea typeface="ＭＳ Ｐゴシック" charset="0"/>
              </a:rPr>
              <a:t>PDAP V3A for launch </a:t>
            </a:r>
          </a:p>
          <a:p>
            <a:pPr marL="334327" lvl="1" indent="-334327">
              <a:spcBef>
                <a:spcPts val="720"/>
              </a:spcBef>
              <a:spcAft>
                <a:spcPts val="72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ea typeface="ＭＳ Ｐゴシック" charset="0"/>
              </a:rPr>
              <a:t>METOP SG A1 Launch in summer 2024</a:t>
            </a:r>
            <a:endParaRPr lang="en-US" b="1" dirty="0">
              <a:ea typeface="ＭＳ Ｐゴシック" charset="0"/>
            </a:endParaRPr>
          </a:p>
          <a:p>
            <a:pPr marL="334327" lvl="1" indent="-334327">
              <a:spcAft>
                <a:spcPts val="72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n-US" b="1" dirty="0">
              <a:ea typeface="ＭＳ Ｐゴシック" charset="0"/>
            </a:endParaRPr>
          </a:p>
          <a:p>
            <a:pPr marL="774900" lvl="2" indent="-342900">
              <a:spcAft>
                <a:spcPts val="72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endParaRPr lang="en-US" sz="192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734883" y="-54624"/>
            <a:ext cx="8385485" cy="757130"/>
          </a:xfrm>
        </p:spPr>
        <p:txBody>
          <a:bodyPr anchor="ctr"/>
          <a:lstStyle/>
          <a:p>
            <a:pPr algn="ctr"/>
            <a:r>
              <a:rPr lang="en-US" altLang="fr-FR" dirty="0" smtClean="0"/>
              <a:t>IASI-NG Program Status : System &amp; Ground </a:t>
            </a:r>
            <a:r>
              <a:rPr lang="en-US" altLang="fr-FR" dirty="0"/>
              <a:t>Segment Activities </a:t>
            </a:r>
            <a:r>
              <a:rPr lang="en-US" alt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97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3600" dirty="0" smtClean="0"/>
              <a:t>IASI main events and status</a:t>
            </a:r>
          </a:p>
          <a:p>
            <a:pPr lvl="0"/>
            <a:r>
              <a:rPr lang="en-GB" sz="3600" dirty="0" smtClean="0"/>
              <a:t>IASI-NG activities</a:t>
            </a:r>
          </a:p>
          <a:p>
            <a:pPr lvl="0"/>
            <a:r>
              <a:rPr lang="en-GB" sz="3600" dirty="0" smtClean="0"/>
              <a:t>CNES activities for imagers</a:t>
            </a:r>
          </a:p>
          <a:p>
            <a:pPr lvl="0"/>
            <a:r>
              <a:rPr lang="en-GB" sz="3600" dirty="0" smtClean="0"/>
              <a:t>Report on Copernicus Cal/Val Solutions study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9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3450988" y="1964870"/>
            <a:ext cx="8479167" cy="1995596"/>
            <a:chOff x="3450988" y="1964870"/>
            <a:chExt cx="8479167" cy="1995596"/>
          </a:xfrm>
        </p:grpSpPr>
        <p:pic>
          <p:nvPicPr>
            <p:cNvPr id="6" name="Image2"/>
            <p:cNvPicPr/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3450988" y="1964870"/>
              <a:ext cx="4589534" cy="1995595"/>
            </a:xfrm>
            <a:prstGeom prst="rect">
              <a:avLst/>
            </a:prstGeom>
          </p:spPr>
        </p:pic>
        <p:pic>
          <p:nvPicPr>
            <p:cNvPr id="7" name="Image47"/>
            <p:cNvPicPr/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838004" y="1964871"/>
              <a:ext cx="4092151" cy="1995595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IASI Main </a:t>
            </a:r>
            <a:r>
              <a:rPr lang="fr-FR" dirty="0" err="1" smtClean="0"/>
              <a:t>events</a:t>
            </a:r>
            <a:r>
              <a:rPr lang="fr-FR" dirty="0" smtClean="0"/>
              <a:t> &amp; </a:t>
            </a:r>
            <a:r>
              <a:rPr lang="fr-FR" dirty="0" err="1" smtClean="0"/>
              <a:t>Status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General </a:t>
            </a:r>
            <a:r>
              <a:rPr lang="fr-FR" sz="2000" dirty="0" err="1" smtClean="0"/>
              <a:t>status</a:t>
            </a:r>
            <a:r>
              <a:rPr lang="fr-FR" sz="2000" dirty="0" smtClean="0"/>
              <a:t> </a:t>
            </a:r>
          </a:p>
          <a:p>
            <a:pPr lvl="1"/>
            <a:r>
              <a:rPr lang="fr-FR" sz="1600" dirty="0" smtClean="0"/>
              <a:t>IASI-B and IASI-C instruments are stable</a:t>
            </a:r>
          </a:p>
          <a:p>
            <a:pPr lvl="1"/>
            <a:r>
              <a:rPr lang="fr-FR" sz="1600" dirty="0" smtClean="0"/>
              <a:t>IASI-A : </a:t>
            </a:r>
            <a:r>
              <a:rPr lang="fr-FR" sz="1600" dirty="0" err="1" smtClean="0"/>
              <a:t>Operational</a:t>
            </a:r>
            <a:r>
              <a:rPr lang="fr-FR" sz="1600" dirty="0" smtClean="0"/>
              <a:t> service </a:t>
            </a:r>
            <a:r>
              <a:rPr lang="fr-FR" sz="1600" dirty="0" err="1" smtClean="0"/>
              <a:t>stopped</a:t>
            </a:r>
            <a:r>
              <a:rPr lang="fr-FR" sz="1600" dirty="0" smtClean="0"/>
              <a:t> on the 15th of </a:t>
            </a:r>
            <a:r>
              <a:rPr lang="fr-FR" sz="1600" dirty="0" err="1" smtClean="0"/>
              <a:t>October</a:t>
            </a:r>
            <a:r>
              <a:rPr lang="fr-FR" sz="1600" dirty="0" smtClean="0"/>
              <a:t> 2021 – EOL test </a:t>
            </a:r>
            <a:r>
              <a:rPr lang="fr-FR" sz="1600" dirty="0" err="1" smtClean="0"/>
              <a:t>campaign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Sept. to Nov. 2021</a:t>
            </a:r>
          </a:p>
          <a:p>
            <a:r>
              <a:rPr lang="fr-FR" sz="2000" dirty="0" err="1" smtClean="0"/>
              <a:t>Radiometric</a:t>
            </a:r>
            <a:r>
              <a:rPr lang="fr-FR" sz="2000" dirty="0" smtClean="0"/>
              <a:t> inter-comparaisons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339933"/>
                </a:solidFill>
                <a:latin typeface="Perpetua" panose="02020502060401020303" pitchFamily="18" charset="0"/>
                <a:cs typeface="Calibri" panose="020F0502020204030204" pitchFamily="34" charset="0"/>
              </a:rPr>
              <a:t>Very good ≤ ± 0,1 K (bias)</a:t>
            </a:r>
            <a:endParaRPr lang="en-US" sz="800" b="1" dirty="0" smtClean="0">
              <a:solidFill>
                <a:schemeClr val="accent1">
                  <a:lumMod val="50000"/>
                </a:schemeClr>
              </a:solidFill>
              <a:latin typeface="Perpetua" panose="02020502060401020303" pitchFamily="18" charset="0"/>
              <a:cs typeface="Calibri" panose="020F0502020204030204" pitchFamily="34" charset="0"/>
            </a:endParaRP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err="1" smtClean="0"/>
              <a:t>Specific</a:t>
            </a:r>
            <a:r>
              <a:rPr lang="fr-FR" sz="2000" dirty="0" smtClean="0"/>
              <a:t> point</a:t>
            </a:r>
          </a:p>
          <a:p>
            <a:pPr lvl="1"/>
            <a:r>
              <a:rPr lang="fr-FR" sz="1600" dirty="0" err="1" smtClean="0"/>
              <a:t>Lunar</a:t>
            </a:r>
            <a:r>
              <a:rPr lang="fr-FR" sz="1600" dirty="0" smtClean="0"/>
              <a:t> data </a:t>
            </a:r>
            <a:r>
              <a:rPr lang="fr-FR" sz="1600" dirty="0" err="1" smtClean="0"/>
              <a:t>acquired</a:t>
            </a:r>
            <a:r>
              <a:rPr lang="fr-FR" sz="1600" dirty="0" smtClean="0"/>
              <a:t> </a:t>
            </a:r>
            <a:r>
              <a:rPr lang="fr-FR" sz="1600" dirty="0" err="1" smtClean="0"/>
              <a:t>each</a:t>
            </a:r>
            <a:r>
              <a:rPr lang="fr-FR" sz="1600" dirty="0" smtClean="0"/>
              <a:t> </a:t>
            </a:r>
            <a:r>
              <a:rPr lang="fr-FR" sz="1600" dirty="0" err="1" smtClean="0"/>
              <a:t>month</a:t>
            </a:r>
            <a:r>
              <a:rPr lang="fr-FR" sz="1600" dirty="0" smtClean="0"/>
              <a:t> in 2021 by </a:t>
            </a:r>
            <a:r>
              <a:rPr lang="fr-FR" sz="1600" dirty="0"/>
              <a:t>IASI-B and IASI-C </a:t>
            </a:r>
            <a:endParaRPr lang="fr-FR" sz="1600" dirty="0" smtClean="0"/>
          </a:p>
          <a:p>
            <a:pPr lvl="1"/>
            <a:r>
              <a:rPr lang="fr-FR" sz="1600" dirty="0" err="1" smtClean="0"/>
              <a:t>Potential</a:t>
            </a:r>
            <a:r>
              <a:rPr lang="fr-FR" sz="1600" dirty="0" smtClean="0"/>
              <a:t> </a:t>
            </a:r>
            <a:r>
              <a:rPr lang="fr-FR" sz="1600" dirty="0" err="1" smtClean="0"/>
              <a:t>interest</a:t>
            </a:r>
            <a:r>
              <a:rPr lang="fr-FR" sz="1600" dirty="0" smtClean="0"/>
              <a:t> as a </a:t>
            </a:r>
            <a:r>
              <a:rPr lang="fr-FR" sz="1600" dirty="0" err="1" smtClean="0"/>
              <a:t>complementary</a:t>
            </a:r>
            <a:r>
              <a:rPr lang="fr-FR" sz="1600" dirty="0" smtClean="0"/>
              <a:t> </a:t>
            </a:r>
            <a:r>
              <a:rPr lang="fr-FR" sz="1600" dirty="0" err="1" smtClean="0"/>
              <a:t>radiometric</a:t>
            </a:r>
            <a:r>
              <a:rPr lang="fr-FR" sz="1600" dirty="0" smtClean="0"/>
              <a:t> source for inter </a:t>
            </a:r>
            <a:r>
              <a:rPr lang="fr-FR" sz="1600" dirty="0" err="1" smtClean="0"/>
              <a:t>comparisons</a:t>
            </a:r>
            <a:r>
              <a:rPr lang="fr-FR" sz="1600" dirty="0"/>
              <a:t> </a:t>
            </a:r>
            <a:r>
              <a:rPr lang="fr-FR" sz="1600" dirty="0" smtClean="0"/>
              <a:t>of </a:t>
            </a:r>
            <a:r>
              <a:rPr lang="fr-FR" sz="1600" dirty="0" err="1" smtClean="0"/>
              <a:t>hyperspectral</a:t>
            </a:r>
            <a:r>
              <a:rPr lang="fr-FR" sz="1600" dirty="0" smtClean="0"/>
              <a:t> IR </a:t>
            </a:r>
            <a:r>
              <a:rPr lang="fr-FR" sz="1600" dirty="0" err="1" smtClean="0"/>
              <a:t>sounders</a:t>
            </a:r>
            <a:r>
              <a:rPr lang="fr-FR" sz="1600" dirty="0"/>
              <a:t> </a:t>
            </a:r>
            <a:r>
              <a:rPr lang="fr-FR" sz="1600" dirty="0" smtClean="0"/>
              <a:t>– Phase 2 </a:t>
            </a:r>
            <a:r>
              <a:rPr lang="fr-FR" sz="1600" dirty="0" err="1" smtClean="0"/>
              <a:t>study</a:t>
            </a:r>
            <a:r>
              <a:rPr lang="fr-FR" sz="1600" dirty="0" smtClean="0"/>
              <a:t> </a:t>
            </a:r>
            <a:r>
              <a:rPr lang="fr-FR" sz="1600" dirty="0" err="1" smtClean="0"/>
              <a:t>started</a:t>
            </a:r>
            <a:r>
              <a:rPr lang="fr-FR" sz="1600" dirty="0" smtClean="0"/>
              <a:t> – Final </a:t>
            </a:r>
            <a:r>
              <a:rPr lang="fr-FR" sz="1600" dirty="0" err="1" smtClean="0"/>
              <a:t>results</a:t>
            </a:r>
            <a:r>
              <a:rPr lang="fr-FR" sz="1600" dirty="0" smtClean="0"/>
              <a:t> </a:t>
            </a:r>
            <a:r>
              <a:rPr lang="fr-FR" sz="1600" dirty="0" err="1" smtClean="0"/>
              <a:t>expected</a:t>
            </a:r>
            <a:r>
              <a:rPr lang="fr-FR" sz="1600" dirty="0" smtClean="0"/>
              <a:t> </a:t>
            </a:r>
            <a:r>
              <a:rPr lang="fr-FR" sz="1600" dirty="0" err="1" smtClean="0"/>
              <a:t>mid</a:t>
            </a:r>
            <a:r>
              <a:rPr lang="fr-FR" sz="1600" dirty="0" smtClean="0"/>
              <a:t> 2022.</a:t>
            </a:r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 smtClean="0"/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4" name="Groupe 13"/>
          <p:cNvGrpSpPr/>
          <p:nvPr/>
        </p:nvGrpSpPr>
        <p:grpSpPr>
          <a:xfrm>
            <a:off x="3564078" y="4577552"/>
            <a:ext cx="8166311" cy="1708947"/>
            <a:chOff x="3564078" y="4577552"/>
            <a:chExt cx="8166311" cy="1708947"/>
          </a:xfrm>
        </p:grpSpPr>
        <p:pic>
          <p:nvPicPr>
            <p:cNvPr id="10" name="Picture 4" descr="E:\RTLune\sm1905152042\spectra\20190515215458.85_ln002_sn16_pn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27158" y="4577552"/>
              <a:ext cx="3845130" cy="1708947"/>
            </a:xfrm>
            <a:prstGeom prst="rect">
              <a:avLst/>
            </a:prstGeom>
            <a:noFill/>
          </p:spPr>
        </p:pic>
        <p:sp>
          <p:nvSpPr>
            <p:cNvPr id="11" name="ZoneTexte 10"/>
            <p:cNvSpPr txBox="1"/>
            <p:nvPr/>
          </p:nvSpPr>
          <p:spPr>
            <a:xfrm>
              <a:off x="3564078" y="5201192"/>
              <a:ext cx="29274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Example</a:t>
              </a:r>
              <a:r>
                <a:rPr lang="fr-FR" sz="1200" dirty="0" smtClean="0"/>
                <a:t> of a Moon </a:t>
              </a:r>
              <a:r>
                <a:rPr lang="fr-FR" sz="1200" dirty="0" err="1" smtClean="0"/>
                <a:t>spectrum</a:t>
              </a:r>
              <a:r>
                <a:rPr lang="fr-FR" sz="1200" dirty="0" smtClean="0"/>
                <a:t> by IASI-C </a:t>
              </a:r>
            </a:p>
            <a:p>
              <a:r>
                <a:rPr lang="fr-FR" sz="1200" dirty="0" smtClean="0"/>
                <a:t>for a </a:t>
              </a:r>
              <a:r>
                <a:rPr lang="fr-FR" sz="1200" dirty="0" err="1" smtClean="0"/>
                <a:t>centred</a:t>
              </a:r>
              <a:r>
                <a:rPr lang="fr-FR" sz="1200" dirty="0" smtClean="0"/>
                <a:t> pixel configuration</a:t>
              </a:r>
              <a:endParaRPr lang="fr-FR" sz="1200" dirty="0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8337" y="4719659"/>
              <a:ext cx="1412052" cy="1424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46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IASI </a:t>
            </a:r>
            <a:r>
              <a:rPr lang="fr-FR" dirty="0" err="1" smtClean="0"/>
              <a:t>radiometric</a:t>
            </a:r>
            <a:r>
              <a:rPr lang="fr-FR" dirty="0" smtClean="0"/>
              <a:t> budget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800100"/>
                <a:ext cx="10972800" cy="5492635"/>
              </a:xfrm>
            </p:spPr>
            <p:txBody>
              <a:bodyPr/>
              <a:lstStyle/>
              <a:p>
                <a:pPr lvl="0"/>
                <a:r>
                  <a:rPr lang="fr-FR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</a:rPr>
                  <a:t>The main contributors :</a:t>
                </a:r>
                <a:endParaRPr lang="fr-FR" sz="20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rgbClr val="000000"/>
                    </a:solidFill>
                  </a:rPr>
                  <a:t>Non linearity (knowledge error and stability)</a:t>
                </a:r>
              </a:p>
              <a:p>
                <a:pPr lvl="1"/>
                <a:r>
                  <a:rPr lang="en-US" sz="1600" dirty="0">
                    <a:solidFill>
                      <a:srgbClr val="000000"/>
                    </a:solidFill>
                  </a:rPr>
                  <a:t>Black B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ody (BB)  (temperature and emissivity knowledge and stability)</a:t>
                </a:r>
                <a:endParaRPr lang="en-US" sz="16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sz="1600" dirty="0" smtClean="0">
                    <a:solidFill>
                      <a:srgbClr val="000000"/>
                    </a:solidFill>
                  </a:rPr>
                  <a:t>Background temperature (stability</a:t>
                </a:r>
                <a:r>
                  <a:rPr lang="en-US" sz="1600" dirty="0">
                    <a:solidFill>
                      <a:srgbClr val="000000"/>
                    </a:solidFill>
                  </a:rPr>
                  <a:t>)</a:t>
                </a:r>
              </a:p>
              <a:p>
                <a:pPr lvl="1"/>
                <a:r>
                  <a:rPr lang="en-US" sz="1600" dirty="0">
                    <a:solidFill>
                      <a:srgbClr val="000000"/>
                    </a:solidFill>
                  </a:rPr>
                  <a:t>Scan mirror 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reflectivity (stability)</a:t>
                </a:r>
                <a:endParaRPr lang="fr-FR" dirty="0"/>
              </a:p>
              <a:p>
                <a:pPr lvl="0"/>
                <a:r>
                  <a:rPr lang="fr-FR" sz="2000" dirty="0" smtClean="0">
                    <a:solidFill>
                      <a:srgbClr val="000000"/>
                    </a:solidFill>
                  </a:rPr>
                  <a:t>Method and </a:t>
                </a:r>
                <a:r>
                  <a:rPr lang="fr-FR" sz="2000" dirty="0" err="1" smtClean="0">
                    <a:solidFill>
                      <a:srgbClr val="000000"/>
                    </a:solidFill>
                  </a:rPr>
                  <a:t>preliminary</a:t>
                </a:r>
                <a:r>
                  <a:rPr lang="fr-FR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fr-FR" sz="2000" dirty="0" err="1" smtClean="0">
                    <a:solidFill>
                      <a:srgbClr val="000000"/>
                    </a:solidFill>
                  </a:rPr>
                  <a:t>results</a:t>
                </a:r>
                <a:r>
                  <a:rPr lang="fr-FR" sz="2000" dirty="0" smtClean="0">
                    <a:solidFill>
                      <a:srgbClr val="000000"/>
                    </a:solidFill>
                  </a:rPr>
                  <a:t>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𝐺𝑅𝑈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𝑅𝑈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+2×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𝑅𝑈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𝑅𝑈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rad>
                  </m:oMath>
                </a14:m>
                <a:r>
                  <a:rPr lang="fr-FR" sz="1600" dirty="0" smtClean="0"/>
                  <a:t>        </a:t>
                </a:r>
                <a:endParaRPr lang="fr-FR" sz="1600" dirty="0"/>
              </a:p>
              <a:p>
                <a:pPr lvl="1"/>
                <a:endParaRPr lang="fr-FR" sz="16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00100"/>
                <a:ext cx="10972800" cy="5492635"/>
              </a:xfrm>
              <a:blipFill>
                <a:blip r:embed="rId2"/>
                <a:stretch>
                  <a:fillRect l="-500" t="-5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28AC38-E0E8-49D7-B2FE-71FD7C42C09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996546" y="2648643"/>
            <a:ext cx="4657898" cy="707886"/>
            <a:chOff x="4480560" y="1803862"/>
            <a:chExt cx="7290263" cy="3344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4646815" y="1803862"/>
                  <a:ext cx="7124008" cy="3344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kern="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RU(xi): </a:t>
                  </a:r>
                  <a:r>
                    <a:rPr lang="en-US" sz="1200" kern="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uncertainty on xi estimated at 3</a:t>
                  </a:r>
                  <a:r>
                    <a:rPr lang="el-GR" sz="1200" kern="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σ</a:t>
                  </a:r>
                  <a:r>
                    <a:rPr lang="fr-FR" sz="1200" kern="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(99.7% of confidence)</a:t>
                  </a:r>
                </a:p>
                <a:p>
                  <a:pPr>
                    <a:spcAft>
                      <a:spcPts val="0"/>
                    </a:spcAft>
                  </a:pPr>
                  <a:r>
                    <a:rPr lang="fr-FR" sz="1200" kern="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r(</a:t>
                  </a:r>
                  <a:r>
                    <a:rPr lang="fr-FR" sz="1200" kern="0" dirty="0" err="1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xi,xj</a:t>
                  </a:r>
                  <a:r>
                    <a:rPr lang="fr-FR" sz="1200" kern="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): Pearson </a:t>
                  </a:r>
                  <a:r>
                    <a:rPr lang="fr-FR" sz="1200" kern="0" dirty="0" err="1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correlation</a:t>
                  </a:r>
                  <a:r>
                    <a:rPr lang="fr-FR" sz="1200" kern="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coefficient </a:t>
                  </a:r>
                  <a:r>
                    <a:rPr lang="fr-FR" sz="1200" kern="0" dirty="0" err="1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between</a:t>
                  </a:r>
                  <a:r>
                    <a:rPr lang="fr-FR" sz="1200" kern="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xi and </a:t>
                  </a:r>
                  <a:r>
                    <a:rPr lang="fr-FR" sz="1200" kern="0" dirty="0" err="1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xj</a:t>
                  </a:r>
                  <a:endParaRPr lang="fr-FR" sz="12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fr-FR" sz="1200" kern="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1200" kern="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</a:t>
                  </a:r>
                  <a:r>
                    <a:rPr lang="fr-FR" sz="1200" kern="0" dirty="0" err="1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worst</a:t>
                  </a:r>
                  <a:r>
                    <a:rPr lang="fr-FR" sz="1200" kern="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 case:</a:t>
                  </a:r>
                  <a:r>
                    <a:rPr lang="fr-FR" sz="1200" dirty="0" smtClean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fr-FR" sz="1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fr-FR" sz="1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fr-FR" sz="1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𝑗</m:t>
                      </m:r>
                    </m:oMath>
                  </a14:m>
                  <a:r>
                    <a:rPr lang="fr-FR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1200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r</a:t>
                  </a:r>
                  <a:r>
                    <a:rPr lang="fr-FR" sz="1200" kern="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=1 ; best</a:t>
                  </a:r>
                  <a:r>
                    <a:rPr lang="en-US" sz="1200" kern="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case </a:t>
                  </a:r>
                  <a14:m>
                    <m:oMath xmlns:m="http://schemas.openxmlformats.org/officeDocument/2006/math">
                      <m:r>
                        <a:rPr lang="fr-FR" sz="1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fr-FR" sz="1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fr-FR" sz="1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fr-FR" sz="1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𝑗</m:t>
                      </m:r>
                    </m:oMath>
                  </a14:m>
                  <a:r>
                    <a:rPr lang="en-US" sz="1200" kern="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r=0</a:t>
                  </a:r>
                  <a:endParaRPr lang="fr-FR" sz="1200" dirty="0"/>
                </a:p>
              </p:txBody>
            </p:sp>
          </mc:Choice>
          <mc:Fallback xmlns=""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6815" y="1803862"/>
                  <a:ext cx="7124008" cy="334489"/>
                </a:xfrm>
                <a:prstGeom prst="rect">
                  <a:avLst/>
                </a:prstGeom>
                <a:blipFill>
                  <a:blip r:embed="rId3"/>
                  <a:stretch>
                    <a:fillRect l="-669" t="-2564" b="-512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Accolade ouvrante 8"/>
            <p:cNvSpPr/>
            <p:nvPr/>
          </p:nvSpPr>
          <p:spPr>
            <a:xfrm>
              <a:off x="4480560" y="1803862"/>
              <a:ext cx="166255" cy="319634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5" y="3325091"/>
            <a:ext cx="5514108" cy="2834919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1886989" y="4256116"/>
            <a:ext cx="349134" cy="1230284"/>
          </a:xfrm>
          <a:prstGeom prst="ellipse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563985" y="3433156"/>
            <a:ext cx="349134" cy="123028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6606917" y="3482689"/>
            <a:ext cx="5543985" cy="646331"/>
            <a:chOff x="4431484" y="1945703"/>
            <a:chExt cx="7339339" cy="646331"/>
          </a:xfrm>
        </p:grpSpPr>
        <p:sp>
          <p:nvSpPr>
            <p:cNvPr id="15" name="ZoneTexte 14"/>
            <p:cNvSpPr txBox="1"/>
            <p:nvPr/>
          </p:nvSpPr>
          <p:spPr>
            <a:xfrm>
              <a:off x="4646816" y="1945703"/>
              <a:ext cx="7124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Dominated by the BB temperature uncertainty with an additional impact of the scan mirror reflectivity errors. But these later are fully predictable and are regularly remove when they reach 0.1K   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4431484" y="2109811"/>
              <a:ext cx="216132" cy="351589"/>
            </a:xfrm>
            <a:prstGeom prst="ellipse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606312" y="4207070"/>
            <a:ext cx="5585688" cy="461665"/>
            <a:chOff x="4430683" y="1803862"/>
            <a:chExt cx="7340140" cy="461665"/>
          </a:xfrm>
        </p:grpSpPr>
        <p:sp>
          <p:nvSpPr>
            <p:cNvPr id="18" name="ZoneTexte 17"/>
            <p:cNvSpPr txBox="1"/>
            <p:nvPr/>
          </p:nvSpPr>
          <p:spPr>
            <a:xfrm>
              <a:off x="4646815" y="1803862"/>
              <a:ext cx="7124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Dominated by the BB temperature uncertainty. Note that the impact of the filtering of </a:t>
              </a:r>
              <a:r>
                <a:rPr lang="en-US" sz="12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radiometric </a:t>
              </a:r>
              <a:r>
                <a:rPr lang="en-US" sz="12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coefficients and BB temperatures is not considered here.      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4430683" y="1858899"/>
              <a:ext cx="216132" cy="35158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6123709" y="4757058"/>
            <a:ext cx="527858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</a:pPr>
            <a:r>
              <a:rPr lang="en-US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error sources </a:t>
            </a:r>
            <a:r>
              <a:rPr lang="en-US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(scan </a:t>
            </a:r>
            <a:r>
              <a:rPr lang="en-US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mirror temperature instability, scan angle knowledge error, </a:t>
            </a:r>
            <a:r>
              <a:rPr lang="en-US" sz="1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interferogram</a:t>
            </a:r>
            <a:r>
              <a:rPr lang="en-US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phase instability) have negligible effects on radiometry. </a:t>
            </a:r>
          </a:p>
          <a:p>
            <a:pPr marL="742950" lvl="1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</a:pPr>
            <a:r>
              <a:rPr lang="en-US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B3 band the BB temperature uncertainty induces uncertainties greater than 0.5 K (requirement) especially for warm tropical scenes (not shown). But the filtering effects would certainly mitigate the impact of the BB temperature uncertainty.   </a:t>
            </a:r>
            <a:endParaRPr lang="en-US" sz="12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fr-FR" dirty="0" smtClean="0"/>
              <a:t>IASI-NG Program Status : Instrument Activities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>
          <a:xfrm>
            <a:off x="160101" y="746834"/>
            <a:ext cx="11830336" cy="5752108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72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fr-FR" b="1" dirty="0" smtClean="0"/>
              <a:t>Intense activities </a:t>
            </a:r>
            <a:r>
              <a:rPr lang="en-US" altLang="fr-FR" b="1" dirty="0"/>
              <a:t>of Integration and test </a:t>
            </a:r>
            <a:r>
              <a:rPr lang="en-US" altLang="fr-FR" b="1" dirty="0" smtClean="0"/>
              <a:t>on PFM instrument Model : </a:t>
            </a:r>
            <a:r>
              <a:rPr lang="en-US" sz="1920" dirty="0">
                <a:ea typeface="ＭＳ Ｐゴシック" charset="0"/>
              </a:rPr>
              <a:t>I-OH </a:t>
            </a:r>
            <a:r>
              <a:rPr lang="en-US" sz="1920" dirty="0">
                <a:ea typeface="ＭＳ Ｐゴシック" charset="0"/>
              </a:rPr>
              <a:t>(Optical Module ) and I-EM (Electrical Module) </a:t>
            </a:r>
            <a:r>
              <a:rPr lang="en-US" sz="1920" dirty="0">
                <a:ea typeface="ＭＳ Ｐゴシック" charset="0"/>
              </a:rPr>
              <a:t>coupling activities on </a:t>
            </a:r>
            <a:r>
              <a:rPr lang="en-US" sz="1920" dirty="0" smtClean="0">
                <a:ea typeface="ＭＳ Ｐゴシック" charset="0"/>
              </a:rPr>
              <a:t>going</a:t>
            </a:r>
            <a:endParaRPr lang="en-US" dirty="0">
              <a:latin typeface="Arial" panose="020B0604020202020204" pitchFamily="34" charset="0"/>
            </a:endParaRPr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Functional tests </a:t>
            </a:r>
            <a:r>
              <a:rPr lang="en-US" dirty="0" smtClean="0">
                <a:latin typeface="Arial" panose="020B0604020202020204" pitchFamily="34" charset="0"/>
              </a:rPr>
              <a:t>beginning </a:t>
            </a:r>
            <a:r>
              <a:rPr lang="en-US" dirty="0">
                <a:latin typeface="Arial" panose="020B0604020202020204" pitchFamily="34" charset="0"/>
              </a:rPr>
              <a:t>this week</a:t>
            </a:r>
          </a:p>
          <a:p>
            <a:pPr marL="342900" indent="-342900">
              <a:spcAft>
                <a:spcPts val="720"/>
              </a:spcAft>
              <a:buFont typeface="Wingdings" panose="05000000000000000000" pitchFamily="2" charset="2"/>
              <a:buChar char="ü"/>
            </a:pPr>
            <a:endParaRPr lang="en-US" sz="1920" b="0" i="1" dirty="0">
              <a:solidFill>
                <a:srgbClr val="002060"/>
              </a:solidFill>
              <a:ea typeface="ＭＳ Ｐゴシック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b="9541"/>
          <a:stretch/>
        </p:blipFill>
        <p:spPr>
          <a:xfrm>
            <a:off x="2563874" y="2001953"/>
            <a:ext cx="3836692" cy="4856047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5472771" y="2839255"/>
            <a:ext cx="383240" cy="79875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637954" y="2438684"/>
            <a:ext cx="2008883" cy="38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56609" fontAlgn="auto">
              <a:spcBef>
                <a:spcPts val="0"/>
              </a:spcBef>
              <a:spcAft>
                <a:spcPts val="0"/>
              </a:spcAft>
            </a:pPr>
            <a:r>
              <a:rPr lang="en-US" sz="1883" b="1" dirty="0">
                <a:solidFill>
                  <a:srgbClr val="0070C0"/>
                </a:solidFill>
                <a:latin typeface="Arial" panose="020B0604020202020204"/>
              </a:rPr>
              <a:t>Module </a:t>
            </a:r>
            <a:r>
              <a:rPr lang="en-US" sz="1883" b="1" dirty="0" err="1">
                <a:solidFill>
                  <a:srgbClr val="0070C0"/>
                </a:solidFill>
                <a:latin typeface="Arial" panose="020B0604020202020204"/>
              </a:rPr>
              <a:t>Optique</a:t>
            </a:r>
            <a:endParaRPr lang="en-US" sz="1883" b="1" dirty="0">
              <a:solidFill>
                <a:srgbClr val="0070C0"/>
              </a:solidFill>
              <a:latin typeface="Arial" panose="020B0604020202020204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3478274" y="5685904"/>
            <a:ext cx="581953" cy="90173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424931" y="6475908"/>
            <a:ext cx="2560316" cy="38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56609" fontAlgn="auto">
              <a:spcBef>
                <a:spcPts val="0"/>
              </a:spcBef>
              <a:spcAft>
                <a:spcPts val="0"/>
              </a:spcAft>
            </a:pPr>
            <a:r>
              <a:rPr lang="en-US" sz="1883" b="1" dirty="0">
                <a:solidFill>
                  <a:srgbClr val="0070C0"/>
                </a:solidFill>
                <a:latin typeface="Arial" panose="020B0604020202020204"/>
              </a:rPr>
              <a:t>Module </a:t>
            </a:r>
            <a:r>
              <a:rPr lang="en-US" sz="1883" b="1" dirty="0" err="1">
                <a:solidFill>
                  <a:srgbClr val="0070C0"/>
                </a:solidFill>
                <a:latin typeface="Arial" panose="020B0604020202020204"/>
              </a:rPr>
              <a:t>Electronique</a:t>
            </a:r>
            <a:endParaRPr lang="en-US" sz="1883" b="1" dirty="0">
              <a:solidFill>
                <a:srgbClr val="0070C0"/>
              </a:solidFill>
              <a:latin typeface="Arial" panose="020B0604020202020204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32795" t="38232" r="58262" b="20764"/>
          <a:stretch/>
        </p:blipFill>
        <p:spPr>
          <a:xfrm>
            <a:off x="0" y="2275011"/>
            <a:ext cx="2359807" cy="3651728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H="1" flipV="1">
            <a:off x="1030285" y="4970765"/>
            <a:ext cx="2286662" cy="173935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6734222" y="1797829"/>
            <a:ext cx="5301627" cy="4338944"/>
          </a:xfrm>
          <a:prstGeom prst="rect">
            <a:avLst/>
          </a:prstGeom>
        </p:spPr>
        <p:txBody>
          <a:bodyPr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79388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1950" indent="-17621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8163" indent="-173038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3425" indent="-192088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1792" indent="-193607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8831" indent="-193607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5869" indent="-193607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2908" indent="-193607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342900" lvl="1" indent="-342900" defTabSz="1219188"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16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charset="0"/>
              </a:rPr>
              <a:t>TV chamber preparation on-going with BB OGSE installation for instrument performances Test </a:t>
            </a:r>
          </a:p>
          <a:p>
            <a:pPr marL="0" lvl="1" indent="0" defTabSz="1219188" eaLnBrk="1" hangingPunct="1">
              <a:buClr>
                <a:srgbClr val="002060"/>
              </a:buClr>
              <a:buNone/>
            </a:pPr>
            <a:endParaRPr lang="en-US" sz="216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charset="0"/>
            </a:endParaRPr>
          </a:p>
          <a:p>
            <a:pPr marL="342900" lvl="1" indent="-342900" defTabSz="1219188"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16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charset="0"/>
            </a:endParaRPr>
          </a:p>
          <a:p>
            <a:pPr marL="342900" lvl="1" indent="-342900" defTabSz="1219188"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16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charset="0"/>
            </a:endParaRPr>
          </a:p>
          <a:p>
            <a:pPr marL="342900" lvl="1" indent="-342900" defTabSz="1219188"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16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charset="0"/>
            </a:endParaRPr>
          </a:p>
          <a:p>
            <a:pPr marL="342900" lvl="1" indent="-342900" defTabSz="1219188"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16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charset="0"/>
            </a:endParaRPr>
          </a:p>
          <a:p>
            <a:pPr marL="342900" lvl="1" indent="-342900" defTabSz="1219188"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16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charset="0"/>
            </a:endParaRPr>
          </a:p>
          <a:p>
            <a:pPr marL="342900" lvl="1" indent="-342900" defTabSz="1219188"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16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charset="0"/>
            </a:endParaRPr>
          </a:p>
          <a:p>
            <a:pPr marL="342900" lvl="1" indent="-342900" defTabSz="1219188"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fr-FR" sz="216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charset="0"/>
            </a:endParaRPr>
          </a:p>
          <a:p>
            <a:pPr defTabSz="956609"/>
            <a:endParaRPr lang="en-US" sz="1920" kern="0" dirty="0">
              <a:solidFill>
                <a:srgbClr val="0070C0"/>
              </a:solidFill>
              <a:latin typeface="Arial" panose="020B0604020202020204"/>
              <a:sym typeface="Wingdings" panose="05000000000000000000" pitchFamily="2" charset="2"/>
            </a:endParaRPr>
          </a:p>
          <a:p>
            <a:pPr marL="342900" indent="-342900" defTabSz="956609">
              <a:buFont typeface="Wingdings" panose="05000000000000000000" pitchFamily="2" charset="2"/>
              <a:buChar char="q"/>
            </a:pPr>
            <a:endParaRPr lang="en-US" sz="1920" kern="0" dirty="0">
              <a:solidFill>
                <a:srgbClr val="0070C0"/>
              </a:solidFill>
              <a:latin typeface="Arial" panose="020B0604020202020204"/>
              <a:sym typeface="Wingdings" panose="05000000000000000000" pitchFamily="2" charset="2"/>
            </a:endParaRPr>
          </a:p>
          <a:p>
            <a:pPr marL="342900" indent="-342900" defTabSz="956609">
              <a:buFont typeface="Wingdings" panose="05000000000000000000" pitchFamily="2" charset="2"/>
              <a:buChar char="q"/>
            </a:pPr>
            <a:endParaRPr lang="en-US" sz="1920" kern="0" dirty="0">
              <a:solidFill>
                <a:srgbClr val="0070C0"/>
              </a:solidFill>
              <a:latin typeface="Arial" panose="020B0604020202020204"/>
              <a:sym typeface="Wingdings" panose="05000000000000000000" pitchFamily="2" charset="2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181" y="3379304"/>
            <a:ext cx="5407670" cy="304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>
          <a:xfrm>
            <a:off x="160103" y="840202"/>
            <a:ext cx="11723206" cy="5556302"/>
          </a:xfrm>
        </p:spPr>
        <p:txBody>
          <a:bodyPr>
            <a:noAutofit/>
          </a:bodyPr>
          <a:lstStyle/>
          <a:p>
            <a:pPr marL="334327" lvl="1" indent="-334327">
              <a:spcAft>
                <a:spcPts val="72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n-US" altLang="fr-FR" b="1" dirty="0" smtClean="0">
              <a:ea typeface="ＭＳ Ｐゴシック" charset="0"/>
            </a:endParaRPr>
          </a:p>
          <a:p>
            <a:pPr marL="334327" lvl="1" indent="-334327">
              <a:spcBef>
                <a:spcPts val="720"/>
              </a:spcBef>
              <a:spcAft>
                <a:spcPts val="72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Delivery date of the IASI-NG PFM to METOP-SG in August 2022</a:t>
            </a:r>
            <a:endParaRPr lang="en-US" altLang="fr-FR" b="1" dirty="0" smtClean="0">
              <a:ea typeface="ＭＳ Ｐゴシック" charset="0"/>
            </a:endParaRPr>
          </a:p>
          <a:p>
            <a:pPr marL="334327" lvl="1" indent="-334327">
              <a:spcBef>
                <a:spcPts val="720"/>
              </a:spcBef>
              <a:spcAft>
                <a:spcPts val="72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fr-FR" b="1" dirty="0" smtClean="0">
                <a:ea typeface="ＭＳ Ｐゴシック" charset="0"/>
              </a:rPr>
              <a:t>L1CPOP V1 (part  of science processing algorithms) completed and delivered in 2021 </a:t>
            </a:r>
            <a:r>
              <a:rPr lang="en-GB" b="1" dirty="0" smtClean="0">
                <a:ea typeface="ＭＳ Ｐゴシック" charset="0"/>
              </a:rPr>
              <a:t>to EUMESAT</a:t>
            </a:r>
            <a:r>
              <a:rPr lang="en-US" altLang="fr-FR" b="1" dirty="0" smtClean="0">
                <a:ea typeface="ＭＳ Ｐゴシック" charset="0"/>
              </a:rPr>
              <a:t> : integration in PDAP </a:t>
            </a:r>
            <a:r>
              <a:rPr lang="en-US" b="1" dirty="0" smtClean="0">
                <a:ea typeface="ＭＳ Ｐゴシック" charset="0"/>
              </a:rPr>
              <a:t>(Payload Data Acquisition &amp; Processing ) </a:t>
            </a:r>
            <a:r>
              <a:rPr lang="en-US" altLang="fr-FR" b="1" dirty="0" smtClean="0">
                <a:ea typeface="ＭＳ Ｐゴシック" charset="0"/>
              </a:rPr>
              <a:t>V2L on going </a:t>
            </a:r>
            <a:endParaRPr lang="en-GB" altLang="fr-FR" b="1" dirty="0" smtClean="0">
              <a:ea typeface="ＭＳ Ｐゴシック" charset="0"/>
            </a:endParaRPr>
          </a:p>
          <a:p>
            <a:pPr marL="334327" lvl="1" indent="-334327">
              <a:spcBef>
                <a:spcPts val="720"/>
              </a:spcBef>
              <a:spcAft>
                <a:spcPts val="72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fr-FR" b="1" dirty="0" smtClean="0">
                <a:ea typeface="ＭＳ Ｐゴシック" charset="0"/>
              </a:rPr>
              <a:t>L1CPOP </a:t>
            </a:r>
            <a:r>
              <a:rPr lang="en-US" altLang="fr-FR" b="1" dirty="0">
                <a:ea typeface="ＭＳ Ｐゴシック" charset="0"/>
              </a:rPr>
              <a:t>V2 full version (complete </a:t>
            </a:r>
            <a:r>
              <a:rPr lang="en-GB" b="1" dirty="0">
                <a:ea typeface="ＭＳ Ｐゴシック" charset="0"/>
              </a:rPr>
              <a:t>science algorithms processing) </a:t>
            </a:r>
            <a:r>
              <a:rPr lang="en-US" altLang="fr-FR" b="1" dirty="0">
                <a:ea typeface="ＭＳ Ｐゴシック" charset="0"/>
              </a:rPr>
              <a:t>under development for </a:t>
            </a:r>
            <a:r>
              <a:rPr lang="en-US" b="1" dirty="0">
                <a:ea typeface="ＭＳ Ｐゴシック" charset="0"/>
              </a:rPr>
              <a:t>delivery date in September 2023 for integration in the </a:t>
            </a:r>
            <a:r>
              <a:rPr lang="en-US" b="1" dirty="0" smtClean="0">
                <a:ea typeface="ＭＳ Ｐゴシック" charset="0"/>
              </a:rPr>
              <a:t>PDAP V3A for launch </a:t>
            </a:r>
          </a:p>
          <a:p>
            <a:pPr marL="334327" lvl="1" indent="-334327">
              <a:spcBef>
                <a:spcPts val="720"/>
              </a:spcBef>
              <a:spcAft>
                <a:spcPts val="72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ea typeface="ＭＳ Ｐゴシック" charset="0"/>
              </a:rPr>
              <a:t>METOP SG A1 Launch in summer 2024</a:t>
            </a:r>
            <a:endParaRPr lang="en-US" b="1" dirty="0">
              <a:ea typeface="ＭＳ Ｐゴシック" charset="0"/>
            </a:endParaRPr>
          </a:p>
          <a:p>
            <a:pPr marL="334327" lvl="1" indent="-334327">
              <a:spcAft>
                <a:spcPts val="72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n-US" b="1" dirty="0">
              <a:ea typeface="ＭＳ Ｐゴシック" charset="0"/>
            </a:endParaRPr>
          </a:p>
          <a:p>
            <a:pPr marL="774900" lvl="2" indent="-342900">
              <a:spcAft>
                <a:spcPts val="72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endParaRPr lang="en-US" sz="192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734883" y="-54624"/>
            <a:ext cx="8385485" cy="757130"/>
          </a:xfrm>
        </p:spPr>
        <p:txBody>
          <a:bodyPr anchor="ctr"/>
          <a:lstStyle/>
          <a:p>
            <a:pPr algn="ctr"/>
            <a:r>
              <a:rPr lang="en-US" altLang="fr-FR" dirty="0" smtClean="0"/>
              <a:t>IASI-NG Program Status : System &amp; Ground </a:t>
            </a:r>
            <a:r>
              <a:rPr lang="en-US" altLang="fr-FR" dirty="0"/>
              <a:t>Segment Activities </a:t>
            </a:r>
            <a:r>
              <a:rPr lang="en-US" alt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59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Calibration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CNES for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imagers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016" y="1116157"/>
            <a:ext cx="7261067" cy="52514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of SUMULU : a simulator to generate « realistic »  radiometric images of the Moon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1" indent="-285750">
              <a:buFont typeface="Symbol" panose="05050102010706020507" pitchFamily="18" charset="2"/>
              <a:buChar char="Þ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Cross-calibration method based on PICS: error budget tool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applied to SENTINEL-3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OLCI and SLSTR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SENTINEL-2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exercise between RAL and CNES glint calibration methods for SLSTR (see dedicated presentation by ESA)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Next activities:</a:t>
            </a:r>
          </a:p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Instrumentation of La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Crau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test site with TIR radiometer in preparation of TRISHNA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CalVal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(JPL/CNES collaboration)</a:t>
            </a:r>
          </a:p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Ocean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stand alone calibration method for TIR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950700" y="6626225"/>
            <a:ext cx="241300" cy="18573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5C832-BA88-44B2-B74D-EBDA7A9ACE5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NES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NES Sans"/>
              <a:ea typeface="+mn-ea"/>
              <a:cs typeface="+mn-cs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606" y="3444139"/>
            <a:ext cx="2354233" cy="147139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956" y="691233"/>
            <a:ext cx="4725430" cy="2311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72191" y="5044339"/>
            <a:ext cx="16770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NES Sans"/>
                <a:ea typeface="+mn-ea"/>
                <a:cs typeface="+mn-cs"/>
              </a:rPr>
              <a:t>S3/OLCI-S2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NES Sans"/>
                <a:ea typeface="+mn-ea"/>
                <a:cs typeface="+mn-cs"/>
              </a:rPr>
              <a:t>Budget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NES Sans"/>
                <a:ea typeface="+mn-ea"/>
                <a:cs typeface="+mn-cs"/>
              </a:rPr>
              <a:t>Uncertainty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NES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5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CCVS project</a:t>
            </a:r>
          </a:p>
        </p:txBody>
      </p:sp>
      <p:sp>
        <p:nvSpPr>
          <p:cNvPr id="4" name="Espace réservé pour une image  11"/>
          <p:cNvSpPr txBox="1">
            <a:spLocks/>
          </p:cNvSpPr>
          <p:nvPr/>
        </p:nvSpPr>
        <p:spPr>
          <a:xfrm>
            <a:off x="763480" y="1412776"/>
            <a:ext cx="5472220" cy="47525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400" b="1">
                <a:solidFill>
                  <a:srgbClr val="00759E"/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SzPct val="75000"/>
              <a:buFont typeface="Wingdings" pitchFamily="2" charset="2"/>
              <a:buChar char="v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2pPr>
            <a:lvl3pPr marL="1176338" indent="-261938" algn="l" rtl="0" fontAlgn="base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80000"/>
              <a:buFont typeface="Wingdings" pitchFamily="2" charset="2"/>
              <a:buChar char="ü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3pPr>
            <a:lvl4pPr marL="165893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4pPr>
            <a:lvl5pPr marL="2066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5pPr>
            <a:lvl6pPr marL="2524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81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38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95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Calibri"/>
                <a:ea typeface="Ebrima"/>
                <a:cs typeface="Calibri"/>
              </a:rPr>
              <a:t>Objective of the H2020 Copernicus Cal/Val Solution project:</a:t>
            </a:r>
            <a:endParaRPr lang="en-GB" dirty="0">
              <a:latin typeface="Calibri"/>
              <a:ea typeface="Ebrima"/>
              <a:cs typeface="Calibri"/>
            </a:endParaRPr>
          </a:p>
          <a:p>
            <a:pPr marL="400050" lvl="1" indent="0">
              <a:buNone/>
            </a:pPr>
            <a:r>
              <a:rPr lang="en-GB" i="1" dirty="0">
                <a:latin typeface="Calibri"/>
                <a:ea typeface="Ebrima"/>
                <a:cs typeface="Calibri"/>
              </a:rPr>
              <a:t>To define a holistic Cal/Val solution for all Copernicus Sentinel missions to overcome current limitations of Calibration and Validation (Cal/Val) activities.</a:t>
            </a:r>
            <a:endParaRPr lang="en-US" sz="1600" b="0" i="1" dirty="0">
              <a:latin typeface="Calibri"/>
              <a:ea typeface="Ebrima"/>
              <a:cs typeface="Calibri"/>
            </a:endParaRPr>
          </a:p>
          <a:p>
            <a:r>
              <a:rPr lang="en-US" dirty="0"/>
              <a:t>Project duration: </a:t>
            </a:r>
          </a:p>
          <a:p>
            <a:pPr lvl="1"/>
            <a:r>
              <a:rPr lang="en-US" dirty="0"/>
              <a:t>Dec. 2020 to Nov. 2022</a:t>
            </a:r>
            <a:endParaRPr lang="en-US" b="0" dirty="0"/>
          </a:p>
          <a:p>
            <a:r>
              <a:rPr lang="en-US" dirty="0"/>
              <a:t>Project website</a:t>
            </a:r>
          </a:p>
          <a:p>
            <a:pPr lvl="1"/>
            <a:r>
              <a:rPr lang="en-US" dirty="0">
                <a:hlinkClick r:id="rId2"/>
              </a:rPr>
              <a:t>https://ccvs.eu</a:t>
            </a:r>
            <a:endParaRPr lang="en-US" b="0" dirty="0"/>
          </a:p>
          <a:p>
            <a:r>
              <a:rPr lang="en-US" dirty="0"/>
              <a:t>Contact us</a:t>
            </a:r>
          </a:p>
          <a:p>
            <a:pPr lvl="1"/>
            <a:r>
              <a:rPr lang="en-US" dirty="0">
                <a:hlinkClick r:id="rId3"/>
              </a:rPr>
              <a:t>contact@ccvs.eu</a:t>
            </a:r>
            <a:endParaRPr lang="en-US" dirty="0"/>
          </a:p>
          <a:p>
            <a:pPr lvl="1"/>
            <a:endParaRPr lang="en-US" sz="1200" b="0" dirty="0"/>
          </a:p>
          <a:p>
            <a:endParaRPr lang="en-GB" b="0" dirty="0"/>
          </a:p>
          <a:p>
            <a:pPr marL="1176020" lvl="2" indent="-261620"/>
            <a:endParaRPr lang="en-GB" dirty="0"/>
          </a:p>
          <a:p>
            <a:pPr marL="1176020" lvl="2" indent="-261620"/>
            <a:endParaRPr lang="fr-FR" dirty="0"/>
          </a:p>
          <a:p>
            <a:pPr marL="1176020" lvl="2" indent="-261620"/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id="{22612525-27D8-42E5-BC27-8838923F47F8}"/>
              </a:ext>
            </a:extLst>
          </p:cNvPr>
          <p:cNvSpPr txBox="1">
            <a:spLocks/>
          </p:cNvSpPr>
          <p:nvPr/>
        </p:nvSpPr>
        <p:spPr>
          <a:xfrm>
            <a:off x="6096000" y="1412776"/>
            <a:ext cx="5611920" cy="47525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400" b="1">
                <a:solidFill>
                  <a:srgbClr val="00759E"/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SzPct val="75000"/>
              <a:buFont typeface="Wingdings" pitchFamily="2" charset="2"/>
              <a:buChar char="v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2pPr>
            <a:lvl3pPr marL="1176338" indent="-261938" algn="l" rtl="0" fontAlgn="base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80000"/>
              <a:buFont typeface="Wingdings" pitchFamily="2" charset="2"/>
              <a:buChar char="ü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3pPr>
            <a:lvl4pPr marL="165893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4pPr>
            <a:lvl5pPr marL="2066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5pPr>
            <a:lvl6pPr marL="2524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81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38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95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First phase completed</a:t>
            </a:r>
          </a:p>
          <a:p>
            <a:pPr lvl="1"/>
            <a:r>
              <a:rPr lang="en-US" dirty="0"/>
              <a:t>Cal/Val requirements for all Sentinel Missions</a:t>
            </a:r>
          </a:p>
          <a:p>
            <a:pPr lvl="1"/>
            <a:r>
              <a:rPr lang="en-US" dirty="0"/>
              <a:t>Survey of existing Cal/Val reference sources</a:t>
            </a:r>
          </a:p>
          <a:p>
            <a:pPr lvl="1"/>
            <a:r>
              <a:rPr lang="en-US" dirty="0"/>
              <a:t>Project workshop October 2021</a:t>
            </a:r>
          </a:p>
          <a:p>
            <a:r>
              <a:rPr lang="en-GB" dirty="0"/>
              <a:t>Second phase in progress</a:t>
            </a:r>
          </a:p>
          <a:p>
            <a:pPr lvl="1"/>
            <a:r>
              <a:rPr lang="en-GB" dirty="0"/>
              <a:t>Recommendations for technology development and R&amp;D activities, measurement sites and field campaigns deployment</a:t>
            </a:r>
          </a:p>
          <a:p>
            <a:pPr lvl="1"/>
            <a:r>
              <a:rPr lang="en-GB" dirty="0"/>
              <a:t>Implementation roadmap and coordination with stakeholders</a:t>
            </a:r>
          </a:p>
          <a:p>
            <a:pPr marL="1176020" lvl="2" indent="-261620"/>
            <a:endParaRPr lang="fr-FR" dirty="0"/>
          </a:p>
          <a:p>
            <a:pPr marL="1176020" lvl="2" indent="-261620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73927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list of recommendations relevant for GSICS</a:t>
            </a:r>
          </a:p>
        </p:txBody>
      </p:sp>
      <p:sp>
        <p:nvSpPr>
          <p:cNvPr id="4" name="Espace réservé pour une image  11"/>
          <p:cNvSpPr txBox="1">
            <a:spLocks/>
          </p:cNvSpPr>
          <p:nvPr/>
        </p:nvSpPr>
        <p:spPr>
          <a:xfrm>
            <a:off x="648070" y="1412776"/>
            <a:ext cx="10933424" cy="47525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400" b="1">
                <a:solidFill>
                  <a:srgbClr val="00759E"/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SzPct val="75000"/>
              <a:buFont typeface="Wingdings" pitchFamily="2" charset="2"/>
              <a:buChar char="v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2pPr>
            <a:lvl3pPr marL="1176338" indent="-261938" algn="l" rtl="0" fontAlgn="base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80000"/>
              <a:buFont typeface="Wingdings" pitchFamily="2" charset="2"/>
              <a:buChar char="ü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3pPr>
            <a:lvl4pPr marL="165893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4pPr>
            <a:lvl5pPr marL="2066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5pPr>
            <a:lvl6pPr marL="2524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81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38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95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Maintain effort to manage measurement uncertainties and SI traceability at all levels</a:t>
            </a:r>
          </a:p>
          <a:p>
            <a:pPr lvl="1"/>
            <a:r>
              <a:rPr lang="en-US" dirty="0"/>
              <a:t>From satellite data to in-situ and collocation uncertainty</a:t>
            </a:r>
          </a:p>
          <a:p>
            <a:r>
              <a:rPr lang="en-US" dirty="0"/>
              <a:t>Sustain operational in-situ data provision at global level</a:t>
            </a:r>
          </a:p>
          <a:p>
            <a:pPr lvl="1"/>
            <a:r>
              <a:rPr lang="en-US" dirty="0"/>
              <a:t>Transition from research to operational framework needed</a:t>
            </a:r>
          </a:p>
          <a:p>
            <a:r>
              <a:rPr lang="fr-FR" dirty="0" err="1"/>
              <a:t>Improve</a:t>
            </a:r>
            <a:r>
              <a:rPr lang="fr-FR" dirty="0"/>
              <a:t> inter-</a:t>
            </a:r>
            <a:r>
              <a:rPr lang="fr-FR" dirty="0" err="1"/>
              <a:t>operability</a:t>
            </a:r>
            <a:endParaRPr lang="fr-FR" dirty="0"/>
          </a:p>
          <a:p>
            <a:pPr lvl="1"/>
            <a:r>
              <a:rPr lang="fr-FR" dirty="0" err="1"/>
              <a:t>Generalize</a:t>
            </a:r>
            <a:r>
              <a:rPr lang="fr-FR" dirty="0"/>
              <a:t> tandem phases for constellation missions</a:t>
            </a:r>
          </a:p>
          <a:p>
            <a:pPr lvl="1"/>
            <a:r>
              <a:rPr lang="fr-FR" dirty="0" err="1"/>
              <a:t>Develop</a:t>
            </a:r>
            <a:r>
              <a:rPr lang="fr-FR" dirty="0"/>
              <a:t> cross-</a:t>
            </a:r>
            <a:r>
              <a:rPr lang="fr-FR" dirty="0" err="1"/>
              <a:t>sensor</a:t>
            </a:r>
            <a:r>
              <a:rPr lang="fr-FR" dirty="0"/>
              <a:t> validation </a:t>
            </a:r>
            <a:r>
              <a:rPr lang="fr-FR" dirty="0" err="1"/>
              <a:t>approaches</a:t>
            </a:r>
            <a:endParaRPr lang="fr-FR" dirty="0"/>
          </a:p>
          <a:p>
            <a:pPr lvl="1"/>
            <a:r>
              <a:rPr lang="fr-FR" dirty="0" err="1"/>
              <a:t>Maintain</a:t>
            </a:r>
            <a:r>
              <a:rPr lang="fr-FR" dirty="0"/>
              <a:t> alternative </a:t>
            </a:r>
            <a:r>
              <a:rPr lang="fr-FR" dirty="0" err="1"/>
              <a:t>processing</a:t>
            </a:r>
            <a:r>
              <a:rPr lang="fr-FR" dirty="0"/>
              <a:t> </a:t>
            </a:r>
            <a:r>
              <a:rPr lang="fr-FR" dirty="0" err="1"/>
              <a:t>chains</a:t>
            </a:r>
            <a:r>
              <a:rPr lang="fr-FR" dirty="0"/>
              <a:t> and </a:t>
            </a:r>
            <a:r>
              <a:rPr lang="fr-FR" dirty="0" err="1"/>
              <a:t>inter-compare</a:t>
            </a:r>
            <a:r>
              <a:rPr lang="fr-FR" dirty="0"/>
              <a:t> </a:t>
            </a:r>
            <a:r>
              <a:rPr lang="fr-FR" dirty="0" err="1"/>
              <a:t>results</a:t>
            </a:r>
            <a:endParaRPr lang="fr-FR" dirty="0"/>
          </a:p>
          <a:p>
            <a:pPr lvl="1"/>
            <a:r>
              <a:rPr lang="fr-FR" dirty="0"/>
              <a:t>International coordination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India</a:t>
            </a:r>
            <a:r>
              <a:rPr lang="fr-FR" dirty="0"/>
              <a:t>/China on inter-calibration of </a:t>
            </a:r>
            <a:r>
              <a:rPr lang="fr-FR" dirty="0" err="1"/>
              <a:t>altimetry</a:t>
            </a:r>
            <a:r>
              <a:rPr lang="fr-FR" dirty="0"/>
              <a:t> missions</a:t>
            </a:r>
          </a:p>
          <a:p>
            <a:pPr lvl="1"/>
            <a:r>
              <a:rPr lang="en-GB" dirty="0"/>
              <a:t>Inter-compare vicarious models (lunar, DCC)  – develop lunar thermal model</a:t>
            </a:r>
          </a:p>
          <a:p>
            <a:pPr marL="1176020" lvl="2" indent="-261620"/>
            <a:endParaRPr lang="fr-FR" dirty="0"/>
          </a:p>
          <a:p>
            <a:pPr marL="1176020" lvl="2" indent="-261620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451266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u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cnes">
      <a:majorFont>
        <a:latin typeface="CNES Poster"/>
        <a:ea typeface=""/>
        <a:cs typeface=""/>
      </a:majorFont>
      <a:minorFont>
        <a:latin typeface="CNE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2020.pptx" id="{DD4F556C-475F-4C41-A970-27909699C96D}" vid="{6351E9F1-307A-4872-AC59-DBC89A15DFDA}"/>
    </a:ext>
  </a:extLst>
</a:theme>
</file>

<file path=ppt/theme/theme3.xml><?xml version="1.0" encoding="utf-8"?>
<a:theme xmlns:a="http://schemas.openxmlformats.org/drawingml/2006/main" name="1_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43271</TotalTime>
  <Words>1183</Words>
  <Application>Microsoft Office PowerPoint</Application>
  <PresentationFormat>Grand écran</PresentationFormat>
  <Paragraphs>140</Paragraphs>
  <Slides>13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32" baseType="lpstr">
      <vt:lpstr>ＭＳ Ｐゴシック</vt:lpstr>
      <vt:lpstr>宋体</vt:lpstr>
      <vt:lpstr>Arial</vt:lpstr>
      <vt:lpstr>Arial Black</vt:lpstr>
      <vt:lpstr>Arial MT Std Light</vt:lpstr>
      <vt:lpstr>Calibri</vt:lpstr>
      <vt:lpstr>Cambria Math</vt:lpstr>
      <vt:lpstr>CNES Sans</vt:lpstr>
      <vt:lpstr>Courier New</vt:lpstr>
      <vt:lpstr>Ebrima</vt:lpstr>
      <vt:lpstr>Perpetua</vt:lpstr>
      <vt:lpstr>Symbol</vt:lpstr>
      <vt:lpstr>Times New Roman</vt:lpstr>
      <vt:lpstr>Verdana</vt:lpstr>
      <vt:lpstr>Wingdings</vt:lpstr>
      <vt:lpstr>Wingdings 2</vt:lpstr>
      <vt:lpstr>Default Design</vt:lpstr>
      <vt:lpstr>Contenu</vt:lpstr>
      <vt:lpstr>1_CNES - Texte</vt:lpstr>
      <vt:lpstr>GSICS Agency Report 2022 </vt:lpstr>
      <vt:lpstr>Presentation Overview </vt:lpstr>
      <vt:lpstr>IASI Main events &amp; Status</vt:lpstr>
      <vt:lpstr>IASI radiometric budget</vt:lpstr>
      <vt:lpstr>IASI-NG Program Status : Instrument Activities  </vt:lpstr>
      <vt:lpstr>IASI-NG Program Status : System &amp; Ground Segment Activities  </vt:lpstr>
      <vt:lpstr>Calibration activities at CNES for imagers</vt:lpstr>
      <vt:lpstr>The CCVS project</vt:lpstr>
      <vt:lpstr>Preliminary list of recommendations relevant for GSICS</vt:lpstr>
      <vt:lpstr>Présentation PowerPoint</vt:lpstr>
      <vt:lpstr>Additional Slides Not Presented</vt:lpstr>
      <vt:lpstr>Calibration activities at CNES for imagers</vt:lpstr>
      <vt:lpstr>IASI-NG Program Status : System &amp; Ground Segment Activities  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C. Pierangelo</cp:lastModifiedBy>
  <cp:revision>975</cp:revision>
  <dcterms:created xsi:type="dcterms:W3CDTF">2004-06-10T15:46:18Z</dcterms:created>
  <dcterms:modified xsi:type="dcterms:W3CDTF">2022-03-14T19:16:45Z</dcterms:modified>
</cp:coreProperties>
</file>