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733" r:id="rId2"/>
    <p:sldId id="835" r:id="rId3"/>
    <p:sldId id="837" r:id="rId4"/>
    <p:sldId id="838" r:id="rId5"/>
    <p:sldId id="843" r:id="rId6"/>
    <p:sldId id="846" r:id="rId7"/>
    <p:sldId id="844" r:id="rId8"/>
    <p:sldId id="845" r:id="rId9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Hewison" initials="TH" lastIdx="4" clrIdx="0">
    <p:extLst>
      <p:ext uri="{19B8F6BF-5375-455C-9EA6-DF929625EA0E}">
        <p15:presenceInfo xmlns:p15="http://schemas.microsoft.com/office/powerpoint/2012/main" userId="S-1-5-21-993398506-3102826466-2400345913-2833" providerId="AD"/>
      </p:ext>
    </p:extLst>
  </p:cmAuthor>
  <p:cmAuthor id="2" name="Sebastien Wagner" initials="SW" lastIdx="1" clrIdx="1">
    <p:extLst>
      <p:ext uri="{19B8F6BF-5375-455C-9EA6-DF929625EA0E}">
        <p15:presenceInfo xmlns:p15="http://schemas.microsoft.com/office/powerpoint/2012/main" userId="S-1-5-21-993398506-3102826466-2400345913-31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333399"/>
    <a:srgbClr val="000000"/>
    <a:srgbClr val="0C45E4"/>
    <a:srgbClr val="008000"/>
    <a:srgbClr val="5F5F5F"/>
    <a:srgbClr val="333333"/>
    <a:srgbClr val="CC33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9" autoAdjust="0"/>
    <p:restoredTop sz="87867" autoAdjust="0"/>
  </p:normalViewPr>
  <p:slideViewPr>
    <p:cSldViewPr snapToGrid="0">
      <p:cViewPr varScale="1">
        <p:scale>
          <a:sx n="106" d="100"/>
          <a:sy n="106" d="100"/>
        </p:scale>
        <p:origin x="60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2874" y="-108"/>
      </p:cViewPr>
      <p:guideLst>
        <p:guide orient="horz" pos="3126"/>
        <p:guide pos="2142"/>
      </p:guideLst>
    </p:cSldViewPr>
  </p:notes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2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6125"/>
            <a:ext cx="6616700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14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D4F94-4851-4065-BA9C-947A644B85B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6700" cy="3722688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725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381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654" y="2130426"/>
            <a:ext cx="10041775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9513" y="3886200"/>
            <a:ext cx="822405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132628"/>
            <a:ext cx="7772400" cy="667472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 userDrawn="1"/>
        </p:nvSpPr>
        <p:spPr>
          <a:xfrm>
            <a:off x="3352800" y="132628"/>
            <a:ext cx="7772400" cy="66747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/>
              <a:t>Click to edit Master title style</a:t>
            </a:r>
            <a:endParaRPr lang="en-GB" kern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(Doh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371160" y="76200"/>
            <a:ext cx="8542329" cy="551022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endParaRPr lang="ko-KR" alt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203200" y="735870"/>
            <a:ext cx="11741539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11145520" y="6602010"/>
            <a:ext cx="1046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1DDF0A2-C106-43E5-8EA9-B1F17B7001B3}" type="slidenum">
              <a:rPr lang="ko-KR" altLang="en-US" sz="1000" b="1" smtClean="0">
                <a:solidFill>
                  <a:prstClr val="white">
                    <a:lumMod val="50000"/>
                  </a:prstClr>
                </a:solidFill>
                <a:latin typeface="맑은 고딕" pitchFamily="50" charset="-127"/>
              </a:rPr>
              <a:pPr algn="r"/>
              <a:t>‹#›</a:t>
            </a:fld>
            <a:endParaRPr lang="en-US" altLang="ko-KR" sz="1000" b="1" dirty="0">
              <a:solidFill>
                <a:prstClr val="white">
                  <a:lumMod val="50000"/>
                </a:prstClr>
              </a:solidFill>
              <a:latin typeface="맑은 고딕" pitchFamily="50" charset="-127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7295" y="914400"/>
            <a:ext cx="11406195" cy="5853816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157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10972800" cy="525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759142" y="6400800"/>
            <a:ext cx="1823258" cy="232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7E33C82-C2A6-478E-8FB2-E20C8DB414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" y="1147156"/>
            <a:ext cx="10972800" cy="517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347049" y="6408718"/>
            <a:ext cx="5497902" cy="23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March 2022</a:t>
            </a: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609600" y="6324600"/>
            <a:ext cx="10972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8737600" y="6477001"/>
            <a:ext cx="284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pic>
        <p:nvPicPr>
          <p:cNvPr id="3" name="Picture 2" descr="C:\Users\miu\Dropbox\gsics_WG_logo.jpg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100" y="58190"/>
            <a:ext cx="3320451" cy="619690"/>
          </a:xfrm>
          <a:prstGeom prst="rect">
            <a:avLst/>
          </a:prstGeom>
          <a:noFill/>
        </p:spPr>
      </p:pic>
      <p:sp>
        <p:nvSpPr>
          <p:cNvPr id="10" name="Rectangle 8"/>
          <p:cNvSpPr>
            <a:spLocks noChangeArrowheads="1"/>
          </p:cNvSpPr>
          <p:nvPr userDrawn="1"/>
        </p:nvSpPr>
        <p:spPr bwMode="auto">
          <a:xfrm>
            <a:off x="609600" y="6400801"/>
            <a:ext cx="2748951" cy="23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GSICS Annual SOB Report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metsat.int/gerb-instrument-status-calibration" TargetMode="External"/><Relationship Id="rId2" Type="http://schemas.openxmlformats.org/officeDocument/2006/relationships/hyperlink" Target="https://www.eumetsat.int/seviri-instrument-status-calibra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ns.eumetsat.int/?filter=allmeteosa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metsat.int/seviri-instrument-status-calibration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eumetsat.int/seviri-instrument-status-calibration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metsat.int/seviri-instrument-status-calibration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metsat.int/seviri-instrument-status-calibration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938067" y="1422626"/>
            <a:ext cx="8315865" cy="112531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E" sz="3600" b="1" dirty="0"/>
              <a:t>GSICS State of Observing System Report </a:t>
            </a:r>
            <a:r>
              <a:rPr lang="en-IE" sz="3600" b="1" dirty="0" smtClean="0">
                <a:solidFill>
                  <a:srgbClr val="0000FF"/>
                </a:solidFill>
              </a:rPr>
              <a:t>2021</a:t>
            </a:r>
            <a:endParaRPr lang="en-US" sz="3600" i="1" dirty="0">
              <a:solidFill>
                <a:srgbClr val="0000FF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2300" y="3064297"/>
            <a:ext cx="9387400" cy="112531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zh-CN" sz="2000" b="1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400" dirty="0" smtClean="0">
                <a:ea typeface="宋体" pitchFamily="2" charset="-122"/>
              </a:rPr>
              <a:t>Tim Hewison, Sebastien Wagner</a:t>
            </a:r>
            <a:endParaRPr lang="en-US" altLang="zh-CN" sz="240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00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00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6D605D-C31B-4A74-9F82-60E6B61F5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3136" y="4397105"/>
            <a:ext cx="9387400" cy="1125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None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en-US" altLang="zh-CN" sz="2000" b="1" kern="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400" b="1" kern="0" dirty="0" smtClean="0">
                <a:solidFill>
                  <a:srgbClr val="FF0000"/>
                </a:solidFill>
                <a:ea typeface="宋体" pitchFamily="2" charset="-122"/>
              </a:rPr>
              <a:t>EUMETSAT</a:t>
            </a:r>
            <a:endParaRPr lang="en-US" altLang="zh-CN" sz="2400" b="1" kern="0" dirty="0">
              <a:solidFill>
                <a:srgbClr val="FF0000"/>
              </a:solidFill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20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5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Satellite/Instrument Summary - GEO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13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846705"/>
              </p:ext>
            </p:extLst>
          </p:nvPr>
        </p:nvGraphicFramePr>
        <p:xfrm>
          <a:off x="373624" y="1105087"/>
          <a:ext cx="8291529" cy="1920239"/>
        </p:xfrm>
        <a:graphic>
          <a:graphicData uri="http://schemas.openxmlformats.org/drawingml/2006/table">
            <a:tbl>
              <a:tblPr firstRow="1" bandRow="1"/>
              <a:tblGrid>
                <a:gridCol w="1366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2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51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42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6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40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40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7199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dirty="0"/>
                        <a:t>Satellite (status)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dirty="0"/>
                        <a:t>Location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dirty="0"/>
                        <a:t>Launch date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dirty="0"/>
                        <a:t>EO instruments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dirty="0" smtClean="0"/>
                        <a:t>Meteosat-8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de-DE" altLang="ja-JP" sz="1800" dirty="0" err="1" smtClean="0"/>
                        <a:t>Op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dirty="0" smtClean="0"/>
                        <a:t>41.5°</a:t>
                      </a:r>
                      <a:r>
                        <a:rPr kumimoji="1" lang="en-US" altLang="ja-JP" sz="1800" baseline="0" dirty="0" smtClean="0"/>
                        <a:t>E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dirty="0" smtClean="0"/>
                        <a:t>2002-08-28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dirty="0" smtClean="0">
                          <a:hlinkClick r:id="rId2"/>
                        </a:rPr>
                        <a:t>SEVIRI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de-DE" altLang="ja-JP" sz="1800" dirty="0" smtClean="0">
                          <a:hlinkClick r:id="rId3"/>
                        </a:rPr>
                        <a:t>GERB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dirty="0" smtClean="0"/>
                        <a:t>Meteosat-9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de-DE" altLang="ja-JP" sz="1800" dirty="0" smtClean="0"/>
                        <a:t>B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dirty="0" smtClean="0"/>
                        <a:t>3.5</a:t>
                      </a:r>
                      <a:r>
                        <a:rPr kumimoji="1" lang="en-US" altLang="ja-JP" sz="1800" baseline="0" dirty="0" smtClean="0"/>
                        <a:t>°E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dirty="0" smtClean="0"/>
                        <a:t>2005-12-21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dirty="0" smtClean="0">
                          <a:hlinkClick r:id="rId2"/>
                        </a:rPr>
                        <a:t>SEVIRI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de-DE" altLang="ja-JP" sz="1800" dirty="0" smtClean="0">
                          <a:hlinkClick r:id="rId3"/>
                        </a:rPr>
                        <a:t>GERB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Meteosat-10</a:t>
                      </a:r>
                      <a:endParaRPr kumimoji="1" lang="ja-JP" altLang="en-US" sz="1800" dirty="0" smtClean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de-DE" altLang="ja-JP" sz="1800" dirty="0" smtClean="0"/>
                        <a:t>RSS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de-DE" altLang="ja-JP" sz="1800" dirty="0" smtClean="0"/>
                        <a:t>9.5°E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de-DE" altLang="ja-JP" sz="1800" dirty="0" smtClean="0"/>
                        <a:t>2012-07-05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dirty="0" smtClean="0">
                          <a:hlinkClick r:id="rId2"/>
                        </a:rPr>
                        <a:t>SEVIRI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de-DE" altLang="ja-JP" sz="1800" dirty="0" smtClean="0">
                          <a:hlinkClick r:id="rId3"/>
                        </a:rPr>
                        <a:t>GERB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Meteosat-11</a:t>
                      </a:r>
                      <a:endParaRPr kumimoji="1" lang="ja-JP" altLang="en-US" sz="1800" dirty="0" smtClean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de-DE" altLang="ja-JP" sz="1800" dirty="0" err="1" smtClean="0"/>
                        <a:t>Op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de-DE" altLang="ja-JP" sz="1800" dirty="0" smtClean="0"/>
                        <a:t>0.0°E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de-DE" altLang="ja-JP" sz="1800" dirty="0" smtClean="0"/>
                        <a:t>2015-07-15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dirty="0" smtClean="0">
                          <a:hlinkClick r:id="rId2"/>
                        </a:rPr>
                        <a:t>SEVIRI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de-DE" altLang="ja-JP" sz="1800" dirty="0" smtClean="0">
                          <a:hlinkClick r:id="rId3"/>
                        </a:rPr>
                        <a:t>GERB</a:t>
                      </a:r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kumimoji="1" lang="ja-JP" altLang="en-US" sz="1800" dirty="0"/>
                    </a:p>
                  </a:txBody>
                  <a:tcPr marL="84406" marR="8440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78752" y="3391086"/>
            <a:ext cx="6063612" cy="3297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IE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Major calibration relevant events in 2021</a:t>
            </a:r>
          </a:p>
          <a:p>
            <a:pPr marL="541338" marR="0" lvl="1" indent="-2762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None</a:t>
            </a: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41338" marR="0" lvl="1" indent="-2762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hlinkClick r:id="rId4"/>
              </a:rPr>
              <a:t>EUMETSAT User Notification Service</a:t>
            </a: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41338" marR="0" lvl="1" indent="-2762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endParaRPr lang="en-GB" sz="1800" dirty="0">
              <a:solidFill>
                <a:sysClr val="windowText" lastClr="000000"/>
              </a:solidFill>
            </a:endParaRPr>
          </a:p>
          <a:p>
            <a:pPr lvl="0">
              <a:buFont typeface="Wingdings" panose="05000000000000000000" pitchFamily="2" charset="2"/>
              <a:buChar char="Ø"/>
              <a:defRPr/>
            </a:pPr>
            <a:r>
              <a:rPr lang="en-IE" sz="2400" dirty="0" smtClean="0">
                <a:solidFill>
                  <a:sysClr val="windowText" lastClr="000000"/>
                </a:solidFill>
              </a:rPr>
              <a:t>Other events of interest in </a:t>
            </a:r>
            <a:r>
              <a:rPr lang="en-IE" sz="2400" dirty="0">
                <a:solidFill>
                  <a:sysClr val="windowText" lastClr="000000"/>
                </a:solidFill>
              </a:rPr>
              <a:t>2021</a:t>
            </a:r>
          </a:p>
          <a:p>
            <a:pPr marL="541338" lvl="1" indent="-276225">
              <a:buFont typeface="Arial" panose="020B0604020202020204" pitchFamily="34" charset="0"/>
              <a:buChar char="–"/>
            </a:pPr>
            <a:r>
              <a:rPr lang="en-GB" sz="1800" dirty="0" smtClean="0"/>
              <a:t>During 2021-11-10/12-07 Meteosat-9, -10 and -11 all operated </a:t>
            </a:r>
            <a:r>
              <a:rPr lang="en-GB" sz="1800" dirty="0"/>
              <a:t>in Full Earth Scanning (FES) mode with </a:t>
            </a:r>
            <a:r>
              <a:rPr lang="en-GB" sz="1800" dirty="0" smtClean="0"/>
              <a:t>L1.5 </a:t>
            </a:r>
            <a:r>
              <a:rPr lang="en-GB" sz="1800" dirty="0"/>
              <a:t>data rectified </a:t>
            </a:r>
            <a:r>
              <a:rPr lang="en-GB" sz="1800" dirty="0" smtClean="0"/>
              <a:t>to </a:t>
            </a:r>
            <a:r>
              <a:rPr lang="en-GB" sz="1800" dirty="0"/>
              <a:t>the operational </a:t>
            </a:r>
            <a:r>
              <a:rPr lang="en-GB" sz="1800" dirty="0" smtClean="0"/>
              <a:t>0.00°E </a:t>
            </a:r>
            <a:r>
              <a:rPr lang="en-GB" sz="1800" dirty="0"/>
              <a:t>grid</a:t>
            </a:r>
          </a:p>
          <a:p>
            <a:pPr marL="541338" marR="0" lvl="1" indent="-2762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" name="テキスト ボックス 2"/>
          <p:cNvSpPr txBox="1"/>
          <p:nvPr/>
        </p:nvSpPr>
        <p:spPr>
          <a:xfrm>
            <a:off x="4465433" y="851171"/>
            <a:ext cx="454643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prstClr val="black"/>
                </a:solidFill>
                <a:latin typeface="Tahoma" pitchFamily="34" charset="0"/>
                <a:ea typeface="ＭＳ Ｐゴシック" panose="020B0600070205080204" pitchFamily="34" charset="-128"/>
              </a:rPr>
              <a:t>Hyperlinks on instrument names navigate to the Calibration Landing Page</a:t>
            </a:r>
            <a:endParaRPr kumimoji="1" lang="ja-JP" altLang="en-US" sz="1050" dirty="0">
              <a:solidFill>
                <a:prstClr val="black"/>
              </a:solidFill>
              <a:latin typeface="Tahoma" pitchFamily="34" charset="0"/>
              <a:ea typeface="ＭＳ Ｐゴシック" panose="020B0600070205080204" pitchFamily="34" charset="-128"/>
            </a:endParaRPr>
          </a:p>
        </p:txBody>
      </p:sp>
      <p:graphicFrame>
        <p:nvGraphicFramePr>
          <p:cNvPr id="16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698294"/>
              </p:ext>
            </p:extLst>
          </p:nvPr>
        </p:nvGraphicFramePr>
        <p:xfrm>
          <a:off x="9281273" y="1105087"/>
          <a:ext cx="2031724" cy="3576580"/>
        </p:xfrm>
        <a:graphic>
          <a:graphicData uri="http://schemas.openxmlformats.org/drawingml/2006/table">
            <a:tbl>
              <a:tblPr firstRow="1" bandRow="1"/>
              <a:tblGrid>
                <a:gridCol w="194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31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010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r>
                        <a:rPr lang="en-US" altLang="ko-KR" sz="1050" dirty="0">
                          <a:latin typeface="Arial" pitchFamily="34" charset="0"/>
                          <a:cs typeface="Arial" pitchFamily="34" charset="0"/>
                        </a:rPr>
                        <a:t>Satellite</a:t>
                      </a:r>
                      <a:r>
                        <a:rPr lang="en-US" altLang="ko-KR" sz="1050" baseline="0" dirty="0">
                          <a:latin typeface="Arial" pitchFamily="34" charset="0"/>
                          <a:cs typeface="Arial" pitchFamily="34" charset="0"/>
                        </a:rPr>
                        <a:t> Status</a:t>
                      </a:r>
                      <a:endParaRPr lang="ko-KR" alt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0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endParaRPr lang="ko-KR" alt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 = Operational</a:t>
                      </a:r>
                    </a:p>
                  </a:txBody>
                  <a:tcPr marL="72000" marR="36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0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endParaRPr lang="ko-KR" alt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= Pre-operational</a:t>
                      </a:r>
                    </a:p>
                  </a:txBody>
                  <a:tcPr marL="72000" marR="36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14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endParaRPr lang="ko-KR" alt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 = Back-up, secondary</a:t>
                      </a:r>
                    </a:p>
                  </a:txBody>
                  <a:tcPr marL="72000" marR="36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0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endParaRPr lang="ko-KR" alt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 = Limited availability</a:t>
                      </a:r>
                    </a:p>
                  </a:txBody>
                  <a:tcPr marL="72000" marR="36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endParaRPr lang="ko-KR" altLang="en-US" sz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36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5010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r>
                        <a:rPr lang="en-US" altLang="ko-KR" sz="1050" b="1" dirty="0">
                          <a:latin typeface="Arial" pitchFamily="34" charset="0"/>
                          <a:cs typeface="Arial" pitchFamily="34" charset="0"/>
                        </a:rPr>
                        <a:t>Instrument Status</a:t>
                      </a:r>
                      <a:endParaRPr lang="ko-KR" alt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4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endParaRPr lang="ko-KR" alt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endParaRPr lang="ko-KR" alt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r>
                        <a:rPr lang="en-US" altLang="ko-KR" sz="1050" dirty="0">
                          <a:latin typeface="Arial" pitchFamily="34" charset="0"/>
                          <a:cs typeface="Arial" pitchFamily="34" charset="0"/>
                        </a:rPr>
                        <a:t>Operational</a:t>
                      </a:r>
                    </a:p>
                    <a:p>
                      <a:pPr latinLnBrk="1"/>
                      <a:r>
                        <a:rPr lang="en-US" altLang="ko-KR" sz="1050" dirty="0">
                          <a:latin typeface="Arial" pitchFamily="34" charset="0"/>
                          <a:cs typeface="Arial" pitchFamily="34" charset="0"/>
                        </a:rPr>
                        <a:t>(or capable</a:t>
                      </a:r>
                      <a:r>
                        <a:rPr lang="en-US" altLang="ko-KR" sz="1050" baseline="0" dirty="0">
                          <a:latin typeface="Arial" pitchFamily="34" charset="0"/>
                          <a:cs typeface="Arial" pitchFamily="34" charset="0"/>
                        </a:rPr>
                        <a:t> of)</a:t>
                      </a:r>
                      <a:endParaRPr lang="ko-KR" alt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endParaRPr lang="ko-KR" alt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endParaRPr lang="ko-KR" alt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r>
                        <a:rPr lang="en-US" altLang="ko-KR" sz="1050" dirty="0">
                          <a:latin typeface="Arial" pitchFamily="34" charset="0"/>
                          <a:cs typeface="Arial" pitchFamily="34" charset="0"/>
                        </a:rPr>
                        <a:t>Operational with</a:t>
                      </a:r>
                      <a:r>
                        <a:rPr lang="en-US" altLang="ko-KR" sz="1050" baseline="0" dirty="0">
                          <a:latin typeface="Arial" pitchFamily="34" charset="0"/>
                          <a:cs typeface="Arial" pitchFamily="34" charset="0"/>
                        </a:rPr>
                        <a:t> limitations</a:t>
                      </a:r>
                    </a:p>
                    <a:p>
                      <a:pPr latinLnBrk="1"/>
                      <a:r>
                        <a:rPr lang="en-US" altLang="ko-KR" sz="1050" baseline="0" dirty="0">
                          <a:latin typeface="Arial" pitchFamily="34" charset="0"/>
                          <a:cs typeface="Arial" pitchFamily="34" charset="0"/>
                        </a:rPr>
                        <a:t>(or Standby)</a:t>
                      </a:r>
                      <a:endParaRPr lang="ko-KR" alt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3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endParaRPr lang="ko-KR" alt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endParaRPr lang="ko-KR" alt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r>
                        <a:rPr lang="en-US" altLang="ko-KR" sz="1050" dirty="0">
                          <a:latin typeface="Arial" pitchFamily="34" charset="0"/>
                          <a:cs typeface="Arial" pitchFamily="34" charset="0"/>
                        </a:rPr>
                        <a:t>Operational with</a:t>
                      </a:r>
                      <a:r>
                        <a:rPr lang="en-US" altLang="ko-KR" sz="1050" baseline="0" dirty="0">
                          <a:latin typeface="Arial" pitchFamily="34" charset="0"/>
                          <a:cs typeface="Arial" pitchFamily="34" charset="0"/>
                        </a:rPr>
                        <a:t> Degraded Performance</a:t>
                      </a:r>
                      <a:endParaRPr lang="ko-KR" alt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0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endParaRPr lang="ko-KR" alt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endParaRPr lang="ko-KR" alt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r>
                        <a:rPr lang="en-US" altLang="ko-KR" sz="1050" dirty="0">
                          <a:latin typeface="Arial" pitchFamily="34" charset="0"/>
                          <a:cs typeface="Arial" pitchFamily="34" charset="0"/>
                        </a:rPr>
                        <a:t>Not Operational</a:t>
                      </a:r>
                      <a:endParaRPr lang="ko-KR" alt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4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endParaRPr lang="ko-KR" alt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endParaRPr lang="ko-KR" alt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r>
                        <a:rPr lang="en-US" altLang="ko-KR" sz="1050" dirty="0">
                          <a:latin typeface="Arial" pitchFamily="34" charset="0"/>
                          <a:cs typeface="Arial" pitchFamily="34" charset="0"/>
                        </a:rPr>
                        <a:t>Functional,</a:t>
                      </a:r>
                      <a:br>
                        <a:rPr lang="en-US" altLang="ko-KR" sz="1050" dirty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altLang="ko-KR" sz="1050" dirty="0">
                          <a:latin typeface="Arial" pitchFamily="34" charset="0"/>
                          <a:cs typeface="Arial" pitchFamily="34" charset="0"/>
                        </a:rPr>
                        <a:t>Turned Off</a:t>
                      </a:r>
                      <a:endParaRPr lang="ko-KR" altLang="en-US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endParaRPr lang="ko-KR" altLang="en-US" sz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endParaRPr lang="ko-KR" altLang="en-US" sz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atinLnBrk="1"/>
                      <a:endParaRPr lang="ko-KR" altLang="en-US" sz="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41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CAC9EA82-6B12-45E3-AA36-0AA7A28D5A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488385"/>
              </p:ext>
            </p:extLst>
          </p:nvPr>
        </p:nvGraphicFramePr>
        <p:xfrm>
          <a:off x="1687287" y="1091159"/>
          <a:ext cx="8766111" cy="399100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510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5807">
                  <a:extLst>
                    <a:ext uri="{9D8B030D-6E8A-4147-A177-3AD203B41FA5}">
                      <a16:colId xmlns:a16="http://schemas.microsoft.com/office/drawing/2014/main" val="1129682067"/>
                    </a:ext>
                  </a:extLst>
                </a:gridCol>
                <a:gridCol w="1107400">
                  <a:extLst>
                    <a:ext uri="{9D8B030D-6E8A-4147-A177-3AD203B41FA5}">
                      <a16:colId xmlns:a16="http://schemas.microsoft.com/office/drawing/2014/main" val="3460122845"/>
                    </a:ext>
                  </a:extLst>
                </a:gridCol>
                <a:gridCol w="1054444">
                  <a:extLst>
                    <a:ext uri="{9D8B030D-6E8A-4147-A177-3AD203B41FA5}">
                      <a16:colId xmlns:a16="http://schemas.microsoft.com/office/drawing/2014/main" val="1791563895"/>
                    </a:ext>
                  </a:extLst>
                </a:gridCol>
                <a:gridCol w="1120346">
                  <a:extLst>
                    <a:ext uri="{9D8B030D-6E8A-4147-A177-3AD203B41FA5}">
                      <a16:colId xmlns:a16="http://schemas.microsoft.com/office/drawing/2014/main" val="2641817671"/>
                    </a:ext>
                  </a:extLst>
                </a:gridCol>
                <a:gridCol w="1039468">
                  <a:extLst>
                    <a:ext uri="{9D8B030D-6E8A-4147-A177-3AD203B41FA5}">
                      <a16:colId xmlns:a16="http://schemas.microsoft.com/office/drawing/2014/main" val="359817215"/>
                    </a:ext>
                  </a:extLst>
                </a:gridCol>
                <a:gridCol w="5582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1628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300" u="none" strike="noStrike" dirty="0" smtClean="0">
                          <a:effectLst/>
                          <a:latin typeface="+mn-lt"/>
                        </a:rPr>
                        <a:t>Channel Name</a:t>
                      </a:r>
                      <a:endParaRPr lang="en-US" altLang="ja-JP" sz="1300" u="none" strike="noStrike" dirty="0">
                        <a:effectLst/>
                        <a:latin typeface="+mn-lt"/>
                      </a:endParaRPr>
                    </a:p>
                  </a:txBody>
                  <a:tcPr marL="0" marR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 smtClean="0">
                          <a:effectLst/>
                          <a:latin typeface="+mn-lt"/>
                        </a:rPr>
                        <a:t>VIS0.6</a:t>
                      </a:r>
                    </a:p>
                  </a:txBody>
                  <a:tcPr marL="0" marR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 smtClean="0">
                          <a:effectLst/>
                          <a:latin typeface="+mn-lt"/>
                        </a:rPr>
                        <a:t>VIS0.8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 smtClean="0">
                          <a:effectLst/>
                          <a:latin typeface="+mn-lt"/>
                        </a:rPr>
                        <a:t>NIR1.6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 smtClean="0">
                          <a:effectLst/>
                          <a:latin typeface="+mn-lt"/>
                        </a:rPr>
                        <a:t>HRV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Units</a:t>
                      </a:r>
                    </a:p>
                  </a:txBody>
                  <a:tcPr marL="0" marR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232555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3333FF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Meteosat-8</a:t>
                      </a:r>
                      <a:endParaRPr lang="en-US" sz="1600" b="0" i="0" u="none" strike="noStrike" dirty="0">
                        <a:solidFill>
                          <a:srgbClr val="3333FF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Mean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Bias (DCC-SSCC)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+13.6 </a:t>
                      </a:r>
                      <a:r>
                        <a:rPr lang="en-US" altLang="ja-JP" sz="13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± </a:t>
                      </a:r>
                      <a:r>
                        <a:rPr lang="en-US" altLang="ja-JP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lang="en-US" altLang="ja-JP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.3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%</a:t>
                      </a:r>
                    </a:p>
                  </a:txBody>
                  <a:tcPr marL="0" marR="0" anchor="ctr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89119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Annual</a:t>
                      </a:r>
                      <a:r>
                        <a:rPr lang="en-US" sz="13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n-US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Drift (DCC)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-0.54 </a:t>
                      </a:r>
                      <a:r>
                        <a:rPr lang="en-US" altLang="ja-JP" sz="13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± </a:t>
                      </a:r>
                      <a:r>
                        <a:rPr lang="en-US" altLang="ja-JP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0.02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%/</a:t>
                      </a:r>
                      <a:r>
                        <a:rPr lang="en-US" altLang="ja-JP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yr</a:t>
                      </a:r>
                      <a:endParaRPr lang="en-US" altLang="ja-JP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113839435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solidFill>
                          <a:srgbClr val="3333FF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Annual</a:t>
                      </a:r>
                      <a:r>
                        <a:rPr lang="en-US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Drift (SSCC)</a:t>
                      </a:r>
                      <a:endParaRPr lang="en-US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-0.55 </a:t>
                      </a:r>
                      <a:r>
                        <a:rPr lang="en-US" altLang="ja-JP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± 0.03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  <a:cs typeface="+mn-cs"/>
                        </a:rPr>
                        <a:t>-0.56 ± 0.02</a:t>
                      </a:r>
                      <a:endParaRPr lang="en-US" altLang="ja-JP" sz="13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-0.05 ± 0.02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-0.55 </a:t>
                      </a:r>
                      <a:r>
                        <a:rPr lang="en-US" altLang="ja-JP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± 0.03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%/</a:t>
                      </a:r>
                      <a:r>
                        <a:rPr lang="en-US" altLang="ja-JP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yr</a:t>
                      </a:r>
                      <a:endParaRPr lang="en-US" altLang="ja-JP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solidFill>
                          <a:srgbClr val="3333FF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Annual Drift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 (LCS)</a:t>
                      </a:r>
                      <a:endParaRPr lang="en-US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-0.58 ± 0.01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-0.56 ± 0.01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-0.04 ± 0.02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-0.55 </a:t>
                      </a:r>
                      <a:r>
                        <a:rPr lang="en-US" altLang="ja-JP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± 0.02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%/</a:t>
                      </a:r>
                      <a:r>
                        <a:rPr lang="en-US" altLang="ja-JP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yr</a:t>
                      </a:r>
                      <a:endParaRPr lang="en-US" altLang="ja-JP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3333FF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Meteosat-9</a:t>
                      </a:r>
                    </a:p>
                    <a:p>
                      <a:pPr algn="ctr" fontAlgn="ctr"/>
                      <a:endParaRPr lang="en-US" sz="1600" b="0" i="0" u="none" strike="noStrike" dirty="0">
                        <a:solidFill>
                          <a:srgbClr val="3333FF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Annual</a:t>
                      </a:r>
                      <a:r>
                        <a:rPr lang="en-US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Drift (SSCC)</a:t>
                      </a:r>
                      <a:endParaRPr lang="en-US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</a:t>
                      </a:r>
                      <a:r>
                        <a:rPr lang="en-US" altLang="ja-JP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0.58 ± 0.06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-0.57 ± 0.05</a:t>
                      </a:r>
                      <a:endParaRPr lang="en-US" altLang="ja-JP" sz="13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-0.05 ± 0.05</a:t>
                      </a:r>
                      <a:endParaRPr lang="en-US" altLang="ja-JP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-0.57 ± 0.05</a:t>
                      </a:r>
                      <a:endParaRPr lang="en-US" altLang="ja-JP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%/</a:t>
                      </a:r>
                      <a:r>
                        <a:rPr lang="en-US" altLang="ja-JP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yr</a:t>
                      </a:r>
                      <a:endParaRPr lang="en-US" altLang="ja-JP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64378975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3333FF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Annual Drift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 (LCS)</a:t>
                      </a:r>
                      <a:endParaRPr lang="en-US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-0.56 ± 0.01</a:t>
                      </a:r>
                      <a:endParaRPr lang="en-US" altLang="ja-JP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-0.52 ± 0.01</a:t>
                      </a:r>
                      <a:endParaRPr lang="en-US" altLang="ja-JP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-0.01 ± 0.02</a:t>
                      </a:r>
                      <a:endParaRPr lang="en-US" altLang="ja-JP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-0.55 ± 0.01</a:t>
                      </a:r>
                      <a:endParaRPr lang="en-US" altLang="ja-JP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%/</a:t>
                      </a:r>
                      <a:r>
                        <a:rPr lang="en-US" altLang="ja-JP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yr</a:t>
                      </a:r>
                      <a:endParaRPr lang="en-US" altLang="ja-JP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1851693697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3333FF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Meteosat-10</a:t>
                      </a:r>
                      <a:endParaRPr lang="en-US" sz="1600" b="0" i="0" u="none" strike="noStrike" dirty="0">
                        <a:solidFill>
                          <a:srgbClr val="3333FF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Annual</a:t>
                      </a:r>
                      <a:r>
                        <a:rPr lang="en-US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Drift (SSCC)</a:t>
                      </a:r>
                      <a:endParaRPr lang="en-US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-0.60 </a:t>
                      </a:r>
                      <a:r>
                        <a:rPr lang="en-US" altLang="ja-JP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± 0.08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-0.63 ± 0.06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-0.05 ± 0.06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-0.65 ± 0.07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%/</a:t>
                      </a:r>
                      <a:r>
                        <a:rPr lang="en-US" altLang="ja-JP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yr</a:t>
                      </a:r>
                      <a:endParaRPr lang="en-US" altLang="ja-JP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solidFill>
                          <a:srgbClr val="3333FF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Annual Drift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 (LCS)</a:t>
                      </a:r>
                      <a:endParaRPr lang="en-US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-0.70 ± 0.02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-0.69 ± 0.01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-0.04 ± 0.04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-0.76 ± 0.06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%/</a:t>
                      </a:r>
                      <a:r>
                        <a:rPr lang="en-US" altLang="ja-JP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yr</a:t>
                      </a:r>
                      <a:endParaRPr lang="en-US" altLang="ja-JP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3333FF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Meteosat-11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Mean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Bias (DCC-SSCC)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ja-JP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  <a:cs typeface="+mn-cs"/>
                        </a:rPr>
                        <a:t>+10.21 </a:t>
                      </a:r>
                      <a:r>
                        <a:rPr lang="en-US" altLang="ja-JP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  <a:cs typeface="+mn-cs"/>
                        </a:rPr>
                        <a:t>± </a:t>
                      </a:r>
                      <a:r>
                        <a:rPr lang="en-US" altLang="ja-JP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  <a:cs typeface="+mn-cs"/>
                        </a:rPr>
                        <a:t>1.4</a:t>
                      </a:r>
                      <a:endParaRPr lang="en-US" altLang="ja-JP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0" marR="0" anchor="ctr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ja-JP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0" marR="0" anchor="ctr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ja-JP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0" marR="0" anchor="ctr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ja-JP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0" marR="0" anchor="ctr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%</a:t>
                      </a:r>
                    </a:p>
                  </a:txBody>
                  <a:tcPr marL="0" marR="0" anchor="ctr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solidFill>
                          <a:srgbClr val="3333FF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Annual</a:t>
                      </a:r>
                      <a:r>
                        <a:rPr lang="en-US" sz="13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n-US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Drift (DCC)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-0.55 </a:t>
                      </a:r>
                      <a:r>
                        <a:rPr lang="en-US" altLang="ja-JP" sz="13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± </a:t>
                      </a:r>
                      <a:r>
                        <a:rPr lang="en-US" altLang="ja-JP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0.01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%/</a:t>
                      </a:r>
                      <a:r>
                        <a:rPr lang="en-US" altLang="ja-JP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yr</a:t>
                      </a:r>
                      <a:endParaRPr lang="en-US" altLang="ja-JP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solidFill>
                          <a:srgbClr val="3333FF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Annual</a:t>
                      </a:r>
                      <a:r>
                        <a:rPr lang="en-US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Drift (SSCC)</a:t>
                      </a:r>
                      <a:endParaRPr lang="en-US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-0.50 </a:t>
                      </a:r>
                      <a:r>
                        <a:rPr lang="en-US" altLang="ja-JP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± 0.17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-0.44 ± 0.15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-0.04 ± 0.15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-0.52 ± 0.16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%/</a:t>
                      </a:r>
                      <a:r>
                        <a:rPr lang="en-US" altLang="ja-JP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yr</a:t>
                      </a:r>
                      <a:endParaRPr lang="en-US" altLang="ja-JP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solidFill>
                          <a:srgbClr val="3333FF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Annual Drift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 (LCS)</a:t>
                      </a:r>
                      <a:endParaRPr lang="en-US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-0.53 ± 0.05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-0.45 ± 0.04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-0.10 ± 0.15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-0.56 ± 0.12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%/</a:t>
                      </a:r>
                      <a:r>
                        <a:rPr lang="en-US" altLang="ja-JP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yr</a:t>
                      </a:r>
                      <a:endParaRPr lang="en-US" altLang="ja-JP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C6FFB28-0744-4297-A6EB-FCFA2F695440}"/>
              </a:ext>
            </a:extLst>
          </p:cNvPr>
          <p:cNvSpPr txBox="1"/>
          <p:nvPr/>
        </p:nvSpPr>
        <p:spPr>
          <a:xfrm>
            <a:off x="1960915" y="784013"/>
            <a:ext cx="84924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Statistics of Meteosat/SEVIRI VIS/NIR Calibration Performance (All Uncertainties are k=1) </a:t>
            </a:r>
            <a:endParaRPr kumimoji="1" lang="ja-JP" alt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 bwMode="auto">
          <a:xfrm>
            <a:off x="2949286" y="79418"/>
            <a:ext cx="7886700" cy="551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kumimoji="1" lang="en-US" altLang="ja-JP" sz="1800" dirty="0">
                <a:solidFill>
                  <a:prstClr val="black"/>
                </a:solidFill>
              </a:rPr>
              <a:t>Calibration Performance: Meteosat/SEVIRI Visible Bands </a:t>
            </a:r>
            <a:r>
              <a:rPr kumimoji="1" lang="en-US" altLang="ja-JP" sz="1800" dirty="0" smtClean="0">
                <a:solidFill>
                  <a:srgbClr val="FF0000"/>
                </a:solidFill>
              </a:rPr>
              <a:t>2021</a:t>
            </a:r>
            <a:endParaRPr kumimoji="1" lang="ja-JP" alt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92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29" y="2065105"/>
            <a:ext cx="5143500" cy="3429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644" y="2065105"/>
            <a:ext cx="5143500" cy="3429000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200609E-0E68-47AF-8ADB-06833B8E56F8}"/>
              </a:ext>
            </a:extLst>
          </p:cNvPr>
          <p:cNvSpPr txBox="1"/>
          <p:nvPr/>
        </p:nvSpPr>
        <p:spPr>
          <a:xfrm>
            <a:off x="1687286" y="943407"/>
            <a:ext cx="8766111" cy="972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ja-JP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 Bias: Mean and SD of difference of DCC from operational (SSCC) calibration for all </a:t>
            </a:r>
            <a:r>
              <a:rPr lang="en-US" altLang="ja-JP" sz="1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</a:t>
            </a:r>
            <a:r>
              <a:rPr lang="en-US" altLang="ja-JP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pentad results</a:t>
            </a: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ja-JP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Drift: Mean gain drift and uncertainty calculated from DCC and operational (SSCC) over each satellite life</a:t>
            </a: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ja-JP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DCC: Demonstration GSICS Deep Convective Cloud inter-calibration, with respect to Aqua/MODIS</a:t>
            </a: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ja-JP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SSCC: SEVIRI Solar Channel Calibration System = vicarious calibration used operationally for SEVIRI</a:t>
            </a:r>
            <a:endParaRPr lang="ja-JP" altLang="en-US" sz="1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 bwMode="auto">
          <a:xfrm>
            <a:off x="2967393" y="52632"/>
            <a:ext cx="7886700" cy="551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kumimoji="1" lang="en-US" altLang="ja-JP" sz="1800" dirty="0">
                <a:solidFill>
                  <a:prstClr val="black"/>
                </a:solidFill>
              </a:rPr>
              <a:t>Calibration Performance: Meteosat/SEVIRI Visible Bands - </a:t>
            </a:r>
            <a:r>
              <a:rPr kumimoji="1" lang="en-US" altLang="ja-JP" sz="1800" dirty="0" smtClean="0">
                <a:solidFill>
                  <a:srgbClr val="FF0000"/>
                </a:solidFill>
              </a:rPr>
              <a:t>2021</a:t>
            </a:r>
            <a:endParaRPr kumimoji="1" lang="ja-JP" altLang="en-US" sz="1800" dirty="0">
              <a:solidFill>
                <a:srgbClr val="FF0000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421095" y="5515278"/>
            <a:ext cx="32984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Series of gains derived for Meteosat-8 (MSG1) and -11 (MSG4) VIS0.6 channel SSCC (red), DCC (green).</a:t>
            </a:r>
            <a:endParaRPr lang="ja-JP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18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400" dirty="0">
                <a:solidFill>
                  <a:prstClr val="black"/>
                </a:solidFill>
              </a:rPr>
              <a:t>Calibration Performance: Meteosat-8/SEVIRI IR Bands</a:t>
            </a:r>
            <a:endParaRPr lang="en-GB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9649769"/>
              </p:ext>
            </p:extLst>
          </p:nvPr>
        </p:nvGraphicFramePr>
        <p:xfrm>
          <a:off x="5443946" y="797052"/>
          <a:ext cx="6496267" cy="2768600"/>
        </p:xfrm>
        <a:graphic>
          <a:graphicData uri="http://schemas.openxmlformats.org/drawingml/2006/table">
            <a:tbl>
              <a:tblPr/>
              <a:tblGrid>
                <a:gridCol w="1059055">
                  <a:extLst>
                    <a:ext uri="{9D8B030D-6E8A-4147-A177-3AD203B41FA5}">
                      <a16:colId xmlns:a16="http://schemas.microsoft.com/office/drawing/2014/main" val="3757696132"/>
                    </a:ext>
                  </a:extLst>
                </a:gridCol>
                <a:gridCol w="666004">
                  <a:extLst>
                    <a:ext uri="{9D8B030D-6E8A-4147-A177-3AD203B41FA5}">
                      <a16:colId xmlns:a16="http://schemas.microsoft.com/office/drawing/2014/main" val="2464098533"/>
                    </a:ext>
                  </a:extLst>
                </a:gridCol>
                <a:gridCol w="676922">
                  <a:extLst>
                    <a:ext uri="{9D8B030D-6E8A-4147-A177-3AD203B41FA5}">
                      <a16:colId xmlns:a16="http://schemas.microsoft.com/office/drawing/2014/main" val="3919512218"/>
                    </a:ext>
                  </a:extLst>
                </a:gridCol>
                <a:gridCol w="666004">
                  <a:extLst>
                    <a:ext uri="{9D8B030D-6E8A-4147-A177-3AD203B41FA5}">
                      <a16:colId xmlns:a16="http://schemas.microsoft.com/office/drawing/2014/main" val="2739324668"/>
                    </a:ext>
                  </a:extLst>
                </a:gridCol>
                <a:gridCol w="676922">
                  <a:extLst>
                    <a:ext uri="{9D8B030D-6E8A-4147-A177-3AD203B41FA5}">
                      <a16:colId xmlns:a16="http://schemas.microsoft.com/office/drawing/2014/main" val="3448551540"/>
                    </a:ext>
                  </a:extLst>
                </a:gridCol>
                <a:gridCol w="666004">
                  <a:extLst>
                    <a:ext uri="{9D8B030D-6E8A-4147-A177-3AD203B41FA5}">
                      <a16:colId xmlns:a16="http://schemas.microsoft.com/office/drawing/2014/main" val="3557124278"/>
                    </a:ext>
                  </a:extLst>
                </a:gridCol>
                <a:gridCol w="709676">
                  <a:extLst>
                    <a:ext uri="{9D8B030D-6E8A-4147-A177-3AD203B41FA5}">
                      <a16:colId xmlns:a16="http://schemas.microsoft.com/office/drawing/2014/main" val="2695341256"/>
                    </a:ext>
                  </a:extLst>
                </a:gridCol>
                <a:gridCol w="676922">
                  <a:extLst>
                    <a:ext uri="{9D8B030D-6E8A-4147-A177-3AD203B41FA5}">
                      <a16:colId xmlns:a16="http://schemas.microsoft.com/office/drawing/2014/main" val="4096787227"/>
                    </a:ext>
                  </a:extLst>
                </a:gridCol>
                <a:gridCol w="698758">
                  <a:extLst>
                    <a:ext uri="{9D8B030D-6E8A-4147-A177-3AD203B41FA5}">
                      <a16:colId xmlns:a16="http://schemas.microsoft.com/office/drawing/2014/main" val="1687078620"/>
                    </a:ext>
                  </a:extLst>
                </a:gridCol>
              </a:tblGrid>
              <a:tr h="295275">
                <a:tc rowSpan="2">
                  <a:txBody>
                    <a:bodyPr/>
                    <a:lstStyle/>
                    <a:p>
                      <a:pPr fontAlgn="t"/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2021-01-01/12-31</a:t>
                      </a:r>
                      <a:endParaRPr lang="en-GB" sz="1400" dirty="0">
                        <a:effectLst/>
                      </a:endParaRPr>
                    </a:p>
                    <a:p>
                      <a:pPr fontAlgn="t"/>
                      <a:r>
                        <a:rPr lang="en-GB" sz="1400" dirty="0">
                          <a:effectLst/>
                        </a:rPr>
                        <a:t/>
                      </a:r>
                      <a:br>
                        <a:rPr lang="en-GB" sz="1400" dirty="0">
                          <a:effectLst/>
                        </a:rPr>
                      </a:b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Summary Statistics of [MSG1 SEVIRI - </a:t>
                      </a:r>
                      <a:r>
                        <a:rPr lang="en-GB" sz="1400" b="1" i="0" u="none" strike="noStrike" dirty="0" err="1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MetOpB</a:t>
                      </a:r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 IASI] 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934292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fontAlgn="t"/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IR3.9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IR6.3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IR7.2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IR8.7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IR9.7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IR10.8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IR12.0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IR13.4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5895220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Standard Scene Temp (K)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284.0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236.0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255.0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284.0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261.0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286.0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285.0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267.0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549863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Tb Bias (K)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0.57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-0.21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0.28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-0.02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-0.13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-0.01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-0.03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0.05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49218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Std Dev (K)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0.04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0.07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0.08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0.05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0.11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0.05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0.04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0.10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740309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Drift (K/Yr)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-0.10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-0.06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-0.10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-0.07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-0.25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-0.09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-0.09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-0.27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0016825"/>
                  </a:ext>
                </a:extLst>
              </a:tr>
            </a:tbl>
          </a:graphicData>
        </a:graphic>
      </p:graphicFrame>
      <p:pic>
        <p:nvPicPr>
          <p:cNvPr id="1027" name="Picture 3" descr="https://lh5.googleusercontent.com/bBjybQTkoqpqpMkm00kysUyNANiogFtMbSo-AuVozIZIiK9O5M6xI_nzP9sEwqSeORgV4zza65BnXzJnjz7gTypVTfA3te8BprpYTbj6X5zQ4XYEZ32CPLzSp396vfTKlrPf7es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6989" y="3692652"/>
            <a:ext cx="6790182" cy="3165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28600" y="914400"/>
            <a:ext cx="5068390" cy="5853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dirty="0" smtClean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dirty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dirty="0" smtClean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kumimoji="1" lang="en-US" altLang="ja-JP" sz="1600" dirty="0" smtClean="0">
                <a:solidFill>
                  <a:prstClr val="black"/>
                </a:solidFill>
              </a:rPr>
              <a:t>Statistics over 2021 of bias at standard scenes</a:t>
            </a: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kumimoji="1" lang="en-US" altLang="ja-JP" sz="1600" dirty="0">
                <a:solidFill>
                  <a:prstClr val="black"/>
                </a:solidFill>
              </a:rPr>
              <a:t>from Operational GSICS Re-Analysis Correction</a:t>
            </a: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kumimoji="1" lang="en-US" altLang="ja-JP" sz="1600" dirty="0" smtClean="0">
                <a:solidFill>
                  <a:prstClr val="black"/>
                </a:solidFill>
              </a:rPr>
              <a:t>and time series plots over lifetime of product</a:t>
            </a: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kern="0" dirty="0" smtClean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kern="0" dirty="0" smtClean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kern="0" dirty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kern="0" dirty="0" smtClean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kern="0" dirty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kern="0" dirty="0" smtClean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kern="0" dirty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kern="0" dirty="0" smtClean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kern="0" dirty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ja-JP" sz="1600" kern="0" dirty="0" smtClean="0">
                <a:solidFill>
                  <a:prstClr val="black"/>
                </a:solidFill>
              </a:rPr>
              <a:t>Instrument Calibration Landing Page: </a:t>
            </a:r>
            <a:r>
              <a:rPr lang="en-GB" sz="1400" kern="0" dirty="0" smtClean="0">
                <a:hlinkClick r:id="rId3"/>
              </a:rPr>
              <a:t>https://www.eumetsat.int/seviri-instrument-status-calibration</a:t>
            </a:r>
            <a:endParaRPr lang="en-GB" sz="1400" kern="0" dirty="0" smtClean="0"/>
          </a:p>
        </p:txBody>
      </p:sp>
    </p:spTree>
    <p:extLst>
      <p:ext uri="{BB962C8B-B14F-4D97-AF65-F5344CB8AC3E}">
        <p14:creationId xmlns:p14="http://schemas.microsoft.com/office/powerpoint/2010/main" val="395675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400" dirty="0">
                <a:solidFill>
                  <a:prstClr val="black"/>
                </a:solidFill>
              </a:rPr>
              <a:t>Calibration Performance: </a:t>
            </a:r>
            <a:r>
              <a:rPr kumimoji="1" lang="en-US" altLang="ja-JP" sz="2400" dirty="0" smtClean="0">
                <a:solidFill>
                  <a:prstClr val="black"/>
                </a:solidFill>
              </a:rPr>
              <a:t>Meteosat-9/SEVIRI </a:t>
            </a:r>
            <a:r>
              <a:rPr kumimoji="1" lang="en-US" altLang="ja-JP" sz="2400" dirty="0">
                <a:solidFill>
                  <a:prstClr val="black"/>
                </a:solidFill>
              </a:rPr>
              <a:t>IR Bands</a:t>
            </a:r>
            <a:endParaRPr lang="en-GB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3098644"/>
              </p:ext>
            </p:extLst>
          </p:nvPr>
        </p:nvGraphicFramePr>
        <p:xfrm>
          <a:off x="5443946" y="797052"/>
          <a:ext cx="6496267" cy="2768600"/>
        </p:xfrm>
        <a:graphic>
          <a:graphicData uri="http://schemas.openxmlformats.org/drawingml/2006/table">
            <a:tbl>
              <a:tblPr/>
              <a:tblGrid>
                <a:gridCol w="1059055">
                  <a:extLst>
                    <a:ext uri="{9D8B030D-6E8A-4147-A177-3AD203B41FA5}">
                      <a16:colId xmlns:a16="http://schemas.microsoft.com/office/drawing/2014/main" val="3757696132"/>
                    </a:ext>
                  </a:extLst>
                </a:gridCol>
                <a:gridCol w="666004">
                  <a:extLst>
                    <a:ext uri="{9D8B030D-6E8A-4147-A177-3AD203B41FA5}">
                      <a16:colId xmlns:a16="http://schemas.microsoft.com/office/drawing/2014/main" val="2464098533"/>
                    </a:ext>
                  </a:extLst>
                </a:gridCol>
                <a:gridCol w="676922">
                  <a:extLst>
                    <a:ext uri="{9D8B030D-6E8A-4147-A177-3AD203B41FA5}">
                      <a16:colId xmlns:a16="http://schemas.microsoft.com/office/drawing/2014/main" val="3919512218"/>
                    </a:ext>
                  </a:extLst>
                </a:gridCol>
                <a:gridCol w="666004">
                  <a:extLst>
                    <a:ext uri="{9D8B030D-6E8A-4147-A177-3AD203B41FA5}">
                      <a16:colId xmlns:a16="http://schemas.microsoft.com/office/drawing/2014/main" val="2739324668"/>
                    </a:ext>
                  </a:extLst>
                </a:gridCol>
                <a:gridCol w="676922">
                  <a:extLst>
                    <a:ext uri="{9D8B030D-6E8A-4147-A177-3AD203B41FA5}">
                      <a16:colId xmlns:a16="http://schemas.microsoft.com/office/drawing/2014/main" val="3448551540"/>
                    </a:ext>
                  </a:extLst>
                </a:gridCol>
                <a:gridCol w="666004">
                  <a:extLst>
                    <a:ext uri="{9D8B030D-6E8A-4147-A177-3AD203B41FA5}">
                      <a16:colId xmlns:a16="http://schemas.microsoft.com/office/drawing/2014/main" val="3557124278"/>
                    </a:ext>
                  </a:extLst>
                </a:gridCol>
                <a:gridCol w="709676">
                  <a:extLst>
                    <a:ext uri="{9D8B030D-6E8A-4147-A177-3AD203B41FA5}">
                      <a16:colId xmlns:a16="http://schemas.microsoft.com/office/drawing/2014/main" val="2695341256"/>
                    </a:ext>
                  </a:extLst>
                </a:gridCol>
                <a:gridCol w="676922">
                  <a:extLst>
                    <a:ext uri="{9D8B030D-6E8A-4147-A177-3AD203B41FA5}">
                      <a16:colId xmlns:a16="http://schemas.microsoft.com/office/drawing/2014/main" val="4096787227"/>
                    </a:ext>
                  </a:extLst>
                </a:gridCol>
                <a:gridCol w="698758">
                  <a:extLst>
                    <a:ext uri="{9D8B030D-6E8A-4147-A177-3AD203B41FA5}">
                      <a16:colId xmlns:a16="http://schemas.microsoft.com/office/drawing/2014/main" val="1687078620"/>
                    </a:ext>
                  </a:extLst>
                </a:gridCol>
              </a:tblGrid>
              <a:tr h="295275">
                <a:tc rowSpan="2">
                  <a:txBody>
                    <a:bodyPr/>
                    <a:lstStyle/>
                    <a:p>
                      <a:pPr fontAlgn="t"/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2021-01-01/12-31</a:t>
                      </a:r>
                      <a:endParaRPr lang="en-GB" sz="1400" dirty="0">
                        <a:effectLst/>
                      </a:endParaRPr>
                    </a:p>
                    <a:p>
                      <a:pPr fontAlgn="t"/>
                      <a:r>
                        <a:rPr lang="en-GB" sz="1400" dirty="0">
                          <a:effectLst/>
                        </a:rPr>
                        <a:t/>
                      </a:r>
                      <a:br>
                        <a:rPr lang="en-GB" sz="1400" dirty="0">
                          <a:effectLst/>
                        </a:rPr>
                      </a:b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Summary Statistics of [MSG2 SEVIRI - </a:t>
                      </a:r>
                      <a:r>
                        <a:rPr lang="en-GB" sz="1400" b="1" i="0" u="none" strike="noStrike" dirty="0" err="1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MetOpB</a:t>
                      </a:r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 IASI] 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934292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fontAlgn="t"/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IR3.9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IR6.3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IR7.2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IR8.7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IR9.7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IR10.8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IR12.0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IR13.4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5895220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Standard Scene Temp (K)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284.0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236.0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255.0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284.0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261.0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286.0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285.0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267.0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549863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Tb Bias (K)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0.37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-0.17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0.14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-0.06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-0.17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0.00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-0.02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-0.76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49218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Std Dev (K)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0.02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0.07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0.08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0.04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0.04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0.02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0.02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0.04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740309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Drift (K/Yr)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0.06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-0.18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-0.14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0.02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0.01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-0.00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-0.04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0016825"/>
                  </a:ext>
                </a:extLst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28600" y="914400"/>
            <a:ext cx="5068390" cy="5853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dirty="0" smtClean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dirty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dirty="0" smtClean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kumimoji="1" lang="en-US" altLang="ja-JP" sz="1600" dirty="0" smtClean="0">
                <a:solidFill>
                  <a:prstClr val="black"/>
                </a:solidFill>
              </a:rPr>
              <a:t>Statistics over 2021 of bias at standard scenes</a:t>
            </a: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kumimoji="1" lang="en-US" altLang="ja-JP" sz="1600" dirty="0">
                <a:solidFill>
                  <a:prstClr val="black"/>
                </a:solidFill>
              </a:rPr>
              <a:t>from Operational GSICS Re-Analysis Correction</a:t>
            </a: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kumimoji="1" lang="en-US" altLang="ja-JP" sz="1600" dirty="0" smtClean="0">
                <a:solidFill>
                  <a:prstClr val="black"/>
                </a:solidFill>
              </a:rPr>
              <a:t>and time series plots over lifetime of product</a:t>
            </a: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kern="0" dirty="0" smtClean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kumimoji="1" lang="en-US" altLang="ja-JP" sz="1600" kern="0" dirty="0">
                <a:solidFill>
                  <a:prstClr val="black"/>
                </a:solidFill>
              </a:rPr>
              <a:t>Meteosat-9 operated in Rapid Scan Service during most of this period, which increases the bias uncertainties</a:t>
            </a: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kern="0" dirty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kern="0" dirty="0" smtClean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kern="0" dirty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kern="0" dirty="0" smtClean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kern="0" dirty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ja-JP" sz="1600" kern="0" dirty="0" smtClean="0">
                <a:solidFill>
                  <a:prstClr val="black"/>
                </a:solidFill>
              </a:rPr>
              <a:t>Instrument Calibration Landing Page: </a:t>
            </a:r>
            <a:r>
              <a:rPr lang="en-GB" sz="1400" kern="0" dirty="0" smtClean="0">
                <a:hlinkClick r:id="rId2"/>
              </a:rPr>
              <a:t>https://www.eumetsat.int/seviri-instrument-status-calibration</a:t>
            </a:r>
            <a:endParaRPr lang="en-GB" sz="1400" kern="0" dirty="0" smtClean="0"/>
          </a:p>
        </p:txBody>
      </p:sp>
      <p:pic>
        <p:nvPicPr>
          <p:cNvPr id="2050" name="Picture 2" descr="https://lh3.googleusercontent.com/M8q2rIUmzde6ptkqpYEG4SeivNo5sT6LiGawGx5sYq1Z0mGwNNdwLbwjCMKnMGUWx7Mu9CirIoSdXOcYxJbaF3j3P-1wjhjz_w4K8ZKGNKFHH4eYrlZXlWQRwon7K7qPIxrSJF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6990" y="3692652"/>
            <a:ext cx="6790182" cy="3165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186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lh3.googleusercontent.com/Wb9rdNIdyRvzXKzEG46aYbiYTcyx4ZJX1SaCcuqMltDrOcwiSRYv-xrbuQ3dq8HHv8p_biAUSgy-WOWRlWJsvxRlm35fL43qaXObx3Paivxjy2Zw4_XyjSrERPT405O3pINbqt3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6989" y="3694526"/>
            <a:ext cx="6790182" cy="3165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400" dirty="0">
                <a:solidFill>
                  <a:prstClr val="black"/>
                </a:solidFill>
              </a:rPr>
              <a:t>Calibration Performance: </a:t>
            </a:r>
            <a:r>
              <a:rPr kumimoji="1" lang="en-US" altLang="ja-JP" sz="2400" dirty="0" smtClean="0">
                <a:solidFill>
                  <a:prstClr val="black"/>
                </a:solidFill>
              </a:rPr>
              <a:t>Meteosat-10/SEVIRI </a:t>
            </a:r>
            <a:r>
              <a:rPr kumimoji="1" lang="en-US" altLang="ja-JP" sz="2400" dirty="0">
                <a:solidFill>
                  <a:prstClr val="black"/>
                </a:solidFill>
              </a:rPr>
              <a:t>IR Bands</a:t>
            </a:r>
            <a:endParaRPr lang="en-GB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7612617"/>
              </p:ext>
            </p:extLst>
          </p:nvPr>
        </p:nvGraphicFramePr>
        <p:xfrm>
          <a:off x="5443946" y="797052"/>
          <a:ext cx="6496267" cy="2768600"/>
        </p:xfrm>
        <a:graphic>
          <a:graphicData uri="http://schemas.openxmlformats.org/drawingml/2006/table">
            <a:tbl>
              <a:tblPr/>
              <a:tblGrid>
                <a:gridCol w="1059055">
                  <a:extLst>
                    <a:ext uri="{9D8B030D-6E8A-4147-A177-3AD203B41FA5}">
                      <a16:colId xmlns:a16="http://schemas.microsoft.com/office/drawing/2014/main" val="3757696132"/>
                    </a:ext>
                  </a:extLst>
                </a:gridCol>
                <a:gridCol w="666004">
                  <a:extLst>
                    <a:ext uri="{9D8B030D-6E8A-4147-A177-3AD203B41FA5}">
                      <a16:colId xmlns:a16="http://schemas.microsoft.com/office/drawing/2014/main" val="2464098533"/>
                    </a:ext>
                  </a:extLst>
                </a:gridCol>
                <a:gridCol w="676922">
                  <a:extLst>
                    <a:ext uri="{9D8B030D-6E8A-4147-A177-3AD203B41FA5}">
                      <a16:colId xmlns:a16="http://schemas.microsoft.com/office/drawing/2014/main" val="3919512218"/>
                    </a:ext>
                  </a:extLst>
                </a:gridCol>
                <a:gridCol w="666004">
                  <a:extLst>
                    <a:ext uri="{9D8B030D-6E8A-4147-A177-3AD203B41FA5}">
                      <a16:colId xmlns:a16="http://schemas.microsoft.com/office/drawing/2014/main" val="2739324668"/>
                    </a:ext>
                  </a:extLst>
                </a:gridCol>
                <a:gridCol w="676922">
                  <a:extLst>
                    <a:ext uri="{9D8B030D-6E8A-4147-A177-3AD203B41FA5}">
                      <a16:colId xmlns:a16="http://schemas.microsoft.com/office/drawing/2014/main" val="3448551540"/>
                    </a:ext>
                  </a:extLst>
                </a:gridCol>
                <a:gridCol w="666004">
                  <a:extLst>
                    <a:ext uri="{9D8B030D-6E8A-4147-A177-3AD203B41FA5}">
                      <a16:colId xmlns:a16="http://schemas.microsoft.com/office/drawing/2014/main" val="3557124278"/>
                    </a:ext>
                  </a:extLst>
                </a:gridCol>
                <a:gridCol w="709676">
                  <a:extLst>
                    <a:ext uri="{9D8B030D-6E8A-4147-A177-3AD203B41FA5}">
                      <a16:colId xmlns:a16="http://schemas.microsoft.com/office/drawing/2014/main" val="2695341256"/>
                    </a:ext>
                  </a:extLst>
                </a:gridCol>
                <a:gridCol w="676922">
                  <a:extLst>
                    <a:ext uri="{9D8B030D-6E8A-4147-A177-3AD203B41FA5}">
                      <a16:colId xmlns:a16="http://schemas.microsoft.com/office/drawing/2014/main" val="4096787227"/>
                    </a:ext>
                  </a:extLst>
                </a:gridCol>
                <a:gridCol w="698758">
                  <a:extLst>
                    <a:ext uri="{9D8B030D-6E8A-4147-A177-3AD203B41FA5}">
                      <a16:colId xmlns:a16="http://schemas.microsoft.com/office/drawing/2014/main" val="1687078620"/>
                    </a:ext>
                  </a:extLst>
                </a:gridCol>
              </a:tblGrid>
              <a:tr h="295275">
                <a:tc rowSpan="2">
                  <a:txBody>
                    <a:bodyPr/>
                    <a:lstStyle/>
                    <a:p>
                      <a:pPr fontAlgn="t"/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2021-01-01/12-31</a:t>
                      </a:r>
                      <a:endParaRPr lang="en-GB" sz="1400" dirty="0">
                        <a:effectLst/>
                      </a:endParaRPr>
                    </a:p>
                    <a:p>
                      <a:pPr fontAlgn="t"/>
                      <a:r>
                        <a:rPr lang="en-GB" sz="1400" dirty="0">
                          <a:effectLst/>
                        </a:rPr>
                        <a:t/>
                      </a:r>
                      <a:br>
                        <a:rPr lang="en-GB" sz="1400" dirty="0">
                          <a:effectLst/>
                        </a:rPr>
                      </a:b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Summary Statistics of [MSG3 SEVIRI - </a:t>
                      </a:r>
                      <a:r>
                        <a:rPr lang="en-GB" sz="1400" b="1" i="0" u="none" strike="noStrike" dirty="0" err="1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MetOpB</a:t>
                      </a:r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 IASI] 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934292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fontAlgn="t"/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IR3.9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IR6.3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IR7.2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IR8.7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IR9.7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IR10.8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IR12.0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IR13.4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5895220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Standard Scene Temp (K)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284.0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236.0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255.0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284.0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261.0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286.0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285.0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267.0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549863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Tb Bias (K)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0.46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-0.23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0.02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0.04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-0.02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0.00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-0.02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-1.44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49218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Std Dev (K)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0.06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0.07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0.06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0.07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0.13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0.06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0.06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0.12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740309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Drift (K/Yr)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-0.19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-0.14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-0.06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-0.06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-0.26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-0.07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-0.06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-0.39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0016825"/>
                  </a:ext>
                </a:extLst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28600" y="914400"/>
            <a:ext cx="5068390" cy="5853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dirty="0" smtClean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dirty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dirty="0" smtClean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kumimoji="1" lang="en-US" altLang="ja-JP" sz="1600" dirty="0" smtClean="0">
                <a:solidFill>
                  <a:prstClr val="black"/>
                </a:solidFill>
              </a:rPr>
              <a:t>Statistics over 2021 of bias at standard scenes</a:t>
            </a: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kumimoji="1" lang="en-US" altLang="ja-JP" sz="1600" dirty="0">
                <a:solidFill>
                  <a:prstClr val="black"/>
                </a:solidFill>
              </a:rPr>
              <a:t>from Operational GSICS Re-Analysis Correction</a:t>
            </a: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kumimoji="1" lang="en-US" altLang="ja-JP" sz="1600" dirty="0" smtClean="0">
                <a:solidFill>
                  <a:prstClr val="black"/>
                </a:solidFill>
              </a:rPr>
              <a:t>and time series plots over lifetime of product</a:t>
            </a: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kern="0" dirty="0" smtClean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kern="0" dirty="0" smtClean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kern="0" dirty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kern="0" dirty="0" smtClean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kern="0" dirty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kern="0" dirty="0" smtClean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kern="0" dirty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kern="0" dirty="0" smtClean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kern="0" dirty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ja-JP" sz="1600" kern="0" dirty="0" smtClean="0">
                <a:solidFill>
                  <a:prstClr val="black"/>
                </a:solidFill>
              </a:rPr>
              <a:t>Instrument Calibration Landing Page: </a:t>
            </a:r>
            <a:r>
              <a:rPr lang="en-GB" sz="1400" kern="0" dirty="0" smtClean="0">
                <a:hlinkClick r:id="rId3"/>
              </a:rPr>
              <a:t>https://www.eumetsat.int/seviri-instrument-status-calibration</a:t>
            </a:r>
            <a:endParaRPr lang="en-GB" sz="1400" kern="0" dirty="0" smtClean="0"/>
          </a:p>
        </p:txBody>
      </p:sp>
    </p:spTree>
    <p:extLst>
      <p:ext uri="{BB962C8B-B14F-4D97-AF65-F5344CB8AC3E}">
        <p14:creationId xmlns:p14="http://schemas.microsoft.com/office/powerpoint/2010/main" val="417446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lh4.googleusercontent.com/Ay7HQ72_KW_H-uyEnJFWZveAzwCauBXPkqysAYeJTL2PsycnZaDb2_YXZ5bPIDaZ9PzlCnbw25pMEqcP-CLtk2N0y54ue3Pg2TuryXYZGc1_QSUdsShRXLV5bUqv4Mnt3lMRTq2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6988" y="3692652"/>
            <a:ext cx="6790182" cy="3165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400" dirty="0">
                <a:solidFill>
                  <a:prstClr val="black"/>
                </a:solidFill>
              </a:rPr>
              <a:t>Calibration Performance: </a:t>
            </a:r>
            <a:r>
              <a:rPr kumimoji="1" lang="en-US" altLang="ja-JP" sz="2400" dirty="0" smtClean="0">
                <a:solidFill>
                  <a:prstClr val="black"/>
                </a:solidFill>
              </a:rPr>
              <a:t>Meteosat-11/SEVIRI </a:t>
            </a:r>
            <a:r>
              <a:rPr kumimoji="1" lang="en-US" altLang="ja-JP" sz="2400" dirty="0">
                <a:solidFill>
                  <a:prstClr val="black"/>
                </a:solidFill>
              </a:rPr>
              <a:t>IR Bands</a:t>
            </a:r>
            <a:endParaRPr lang="en-GB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6807025"/>
              </p:ext>
            </p:extLst>
          </p:nvPr>
        </p:nvGraphicFramePr>
        <p:xfrm>
          <a:off x="5443946" y="797052"/>
          <a:ext cx="6496267" cy="2768600"/>
        </p:xfrm>
        <a:graphic>
          <a:graphicData uri="http://schemas.openxmlformats.org/drawingml/2006/table">
            <a:tbl>
              <a:tblPr/>
              <a:tblGrid>
                <a:gridCol w="1059055">
                  <a:extLst>
                    <a:ext uri="{9D8B030D-6E8A-4147-A177-3AD203B41FA5}">
                      <a16:colId xmlns:a16="http://schemas.microsoft.com/office/drawing/2014/main" val="3757696132"/>
                    </a:ext>
                  </a:extLst>
                </a:gridCol>
                <a:gridCol w="666004">
                  <a:extLst>
                    <a:ext uri="{9D8B030D-6E8A-4147-A177-3AD203B41FA5}">
                      <a16:colId xmlns:a16="http://schemas.microsoft.com/office/drawing/2014/main" val="2464098533"/>
                    </a:ext>
                  </a:extLst>
                </a:gridCol>
                <a:gridCol w="676922">
                  <a:extLst>
                    <a:ext uri="{9D8B030D-6E8A-4147-A177-3AD203B41FA5}">
                      <a16:colId xmlns:a16="http://schemas.microsoft.com/office/drawing/2014/main" val="3919512218"/>
                    </a:ext>
                  </a:extLst>
                </a:gridCol>
                <a:gridCol w="666004">
                  <a:extLst>
                    <a:ext uri="{9D8B030D-6E8A-4147-A177-3AD203B41FA5}">
                      <a16:colId xmlns:a16="http://schemas.microsoft.com/office/drawing/2014/main" val="2739324668"/>
                    </a:ext>
                  </a:extLst>
                </a:gridCol>
                <a:gridCol w="676922">
                  <a:extLst>
                    <a:ext uri="{9D8B030D-6E8A-4147-A177-3AD203B41FA5}">
                      <a16:colId xmlns:a16="http://schemas.microsoft.com/office/drawing/2014/main" val="3448551540"/>
                    </a:ext>
                  </a:extLst>
                </a:gridCol>
                <a:gridCol w="666004">
                  <a:extLst>
                    <a:ext uri="{9D8B030D-6E8A-4147-A177-3AD203B41FA5}">
                      <a16:colId xmlns:a16="http://schemas.microsoft.com/office/drawing/2014/main" val="3557124278"/>
                    </a:ext>
                  </a:extLst>
                </a:gridCol>
                <a:gridCol w="709676">
                  <a:extLst>
                    <a:ext uri="{9D8B030D-6E8A-4147-A177-3AD203B41FA5}">
                      <a16:colId xmlns:a16="http://schemas.microsoft.com/office/drawing/2014/main" val="2695341256"/>
                    </a:ext>
                  </a:extLst>
                </a:gridCol>
                <a:gridCol w="676922">
                  <a:extLst>
                    <a:ext uri="{9D8B030D-6E8A-4147-A177-3AD203B41FA5}">
                      <a16:colId xmlns:a16="http://schemas.microsoft.com/office/drawing/2014/main" val="4096787227"/>
                    </a:ext>
                  </a:extLst>
                </a:gridCol>
                <a:gridCol w="698758">
                  <a:extLst>
                    <a:ext uri="{9D8B030D-6E8A-4147-A177-3AD203B41FA5}">
                      <a16:colId xmlns:a16="http://schemas.microsoft.com/office/drawing/2014/main" val="1687078620"/>
                    </a:ext>
                  </a:extLst>
                </a:gridCol>
              </a:tblGrid>
              <a:tr h="295275">
                <a:tc rowSpan="2">
                  <a:txBody>
                    <a:bodyPr/>
                    <a:lstStyle/>
                    <a:p>
                      <a:pPr fontAlgn="t"/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2021-01-01/12-31</a:t>
                      </a:r>
                      <a:endParaRPr lang="en-GB" sz="1400" dirty="0">
                        <a:effectLst/>
                      </a:endParaRPr>
                    </a:p>
                    <a:p>
                      <a:pPr fontAlgn="t"/>
                      <a:r>
                        <a:rPr lang="en-GB" sz="1400" dirty="0">
                          <a:effectLst/>
                        </a:rPr>
                        <a:t/>
                      </a:r>
                      <a:br>
                        <a:rPr lang="en-GB" sz="1400" dirty="0">
                          <a:effectLst/>
                        </a:rPr>
                      </a:b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Summary Statistics of [MSG4 SEVIRI - </a:t>
                      </a:r>
                      <a:r>
                        <a:rPr lang="en-GB" sz="1400" b="1" i="0" u="none" strike="noStrike" dirty="0" err="1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MetOpB</a:t>
                      </a:r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 IASI] 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934292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fontAlgn="t"/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IR3.9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IR6.3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IR7.2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IR8.7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IR9.7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IR10.8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IR12.0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IR13.4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5895220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 dirty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Standard Scene Temp (K)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284.0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236.0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255.0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284.0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261.0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286.0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285.0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267.0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549863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Tb Bias (K)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0.03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-0.03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0.18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-0.02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0.14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0.06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-0.07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-0.59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49218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Std Dev (K)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0.01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0.03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0.02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0.08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0.05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0.03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0.03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0.11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740309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u="none" strike="noStrike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Drift (K/Yr)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-0.02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-0.02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-0.03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-0.02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-0.02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-0.03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-0.02</a:t>
                      </a:r>
                      <a:endParaRPr lang="en-GB" sz="140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Roboto" panose="02000000000000000000" pitchFamily="2" charset="0"/>
                        </a:rPr>
                        <a:t>-0.35</a:t>
                      </a:r>
                      <a:endParaRPr lang="en-GB" sz="1400" dirty="0">
                        <a:effectLst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0016825"/>
                  </a:ext>
                </a:extLst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28600" y="914400"/>
            <a:ext cx="5068390" cy="5853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dirty="0" smtClean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dirty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dirty="0" smtClean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kumimoji="1" lang="en-US" altLang="ja-JP" sz="1600" dirty="0" smtClean="0">
                <a:solidFill>
                  <a:prstClr val="black"/>
                </a:solidFill>
              </a:rPr>
              <a:t>Statistics over 2021 of bias at standard scenes</a:t>
            </a: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kumimoji="1" lang="en-US" altLang="ja-JP" sz="1600" dirty="0">
                <a:solidFill>
                  <a:prstClr val="black"/>
                </a:solidFill>
              </a:rPr>
              <a:t>from Operational GSICS Re-Analysis Correction</a:t>
            </a: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kumimoji="1" lang="en-US" altLang="ja-JP" sz="1600" dirty="0" smtClean="0">
                <a:solidFill>
                  <a:prstClr val="black"/>
                </a:solidFill>
              </a:rPr>
              <a:t>and time series plots over lifetime of product</a:t>
            </a: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kern="0" dirty="0" smtClean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kern="0" dirty="0" smtClean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kern="0" dirty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kern="0" dirty="0" smtClean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kern="0" dirty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kern="0" dirty="0" smtClean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kern="0" dirty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kern="0" dirty="0" smtClean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600" kern="0" dirty="0">
              <a:solidFill>
                <a:prstClr val="black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ja-JP" sz="1600" kern="0" dirty="0" smtClean="0">
                <a:solidFill>
                  <a:prstClr val="black"/>
                </a:solidFill>
              </a:rPr>
              <a:t>Instrument Calibration Landing Page: </a:t>
            </a:r>
            <a:r>
              <a:rPr lang="en-GB" sz="1400" kern="0" dirty="0" smtClean="0">
                <a:hlinkClick r:id="rId3"/>
              </a:rPr>
              <a:t>https://www.eumetsat.int/seviri-instrument-status-calibration</a:t>
            </a:r>
            <a:endParaRPr lang="en-GB" sz="1400" kern="0" dirty="0" smtClean="0"/>
          </a:p>
        </p:txBody>
      </p:sp>
    </p:spTree>
    <p:extLst>
      <p:ext uri="{BB962C8B-B14F-4D97-AF65-F5344CB8AC3E}">
        <p14:creationId xmlns:p14="http://schemas.microsoft.com/office/powerpoint/2010/main" val="351923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46161</TotalTime>
  <Words>1001</Words>
  <Application>Microsoft Office PowerPoint</Application>
  <PresentationFormat>Widescreen</PresentationFormat>
  <Paragraphs>390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맑은 고딕</vt:lpstr>
      <vt:lpstr>ＭＳ Ｐゴシック</vt:lpstr>
      <vt:lpstr>宋体</vt:lpstr>
      <vt:lpstr>游ゴシック</vt:lpstr>
      <vt:lpstr>Arial</vt:lpstr>
      <vt:lpstr>Calibri</vt:lpstr>
      <vt:lpstr>Roboto</vt:lpstr>
      <vt:lpstr>Tahoma</vt:lpstr>
      <vt:lpstr>Times New Roman</vt:lpstr>
      <vt:lpstr>Wingdings</vt:lpstr>
      <vt:lpstr>Default Design</vt:lpstr>
      <vt:lpstr>GSICS State of Observing System Report 2021</vt:lpstr>
      <vt:lpstr>Satellite/Instrument Summary - GEO</vt:lpstr>
      <vt:lpstr>PowerPoint Presentation</vt:lpstr>
      <vt:lpstr>PowerPoint Presentation</vt:lpstr>
      <vt:lpstr>Calibration Performance: Meteosat-8/SEVIRI IR Bands</vt:lpstr>
      <vt:lpstr>Calibration Performance: Meteosat-9/SEVIRI IR Bands</vt:lpstr>
      <vt:lpstr>Calibration Performance: Meteosat-10/SEVIRI IR Bands</vt:lpstr>
      <vt:lpstr>Calibration Performance: Meteosat-11/SEVIRI IR Bands</vt:lpstr>
    </vt:vector>
  </TitlesOfParts>
  <Company>NOAA / NESDIS / ORA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GEO-LEO ATBD</dc:title>
  <dc:subject>SPIE 2009 tALK</dc:subject>
  <dc:creator>Fred Wu</dc:creator>
  <cp:lastModifiedBy>Tim Hewison</cp:lastModifiedBy>
  <cp:revision>1054</cp:revision>
  <dcterms:created xsi:type="dcterms:W3CDTF">2004-06-10T15:46:18Z</dcterms:created>
  <dcterms:modified xsi:type="dcterms:W3CDTF">2022-03-11T12:34:41Z</dcterms:modified>
</cp:coreProperties>
</file>