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72" r:id="rId4"/>
    <p:sldId id="271" r:id="rId5"/>
    <p:sldId id="269" r:id="rId6"/>
    <p:sldId id="257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DEFA4-53FD-4B42-B572-3D0E7E290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C10B37-FD80-7B47-B83F-51724E80D0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F17CC-6ACA-EF44-BA88-F7DD47588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5B6-81F2-0B48-ACAE-15DFE2633ACC}" type="datetimeFigureOut">
              <a:rPr lang="en-US" smtClean="0"/>
              <a:t>3/18/22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A9110-504D-6C48-8C61-60A6731C9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1C69D-2609-1841-94FB-393A717CD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47ED-2E16-9444-9D55-9236BAC4B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8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D9029-8F10-514E-BB03-EC1693F9F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09544F-C692-AD42-911E-9D69B6A71A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AA4C9-4306-AD4D-B20C-FDF497B85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5B6-81F2-0B48-ACAE-15DFE2633ACC}" type="datetimeFigureOut">
              <a:rPr lang="en-US" smtClean="0"/>
              <a:t>3/18/22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68C2A-8E67-1A42-863F-525C29B63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FFA8E-D3CC-0F48-91EB-A0C27AB1D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47ED-2E16-9444-9D55-9236BAC4B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44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CA62F-32CC-FD4E-8CF2-B3CFF0554C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CFE2C-2FB1-5049-80DF-95F3A1E24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9CFE8-2594-BD45-9A65-A5A58AD50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5B6-81F2-0B48-ACAE-15DFE2633ACC}" type="datetimeFigureOut">
              <a:rPr lang="en-US" smtClean="0"/>
              <a:t>3/18/22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3ADB6-09B9-6542-B7DB-5DE440F12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E9853-5476-934A-8B68-A6FD3AB6E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47ED-2E16-9444-9D55-9236BAC4B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2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5EEE7-2521-BA4A-A061-12098EC4B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7C973-2690-6749-81BF-987EBEBBE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71DF6-0981-084A-B19D-7669134F4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5B6-81F2-0B48-ACAE-15DFE2633ACC}" type="datetimeFigureOut">
              <a:rPr lang="en-US" smtClean="0"/>
              <a:t>3/18/22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0F611-25AF-1348-B5FE-2F0C0A8F0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63247-0710-9346-8C19-F37EE4F6B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47ED-2E16-9444-9D55-9236BAC4B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5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18256-70F5-B84C-8461-CA267A9E1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E4DE1-48DC-1845-B974-E9B70C243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F493C-609F-064A-A792-3F22DEB77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5B6-81F2-0B48-ACAE-15DFE2633ACC}" type="datetimeFigureOut">
              <a:rPr lang="en-US" smtClean="0"/>
              <a:t>3/18/22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77159-1006-3A45-AD8E-811EF4E5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10EB7-0151-6F4C-920D-ED78D1B61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47ED-2E16-9444-9D55-9236BAC4B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9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8CF99-EF53-D041-9884-93363BE5C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39CE6-EEE9-8D44-A9DD-F731A06941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4829D3-F88B-1545-9AA3-25A1DEF04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CBE2E-F7FA-414D-9B7D-6FE5BA75E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5B6-81F2-0B48-ACAE-15DFE2633ACC}" type="datetimeFigureOut">
              <a:rPr lang="en-US" smtClean="0"/>
              <a:t>3/18/22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9040C7-B2EB-7849-9B46-C8725E318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F25C3-326B-274E-91ED-7EC1A8820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47ED-2E16-9444-9D55-9236BAC4B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5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59234-D23F-D549-A0AD-E5334921C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8704A1-8EA1-634A-B9C0-D021D7BB3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841F6-BCEE-2844-86AA-C8DC1282B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6C661B-4CBB-AD42-A54E-4BF1C7B017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B8931B-BDD1-0346-8B3C-736B9E19C7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831034-2C94-784A-90B0-5EA5A49CF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5B6-81F2-0B48-ACAE-15DFE2633ACC}" type="datetimeFigureOut">
              <a:rPr lang="en-US" smtClean="0"/>
              <a:t>3/18/22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2701BB-B440-DF42-AC40-DD039E6F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53188F-E367-BF4D-9EC7-1C07634AB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47ED-2E16-9444-9D55-9236BAC4B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6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F54E9-B109-7343-8F40-05702EDC9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50F09A-E4FF-D942-BD6C-CFC635A6F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5B6-81F2-0B48-ACAE-15DFE2633ACC}" type="datetimeFigureOut">
              <a:rPr lang="en-US" smtClean="0"/>
              <a:t>3/18/22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4F5654-77A6-A748-A615-3AF28392C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520F1-77A2-0D44-84BD-79CC6A7A1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47ED-2E16-9444-9D55-9236BAC4B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2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EC309B-888C-6346-896E-AF1EB4CE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5B6-81F2-0B48-ACAE-15DFE2633ACC}" type="datetimeFigureOut">
              <a:rPr lang="en-US" smtClean="0"/>
              <a:t>3/18/22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00C690-722E-3D49-BF31-C74789F6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D499E0-0043-7243-9CDF-D9D3900C2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47ED-2E16-9444-9D55-9236BAC4B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EBBA3-A026-1246-A051-776AE5BB1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2DA32-56C9-4348-ACF0-0E185747B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7BBC01-42FA-B147-9457-028EA145A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B5082-F6C1-7B46-9D15-7D3B8255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5B6-81F2-0B48-ACAE-15DFE2633ACC}" type="datetimeFigureOut">
              <a:rPr lang="en-US" smtClean="0"/>
              <a:t>3/18/22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B14B8-C029-F043-9BDB-7CD2D57B2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206350-011B-3748-B422-F41E1FEA1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47ED-2E16-9444-9D55-9236BAC4B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7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8FE8F-4324-DF47-AFE4-723DEE8B5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F0F43A-DEC4-F140-8A6C-28C7EFE3C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C91741-2068-4749-93E3-5BB31C01D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3F52E3-C6BD-B043-BACD-ED26BEAF0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5B6-81F2-0B48-ACAE-15DFE2633ACC}" type="datetimeFigureOut">
              <a:rPr lang="en-US" smtClean="0"/>
              <a:t>3/18/22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9EDAD8-D378-D54B-9751-3E9C5CA0C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0B887-60F8-814D-B825-945FD1266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47ED-2E16-9444-9D55-9236BAC4B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1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111927-23D9-3148-972F-0176FCC64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7A58FA-77BB-174E-9F10-0D896C637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40F1F-8532-D64B-BE29-89A6FA3A63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1F5B6-81F2-0B48-ACAE-15DFE2633ACC}" type="datetimeFigureOut">
              <a:rPr lang="en-US" smtClean="0"/>
              <a:t>3/18/22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8AE95-9F81-EB48-873F-515A01999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C1F4F-54DB-8543-AC60-CB5AB6DED4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647ED-2E16-9444-9D55-9236BAC4B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6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27449-F627-5E47-B3CE-D0DEB6BDA0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GVIS/NIR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513693-3663-8142-BC1E-0D33CE5205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Doelling, NASA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FA6E57-5000-4F4A-955B-00A034C71F03}"/>
              </a:ext>
            </a:extLst>
          </p:cNvPr>
          <p:cNvSpPr txBox="1"/>
          <p:nvPr/>
        </p:nvSpPr>
        <p:spPr>
          <a:xfrm>
            <a:off x="3298004" y="5257800"/>
            <a:ext cx="577433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Tom Stone present the lunar portion of the GVIS/NIR report</a:t>
            </a:r>
          </a:p>
        </p:txBody>
      </p:sp>
    </p:spTree>
    <p:extLst>
      <p:ext uri="{BB962C8B-B14F-4D97-AF65-F5344CB8AC3E}">
        <p14:creationId xmlns:p14="http://schemas.microsoft.com/office/powerpoint/2010/main" val="215141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8150A-D4A1-0343-A3F8-FAB689D23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GSICS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E4677-403A-7847-AEED-366680BB9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30501" cy="4351338"/>
          </a:xfrm>
        </p:spPr>
        <p:txBody>
          <a:bodyPr/>
          <a:lstStyle/>
          <a:p>
            <a:r>
              <a:rPr lang="en-US" dirty="0"/>
              <a:t>Migrate from Aqua-MODIS to N20-VIIRS visible reference instrument</a:t>
            </a:r>
          </a:p>
          <a:p>
            <a:pPr lvl="1"/>
            <a:r>
              <a:rPr lang="en-US" dirty="0"/>
              <a:t>the NOAA and NASA N20-VIIRS L1B </a:t>
            </a:r>
            <a:r>
              <a:rPr lang="en-US" dirty="0" err="1"/>
              <a:t>reflectances</a:t>
            </a:r>
            <a:r>
              <a:rPr lang="en-US" dirty="0"/>
              <a:t> are within 0.2% for most visible channel</a:t>
            </a:r>
          </a:p>
          <a:p>
            <a:pPr lvl="1"/>
            <a:r>
              <a:rPr lang="en-US" dirty="0"/>
              <a:t>Yesterday we had a comparison of the NPP-VIIRS NOAA and NASA calibrations, the differences are larger, we will have further meetings to discuss</a:t>
            </a:r>
          </a:p>
          <a:p>
            <a:pPr lvl="1"/>
            <a:r>
              <a:rPr lang="en-US" dirty="0"/>
              <a:t>GSICS quarterly and yesterday’s </a:t>
            </a:r>
            <a:r>
              <a:rPr lang="en-US" dirty="0" err="1"/>
              <a:t>Lyapustin</a:t>
            </a:r>
            <a:r>
              <a:rPr lang="en-US" dirty="0"/>
              <a:t> Libya-4 presentation presented the Aqua-MODIS and N20-VIIRS calibration differences</a:t>
            </a:r>
          </a:p>
          <a:p>
            <a:r>
              <a:rPr lang="en-US" dirty="0"/>
              <a:t>Utilize the TSIS-1 HSRS solar spectra</a:t>
            </a:r>
          </a:p>
        </p:txBody>
      </p:sp>
    </p:spTree>
    <p:extLst>
      <p:ext uri="{BB962C8B-B14F-4D97-AF65-F5344CB8AC3E}">
        <p14:creationId xmlns:p14="http://schemas.microsoft.com/office/powerpoint/2010/main" val="273969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BAE9C-C7CD-0C44-AC4E-021E4248E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Coordination with CLARREO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20028-84E2-294B-BB74-6F868B178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CLARREO first year of operation will be dedicated to intercalibrating NOAA-20 VIIRS and CERES </a:t>
            </a:r>
          </a:p>
          <a:p>
            <a:r>
              <a:rPr lang="en-US" dirty="0"/>
              <a:t>After the first year, CLARREO will have opportunities to inter-calibrate other sensors and Earth invariant targets</a:t>
            </a:r>
          </a:p>
          <a:p>
            <a:pPr lvl="1"/>
            <a:r>
              <a:rPr lang="en-US" dirty="0"/>
              <a:t>launch late 2023</a:t>
            </a:r>
          </a:p>
          <a:p>
            <a:pPr lvl="1"/>
            <a:r>
              <a:rPr lang="en-US" dirty="0"/>
              <a:t>first year operation 2024</a:t>
            </a:r>
          </a:p>
          <a:p>
            <a:pPr lvl="1"/>
            <a:r>
              <a:rPr lang="en-US" dirty="0"/>
              <a:t>possible extension through 2030</a:t>
            </a:r>
          </a:p>
          <a:p>
            <a:r>
              <a:rPr lang="en-US" dirty="0"/>
              <a:t>We had a lightning round of GSICS agency presentations of how they will be using CLARREO observations during a monthly web meeting</a:t>
            </a:r>
          </a:p>
          <a:p>
            <a:r>
              <a:rPr lang="en-US" dirty="0"/>
              <a:t>We will coordinate a combine CLARREO and GSICS meeting for the 2025 annual meeting once we have a year of CLARREO observations to look at</a:t>
            </a:r>
          </a:p>
          <a:p>
            <a:r>
              <a:rPr lang="en-US" dirty="0"/>
              <a:t>Also had TRUTHS and CSRB present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31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96A00-9C86-A347-A02C-6A79F6515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GSICS VIS/NIR breakout meeting, March 17</a:t>
            </a:r>
          </a:p>
        </p:txBody>
      </p:sp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13934C8E-F878-0C42-AB4C-50282D970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505680"/>
              </p:ext>
            </p:extLst>
          </p:nvPr>
        </p:nvGraphicFramePr>
        <p:xfrm>
          <a:off x="723576" y="1582221"/>
          <a:ext cx="11202115" cy="4376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438">
                  <a:extLst>
                    <a:ext uri="{9D8B030D-6E8A-4147-A177-3AD203B41FA5}">
                      <a16:colId xmlns:a16="http://schemas.microsoft.com/office/drawing/2014/main" val="2881156926"/>
                    </a:ext>
                  </a:extLst>
                </a:gridCol>
                <a:gridCol w="1003176">
                  <a:extLst>
                    <a:ext uri="{9D8B030D-6E8A-4147-A177-3AD203B41FA5}">
                      <a16:colId xmlns:a16="http://schemas.microsoft.com/office/drawing/2014/main" val="2354934265"/>
                    </a:ext>
                  </a:extLst>
                </a:gridCol>
                <a:gridCol w="896645">
                  <a:extLst>
                    <a:ext uri="{9D8B030D-6E8A-4147-A177-3AD203B41FA5}">
                      <a16:colId xmlns:a16="http://schemas.microsoft.com/office/drawing/2014/main" val="600241114"/>
                    </a:ext>
                  </a:extLst>
                </a:gridCol>
                <a:gridCol w="7486856">
                  <a:extLst>
                    <a:ext uri="{9D8B030D-6E8A-4147-A177-3AD203B41FA5}">
                      <a16:colId xmlns:a16="http://schemas.microsoft.com/office/drawing/2014/main" val="2346761184"/>
                    </a:ext>
                  </a:extLst>
                </a:gridCol>
              </a:tblGrid>
              <a:tr h="401601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000611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Seb</a:t>
                      </a:r>
                      <a:r>
                        <a:rPr lang="en-US" dirty="0"/>
                        <a:t> Wagner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EUMETSAT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Presentation of DCC product format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707927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Dave Doelling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1210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Discussion of DCC paper, VIS/NIR priorities, and future web meetings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140431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Sirish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Uprety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1220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Suomi NPP VIIRS Calibration Comparison between NOAA and NASA versions and impacts on L1b products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919663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Alexei </a:t>
                      </a:r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Lyapustin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1240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MODIS and VIIRS stability based on Libya-4 using the MAIAC framework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320554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Raj Bhatt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GSICS DCC ATBD discussion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023249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Yves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Govaerts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Rayference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1320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Harmonization of PICS and Moon calibration methods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843030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Break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1340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618373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Dave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SLSTR lunar calibration results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276975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Tom 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Discussion on lunar calibration comparison between instruments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400586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Seb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Wagner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EUMETSAT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Lunar discussion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460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948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C3FFA-6A2C-364E-BBA6-9D5D13626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271"/>
            <a:ext cx="10515600" cy="1325563"/>
          </a:xfrm>
        </p:spPr>
        <p:txBody>
          <a:bodyPr/>
          <a:lstStyle/>
          <a:p>
            <a:r>
              <a:rPr lang="en-US" dirty="0"/>
              <a:t>VIS/NIR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38F2B-161C-E84C-A48D-E5278171C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3173"/>
            <a:ext cx="10515600" cy="537338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DCC visible channel (&lt;1µm) GSICS correction product</a:t>
            </a:r>
          </a:p>
          <a:p>
            <a:pPr lvl="1"/>
            <a:r>
              <a:rPr lang="en-US" dirty="0"/>
              <a:t>ATBD </a:t>
            </a:r>
            <a:r>
              <a:rPr lang="en-US" i="1" dirty="0"/>
              <a:t>(Raj Bhatt presentation)</a:t>
            </a:r>
          </a:p>
          <a:p>
            <a:pPr lvl="1"/>
            <a:r>
              <a:rPr lang="en-US" dirty="0"/>
              <a:t>Paper with agency results</a:t>
            </a:r>
          </a:p>
          <a:p>
            <a:pPr lvl="1"/>
            <a:r>
              <a:rPr lang="en-US" dirty="0"/>
              <a:t>DCC product format, tool </a:t>
            </a:r>
            <a:r>
              <a:rPr lang="en-US" i="1" dirty="0"/>
              <a:t>(</a:t>
            </a:r>
            <a:r>
              <a:rPr lang="en-US" i="1" dirty="0" err="1"/>
              <a:t>Seb</a:t>
            </a:r>
            <a:r>
              <a:rPr lang="en-US" i="1" dirty="0"/>
              <a:t> Wagner presentation)</a:t>
            </a:r>
          </a:p>
          <a:p>
            <a:r>
              <a:rPr lang="en-US" dirty="0"/>
              <a:t>Near Future GSICS VIS/NIR products </a:t>
            </a:r>
          </a:p>
          <a:p>
            <a:pPr lvl="1"/>
            <a:r>
              <a:rPr lang="en-US" dirty="0"/>
              <a:t>DCC SWIR channel calibration coefficient product, Raj Bhatt-lead</a:t>
            </a:r>
          </a:p>
          <a:p>
            <a:pPr lvl="1"/>
            <a:r>
              <a:rPr lang="en-US" dirty="0"/>
              <a:t>Begin compiling agency ray-matching methodologies </a:t>
            </a:r>
          </a:p>
          <a:p>
            <a:pPr lvl="1"/>
            <a:r>
              <a:rPr lang="en-US" dirty="0"/>
              <a:t>Begin compiling agency (desert) PICS methodologies </a:t>
            </a:r>
            <a:r>
              <a:rPr lang="en-US" i="1" dirty="0"/>
              <a:t>(Alexei </a:t>
            </a:r>
            <a:r>
              <a:rPr lang="en-US" i="1" dirty="0" err="1"/>
              <a:t>Lyapustin</a:t>
            </a:r>
            <a:r>
              <a:rPr lang="en-US" i="1" dirty="0"/>
              <a:t> presentation)</a:t>
            </a:r>
          </a:p>
          <a:p>
            <a:pPr lvl="1"/>
            <a:r>
              <a:rPr lang="en-US" dirty="0"/>
              <a:t>Combining multiple calibration coefficients strategy </a:t>
            </a:r>
            <a:r>
              <a:rPr lang="en-US" i="1" dirty="0"/>
              <a:t>(Yves </a:t>
            </a:r>
            <a:r>
              <a:rPr lang="en-US" i="1" dirty="0" err="1"/>
              <a:t>Govaerts</a:t>
            </a:r>
            <a:r>
              <a:rPr lang="en-US" i="1" dirty="0"/>
              <a:t> presentation)</a:t>
            </a:r>
          </a:p>
          <a:p>
            <a:r>
              <a:rPr lang="en-US" dirty="0"/>
              <a:t>Future GSICS VIS/NIR products (let me know if you are interested in leading a topic)</a:t>
            </a:r>
          </a:p>
          <a:p>
            <a:pPr lvl="1"/>
            <a:r>
              <a:rPr lang="en-US" dirty="0"/>
              <a:t>Ray-matching (SNOs)</a:t>
            </a:r>
          </a:p>
          <a:p>
            <a:pPr lvl="1"/>
            <a:r>
              <a:rPr lang="en-US" dirty="0"/>
              <a:t>PICS</a:t>
            </a:r>
          </a:p>
          <a:p>
            <a:pPr lvl="1"/>
            <a:r>
              <a:rPr lang="en-US" dirty="0"/>
              <a:t>Use Reference sensor cloud properties to predict TOA sensor channel </a:t>
            </a:r>
            <a:r>
              <a:rPr lang="en-US" dirty="0" err="1"/>
              <a:t>reflectances</a:t>
            </a:r>
            <a:endParaRPr lang="en-US" dirty="0"/>
          </a:p>
          <a:p>
            <a:pPr lvl="2"/>
            <a:r>
              <a:rPr lang="en-US" dirty="0"/>
              <a:t>Liquid water clouds (JMA, </a:t>
            </a:r>
            <a:r>
              <a:rPr lang="en-US" dirty="0" err="1"/>
              <a:t>Platnick</a:t>
            </a:r>
            <a:r>
              <a:rPr lang="en-US" dirty="0"/>
              <a:t> MODIS/VIIRS cloud retrieval continuity)</a:t>
            </a:r>
          </a:p>
          <a:p>
            <a:pPr lvl="1"/>
            <a:r>
              <a:rPr lang="en-US" dirty="0"/>
              <a:t>Rayleigh scattering calibration</a:t>
            </a:r>
          </a:p>
          <a:p>
            <a:pPr lvl="1"/>
            <a:r>
              <a:rPr lang="en-US" dirty="0" err="1"/>
              <a:t>Sunglint</a:t>
            </a:r>
            <a:endParaRPr lang="en-US" dirty="0"/>
          </a:p>
          <a:p>
            <a:pPr lvl="1"/>
            <a:r>
              <a:rPr lang="en-US" dirty="0"/>
              <a:t>Vicarious ground-based instrument calibration</a:t>
            </a:r>
          </a:p>
          <a:p>
            <a:pPr lvl="1"/>
            <a:r>
              <a:rPr lang="en-US" dirty="0"/>
              <a:t>Stars</a:t>
            </a:r>
          </a:p>
          <a:p>
            <a:pPr lvl="1"/>
            <a:r>
              <a:rPr lang="en-US" dirty="0"/>
              <a:t>other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11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81C26-B9B4-BA41-A744-CC886B393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Web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BCF65-64CD-9444-B3A9-B13104D8A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had 8 monthly web meetings</a:t>
            </a:r>
          </a:p>
          <a:p>
            <a:endParaRPr lang="en-US" dirty="0"/>
          </a:p>
          <a:p>
            <a:r>
              <a:rPr lang="en-US" dirty="0"/>
              <a:t>DCC ATBD, paper, tool, and product (July)</a:t>
            </a:r>
          </a:p>
          <a:p>
            <a:r>
              <a:rPr lang="en-US" dirty="0"/>
              <a:t>Dedicated Ray-matching meeting</a:t>
            </a:r>
          </a:p>
          <a:p>
            <a:r>
              <a:rPr lang="en-US" dirty="0"/>
              <a:t>Dedicated PICS (desert)</a:t>
            </a:r>
          </a:p>
          <a:p>
            <a:r>
              <a:rPr lang="en-US" dirty="0"/>
              <a:t>Lightning Mapper calibration</a:t>
            </a:r>
          </a:p>
          <a:p>
            <a:r>
              <a:rPr lang="en-US" dirty="0"/>
              <a:t>Status of visible sensors</a:t>
            </a:r>
          </a:p>
          <a:p>
            <a:endParaRPr lang="en-US" dirty="0"/>
          </a:p>
          <a:p>
            <a:r>
              <a:rPr lang="en-US" dirty="0"/>
              <a:t>If you would like to present or propose a topic please email 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30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602EE-6CCE-A243-BAEF-9B14A4609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09953" cy="1325563"/>
          </a:xfrm>
        </p:spPr>
        <p:txBody>
          <a:bodyPr/>
          <a:lstStyle/>
          <a:p>
            <a:r>
              <a:rPr lang="en-US" dirty="0"/>
              <a:t>Future Web Meetings</a:t>
            </a:r>
          </a:p>
        </p:txBody>
      </p:sp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6154F892-1328-1E43-903C-9F85F4733D45}"/>
              </a:ext>
            </a:extLst>
          </p:cNvPr>
          <p:cNvGraphicFramePr>
            <a:graphicFrameLocks noGrp="1"/>
          </p:cNvGraphicFramePr>
          <p:nvPr/>
        </p:nvGraphicFramePr>
        <p:xfrm>
          <a:off x="643848" y="1403724"/>
          <a:ext cx="11202115" cy="4718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8253">
                  <a:extLst>
                    <a:ext uri="{9D8B030D-6E8A-4147-A177-3AD203B41FA5}">
                      <a16:colId xmlns:a16="http://schemas.microsoft.com/office/drawing/2014/main" val="2881156926"/>
                    </a:ext>
                  </a:extLst>
                </a:gridCol>
                <a:gridCol w="1623317">
                  <a:extLst>
                    <a:ext uri="{9D8B030D-6E8A-4147-A177-3AD203B41FA5}">
                      <a16:colId xmlns:a16="http://schemas.microsoft.com/office/drawing/2014/main" val="2354934265"/>
                    </a:ext>
                  </a:extLst>
                </a:gridCol>
                <a:gridCol w="7610545">
                  <a:extLst>
                    <a:ext uri="{9D8B030D-6E8A-4147-A177-3AD203B41FA5}">
                      <a16:colId xmlns:a16="http://schemas.microsoft.com/office/drawing/2014/main" val="600241114"/>
                    </a:ext>
                  </a:extLst>
                </a:gridCol>
              </a:tblGrid>
              <a:tr h="401601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000611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Steffen </a:t>
                      </a:r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Dransfeld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SLSTR calibration in VIS/SWIR complementing the existing PICS analysis with results from a currently ongoing 'mini'-</a:t>
                      </a:r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roundrobin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between CNES and RAL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707927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Valentina Boccia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Sentinel2A-2B intercalibration 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140431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Georgia </a:t>
                      </a:r>
                      <a:r>
                        <a:rPr lang="en-US" sz="18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Doxani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 of the second intercomparison exercise of atmospheric correction ACIX-II 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843030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Yeeun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Ewha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Womans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Radiance biases based on ray-matching for sensors onboard GK-2 series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inter-comparison results (shorter than 500 nm) of AMI, GEMS and GOCI-2 onboard GK-2A and B. 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127322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Michael Medford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Evaluating Radiometry within a Heterogenous Satellite Fleet via Continuous Moon Monitoring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94215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Ling Wang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Performance of FY-3E MERSI_LL onboard calibrator for the </a:t>
                      </a:r>
                      <a:r>
                        <a:rPr lang="en-US">
                          <a:effectLst/>
                        </a:rPr>
                        <a:t>reflective solar </a:t>
                      </a:r>
                      <a:r>
                        <a:rPr lang="en-US" dirty="0">
                          <a:effectLst/>
                        </a:rPr>
                        <a:t>bands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380200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Jing Wang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In-orbit Radiometric calibration progress of Fengyun-4B GHI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772525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Kazuki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KODERA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Validation results for AHI by ray-matching method with VIIRSs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32955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9806E75-A3CD-A444-ABF6-3FEA6065AEAB}"/>
              </a:ext>
            </a:extLst>
          </p:cNvPr>
          <p:cNvSpPr txBox="1"/>
          <p:nvPr/>
        </p:nvSpPr>
        <p:spPr>
          <a:xfrm>
            <a:off x="729465" y="6349429"/>
            <a:ext cx="9128653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If you would like to present at future VIS/NIR monthly web meetings, please email me your title</a:t>
            </a:r>
          </a:p>
        </p:txBody>
      </p:sp>
    </p:spTree>
    <p:extLst>
      <p:ext uri="{BB962C8B-B14F-4D97-AF65-F5344CB8AC3E}">
        <p14:creationId xmlns:p14="http://schemas.microsoft.com/office/powerpoint/2010/main" val="3059845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652</Words>
  <Application>Microsoft Macintosh PowerPoint</Application>
  <PresentationFormat>Widescreen</PresentationFormat>
  <Paragraphs>122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GVIS/NIR Report</vt:lpstr>
      <vt:lpstr>2021 GSICS recommendations</vt:lpstr>
      <vt:lpstr>Coordination with CLARREO group</vt:lpstr>
      <vt:lpstr>GSICS VIS/NIR breakout meeting, March 17</vt:lpstr>
      <vt:lpstr>VIS/NIR goals</vt:lpstr>
      <vt:lpstr>Future Web Meetings</vt:lpstr>
      <vt:lpstr>Future Web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of VIS/NIR topics </dc:title>
  <dc:creator>Doelling, David Robert (LARC-E302)</dc:creator>
  <cp:lastModifiedBy>Doelling, David Robert (LARC-E302)</cp:lastModifiedBy>
  <cp:revision>12</cp:revision>
  <dcterms:created xsi:type="dcterms:W3CDTF">2022-03-10T21:19:58Z</dcterms:created>
  <dcterms:modified xsi:type="dcterms:W3CDTF">2022-03-18T12:44:21Z</dcterms:modified>
</cp:coreProperties>
</file>