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3" r:id="rId2"/>
  </p:sldMasterIdLst>
  <p:notesMasterIdLst>
    <p:notesMasterId r:id="rId28"/>
  </p:notesMasterIdLst>
  <p:handoutMasterIdLst>
    <p:handoutMasterId r:id="rId29"/>
  </p:handoutMasterIdLst>
  <p:sldIdLst>
    <p:sldId id="566" r:id="rId3"/>
    <p:sldId id="662" r:id="rId4"/>
    <p:sldId id="688" r:id="rId5"/>
    <p:sldId id="779" r:id="rId6"/>
    <p:sldId id="723" r:id="rId7"/>
    <p:sldId id="724" r:id="rId8"/>
    <p:sldId id="780" r:id="rId9"/>
    <p:sldId id="781" r:id="rId10"/>
    <p:sldId id="783" r:id="rId11"/>
    <p:sldId id="784" r:id="rId12"/>
    <p:sldId id="785" r:id="rId13"/>
    <p:sldId id="786" r:id="rId14"/>
    <p:sldId id="788" r:id="rId15"/>
    <p:sldId id="787" r:id="rId16"/>
    <p:sldId id="791" r:id="rId17"/>
    <p:sldId id="792" r:id="rId18"/>
    <p:sldId id="789" r:id="rId19"/>
    <p:sldId id="793" r:id="rId20"/>
    <p:sldId id="774" r:id="rId21"/>
    <p:sldId id="775" r:id="rId22"/>
    <p:sldId id="797" r:id="rId23"/>
    <p:sldId id="794" r:id="rId24"/>
    <p:sldId id="776" r:id="rId25"/>
    <p:sldId id="778" r:id="rId26"/>
    <p:sldId id="673" r:id="rId27"/>
  </p:sldIdLst>
  <p:sldSz cx="9906000" cy="6858000" type="A4"/>
  <p:notesSz cx="7102475" cy="9388475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1" i="0" u="none" kern="1200" baseline="0">
        <a:solidFill>
          <a:schemeClr val="bg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1" i="0" u="none" kern="1200" baseline="0">
        <a:solidFill>
          <a:schemeClr val="bg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1" i="0" u="none" kern="1200" baseline="0">
        <a:solidFill>
          <a:schemeClr val="bg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1" i="0" u="none" kern="1200" baseline="0">
        <a:solidFill>
          <a:schemeClr val="bg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1" i="0" u="none" kern="1200" baseline="0">
        <a:solidFill>
          <a:schemeClr val="bg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1" i="0" u="none" kern="1200" baseline="0">
        <a:solidFill>
          <a:schemeClr val="bg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1" i="0" u="none" kern="1200" baseline="0">
        <a:solidFill>
          <a:schemeClr val="bg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1" i="0" u="none" kern="1200" baseline="0">
        <a:solidFill>
          <a:schemeClr val="bg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900" b="1" i="0" u="none" kern="1200" baseline="0">
        <a:solidFill>
          <a:schemeClr val="bg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DIN" initials="O" lastIdx="1" clrIdx="0"/>
  <p:cmAuthor id="1" name="Robert Iacovazzi Jr" initials="RIJ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9FA"/>
    <a:srgbClr val="E7F3F4"/>
    <a:srgbClr val="A2DADE"/>
    <a:srgbClr val="0000FF"/>
    <a:srgbClr val="EE2D24"/>
    <a:srgbClr val="00B5EF"/>
    <a:srgbClr val="4E0B55"/>
    <a:srgbClr val="C7A775"/>
    <a:srgbClr val="CDE3A0"/>
    <a:srgbClr val="EFC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/>
    <p:restoredTop sz="94660"/>
  </p:normalViewPr>
  <p:slideViewPr>
    <p:cSldViewPr snapToObjects="1">
      <p:cViewPr varScale="1">
        <p:scale>
          <a:sx n="65" d="100"/>
          <a:sy n="65" d="100"/>
        </p:scale>
        <p:origin x="32" y="56"/>
      </p:cViewPr>
      <p:guideLst>
        <p:guide orient="horz" pos="2160"/>
        <p:guide pos="30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7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defTabSz="918845" eaLnBrk="0" hangingPunct="0">
              <a:defRPr sz="1200" b="0">
                <a:solidFill>
                  <a:srgbClr val="000000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l" defTabSz="91884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138988" y="0"/>
            <a:ext cx="0" cy="187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18845" eaLnBrk="0" hangingPunct="0">
              <a:defRPr sz="1200" b="0">
                <a:solidFill>
                  <a:srgbClr val="000000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884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93213"/>
            <a:ext cx="0" cy="187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18845" eaLnBrk="0" hangingPunct="0">
              <a:defRPr sz="1200" b="0">
                <a:solidFill>
                  <a:srgbClr val="000000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l" defTabSz="91884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946900" y="9193213"/>
            <a:ext cx="192088" cy="187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18845" eaLnBrk="0" hangingPunct="0">
              <a:defRPr sz="1200" b="0">
                <a:solidFill>
                  <a:srgbClr val="000000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884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4F65E0-6AF7-447D-9C59-AFA27B8F7206}" type="slidenum">
              <a:rPr kumimoji="0" lang="de-DE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839" tIns="45921" rIns="91839" bIns="45921" numCol="1" anchor="t" anchorCtr="0" compatLnSpc="1"/>
          <a:lstStyle>
            <a:lvl1pPr defTabSz="918845" eaLnBrk="0" hangingPunct="0">
              <a:defRPr sz="1200" b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marL="0" marR="0" lvl="0" indent="0" algn="l" defTabSz="91884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900" y="0"/>
            <a:ext cx="3076575" cy="469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839" tIns="45921" rIns="91839" bIns="45921" numCol="1" anchor="t" anchorCtr="0" compatLnSpc="1"/>
          <a:lstStyle>
            <a:lvl1pPr algn="r" defTabSz="918845" eaLnBrk="0" hangingPunct="0">
              <a:defRPr sz="1200" b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884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36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09650" y="703263"/>
            <a:ext cx="5083175" cy="351948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457700"/>
            <a:ext cx="5210175" cy="42275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839" tIns="45921" rIns="91839" bIns="45921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575"/>
            <a:ext cx="3076575" cy="469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839" tIns="45921" rIns="91839" bIns="45921" numCol="1" anchor="b" anchorCtr="0" compatLnSpc="1"/>
          <a:lstStyle>
            <a:lvl1pPr defTabSz="918845" eaLnBrk="0" hangingPunct="0">
              <a:defRPr sz="1200" b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marL="0" marR="0" lvl="0" indent="0" algn="l" defTabSz="91884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900" y="8918575"/>
            <a:ext cx="3076575" cy="469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839" tIns="45921" rIns="91839" bIns="45921" numCol="1" anchor="b" anchorCtr="0" compatLnSpc="1"/>
          <a:lstStyle>
            <a:lvl1pPr algn="r" defTabSz="918845" eaLnBrk="0" hangingPunct="0">
              <a:defRPr sz="1200" b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884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06EF42-B3DE-4717-B6B5-198AA992B3CE}" type="slidenum">
              <a:rPr kumimoji="0" lang="de-DE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975DE3-80EF-48EA-BA75-05C4CF4E636C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2E7012-34ED-4031-B535-5B8F4DEEDC65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F01162-3E02-4B33-9616-87C6E63F158F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3"/>
          <p:cNvSpPr>
            <a:spLocks noGrp="1"/>
          </p:cNvSpPr>
          <p:nvPr>
            <p:ph type="dt" sz="half" idx="12"/>
          </p:nvPr>
        </p:nvSpPr>
        <p:spPr>
          <a:xfrm>
            <a:off x="6604000" y="6248400"/>
            <a:ext cx="288925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 b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0400" y="6248400"/>
            <a:ext cx="587375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 b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Slide Number Placeholder 22"/>
          <p:cNvSpPr>
            <a:spLocks noGrp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0807E3-06E5-45B4-917A-8E4380ABA77E}" type="slidenum"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7816"/>
            <a:ext cx="8915400" cy="1139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5550" y="1600203"/>
            <a:ext cx="437515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5550" y="3941763"/>
            <a:ext cx="437515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3"/>
          <p:cNvSpPr>
            <a:spLocks noGrp="1"/>
          </p:cNvSpPr>
          <p:nvPr>
            <p:ph type="dt" sz="half" idx="12"/>
          </p:nvPr>
        </p:nvSpPr>
        <p:spPr>
          <a:xfrm>
            <a:off x="6604000" y="6248400"/>
            <a:ext cx="288925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 b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0400" y="6248400"/>
            <a:ext cx="587375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 b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Slide Number Placeholder 22"/>
          <p:cNvSpPr>
            <a:spLocks noGrp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C0D853-B8F4-4871-AA14-DDA7CAF735CC}" type="slidenum"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021556" y="932724"/>
            <a:ext cx="8389145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95300" y="6571687"/>
            <a:ext cx="2311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7099300" y="6571687"/>
            <a:ext cx="23114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40014" y="313343"/>
            <a:ext cx="8470687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95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16464" y="27780"/>
            <a:ext cx="951852" cy="6572823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342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90" b="0" dirty="0" err="1">
                  <a:solidFill>
                    <a:srgbClr val="941333"/>
                  </a:solidFill>
                </a:rPr>
                <a:t>Climate</a:t>
              </a:r>
              <a:endParaRPr lang="es-ES" sz="1190" b="0" dirty="0">
                <a:solidFill>
                  <a:srgbClr val="941333"/>
                </a:solidFill>
              </a:endParaRPr>
            </a:p>
            <a:p>
              <a:r>
                <a:rPr lang="es-ES" sz="1190" b="0" dirty="0" err="1">
                  <a:solidFill>
                    <a:srgbClr val="941333"/>
                  </a:solidFill>
                </a:rPr>
                <a:t>Change</a:t>
              </a:r>
              <a:endParaRPr lang="en-US" sz="1190" b="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email"/>
            <a:srcRect/>
            <a:stretch>
              <a:fillRect/>
            </a:stretch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975DE3-80EF-48EA-BA75-05C4CF4E636C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F8E2DD-B3FD-4ADC-863B-ABF761F4C0A7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EC9799-A543-48BB-B0BF-A14030DAC31C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E14326-1336-4F1A-8BC3-71982A39F84A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857F0B-0667-4077-BA39-48A6799356B4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F8E2DD-B3FD-4ADC-863B-ABF761F4C0A7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A3A345-0403-4DE4-A00D-34AD50DFFD2F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F4214D-F48A-45D3-BCA1-A03C1C70906E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A18770-F6F8-4523-B78A-5AD335CD34A7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17DBF-EFC7-413A-953A-D2F02D8BEDA6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2E7012-34ED-4031-B535-5B8F4DEEDC65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F01162-3E02-4B33-9616-87C6E63F158F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3"/>
          <p:cNvSpPr>
            <a:spLocks noGrp="1"/>
          </p:cNvSpPr>
          <p:nvPr>
            <p:ph type="dt" sz="half" idx="12"/>
          </p:nvPr>
        </p:nvSpPr>
        <p:spPr>
          <a:xfrm>
            <a:off x="6604000" y="6248400"/>
            <a:ext cx="288925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 b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0400" y="6248400"/>
            <a:ext cx="587375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 b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Slide Number Placeholder 22"/>
          <p:cNvSpPr>
            <a:spLocks noGrp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0807E3-06E5-45B4-917A-8E4380ABA77E}" type="slidenum"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7816"/>
            <a:ext cx="8915400" cy="1139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5550" y="1600203"/>
            <a:ext cx="437515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5550" y="3941763"/>
            <a:ext cx="437515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3"/>
          <p:cNvSpPr>
            <a:spLocks noGrp="1"/>
          </p:cNvSpPr>
          <p:nvPr>
            <p:ph type="dt" sz="half" idx="12"/>
          </p:nvPr>
        </p:nvSpPr>
        <p:spPr>
          <a:xfrm>
            <a:off x="6604000" y="6248400"/>
            <a:ext cx="288925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 b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0400" y="6248400"/>
            <a:ext cx="587375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 b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Slide Number Placeholder 22"/>
          <p:cNvSpPr>
            <a:spLocks noGrp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C0D853-B8F4-4871-AA14-DDA7CAF735CC}" type="slidenum"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EC9799-A543-48BB-B0BF-A14030DAC31C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E14326-1336-4F1A-8BC3-71982A39F84A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857F0B-0667-4077-BA39-48A6799356B4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A3A345-0403-4DE4-A00D-34AD50DFFD2F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F4214D-F48A-45D3-BCA1-A03C1C70906E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A18770-F6F8-4523-B78A-5AD335CD34A7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17DBF-EFC7-413A-953A-D2F02D8BEDA6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800" b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BE48A4-DE6D-46A6-BD34-ED80619B182F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495300" y="1600200"/>
            <a:ext cx="8915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GB" altLang="zh-CN" sz="32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495300" y="6400800"/>
            <a:ext cx="6116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eaLnBrk="1" hangingPunct="1"/>
            <a:r>
              <a:rPr lang="it-IT" altLang="zh-CN" sz="1000" dirty="0">
                <a:solidFill>
                  <a:srgbClr val="000000"/>
                </a:solidFill>
                <a:latin typeface="Arial" panose="020B0604020202020204" pitchFamily="34" charset="0"/>
              </a:rPr>
              <a:t>GSICS </a:t>
            </a:r>
            <a:r>
              <a:rPr lang="en-GB" altLang="zh-CN" sz="1000" dirty="0">
                <a:solidFill>
                  <a:srgbClr val="000000"/>
                </a:solidFill>
                <a:latin typeface="Arial" panose="020B0604020202020204" pitchFamily="34" charset="0"/>
              </a:rPr>
              <a:t>Research Working Group Microwave Subgroup Report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Line 11"/>
          <p:cNvSpPr/>
          <p:nvPr/>
        </p:nvSpPr>
        <p:spPr>
          <a:xfrm flipV="1">
            <a:off x="495300" y="6324600"/>
            <a:ext cx="89154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1" name="Rectangle 13"/>
          <p:cNvSpPr>
            <a:spLocks noChangeArrowheads="1"/>
          </p:cNvSpPr>
          <p:nvPr/>
        </p:nvSpPr>
        <p:spPr bwMode="auto">
          <a:xfrm>
            <a:off x="7099300" y="6477000"/>
            <a:ext cx="2311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algn="r" eaLnBrk="1" hangingPunct="1"/>
            <a:endParaRPr lang="en-GB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32" name="Picture 18" descr="GLOGO_small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135300" y="854075"/>
            <a:ext cx="4445000" cy="410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Picture 19" descr="GLOGO_small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300400" y="1006475"/>
            <a:ext cx="4445000" cy="410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" name="Picture 20" descr="GLOGO_small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022588" y="815975"/>
            <a:ext cx="4443412" cy="410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5" name="Picture 2" descr="C:\Users\miu\Dropbox\gsics_WG_logo.jp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396875" y="330200"/>
            <a:ext cx="3049588" cy="7191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400800"/>
            <a:ext cx="2311400" cy="323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800" b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BE48A4-DE6D-46A6-BD34-ED80619B182F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495300" y="1600200"/>
            <a:ext cx="8915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0" indent="-342900"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GB" altLang="zh-CN" sz="32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495300" y="6400800"/>
            <a:ext cx="6116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eaLnBrk="1" hangingPunct="1"/>
            <a:r>
              <a:rPr lang="it-IT" altLang="zh-CN" sz="1000" dirty="0">
                <a:solidFill>
                  <a:srgbClr val="000000"/>
                </a:solidFill>
                <a:latin typeface="Arial" panose="020B0604020202020204" pitchFamily="34" charset="0"/>
              </a:rPr>
              <a:t>GSICS </a:t>
            </a:r>
            <a:r>
              <a:rPr lang="en-GB" altLang="zh-CN" sz="1000" dirty="0">
                <a:solidFill>
                  <a:srgbClr val="000000"/>
                </a:solidFill>
                <a:latin typeface="Arial" panose="020B0604020202020204" pitchFamily="34" charset="0"/>
              </a:rPr>
              <a:t>Research Working Group Microwave Subgroup Report</a:t>
            </a:r>
            <a:endParaRPr lang="en-US" altLang="zh-CN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Line 11"/>
          <p:cNvSpPr/>
          <p:nvPr/>
        </p:nvSpPr>
        <p:spPr>
          <a:xfrm flipV="1">
            <a:off x="495300" y="6324600"/>
            <a:ext cx="89154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1" name="Rectangle 13"/>
          <p:cNvSpPr>
            <a:spLocks noChangeArrowheads="1"/>
          </p:cNvSpPr>
          <p:nvPr/>
        </p:nvSpPr>
        <p:spPr bwMode="auto">
          <a:xfrm>
            <a:off x="7099300" y="6477000"/>
            <a:ext cx="2311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algn="r" eaLnBrk="1" hangingPunct="1"/>
            <a:endParaRPr lang="en-GB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32" name="Picture 18" descr="GLOGO_small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135300" y="854075"/>
            <a:ext cx="4445000" cy="410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Picture 19" descr="GLOGO_small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300400" y="1006475"/>
            <a:ext cx="4445000" cy="410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" name="Picture 20" descr="GLOGO_small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22588" y="815975"/>
            <a:ext cx="4443412" cy="410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5" name="Picture 2" descr="C:\Users\miu\Dropbox\gsics_WG_logo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396875" y="330200"/>
            <a:ext cx="3049588" cy="7191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bin/view/Development/2022_MWSG_TechnicalWorkshop" TargetMode="Externa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en-US" sz="800" dirty="0">
                <a:solidFill>
                  <a:schemeClr val="bg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1</a:t>
            </a:fld>
            <a:endParaRPr lang="en-US" altLang="en-US" sz="800" dirty="0">
              <a:solidFill>
                <a:schemeClr val="bg1"/>
              </a:solidFill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7411" name="Title 1"/>
          <p:cNvSpPr>
            <a:spLocks noGrp="1"/>
          </p:cNvSpPr>
          <p:nvPr>
            <p:ph type="ctrTitle" idx="4294967295"/>
          </p:nvPr>
        </p:nvSpPr>
        <p:spPr>
          <a:xfrm>
            <a:off x="1073150" y="1868488"/>
            <a:ext cx="8420100" cy="1470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r>
              <a:rPr lang="en-US" altLang="zh-CN" dirty="0">
                <a:solidFill>
                  <a:srgbClr val="0000FF"/>
                </a:solidFill>
                <a:ea typeface="宋体" panose="02010600030101010101" pitchFamily="2" charset="-122"/>
              </a:rPr>
              <a:t>MW Subgroup Progress Report</a:t>
            </a:r>
            <a:br>
              <a:rPr lang="en-US" altLang="zh-CN" dirty="0">
                <a:ea typeface="宋体" panose="02010600030101010101" pitchFamily="2" charset="-122"/>
              </a:rPr>
            </a:b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17412" name="Rectangle 2"/>
          <p:cNvSpPr/>
          <p:nvPr/>
        </p:nvSpPr>
        <p:spPr>
          <a:xfrm>
            <a:off x="407988" y="4508500"/>
            <a:ext cx="9271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  <a:ea typeface="MS PGothic" panose="020B0600070205080204" pitchFamily="34" charset="-128"/>
              </a:rPr>
              <a:t>Qifeng Lu, Quanhua (Mark) Liu, Robbie Iacovazzi and Shengli Wu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4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  <a:ea typeface="MS PGothic" panose="020B0600070205080204" pitchFamily="34" charset="-128"/>
              </a:rPr>
              <a:t>March 18,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2895600" y="138113"/>
            <a:ext cx="6861810" cy="1081087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17 Dec </a:t>
            </a:r>
            <a:r>
              <a:rPr lang="en-GB" altLang="en-US" sz="2200" dirty="0">
                <a:solidFill>
                  <a:srgbClr val="0000FF"/>
                </a:solidFill>
              </a:rPr>
              <a:t>Meeting Highlights</a:t>
            </a:r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:</a:t>
            </a:r>
            <a:b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</a:br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  <a:sym typeface="Arial"/>
              </a:rPr>
              <a:t>JAXA Status</a:t>
            </a:r>
            <a:endParaRPr lang="en-US" altLang="en-GB" sz="2200" i="1" dirty="0">
              <a:solidFill>
                <a:srgbClr val="0000FF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75F20E4-B433-49EC-AF4D-043A1E28C11F}"/>
              </a:ext>
            </a:extLst>
          </p:cNvPr>
          <p:cNvSpPr txBox="1">
            <a:spLocks/>
          </p:cNvSpPr>
          <p:nvPr/>
        </p:nvSpPr>
        <p:spPr>
          <a:xfrm>
            <a:off x="0" y="1219200"/>
            <a:ext cx="3809999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b="0" kern="0" dirty="0"/>
              <a:t>GCOM-W/AMSR2</a:t>
            </a:r>
          </a:p>
          <a:p>
            <a:pPr lvl="1"/>
            <a:r>
              <a:rPr lang="en-US" sz="1400" b="0" kern="0" dirty="0"/>
              <a:t>Nominal mission operations</a:t>
            </a:r>
          </a:p>
          <a:p>
            <a:pPr lvl="1"/>
            <a:r>
              <a:rPr lang="en-US" sz="1400" b="0" kern="0" dirty="0"/>
              <a:t>New research products released, and updated Precipitation product (Ver.3) and further research products planned for release (JFY2021)</a:t>
            </a:r>
          </a:p>
          <a:p>
            <a:r>
              <a:rPr lang="en-US" sz="1600" b="0" kern="0" dirty="0"/>
              <a:t>GOSAT-GW/AMSR3</a:t>
            </a:r>
          </a:p>
          <a:p>
            <a:pPr lvl="1"/>
            <a:r>
              <a:rPr lang="en-US" sz="1400" b="0" kern="0" dirty="0"/>
              <a:t>Algorithm and ground systems (e.g., Mission Operation System) development ongoing </a:t>
            </a:r>
          </a:p>
          <a:p>
            <a:pPr lvl="1"/>
            <a:r>
              <a:rPr lang="en-US" sz="1400" b="0" kern="0" dirty="0"/>
              <a:t>RFI detection method for X-band (10.25/10.65 GHz) is being discussed based on that for C-band </a:t>
            </a:r>
          </a:p>
          <a:p>
            <a:pPr lvl="1"/>
            <a:r>
              <a:rPr lang="en-US" sz="1400" b="0" kern="0" dirty="0"/>
              <a:t>Cross-calibration plan, especially for new high-frequency channels with GMI, is also being discussed </a:t>
            </a:r>
          </a:p>
          <a:p>
            <a:pPr lvl="1"/>
            <a:r>
              <a:rPr lang="en-US" sz="1400" b="0" kern="0" dirty="0"/>
              <a:t>AMSR3 development to be completed in the second half of JFY2022, and launch of GOSAT-GW Satellite in JFY2023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9E7D49-8DAE-40EB-B46E-90BD47B46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990" y="877980"/>
            <a:ext cx="6099810" cy="30050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E29664-9798-4166-9FC8-DDC5B4E74B5A}"/>
              </a:ext>
            </a:extLst>
          </p:cNvPr>
          <p:cNvSpPr txBox="1"/>
          <p:nvPr/>
        </p:nvSpPr>
        <p:spPr>
          <a:xfrm>
            <a:off x="4114800" y="38100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+mn-lt"/>
              </a:rPr>
              <a:t>JAXA Efforts to Establish Continuous Passive Microwave Observations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EE1B58-14AF-4304-BEEA-AA9651177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732245"/>
            <a:ext cx="1752600" cy="124777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2147107-7444-43E5-B4E0-8F5CFEA276BF}"/>
              </a:ext>
            </a:extLst>
          </p:cNvPr>
          <p:cNvSpPr/>
          <p:nvPr/>
        </p:nvSpPr>
        <p:spPr>
          <a:xfrm>
            <a:off x="6436994" y="4627825"/>
            <a:ext cx="3088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US" sz="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>
              <a:buClr>
                <a:srgbClr val="FF0000"/>
              </a:buClr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JAXA-led AMSR3 adds new high-frequency channels for solid precipitation retrievals and NWP water vapor analysis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BACB8F-D7D3-4FE0-B086-DC9C7AF22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F8E2DD-B3FD-4ADC-863B-ABF761F4C0A7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10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143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2895600" y="138113"/>
            <a:ext cx="6861810" cy="1081087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17 Dec </a:t>
            </a:r>
            <a:r>
              <a:rPr lang="en-GB" altLang="en-US" sz="2200" dirty="0">
                <a:solidFill>
                  <a:srgbClr val="0000FF"/>
                </a:solidFill>
              </a:rPr>
              <a:t>Meeting Highlights</a:t>
            </a:r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:</a:t>
            </a:r>
            <a:b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</a:br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  <a:sym typeface="Arial"/>
              </a:rPr>
              <a:t>NOAA Status</a:t>
            </a:r>
            <a:endParaRPr lang="en-US" altLang="en-GB" sz="2200" i="1" dirty="0">
              <a:solidFill>
                <a:srgbClr val="0000FF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75F20E4-B433-49EC-AF4D-043A1E28C11F}"/>
              </a:ext>
            </a:extLst>
          </p:cNvPr>
          <p:cNvSpPr txBox="1">
            <a:spLocks/>
          </p:cNvSpPr>
          <p:nvPr/>
        </p:nvSpPr>
        <p:spPr>
          <a:xfrm>
            <a:off x="5181602" y="914400"/>
            <a:ext cx="4648198" cy="5410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kern="0" dirty="0"/>
              <a:t>NOAA ATMS radiance calibration algorithm updates and beam pointing/geolocation error evaluation</a:t>
            </a:r>
          </a:p>
          <a:p>
            <a:r>
              <a:rPr lang="en-US" sz="2000" b="0" kern="0" dirty="0"/>
              <a:t>New NEDT estimation method </a:t>
            </a:r>
          </a:p>
          <a:p>
            <a:r>
              <a:rPr lang="en-US" sz="2000" b="0" kern="0" dirty="0"/>
              <a:t>NOAA operational MW instrument data performance evaluation updates</a:t>
            </a:r>
          </a:p>
          <a:p>
            <a:pPr lvl="1"/>
            <a:r>
              <a:rPr lang="en-US" sz="1800" b="0" kern="0" dirty="0"/>
              <a:t>Lunar validation</a:t>
            </a:r>
          </a:p>
          <a:p>
            <a:pPr lvl="1"/>
            <a:r>
              <a:rPr lang="en-US" sz="1800" b="0" kern="0" dirty="0"/>
              <a:t>Monitoring with COSMIC-2 soundings</a:t>
            </a:r>
          </a:p>
          <a:p>
            <a:r>
              <a:rPr lang="en-US" sz="2000" b="0" kern="0" dirty="0"/>
              <a:t>Other</a:t>
            </a:r>
            <a:r>
              <a:rPr lang="en-US" sz="1600" b="0" kern="0" dirty="0"/>
              <a:t> </a:t>
            </a:r>
          </a:p>
          <a:p>
            <a:pPr lvl="1"/>
            <a:r>
              <a:rPr lang="en-US" sz="1800" b="0" kern="0" dirty="0"/>
              <a:t>Improving ATMS remapping accuracy using adaptive window and noise-tuning method in the BGI method</a:t>
            </a:r>
          </a:p>
          <a:p>
            <a:pPr lvl="1"/>
            <a:r>
              <a:rPr lang="en-US" sz="1800" b="0" kern="0" dirty="0"/>
              <a:t>The ATMS Reference Library</a:t>
            </a:r>
          </a:p>
          <a:p>
            <a:pPr lvl="1"/>
            <a:r>
              <a:rPr lang="en-US" sz="1800" b="0" kern="0" dirty="0"/>
              <a:t>GSICS MW Subgroup Wiki updates</a:t>
            </a:r>
          </a:p>
        </p:txBody>
      </p:sp>
      <p:pic>
        <p:nvPicPr>
          <p:cNvPr id="8" name="n20_npp_atms_nwp_sdrbias_chanavg_chanvsbias.png" descr="n20_npp_atms_nwp_sdrbias_chanavg_chanvsbias.png">
            <a:extLst>
              <a:ext uri="{FF2B5EF4-FFF2-40B4-BE49-F238E27FC236}">
                <a16:creationId xmlns:a16="http://schemas.microsoft.com/office/drawing/2014/main" id="{B31459EC-549C-46AE-B1F8-70E7622E4E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6535" t="10910" r="8503"/>
          <a:stretch/>
        </p:blipFill>
        <p:spPr>
          <a:xfrm>
            <a:off x="304801" y="3962400"/>
            <a:ext cx="4648199" cy="194962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69E38E-4432-4D39-BDBB-3AFF71449968}"/>
              </a:ext>
            </a:extLst>
          </p:cNvPr>
          <p:cNvSpPr txBox="1"/>
          <p:nvPr/>
        </p:nvSpPr>
        <p:spPr>
          <a:xfrm>
            <a:off x="104302" y="5862935"/>
            <a:ext cx="510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n-lt"/>
              </a:rPr>
              <a:t>NOAA-20 and S-NPP ATMS global mean O-B Tb bias for the nadir position (after 10/15/2019)</a:t>
            </a:r>
          </a:p>
        </p:txBody>
      </p:sp>
      <p:pic>
        <p:nvPicPr>
          <p:cNvPr id="11" name="lunar_diskavg_sim_satobs_tb_Keihm1984.png" descr="lunar_diskavg_sim_satobs_tb_Keihm1984.png">
            <a:extLst>
              <a:ext uri="{FF2B5EF4-FFF2-40B4-BE49-F238E27FC236}">
                <a16:creationId xmlns:a16="http://schemas.microsoft.com/office/drawing/2014/main" id="{A8B11FD1-DDCE-4B83-8702-91AECB4E53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r="50621" b="51759"/>
          <a:stretch/>
        </p:blipFill>
        <p:spPr>
          <a:xfrm>
            <a:off x="104301" y="1106693"/>
            <a:ext cx="5141813" cy="186510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948FAA-0C37-4B21-B567-F29BA6A03612}"/>
              </a:ext>
            </a:extLst>
          </p:cNvPr>
          <p:cNvSpPr/>
          <p:nvPr/>
        </p:nvSpPr>
        <p:spPr>
          <a:xfrm>
            <a:off x="215885" y="3012040"/>
            <a:ext cx="50302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+mn-lt"/>
              </a:rPr>
              <a:t>Satellite-observed lunar Tb shown to be highly consistent with model simulations after corrected for the impact of lunar surface emissivity in lunar RTM model.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7ECC1A-A79C-4D00-8704-F6B5EE1EA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F8E2DD-B3FD-4ADC-863B-ABF761F4C0A7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11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687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2895600" y="138113"/>
            <a:ext cx="6861810" cy="1081087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17 Dec </a:t>
            </a:r>
            <a:r>
              <a:rPr lang="en-GB" altLang="en-US" sz="2200" dirty="0">
                <a:solidFill>
                  <a:srgbClr val="0000FF"/>
                </a:solidFill>
              </a:rPr>
              <a:t>Meeting Highlights</a:t>
            </a:r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:</a:t>
            </a:r>
            <a:b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</a:br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  <a:sym typeface="Arial"/>
              </a:rPr>
              <a:t>Univ. of Hamburg Status</a:t>
            </a:r>
            <a:endParaRPr lang="en-US" altLang="en-GB" sz="2200" i="1" dirty="0">
              <a:solidFill>
                <a:srgbClr val="0000FF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F6DAE7-E2A7-4E13-8251-470819BD3932}"/>
              </a:ext>
            </a:extLst>
          </p:cNvPr>
          <p:cNvSpPr/>
          <p:nvPr/>
        </p:nvSpPr>
        <p:spPr>
          <a:xfrm>
            <a:off x="92082" y="1115591"/>
            <a:ext cx="97377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+mn-lt"/>
              </a:rPr>
              <a:t>Establishing the Moon as reference for climate data from MW sensors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1F1EAB-8C5C-4C51-9424-56FC1A1A6A70}"/>
              </a:ext>
            </a:extLst>
          </p:cNvPr>
          <p:cNvSpPr/>
          <p:nvPr/>
        </p:nvSpPr>
        <p:spPr>
          <a:xfrm>
            <a:off x="6355544" y="1600200"/>
            <a:ext cx="340186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Moon Signal In The Deep Space View (DSV)</a:t>
            </a:r>
          </a:p>
          <a:p>
            <a:pPr marL="628650" lvl="1" indent="-171450"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Task 1: Preparatory Work - Work Package 3: Analysis of all Moon intrusions in the DSV</a:t>
            </a:r>
          </a:p>
          <a:p>
            <a:pPr marL="628650" lvl="1" indent="-171450"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Task 2: New Model Of Lunar Radiance - Work Package 3: Comparison with a total eclipse of the Moon</a:t>
            </a:r>
          </a:p>
          <a:p>
            <a:pPr marL="628650" lvl="1" indent="-171450"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Task 3: Application Of The New Lunar Model - Work Package 1:Calibration check of MW instruments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7BA189-4795-4F2D-B8C9-9CB1323B1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21"/>
          <a:stretch/>
        </p:blipFill>
        <p:spPr>
          <a:xfrm>
            <a:off x="3760119" y="2033056"/>
            <a:ext cx="2566386" cy="23119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CFFC0A-B0ED-4982-8B74-74E51550ABF6}"/>
              </a:ext>
            </a:extLst>
          </p:cNvPr>
          <p:cNvSpPr/>
          <p:nvPr/>
        </p:nvSpPr>
        <p:spPr>
          <a:xfrm>
            <a:off x="3810000" y="4354532"/>
            <a:ext cx="26050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+mn-lt"/>
              </a:rPr>
              <a:t>Black: actual Moon position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+mn-lt"/>
              </a:rPr>
              <a:t>Color-coded: Moon position deduced from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Metop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-C MHS channels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33F963-3126-4786-9DE9-4217B960B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2" y="1546478"/>
            <a:ext cx="3530766" cy="2736344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E1C3454-6A2A-4DEE-84F3-C5290B1B9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66" y="4345008"/>
            <a:ext cx="2925234" cy="1790699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b="1" dirty="0"/>
              <a:t>Lunar disk Tbs from NOAA-18 (red), NOAA-19 (magenta) MHS and NOAA-20 ATMS (gray circle - Yang et al., 2020) 89 GHz measurements. </a:t>
            </a:r>
          </a:p>
          <a:p>
            <a:pPr marL="0" indent="0" algn="ctr">
              <a:buNone/>
            </a:pPr>
            <a:r>
              <a:rPr lang="en-US" sz="1400" b="1" dirty="0"/>
              <a:t>Model predicted Tbs are from </a:t>
            </a:r>
            <a:r>
              <a:rPr lang="en-US" sz="1400" b="1" dirty="0" err="1"/>
              <a:t>Keihm</a:t>
            </a:r>
            <a:r>
              <a:rPr lang="en-US" sz="1400" b="1" dirty="0"/>
              <a:t> (1984) (blue line) and Liu and </a:t>
            </a:r>
            <a:r>
              <a:rPr lang="en-US" sz="1400" b="1" dirty="0" err="1"/>
              <a:t>Jin</a:t>
            </a:r>
            <a:r>
              <a:rPr lang="en-US" sz="1400" b="1" dirty="0"/>
              <a:t> (2020) (solid green line)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3470CE-B539-4803-9712-70C278BD4732}"/>
              </a:ext>
            </a:extLst>
          </p:cNvPr>
          <p:cNvSpPr/>
          <p:nvPr/>
        </p:nvSpPr>
        <p:spPr>
          <a:xfrm>
            <a:off x="4114033" y="5681894"/>
            <a:ext cx="1664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tx1"/>
                </a:solidFill>
                <a:latin typeface="+mn-lt"/>
              </a:rPr>
              <a:t>Burgdorf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et al., 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C45BCE-A576-420B-BCF5-FC6366D7F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F8E2DD-B3FD-4ADC-863B-ABF761F4C0A7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12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794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3352800" y="138113"/>
            <a:ext cx="6404610" cy="1081087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GSICS MW Subgroup Technical Workshop        (28 Feb – 2 Mar)  </a:t>
            </a:r>
            <a:r>
              <a:rPr lang="en-GB" altLang="en-US" sz="2200" dirty="0">
                <a:solidFill>
                  <a:srgbClr val="0000FF"/>
                </a:solidFill>
              </a:rPr>
              <a:t>General Synopsis</a:t>
            </a:r>
            <a:endParaRPr lang="en-US" altLang="en-GB" sz="2200" i="1" dirty="0">
              <a:solidFill>
                <a:srgbClr val="0000FF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97347-AD44-46AA-A9A2-1DFF56C35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9528810" cy="5181600"/>
          </a:xfrm>
        </p:spPr>
        <p:txBody>
          <a:bodyPr/>
          <a:lstStyle/>
          <a:p>
            <a:r>
              <a:rPr lang="en-US" altLang="en-US" sz="2000" dirty="0"/>
              <a:t>Workshop Theme: “The Past History, Current Status, and Future Development of Satellite MW Remote Sensing” </a:t>
            </a:r>
          </a:p>
          <a:p>
            <a:r>
              <a:rPr lang="en-US" sz="2000" dirty="0"/>
              <a:t>Topics</a:t>
            </a:r>
          </a:p>
          <a:p>
            <a:pPr lvl="1"/>
            <a:r>
              <a:rPr lang="en-US" sz="1800" dirty="0"/>
              <a:t>MW Remote Sensing Past History</a:t>
            </a:r>
          </a:p>
          <a:p>
            <a:pPr lvl="1"/>
            <a:r>
              <a:rPr lang="en-US" sz="1800" dirty="0"/>
              <a:t>Past, Current, and Future MW Instruments, Data Applications, MW Standards and </a:t>
            </a:r>
            <a:r>
              <a:rPr lang="en-US" sz="1800" dirty="0" err="1"/>
              <a:t>SmallSats</a:t>
            </a:r>
            <a:r>
              <a:rPr lang="en-US" sz="1800" dirty="0"/>
              <a:t>/CubeSats</a:t>
            </a:r>
            <a:endParaRPr lang="en-US" altLang="en-US" sz="1800" dirty="0"/>
          </a:p>
          <a:p>
            <a:r>
              <a:rPr lang="en-US" sz="2000" dirty="0"/>
              <a:t>Attendance</a:t>
            </a:r>
          </a:p>
          <a:p>
            <a:pPr lvl="1"/>
            <a:r>
              <a:rPr lang="en-US" sz="1800" dirty="0"/>
              <a:t>30-35 participants each day</a:t>
            </a:r>
          </a:p>
          <a:p>
            <a:pPr lvl="1"/>
            <a:r>
              <a:rPr lang="en-US" sz="1800" dirty="0"/>
              <a:t>MW instrument developer, calibration, and data applications experts from earth-system satellite operations and space agencies, standards institutes, academia and NWP communities</a:t>
            </a:r>
          </a:p>
          <a:p>
            <a:r>
              <a:rPr lang="en-US" sz="2000" dirty="0"/>
              <a:t>Workshop GSICS Wiki Link to Agenda and Presentations: </a:t>
            </a:r>
            <a:r>
              <a:rPr lang="en-US" sz="2000" dirty="0">
                <a:hlinkClick r:id="rId2"/>
              </a:rPr>
              <a:t>http://gsics.atmos.umd.edu/bin/view/Development/2022_MWSG_TechnicalWorkshop</a:t>
            </a:r>
            <a:endParaRPr lang="en-US" sz="2000" dirty="0"/>
          </a:p>
          <a:p>
            <a:endParaRPr lang="en-US" sz="2200" dirty="0"/>
          </a:p>
          <a:p>
            <a:endParaRPr lang="en-US" sz="2000" dirty="0"/>
          </a:p>
          <a:p>
            <a:pPr lvl="1"/>
            <a:endParaRPr lang="en-US" sz="1600" dirty="0"/>
          </a:p>
          <a:p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38F348-D9A8-4714-9B23-B379FC9DE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F8E2DD-B3FD-4ADC-863B-ABF761F4C0A7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13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286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4267200" y="138113"/>
            <a:ext cx="5490210" cy="1081087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GSICS MW Subgroup Workshop            (28 Feb – 2 Mar)  Day 1 </a:t>
            </a:r>
            <a:r>
              <a:rPr lang="en-GB" altLang="en-US" sz="2200" dirty="0">
                <a:solidFill>
                  <a:srgbClr val="0000FF"/>
                </a:solidFill>
              </a:rPr>
              <a:t>Highlights</a:t>
            </a:r>
            <a:endParaRPr lang="en-US" altLang="en-GB" sz="2200" i="1" dirty="0">
              <a:solidFill>
                <a:srgbClr val="0000FF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97347-AD44-46AA-A9A2-1DFF56C35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3410" y="990600"/>
            <a:ext cx="5334000" cy="5257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Keynote Address (Frank Wentz): A Personal History of MW Remote Sensing and the People Along the Way (1971-2022)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Past, Current, and Future MW Instruments Topics</a:t>
            </a:r>
          </a:p>
          <a:p>
            <a:pPr lvl="1"/>
            <a:r>
              <a:rPr lang="en-US" sz="1600" dirty="0"/>
              <a:t>Progress on MW sensors of FY satellites</a:t>
            </a:r>
          </a:p>
          <a:p>
            <a:pPr lvl="1"/>
            <a:r>
              <a:rPr lang="en-US" sz="1600" dirty="0"/>
              <a:t>Introduction of the MW Instrument Calibration Processing System (</a:t>
            </a:r>
            <a:r>
              <a:rPr lang="en-US" sz="1600" dirty="0" err="1"/>
              <a:t>MICalPS</a:t>
            </a:r>
            <a:r>
              <a:rPr lang="en-US" sz="1600" dirty="0"/>
              <a:t>) software package [NOAA]</a:t>
            </a:r>
          </a:p>
          <a:p>
            <a:pPr lvl="1"/>
            <a:r>
              <a:rPr lang="en-US" sz="1600" dirty="0"/>
              <a:t>Developments and future plans of Water-related Microwave Missions in Japan [JAXA]</a:t>
            </a:r>
          </a:p>
          <a:p>
            <a:pPr lvl="1"/>
            <a:r>
              <a:rPr lang="en-US" sz="1600" dirty="0"/>
              <a:t>NOAA-20/JPSS1  ATMS performance and RFI plans for future NOAA sounders [NASA]</a:t>
            </a:r>
          </a:p>
          <a:p>
            <a:pPr lvl="1"/>
            <a:r>
              <a:rPr lang="en-US" sz="1600" dirty="0"/>
              <a:t>The MWR at ESA : toward CIMR [ESA]</a:t>
            </a:r>
          </a:p>
          <a:p>
            <a:pPr lvl="1"/>
            <a:r>
              <a:rPr lang="en-US" sz="1600" dirty="0"/>
              <a:t>SMOS Brightness Temperature calibration metrics and results from last 3rd mission reprocessing campaign [ESA]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1B4D69-E11B-496F-8921-56126ABC5A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/>
          <a:stretch/>
        </p:blipFill>
        <p:spPr>
          <a:xfrm>
            <a:off x="63871" y="1102307"/>
            <a:ext cx="2476500" cy="1600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5BF45C1-235B-488E-87E7-57A206E03390}"/>
              </a:ext>
            </a:extLst>
          </p:cNvPr>
          <p:cNvSpPr txBox="1"/>
          <p:nvPr/>
        </p:nvSpPr>
        <p:spPr>
          <a:xfrm>
            <a:off x="1283071" y="1270895"/>
            <a:ext cx="1371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latin typeface="+mn-lt"/>
              </a:rPr>
              <a:t>Artist rendition of SeaSat</a:t>
            </a:r>
            <a:endParaRPr lang="en-US" sz="1200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7DFDDC-F01D-4D76-A37F-B87D104BE51B}"/>
              </a:ext>
            </a:extLst>
          </p:cNvPr>
          <p:cNvSpPr/>
          <p:nvPr/>
        </p:nvSpPr>
        <p:spPr>
          <a:xfrm>
            <a:off x="41097" y="2725815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n-lt"/>
              </a:rPr>
              <a:t>NASA/JPL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SeaSat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opened the door in 1978 to Microwave Remote Sensing of the oceans.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3BB428-1B78-4ECE-8482-28F8EEFB5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28" y="3320549"/>
            <a:ext cx="1619421" cy="24351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1BC742-3656-475C-9B26-4B53FF9D7F8B}"/>
              </a:ext>
            </a:extLst>
          </p:cNvPr>
          <p:cNvSpPr/>
          <p:nvPr/>
        </p:nvSpPr>
        <p:spPr>
          <a:xfrm>
            <a:off x="216871" y="5903938"/>
            <a:ext cx="1986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CMA FY-3/MWRI (2012+)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87286B-235D-44C9-8CD3-EA794C610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696" y="3417870"/>
            <a:ext cx="2995751" cy="243514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11E253F-31F5-4341-8E1D-B4D9C6CE0F73}"/>
              </a:ext>
            </a:extLst>
          </p:cNvPr>
          <p:cNvSpPr/>
          <p:nvPr/>
        </p:nvSpPr>
        <p:spPr>
          <a:xfrm>
            <a:off x="2675877" y="5903938"/>
            <a:ext cx="15062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ESA CIMR (2028+)</a:t>
            </a:r>
          </a:p>
        </p:txBody>
      </p:sp>
      <p:pic>
        <p:nvPicPr>
          <p:cNvPr id="1026" name="Picture 2" descr="Nimbus-7 - eoPortal Directory - Satellite Missions">
            <a:extLst>
              <a:ext uri="{FF2B5EF4-FFF2-40B4-BE49-F238E27FC236}">
                <a16:creationId xmlns:a16="http://schemas.microsoft.com/office/drawing/2014/main" id="{A3136287-0B34-4192-A678-BE956DD31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820" y="1219200"/>
            <a:ext cx="1853780" cy="149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CA9384C-D46E-46D6-AEC8-7FE4D7150444}"/>
              </a:ext>
            </a:extLst>
          </p:cNvPr>
          <p:cNvSpPr txBox="1"/>
          <p:nvPr/>
        </p:nvSpPr>
        <p:spPr>
          <a:xfrm>
            <a:off x="3330392" y="2430970"/>
            <a:ext cx="1371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SMMR (1978)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C874A0-966D-48AD-AC3C-37D321EDC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F8E2DD-B3FD-4ADC-863B-ABF761F4C0A7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14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786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5181600" y="138113"/>
            <a:ext cx="4575810" cy="1081087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GSICS MW Subgroup Workshop (28 Feb – 2 Mar)  Day 2 </a:t>
            </a:r>
            <a:r>
              <a:rPr lang="en-GB" altLang="en-US" sz="2200" dirty="0">
                <a:solidFill>
                  <a:srgbClr val="0000FF"/>
                </a:solidFill>
              </a:rPr>
              <a:t>Highlights</a:t>
            </a:r>
            <a:endParaRPr lang="en-US" altLang="en-GB" sz="2200" i="1" dirty="0">
              <a:solidFill>
                <a:srgbClr val="0000FF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97347-AD44-46AA-A9A2-1DFF56C35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501" y="990600"/>
            <a:ext cx="4898499" cy="525779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Past, Current, and Future MW Instruments Topics (continued)</a:t>
            </a:r>
          </a:p>
          <a:p>
            <a:pPr lvl="1"/>
            <a:r>
              <a:rPr lang="en-US" sz="1400" dirty="0"/>
              <a:t>Satellite Observations for Global Water Cycle [NSSC-CAS]</a:t>
            </a:r>
          </a:p>
          <a:p>
            <a:pPr lvl="1"/>
            <a:r>
              <a:rPr lang="en-US" sz="1400" dirty="0"/>
              <a:t>Past, Current, and Future of EUMETSAT MW Radiometers [EUMETSAT]</a:t>
            </a:r>
          </a:p>
          <a:p>
            <a:r>
              <a:rPr lang="en-US" sz="1800" dirty="0"/>
              <a:t>Past, Current, and Future Applications of MW Data </a:t>
            </a:r>
          </a:p>
          <a:p>
            <a:pPr lvl="1"/>
            <a:r>
              <a:rPr lang="en-US" sz="1400" dirty="0"/>
              <a:t>Microwave soundings in NWP at the Met Office: experience and suggestions for future systems [</a:t>
            </a:r>
            <a:r>
              <a:rPr lang="en-US" sz="1400" dirty="0" err="1"/>
              <a:t>MetOffice</a:t>
            </a:r>
            <a:r>
              <a:rPr lang="en-US" sz="1400" dirty="0"/>
              <a:t>]</a:t>
            </a:r>
          </a:p>
          <a:p>
            <a:pPr lvl="1"/>
            <a:r>
              <a:rPr lang="en-US" sz="1400" dirty="0"/>
              <a:t>Direct assimilation of MW observations in the CMA-GFS system [CMA]</a:t>
            </a:r>
          </a:p>
          <a:p>
            <a:pPr lvl="1"/>
            <a:r>
              <a:rPr lang="en-US" sz="1400" dirty="0"/>
              <a:t>Space-based MW Remote Sensing: Quantitative Techniques and Development in China [NSSC]</a:t>
            </a:r>
          </a:p>
          <a:p>
            <a:pPr lvl="1"/>
            <a:r>
              <a:rPr lang="en-US" sz="1400" dirty="0"/>
              <a:t>A Revised All-sky Radiance Assimilation Framework in the NCEP Global Model [NCEP]</a:t>
            </a:r>
          </a:p>
          <a:p>
            <a:pPr lvl="1"/>
            <a:r>
              <a:rPr lang="en-US" sz="1400" dirty="0"/>
              <a:t>Past, current, and future of  NOAA MW FCDR’s [NOAA]</a:t>
            </a:r>
          </a:p>
          <a:p>
            <a:pPr lvl="1"/>
            <a:r>
              <a:rPr lang="en-US" sz="1400" dirty="0"/>
              <a:t>Efforts at EUMETSAT on the generation of FCDRs from MW sounders [EUMETSAT]</a:t>
            </a:r>
            <a:endParaRPr lang="en-US" sz="1600" dirty="0"/>
          </a:p>
          <a:p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1BC742-3656-475C-9B26-4B53FF9D7F8B}"/>
              </a:ext>
            </a:extLst>
          </p:cNvPr>
          <p:cNvSpPr/>
          <p:nvPr/>
        </p:nvSpPr>
        <p:spPr>
          <a:xfrm>
            <a:off x="2627078" y="3591447"/>
            <a:ext cx="2397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n-lt"/>
              </a:rPr>
              <a:t>NCEP All-Sky Observation Error before and after precipitation screening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F4BDD0-04EA-4276-A2B9-86588306E2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88" r="-1"/>
          <a:stretch/>
        </p:blipFill>
        <p:spPr>
          <a:xfrm>
            <a:off x="437735" y="1321520"/>
            <a:ext cx="1829706" cy="23056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77182B-26BD-4DA8-9AE2-2BB786F4A6EC}"/>
              </a:ext>
            </a:extLst>
          </p:cNvPr>
          <p:cNvSpPr/>
          <p:nvPr/>
        </p:nvSpPr>
        <p:spPr>
          <a:xfrm>
            <a:off x="10070" y="3627164"/>
            <a:ext cx="2367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n-lt"/>
              </a:rPr>
              <a:t>Oct 27, 2012, wind observation of Hurricane Sandy by CNSA HY-2A SCAT</a:t>
            </a:r>
          </a:p>
        </p:txBody>
      </p:sp>
      <p:grpSp>
        <p:nvGrpSpPr>
          <p:cNvPr id="15" name="Google Shape;301;g1140a667b10_0_0">
            <a:extLst>
              <a:ext uri="{FF2B5EF4-FFF2-40B4-BE49-F238E27FC236}">
                <a16:creationId xmlns:a16="http://schemas.microsoft.com/office/drawing/2014/main" id="{D3CA7C47-FC45-4E9A-B94A-1F3505634A0C}"/>
              </a:ext>
            </a:extLst>
          </p:cNvPr>
          <p:cNvGrpSpPr>
            <a:grpSpLocks noChangeAspect="1"/>
          </p:cNvGrpSpPr>
          <p:nvPr/>
        </p:nvGrpSpPr>
        <p:grpSpPr>
          <a:xfrm>
            <a:off x="2377972" y="1530693"/>
            <a:ext cx="2677249" cy="2000834"/>
            <a:chOff x="790743" y="1399306"/>
            <a:chExt cx="3886201" cy="2904341"/>
          </a:xfrm>
        </p:grpSpPr>
        <p:pic>
          <p:nvPicPr>
            <p:cNvPr id="16" name="Google Shape;302;g1140a667b10_0_0" descr="error_stats_std.cldrad-D02-prhs11-t1534tot574.amsua_metop-a.ch01.png">
              <a:extLst>
                <a:ext uri="{FF2B5EF4-FFF2-40B4-BE49-F238E27FC236}">
                  <a16:creationId xmlns:a16="http://schemas.microsoft.com/office/drawing/2014/main" id="{179E45DC-D002-4341-91A3-3BBD9E71C24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4353" t="8721" r="4004" b="-146"/>
            <a:stretch/>
          </p:blipFill>
          <p:spPr>
            <a:xfrm>
              <a:off x="790743" y="1399306"/>
              <a:ext cx="3886201" cy="290434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" name="Google Shape;303;g1140a667b10_0_0">
              <a:extLst>
                <a:ext uri="{FF2B5EF4-FFF2-40B4-BE49-F238E27FC236}">
                  <a16:creationId xmlns:a16="http://schemas.microsoft.com/office/drawing/2014/main" id="{C96DD3C3-2154-414D-8EAB-63F313FFBDF0}"/>
                </a:ext>
              </a:extLst>
            </p:cNvPr>
            <p:cNvCxnSpPr/>
            <p:nvPr/>
          </p:nvCxnSpPr>
          <p:spPr>
            <a:xfrm>
              <a:off x="1236847" y="3671420"/>
              <a:ext cx="82500" cy="0"/>
            </a:xfrm>
            <a:prstGeom prst="straightConnector1">
              <a:avLst/>
            </a:prstGeom>
            <a:noFill/>
            <a:ln w="254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cxnSp>
          <p:nvCxnSpPr>
            <p:cNvPr id="18" name="Google Shape;304;g1140a667b10_0_0">
              <a:extLst>
                <a:ext uri="{FF2B5EF4-FFF2-40B4-BE49-F238E27FC236}">
                  <a16:creationId xmlns:a16="http://schemas.microsoft.com/office/drawing/2014/main" id="{96A494D3-D261-49DF-A1C1-79BE31894A8C}"/>
                </a:ext>
              </a:extLst>
            </p:cNvPr>
            <p:cNvCxnSpPr/>
            <p:nvPr/>
          </p:nvCxnSpPr>
          <p:spPr>
            <a:xfrm rot="10800000" flipH="1">
              <a:off x="1319397" y="3001521"/>
              <a:ext cx="949200" cy="669900"/>
            </a:xfrm>
            <a:prstGeom prst="straightConnector1">
              <a:avLst/>
            </a:prstGeom>
            <a:noFill/>
            <a:ln w="254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cxnSp>
          <p:nvCxnSpPr>
            <p:cNvPr id="19" name="Google Shape;305;g1140a667b10_0_0">
              <a:extLst>
                <a:ext uri="{FF2B5EF4-FFF2-40B4-BE49-F238E27FC236}">
                  <a16:creationId xmlns:a16="http://schemas.microsoft.com/office/drawing/2014/main" id="{7BC7E7D0-2CB8-4E2C-BE16-15A88A5A1970}"/>
                </a:ext>
              </a:extLst>
            </p:cNvPr>
            <p:cNvCxnSpPr/>
            <p:nvPr/>
          </p:nvCxnSpPr>
          <p:spPr>
            <a:xfrm>
              <a:off x="2268722" y="3001496"/>
              <a:ext cx="2235300" cy="0"/>
            </a:xfrm>
            <a:prstGeom prst="straightConnector1">
              <a:avLst/>
            </a:prstGeom>
            <a:noFill/>
            <a:ln w="254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sp>
          <p:nvSpPr>
            <p:cNvPr id="22" name="Google Shape;306;g1140a667b10_0_0">
              <a:extLst>
                <a:ext uri="{FF2B5EF4-FFF2-40B4-BE49-F238E27FC236}">
                  <a16:creationId xmlns:a16="http://schemas.microsoft.com/office/drawing/2014/main" id="{B696724B-A814-480D-BA0D-FC22EFF1227B}"/>
                </a:ext>
              </a:extLst>
            </p:cNvPr>
            <p:cNvSpPr txBox="1"/>
            <p:nvPr/>
          </p:nvSpPr>
          <p:spPr>
            <a:xfrm>
              <a:off x="2733843" y="1890592"/>
              <a:ext cx="1456200" cy="33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Before QC</a:t>
              </a:r>
              <a:endParaRPr dirty="0"/>
            </a:p>
          </p:txBody>
        </p:sp>
        <p:sp>
          <p:nvSpPr>
            <p:cNvPr id="23" name="Google Shape;307;g1140a667b10_0_0">
              <a:extLst>
                <a:ext uri="{FF2B5EF4-FFF2-40B4-BE49-F238E27FC236}">
                  <a16:creationId xmlns:a16="http://schemas.microsoft.com/office/drawing/2014/main" id="{5087CEE4-45EB-4255-B0DA-77E6870BCFEA}"/>
                </a:ext>
              </a:extLst>
            </p:cNvPr>
            <p:cNvSpPr txBox="1"/>
            <p:nvPr/>
          </p:nvSpPr>
          <p:spPr>
            <a:xfrm>
              <a:off x="2115765" y="3265931"/>
              <a:ext cx="1456200" cy="33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After QC</a:t>
              </a:r>
              <a:endParaRPr/>
            </a:p>
          </p:txBody>
        </p:sp>
        <p:sp>
          <p:nvSpPr>
            <p:cNvPr id="24" name="Google Shape;308;g1140a667b10_0_0">
              <a:extLst>
                <a:ext uri="{FF2B5EF4-FFF2-40B4-BE49-F238E27FC236}">
                  <a16:creationId xmlns:a16="http://schemas.microsoft.com/office/drawing/2014/main" id="{4124CD99-90E2-4AA3-8A7F-C05F7E0288DB}"/>
                </a:ext>
              </a:extLst>
            </p:cNvPr>
            <p:cNvSpPr txBox="1"/>
            <p:nvPr/>
          </p:nvSpPr>
          <p:spPr>
            <a:xfrm>
              <a:off x="1320776" y="2355977"/>
              <a:ext cx="1456200" cy="33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Error Model</a:t>
              </a:r>
              <a:endParaRPr dirty="0"/>
            </a:p>
          </p:txBody>
        </p:sp>
        <p:cxnSp>
          <p:nvCxnSpPr>
            <p:cNvPr id="25" name="Google Shape;309;g1140a667b10_0_0">
              <a:extLst>
                <a:ext uri="{FF2B5EF4-FFF2-40B4-BE49-F238E27FC236}">
                  <a16:creationId xmlns:a16="http://schemas.microsoft.com/office/drawing/2014/main" id="{55B55D73-54A1-43BE-B57F-494028F41AC5}"/>
                </a:ext>
              </a:extLst>
            </p:cNvPr>
            <p:cNvCxnSpPr/>
            <p:nvPr/>
          </p:nvCxnSpPr>
          <p:spPr>
            <a:xfrm>
              <a:off x="2386197" y="2728446"/>
              <a:ext cx="306300" cy="2460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A70FFBE-2D7E-40DA-8782-667187F04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56" y="4394598"/>
            <a:ext cx="3706709" cy="134398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50948E2-2000-4380-B7FB-F22B1C8C81EA}"/>
              </a:ext>
            </a:extLst>
          </p:cNvPr>
          <p:cNvSpPr/>
          <p:nvPr/>
        </p:nvSpPr>
        <p:spPr>
          <a:xfrm>
            <a:off x="192160" y="5777501"/>
            <a:ext cx="489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EUMETSAT Upper troposphere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moistening evident from the MW 53.596 ± 0.115 GHz minus HIRS 6.52 micron channel  trend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C2B4E-369A-4BE4-A4B0-11AAA5082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F8E2DD-B3FD-4ADC-863B-ABF761F4C0A7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15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499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5029200" y="138113"/>
            <a:ext cx="4728210" cy="1081087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GSICS MW Subgroup Workshop (28 Feb – 2 Mar)  Day 3 </a:t>
            </a:r>
            <a:r>
              <a:rPr lang="en-GB" altLang="en-US" sz="2200" dirty="0">
                <a:solidFill>
                  <a:srgbClr val="0000FF"/>
                </a:solidFill>
              </a:rPr>
              <a:t>Highlights</a:t>
            </a:r>
            <a:endParaRPr lang="en-US" altLang="en-GB" sz="2200" i="1" dirty="0">
              <a:solidFill>
                <a:srgbClr val="0000FF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97347-AD44-46AA-A9A2-1DFF56C35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914400"/>
            <a:ext cx="5334000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Past, Current, and Future MW Instruments Topics (continued)</a:t>
            </a:r>
          </a:p>
          <a:p>
            <a:pPr lvl="1"/>
            <a:r>
              <a:rPr lang="en-US" sz="1400" dirty="0"/>
              <a:t>Past, Current, and Future of Russian MW Radiometers [PLANETA]</a:t>
            </a:r>
          </a:p>
          <a:p>
            <a:r>
              <a:rPr lang="en-US" sz="1600" dirty="0"/>
              <a:t>Future of Microwave Remote Sensing: MW Standards</a:t>
            </a:r>
          </a:p>
          <a:p>
            <a:pPr lvl="1"/>
            <a:r>
              <a:rPr lang="en-US" sz="1400" dirty="0"/>
              <a:t>Electromagnetic Measurement Techniques for Materials in the Microwave and Millimeter-Wave Frequency Range [NIM]</a:t>
            </a:r>
          </a:p>
          <a:p>
            <a:pPr lvl="1"/>
            <a:r>
              <a:rPr lang="en-US" sz="1400" dirty="0"/>
              <a:t>Full waveform metrology methods with frequency field techniques [NIM]</a:t>
            </a:r>
          </a:p>
          <a:p>
            <a:pPr lvl="1"/>
            <a:r>
              <a:rPr lang="en-US" sz="1400" dirty="0"/>
              <a:t>Microwave Remote-Sensing Standards at NIST [NIST]</a:t>
            </a:r>
          </a:p>
          <a:p>
            <a:r>
              <a:rPr lang="en-US" sz="1600" dirty="0"/>
              <a:t>Future of MW Remote Sensing: </a:t>
            </a:r>
            <a:r>
              <a:rPr lang="en-US" sz="1600" dirty="0" err="1"/>
              <a:t>SmallSats</a:t>
            </a:r>
            <a:r>
              <a:rPr lang="en-US" sz="1600" dirty="0"/>
              <a:t> or CubeSats</a:t>
            </a:r>
          </a:p>
          <a:p>
            <a:pPr lvl="1"/>
            <a:r>
              <a:rPr lang="en-US" sz="1400" dirty="0"/>
              <a:t>Photonic Integrated Circuits (PICs) in Space: The Hyperspectral MW Photonic Instrument (</a:t>
            </a:r>
            <a:r>
              <a:rPr lang="en-US" sz="1400" dirty="0" err="1"/>
              <a:t>HyMPI</a:t>
            </a:r>
            <a:r>
              <a:rPr lang="en-US" sz="1400" dirty="0"/>
              <a:t>) [NASA]</a:t>
            </a:r>
          </a:p>
          <a:p>
            <a:pPr lvl="1"/>
            <a:r>
              <a:rPr lang="en-US" sz="1400" dirty="0"/>
              <a:t>The NASA Compact Ocean Wind Vector Radiometer (COWVR) Instrument [JPL]</a:t>
            </a:r>
          </a:p>
          <a:p>
            <a:pPr lvl="1"/>
            <a:r>
              <a:rPr lang="en-US" sz="1400" dirty="0"/>
              <a:t>The NASA Temporal Experiment for Storms and Tropical Systems - Demonstration (TEMPEST-D) Instrument [CSU]</a:t>
            </a:r>
          </a:p>
          <a:p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1BC742-3656-475C-9B26-4B53FF9D7F8B}"/>
              </a:ext>
            </a:extLst>
          </p:cNvPr>
          <p:cNvSpPr/>
          <p:nvPr/>
        </p:nvSpPr>
        <p:spPr>
          <a:xfrm>
            <a:off x="2803444" y="5678269"/>
            <a:ext cx="21380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n-lt"/>
              </a:rPr>
              <a:t>NIST Standard Blackbody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77182B-26BD-4DA8-9AE2-2BB786F4A6EC}"/>
              </a:ext>
            </a:extLst>
          </p:cNvPr>
          <p:cNvSpPr/>
          <p:nvPr/>
        </p:nvSpPr>
        <p:spPr>
          <a:xfrm>
            <a:off x="367612" y="3188446"/>
            <a:ext cx="426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n-lt"/>
              </a:rPr>
              <a:t>NIM Quasi-optical high-Q resonator—characterize low loss (&lt;10-4) materials such as antenna reflectors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0948E2-2000-4380-B7FB-F22B1C8C81EA}"/>
              </a:ext>
            </a:extLst>
          </p:cNvPr>
          <p:cNvSpPr/>
          <p:nvPr/>
        </p:nvSpPr>
        <p:spPr>
          <a:xfrm>
            <a:off x="61759" y="5678269"/>
            <a:ext cx="2751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NASA </a:t>
            </a:r>
            <a:r>
              <a:rPr lang="en-US" sz="1200" dirty="0" err="1">
                <a:solidFill>
                  <a:schemeClr val="tx1"/>
                </a:solidFill>
              </a:rPr>
              <a:t>HyMPI</a:t>
            </a:r>
            <a:r>
              <a:rPr lang="en-US" sz="1200" dirty="0">
                <a:solidFill>
                  <a:schemeClr val="tx1"/>
                </a:solidFill>
              </a:rPr>
              <a:t> Brightness Temperature Sensitivity Analysis to Temperature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" name="图片 22">
            <a:extLst>
              <a:ext uri="{FF2B5EF4-FFF2-40B4-BE49-F238E27FC236}">
                <a16:creationId xmlns:a16="http://schemas.microsoft.com/office/drawing/2014/main" id="{B8113E44-5823-4D89-992E-D0BAD0984E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24" y="1116665"/>
            <a:ext cx="2560446" cy="1981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4EC0D3-D56D-49EF-A3B0-A1E4629D0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110" y="4431408"/>
            <a:ext cx="2138090" cy="1207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80037C-05C2-40FE-BA26-FC133AD95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9" y="3711367"/>
            <a:ext cx="2681441" cy="19274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1A46AB-C02F-4FA6-8DB5-0BD44515C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F8E2DD-B3FD-4ADC-863B-ABF761F4C0A7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16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753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3429000" y="138113"/>
            <a:ext cx="6328410" cy="1081087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GSICS MW Subgroup Workshop Discussion/Question </a:t>
            </a:r>
            <a:r>
              <a:rPr lang="en-GB" altLang="en-US" sz="2200" dirty="0">
                <a:solidFill>
                  <a:srgbClr val="0000FF"/>
                </a:solidFill>
              </a:rPr>
              <a:t>Highlights (1 of 2)</a:t>
            </a:r>
            <a:endParaRPr lang="en-US" altLang="en-GB" sz="2200" i="1" dirty="0">
              <a:solidFill>
                <a:srgbClr val="0000FF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4E9F3-334D-4D23-8730-BE5D8E25C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9296400" cy="4800600"/>
          </a:xfrm>
        </p:spPr>
        <p:txBody>
          <a:bodyPr/>
          <a:lstStyle/>
          <a:p>
            <a:r>
              <a:rPr lang="en-US" sz="2200" dirty="0"/>
              <a:t>Maximizing Use of Current MW Sensor Calibration Technology and Data for Inter-calibration</a:t>
            </a:r>
          </a:p>
          <a:p>
            <a:pPr lvl="1"/>
            <a:r>
              <a:rPr lang="en-US" sz="1800" dirty="0"/>
              <a:t>Could tools such as the NOAA MW Instrument Calibration Processing System (</a:t>
            </a:r>
            <a:r>
              <a:rPr lang="en-US" sz="1800" dirty="0" err="1"/>
              <a:t>MICalPS</a:t>
            </a:r>
            <a:r>
              <a:rPr lang="en-US" sz="1800" dirty="0"/>
              <a:t>) be adopted as GSICS products or tools? </a:t>
            </a:r>
          </a:p>
          <a:p>
            <a:pPr lvl="2"/>
            <a:r>
              <a:rPr lang="en-US" sz="1600" dirty="0"/>
              <a:t>There is interest only if distribution is limited within GSICS.</a:t>
            </a:r>
          </a:p>
          <a:p>
            <a:pPr lvl="1"/>
            <a:r>
              <a:rPr lang="en-US" sz="1800" dirty="0"/>
              <a:t>Would lunar MW measurements such as those from NSSC’s Chang-E 1 and 2 be useful for MW lunar calibration?</a:t>
            </a:r>
          </a:p>
          <a:p>
            <a:pPr lvl="2"/>
            <a:r>
              <a:rPr lang="en-US" sz="1600" dirty="0"/>
              <a:t>There is interest in acquiring such data. </a:t>
            </a:r>
          </a:p>
          <a:p>
            <a:pPr lvl="2"/>
            <a:r>
              <a:rPr lang="en-US" sz="1600" dirty="0"/>
              <a:t>Subgroup members working on lunar calibration are encouraged to participate in the GSICS VIS/NIR Lunar Cal Work Area.</a:t>
            </a:r>
          </a:p>
          <a:p>
            <a:pPr lvl="1"/>
            <a:r>
              <a:rPr lang="en-US" sz="1800" dirty="0"/>
              <a:t>Does the GSICS MWSG need to encourage agencies to extend the on-orbit lifetime of their MW sounders, which is a priority for NWP? </a:t>
            </a:r>
          </a:p>
          <a:p>
            <a:pPr lvl="2"/>
            <a:r>
              <a:rPr lang="en-US" sz="1600" dirty="0"/>
              <a:t>This is a CGMS focus, and the NWP community raises this issue every year.</a:t>
            </a:r>
          </a:p>
          <a:p>
            <a:pPr lvl="2"/>
            <a:r>
              <a:rPr lang="en-US" sz="1600" dirty="0"/>
              <a:t>The subgroup could request CGMS status updates regarding this subject. This gives the subgroup opportunities to track progress, and provide input into the CGMS process.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45B17D-8DD1-4309-9FAE-6364FC06E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F8E2DD-B3FD-4ADC-863B-ABF761F4C0A7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17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102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3429000" y="138113"/>
            <a:ext cx="6328410" cy="1081087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GSICS MW Subgroup Workshop Discussion/Question </a:t>
            </a:r>
            <a:r>
              <a:rPr lang="en-GB" altLang="en-US" sz="2200" dirty="0">
                <a:solidFill>
                  <a:srgbClr val="0000FF"/>
                </a:solidFill>
              </a:rPr>
              <a:t>Highlights (2 of 2)</a:t>
            </a:r>
            <a:endParaRPr lang="en-US" altLang="en-GB" sz="2200" i="1" dirty="0">
              <a:solidFill>
                <a:srgbClr val="0000FF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4E9F3-334D-4D23-8730-BE5D8E25C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57728"/>
            <a:ext cx="9296400" cy="5295472"/>
          </a:xfrm>
        </p:spPr>
        <p:txBody>
          <a:bodyPr/>
          <a:lstStyle/>
          <a:p>
            <a:r>
              <a:rPr lang="en-US" sz="2200" dirty="0"/>
              <a:t>Encouraging/Adopting Calibration Best Practices and Standards</a:t>
            </a:r>
          </a:p>
          <a:p>
            <a:pPr lvl="1"/>
            <a:r>
              <a:rPr lang="en-US" sz="1800" dirty="0"/>
              <a:t>ESA and EUMETSAT analyses incorporate guidelines to express measurement uncertainty developed by standards institutes. Can the subgroup encourage/adopt similar guidelines to harmonize data analysis within GSICS? If so, how?</a:t>
            </a:r>
          </a:p>
          <a:p>
            <a:r>
              <a:rPr lang="en-US" sz="2200" dirty="0"/>
              <a:t>Exploiting New MW Sensor Technology and Lessons-Learned for Inter-Calibration</a:t>
            </a:r>
          </a:p>
          <a:p>
            <a:pPr lvl="1"/>
            <a:r>
              <a:rPr lang="en-US" sz="1800" dirty="0"/>
              <a:t>What role can the subgroup play in providing information about inter-calibration that supports the development of new MW sensors and their calibration? </a:t>
            </a:r>
          </a:p>
          <a:p>
            <a:pPr lvl="2"/>
            <a:r>
              <a:rPr lang="en-US" sz="1600" dirty="0"/>
              <a:t>We can request data from new MW instruments such as </a:t>
            </a:r>
            <a:r>
              <a:rPr lang="en-US" sz="1600" dirty="0" err="1"/>
              <a:t>HyMPI</a:t>
            </a:r>
            <a:r>
              <a:rPr lang="en-US" sz="1600" dirty="0"/>
              <a:t>, COWVR, and TEMPEST-D, and provide input regarding lessons-learned about inter-calibration.</a:t>
            </a:r>
          </a:p>
          <a:p>
            <a:r>
              <a:rPr lang="en-US" sz="2200" dirty="0"/>
              <a:t>Building Relationships with the MW User Community</a:t>
            </a:r>
          </a:p>
          <a:p>
            <a:pPr lvl="1"/>
            <a:r>
              <a:rPr lang="en-US" sz="1800" dirty="0"/>
              <a:t>How can the subgroup enhance the working relationship between MW instrument developers, operators, and NWP center or satellite application facility developers? </a:t>
            </a:r>
          </a:p>
          <a:p>
            <a:pPr lvl="2"/>
            <a:r>
              <a:rPr lang="en-US" sz="1600" dirty="0"/>
              <a:t>Sending GSICS members to collaborate with the International TOVS Working Group (ITWG) was suggested.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C156B2-2B4A-4DB9-B352-7D6B6E156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F8E2DD-B3FD-4ADC-863B-ABF761F4C0A7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18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427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en-US" sz="800" dirty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19</a:t>
            </a:fld>
            <a:endParaRPr lang="en-US" altLang="en-US" sz="800" dirty="0">
              <a:solidFill>
                <a:schemeClr val="tx1"/>
              </a:solidFill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7411" name="Title 1"/>
          <p:cNvSpPr>
            <a:spLocks noGrp="1"/>
          </p:cNvSpPr>
          <p:nvPr>
            <p:ph type="ctrTitle" idx="4294967295"/>
          </p:nvPr>
        </p:nvSpPr>
        <p:spPr>
          <a:xfrm>
            <a:off x="1073150" y="1857376"/>
            <a:ext cx="8420100" cy="209391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r>
              <a:rPr lang="en-US" altLang="zh-CN" dirty="0">
                <a:solidFill>
                  <a:srgbClr val="0000FF"/>
                </a:solidFill>
                <a:ea typeface="宋体" panose="02010600030101010101" pitchFamily="2" charset="-122"/>
              </a:rPr>
              <a:t>MW Subgroup:</a:t>
            </a:r>
            <a:br>
              <a:rPr lang="en-US" altLang="zh-CN" dirty="0">
                <a:solidFill>
                  <a:srgbClr val="0000FF"/>
                </a:solidFill>
                <a:ea typeface="宋体" panose="02010600030101010101" pitchFamily="2" charset="-122"/>
              </a:rPr>
            </a:br>
            <a:r>
              <a:rPr lang="en-US" altLang="zh-CN" dirty="0">
                <a:solidFill>
                  <a:srgbClr val="0000FF"/>
                </a:solidFill>
                <a:ea typeface="宋体" panose="02010600030101010101" pitchFamily="2" charset="-122"/>
              </a:rPr>
              <a:t>2021 Planned Activities, and Past &amp; Potential Future Actions</a:t>
            </a:r>
            <a:br>
              <a:rPr lang="en-US" altLang="zh-CN" dirty="0">
                <a:ea typeface="宋体" panose="02010600030101010101" pitchFamily="2" charset="-122"/>
              </a:rPr>
            </a:b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3581400" y="304800"/>
            <a:ext cx="5829300" cy="792162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US" altLang="zh-CN" sz="3200" dirty="0">
                <a:solidFill>
                  <a:srgbClr val="0000FF"/>
                </a:solidFill>
                <a:ea typeface="宋体" panose="02010600030101010101" pitchFamily="2" charset="-122"/>
              </a:rPr>
              <a:t>Outline</a:t>
            </a:r>
            <a:endParaRPr lang="zh-CN" altLang="en-US" sz="3200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2743199"/>
          </a:xfrm>
        </p:spPr>
        <p:txBody>
          <a:bodyPr vert="horz" wrap="square" lIns="91440" tIns="45720" rIns="91440" bIns="45720" anchor="t"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altLang="zh-CN" sz="2800" dirty="0">
                <a:ea typeface="宋体" panose="02010600030101010101" pitchFamily="2" charset="-122"/>
              </a:rPr>
              <a:t>General Achievements and Progress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zh-CN" sz="2800" dirty="0">
                <a:ea typeface="宋体" panose="02010600030101010101" pitchFamily="2" charset="-122"/>
              </a:rPr>
              <a:t>Web Meeting Summaries and Highlights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zh-CN" sz="2800" dirty="0">
                <a:ea typeface="宋体" panose="02010600030101010101" pitchFamily="2" charset="-122"/>
              </a:rPr>
              <a:t>Actions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zh-CN" sz="2800" dirty="0">
                <a:ea typeface="宋体" panose="02010600030101010101" pitchFamily="2" charset="-122"/>
              </a:rPr>
              <a:t>Planned Activities </a:t>
            </a:r>
          </a:p>
        </p:txBody>
      </p:sp>
      <p:sp>
        <p:nvSpPr>
          <p:cNvPr id="18436" name="灯片编号占位符 3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zh-CN" sz="800" dirty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2</a:t>
            </a:fld>
            <a:endParaRPr lang="en-US" altLang="zh-CN" sz="800" dirty="0">
              <a:solidFill>
                <a:schemeClr val="tx1"/>
              </a:solidFill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819400" y="30532"/>
            <a:ext cx="6264275" cy="709612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3600" dirty="0">
                <a:solidFill>
                  <a:srgbClr val="0000FF"/>
                </a:solidFill>
                <a:ea typeface="宋体" panose="02010600030101010101" pitchFamily="2" charset="-122"/>
              </a:rPr>
              <a:t>Past Action Items (1 of 3)</a:t>
            </a:r>
            <a:endParaRPr lang="en-US" altLang="zh-CN" sz="3600" i="1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9699" name="Slide Number Placeholder 2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zh-CN" sz="800" dirty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20</a:t>
            </a:fld>
            <a:endParaRPr lang="en-US" altLang="zh-CN" sz="800" dirty="0">
              <a:solidFill>
                <a:schemeClr val="tx1"/>
              </a:solidFill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635753"/>
              </p:ext>
            </p:extLst>
          </p:nvPr>
        </p:nvGraphicFramePr>
        <p:xfrm>
          <a:off x="130995" y="1219222"/>
          <a:ext cx="9685106" cy="523238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562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6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6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3567">
                <a:tc>
                  <a:txBody>
                    <a:bodyPr/>
                    <a:lstStyle/>
                    <a:p>
                      <a:r>
                        <a:rPr lang="en-US" sz="1800" dirty="0"/>
                        <a:t>Action Item: </a:t>
                      </a:r>
                      <a:r>
                        <a:rPr lang="en-US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A.GMW.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T="45718" marB="4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Description</a:t>
                      </a:r>
                    </a:p>
                  </a:txBody>
                  <a:tcPr marT="45718" marB="4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Status</a:t>
                      </a:r>
                    </a:p>
                  </a:txBody>
                  <a:tcPr marT="45718" marB="4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6460">
                <a:tc>
                  <a:txBody>
                    <a:bodyPr/>
                    <a:lstStyle/>
                    <a:p>
                      <a:pPr algn="l"/>
                      <a:r>
                        <a:rPr lang="en-US" sz="1400" b="1" i="1" dirty="0"/>
                        <a:t>20191119.2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/>
                      </a:pPr>
                      <a:r>
                        <a:rPr lang="en-US" sz="1400" dirty="0"/>
                        <a:t>Wes</a:t>
                      </a:r>
                      <a:r>
                        <a:rPr lang="en-US" sz="1400" baseline="0" dirty="0"/>
                        <a:t> Burg to h</a:t>
                      </a:r>
                      <a:r>
                        <a:rPr lang="en-US" sz="1400" dirty="0"/>
                        <a:t>old a dedicated workshop to explore the implementation of the GPM XCAL algorithms to inter-calibrate other microwave imagers. This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potentially</a:t>
                      </a:r>
                      <a:r>
                        <a:rPr lang="en-US" sz="1400" dirty="0"/>
                        <a:t> could be implemented in Q4 after the 2020 EUMETSAT Conference.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CLOSED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studies already completed. </a:t>
                      </a:r>
                    </a:p>
                  </a:txBody>
                  <a:tcPr marL="19050" marR="1905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901">
                <a:tc>
                  <a:txBody>
                    <a:bodyPr/>
                    <a:lstStyle/>
                    <a:p>
                      <a:pPr algn="l"/>
                      <a:r>
                        <a:rPr lang="en-US" sz="1400" b="1" i="1" dirty="0"/>
                        <a:t>20210121.3</a:t>
                      </a: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Paul </a:t>
                      </a:r>
                      <a:r>
                        <a:rPr lang="en-US" sz="1400" dirty="0" err="1"/>
                        <a:t>Poli</a:t>
                      </a:r>
                      <a:r>
                        <a:rPr lang="en-US" sz="1400" dirty="0"/>
                        <a:t> would like information about SSMT2. May have SSMT2 information in desk at NASA. Paul to send a reminder email to Ed to look for it..</a:t>
                      </a: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 rtl="0" fontAlgn="b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Waiting for COVID-19 mandatory telework to end, so Ed can go back to NASA to look for documentation.</a:t>
                      </a:r>
                    </a:p>
                  </a:txBody>
                  <a:tcPr marL="19050" marR="19050" marT="12699" marB="12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/>
                        <a:t>20210121.5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All Subgroup Members working on FCDRs please provide input about using FCDRs as a community reference to </a:t>
                      </a:r>
                      <a:r>
                        <a:rPr lang="en-US" sz="1400" dirty="0" err="1"/>
                        <a:t>Manik</a:t>
                      </a:r>
                      <a:r>
                        <a:rPr lang="en-US" sz="1400" dirty="0"/>
                        <a:t>.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Manik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Bali is working this action item. </a:t>
                      </a:r>
                    </a:p>
                  </a:txBody>
                  <a:tcPr marL="19050" marR="1905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3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/>
                        <a:t>20210318.1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Contact Timo </a:t>
                      </a:r>
                      <a:r>
                        <a:rPr lang="en-US" sz="1400" dirty="0" err="1"/>
                        <a:t>Hanschmann</a:t>
                      </a:r>
                      <a:r>
                        <a:rPr lang="en-US" sz="1400" dirty="0"/>
                        <a:t> to discuss the use of reprocessed ATMS data in ERA-6.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 and JPSS discussed the use of reprocessed ATMS data with EUMETSAT colleagues. High-level managers will decide.</a:t>
                      </a:r>
                    </a:p>
                  </a:txBody>
                  <a:tcPr marL="19050" marR="1905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544545"/>
                  </a:ext>
                </a:extLst>
              </a:tr>
              <a:tr h="6493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/>
                        <a:t>20210330.1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Get in touch with </a:t>
                      </a:r>
                      <a:r>
                        <a:rPr lang="en-US" sz="1400" dirty="0" err="1"/>
                        <a:t>Xiaolong</a:t>
                      </a:r>
                      <a:r>
                        <a:rPr lang="en-US" sz="1400" dirty="0"/>
                        <a:t> Dong to start a potential collaboration with the CEOS WGCV microwave subgroup.</a:t>
                      </a:r>
                    </a:p>
                    <a:p>
                      <a:pPr algn="l"/>
                      <a:endParaRPr lang="en-US" sz="14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algn="ctr" rtl="0" fontAlgn="b"/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Xiaolong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presented “Space-based Microwave Remote Sensing: Quantitative Techniques and Development in China” at Workshop</a:t>
                      </a:r>
                    </a:p>
                  </a:txBody>
                  <a:tcPr marL="19050" marR="1905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70905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819400" y="30532"/>
            <a:ext cx="6264275" cy="709612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3600" dirty="0">
                <a:solidFill>
                  <a:srgbClr val="0000FF"/>
                </a:solidFill>
                <a:ea typeface="宋体" panose="02010600030101010101" pitchFamily="2" charset="-122"/>
              </a:rPr>
              <a:t>Past Action Items (2 of 3)</a:t>
            </a:r>
            <a:endParaRPr lang="en-US" altLang="zh-CN" sz="3600" i="1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9699" name="Slide Number Placeholder 2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zh-CN" sz="800" dirty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21</a:t>
            </a:fld>
            <a:endParaRPr lang="en-US" altLang="zh-CN" sz="800" dirty="0">
              <a:solidFill>
                <a:schemeClr val="tx1"/>
              </a:solidFill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756897"/>
              </p:ext>
            </p:extLst>
          </p:nvPr>
        </p:nvGraphicFramePr>
        <p:xfrm>
          <a:off x="130995" y="1219222"/>
          <a:ext cx="9685106" cy="4958747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562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6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6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6512">
                <a:tc>
                  <a:txBody>
                    <a:bodyPr/>
                    <a:lstStyle/>
                    <a:p>
                      <a:r>
                        <a:rPr lang="en-US" sz="1800" dirty="0"/>
                        <a:t>Action Item: </a:t>
                      </a:r>
                      <a:r>
                        <a:rPr lang="en-US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A.GMW.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T="45718" marB="4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Description</a:t>
                      </a:r>
                    </a:p>
                  </a:txBody>
                  <a:tcPr marT="45718" marB="4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Status</a:t>
                      </a:r>
                    </a:p>
                  </a:txBody>
                  <a:tcPr marT="45718" marB="4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945">
                <a:tc>
                  <a:txBody>
                    <a:bodyPr/>
                    <a:lstStyle/>
                    <a:p>
                      <a:pPr algn="l"/>
                      <a:r>
                        <a:rPr lang="en-US" sz="1400" b="1" i="1" dirty="0"/>
                        <a:t>20210330.1</a:t>
                      </a: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Get in touch with </a:t>
                      </a:r>
                      <a:r>
                        <a:rPr lang="en-US" sz="1400" dirty="0" err="1"/>
                        <a:t>Xiaolong</a:t>
                      </a:r>
                      <a:r>
                        <a:rPr lang="en-US" sz="1400" dirty="0"/>
                        <a:t> Dong to start a potential collaboration with the CEOS WGCV microwave subgroup.</a:t>
                      </a: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algn="ctr" rtl="0" fontAlgn="b"/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Xiaolong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presented “Space-based Microwave Remote Sensing: Quantitative Techniques and Development in China” at Workshop </a:t>
                      </a:r>
                    </a:p>
                  </a:txBody>
                  <a:tcPr marL="19050" marR="19050" marT="12699" marB="12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61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/>
                        <a:t>20210330.2</a:t>
                      </a:r>
                    </a:p>
                    <a:p>
                      <a:pPr algn="l"/>
                      <a:endParaRPr lang="en-US" sz="1400" b="1" i="1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Consider the GRWG desire that the Microwave Subgroup focus on 1) the development of MW GSICS standard products – e.g., O-B and SNO for the microwave sounders, GNSS-RO and microwave imagers, and 2) in the near future the definition of  reference instruments and sharing of SNO common codes.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Completed for Microwave Spectral Response Function (SRF). CMA FY-3E related information, such as SRF, is not currently available to all users. Some users that apply to gain access can acquire some sample applications.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/>
                        <a:t>20210330.3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Get the GDWG presentation so that the group has the links to the GRWG software tools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 available from GSICS Wiki page for 2021 Annual Meeting</a:t>
                      </a:r>
                    </a:p>
                  </a:txBody>
                  <a:tcPr marL="19050" marR="1905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93567"/>
                  </a:ext>
                </a:extLst>
              </a:tr>
              <a:tr h="1189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/>
                        <a:t>20210330.4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Steven Maxwell to connect Robbie with the NIST microwave group.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CLOSED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Dazhen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Gu is now the NIST representative to the subgroup. He gave the presentation “Microwave Remote-Sensing Standards at NIST” at the workshop.</a:t>
                      </a:r>
                    </a:p>
                  </a:txBody>
                  <a:tcPr marL="19050" marR="1905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869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897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819400" y="30532"/>
            <a:ext cx="6264275" cy="709612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3600" dirty="0">
                <a:solidFill>
                  <a:srgbClr val="0000FF"/>
                </a:solidFill>
                <a:ea typeface="宋体" panose="02010600030101010101" pitchFamily="2" charset="-122"/>
              </a:rPr>
              <a:t>Past Action Items (3 of 3)</a:t>
            </a:r>
            <a:endParaRPr lang="en-US" altLang="zh-CN" sz="3600" i="1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9699" name="Slide Number Placeholder 2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zh-CN" sz="800" dirty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22</a:t>
            </a:fld>
            <a:endParaRPr lang="en-US" altLang="zh-CN" sz="800" dirty="0">
              <a:solidFill>
                <a:schemeClr val="tx1"/>
              </a:solidFill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629022"/>
              </p:ext>
            </p:extLst>
          </p:nvPr>
        </p:nvGraphicFramePr>
        <p:xfrm>
          <a:off x="144694" y="1219200"/>
          <a:ext cx="9685106" cy="478027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562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2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115">
                <a:tc>
                  <a:txBody>
                    <a:bodyPr/>
                    <a:lstStyle/>
                    <a:p>
                      <a:r>
                        <a:rPr lang="en-US" sz="1800" dirty="0"/>
                        <a:t>Action Item: </a:t>
                      </a:r>
                      <a:r>
                        <a:rPr lang="en-US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A.GMW.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Description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Status</a:t>
                      </a: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/>
                        <a:t>20210330.5</a:t>
                      </a:r>
                    </a:p>
                    <a:p>
                      <a:pPr algn="l"/>
                      <a:endParaRPr lang="en-US" sz="1400" b="1" i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From Action A.GIR.2020319.7 - </a:t>
                      </a:r>
                      <a:r>
                        <a:rPr lang="en-US" sz="1400" dirty="0" err="1"/>
                        <a:t>Manik</a:t>
                      </a:r>
                      <a:r>
                        <a:rPr lang="en-US" sz="1400" dirty="0"/>
                        <a:t> Bali (NOAA) to review guidance in the definition of time coverage start and end variables in the GSICS </a:t>
                      </a:r>
                      <a:r>
                        <a:rPr lang="en-US" sz="1400" dirty="0" err="1"/>
                        <a:t>netCDF</a:t>
                      </a:r>
                      <a:r>
                        <a:rPr lang="en-US" sz="1400" dirty="0"/>
                        <a:t> convention needs to be considered by all Subgroup Chairs.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CLOSED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Qifeng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Mark discussed and responded to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Manik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402272699"/>
                  </a:ext>
                </a:extLst>
              </a:tr>
              <a:tr h="518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/>
                        <a:t>20210330.6</a:t>
                      </a:r>
                    </a:p>
                    <a:p>
                      <a:pPr algn="l"/>
                      <a:endParaRPr lang="en-US" sz="1400" b="1" i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Need to update our action items in the Annual Meeting agenda under the GW Breakout tab.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720094656"/>
                  </a:ext>
                </a:extLst>
              </a:tr>
              <a:tr h="518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/>
                        <a:t>20210330.7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Add more info of about Focal Points – e.g., specialty of individuals - on the Focal Point List in the GSICS WMO Web Site. The process for each GPRC is to contact the GRWG Chair with a list of GRWG members and information about their specialties.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Manik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“Some agencies prefer that everything goes through their POC and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dont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prefer a direct contact with individuals listed here. So, we are sticking to that.”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872253766"/>
                  </a:ext>
                </a:extLst>
              </a:tr>
              <a:tr h="518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/>
                        <a:t>20210330.8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Spectral Response Functions: Subgroups need to consider what spectral response information that they need and what they are willing to work with in terms of formats.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Requested feedback from subgroup in June 2021. Analysis of NOAA JPSS-2 ATMS SRF formats was performed and distributed to the group for feedback in November 2021. Feedback was captured in emails.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4171187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032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352800" y="122237"/>
            <a:ext cx="5734050" cy="868363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2800" dirty="0">
                <a:solidFill>
                  <a:srgbClr val="0000FF"/>
                </a:solidFill>
                <a:ea typeface="宋体" panose="02010600030101010101" pitchFamily="2" charset="-122"/>
              </a:rPr>
              <a:t>MW Subgroup Planned Activities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95300" y="1066800"/>
            <a:ext cx="9261475" cy="4953000"/>
          </a:xfrm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en-US" altLang="zh-CN" sz="1800" dirty="0">
                <a:solidFill>
                  <a:srgbClr val="0000FF"/>
                </a:solidFill>
                <a:ea typeface="宋体" panose="02010600030101010101" pitchFamily="2" charset="-122"/>
              </a:rPr>
              <a:t>Meetings 2022 </a:t>
            </a:r>
          </a:p>
          <a:p>
            <a:pPr lvl="1" eaLnBrk="1" hangingPunct="1"/>
            <a:r>
              <a:rPr lang="en-US" altLang="zh-CN" sz="1600" dirty="0">
                <a:ea typeface="宋体" panose="02010600030101010101" pitchFamily="2" charset="-122"/>
              </a:rPr>
              <a:t>Web Meetings : To Be Determined</a:t>
            </a:r>
          </a:p>
          <a:p>
            <a:pPr lvl="1" eaLnBrk="1" hangingPunct="1"/>
            <a:r>
              <a:rPr lang="en-US" altLang="zh-CN" sz="1600" dirty="0">
                <a:ea typeface="宋体" panose="02010600030101010101" pitchFamily="2" charset="-122"/>
              </a:rPr>
              <a:t>Workshop (3 days) : The desire for 2</a:t>
            </a:r>
            <a:r>
              <a:rPr lang="en-US" altLang="zh-CN" sz="1600" baseline="30000" dirty="0">
                <a:ea typeface="宋体" panose="02010600030101010101" pitchFamily="2" charset="-122"/>
              </a:rPr>
              <a:t>nd</a:t>
            </a:r>
            <a:r>
              <a:rPr lang="en-US" altLang="zh-CN" sz="1600" dirty="0">
                <a:ea typeface="宋体" panose="02010600030101010101" pitchFamily="2" charset="-122"/>
              </a:rPr>
              <a:t> workshop will be determined after Workshop Survey.</a:t>
            </a:r>
          </a:p>
          <a:p>
            <a:pPr eaLnBrk="1" hangingPunct="1"/>
            <a:r>
              <a:rPr lang="en-US" altLang="zh-CN" sz="1800" dirty="0">
                <a:solidFill>
                  <a:srgbClr val="0000FF"/>
                </a:solidFill>
                <a:ea typeface="宋体" panose="02010600030101010101" pitchFamily="2" charset="-122"/>
              </a:rPr>
              <a:t>Possible Collaborative Activities (Within MW Subgroup or with other groups)</a:t>
            </a:r>
          </a:p>
          <a:p>
            <a:pPr lvl="1" eaLnBrk="1" hangingPunct="1"/>
            <a:r>
              <a:rPr lang="en-US" altLang="zh-CN" sz="1600" dirty="0">
                <a:ea typeface="宋体" panose="02010600030101010101" pitchFamily="2" charset="-122"/>
              </a:rPr>
              <a:t>MW lunar calibration and geolocation assessment</a:t>
            </a:r>
          </a:p>
          <a:p>
            <a:pPr lvl="1" eaLnBrk="1" hangingPunct="1"/>
            <a:r>
              <a:rPr lang="en-US" altLang="zh-CN" sz="1600" dirty="0">
                <a:ea typeface="宋体" panose="02010600030101010101" pitchFamily="2" charset="-122"/>
              </a:rPr>
              <a:t>Inter-calibration of </a:t>
            </a:r>
            <a:r>
              <a:rPr lang="en-US" altLang="zh-CN" sz="1600" dirty="0" err="1">
                <a:ea typeface="宋体" panose="02010600030101010101" pitchFamily="2" charset="-122"/>
              </a:rPr>
              <a:t>SmallSat</a:t>
            </a:r>
            <a:r>
              <a:rPr lang="en-US" altLang="zh-CN" sz="1600" dirty="0">
                <a:ea typeface="宋体" panose="02010600030101010101" pitchFamily="2" charset="-122"/>
              </a:rPr>
              <a:t>/</a:t>
            </a:r>
            <a:r>
              <a:rPr lang="en-US" altLang="zh-CN" sz="1600" dirty="0" err="1">
                <a:ea typeface="宋体" panose="02010600030101010101" pitchFamily="2" charset="-122"/>
              </a:rPr>
              <a:t>Cubesat</a:t>
            </a:r>
            <a:r>
              <a:rPr lang="en-US" altLang="zh-CN" sz="1600" dirty="0">
                <a:ea typeface="宋体" panose="02010600030101010101" pitchFamily="2" charset="-122"/>
              </a:rPr>
              <a:t> data from TROPICS, TEMPEST-D with operational MW sounders.</a:t>
            </a:r>
          </a:p>
          <a:p>
            <a:pPr lvl="1" eaLnBrk="1" hangingPunct="1"/>
            <a:r>
              <a:rPr lang="en-US" altLang="zh-CN" sz="1600" dirty="0">
                <a:ea typeface="宋体" panose="02010600030101010101" pitchFamily="2" charset="-122"/>
              </a:rPr>
              <a:t>NWP sensitivity analysis from MWTS-III FY-3E early morning orbit data</a:t>
            </a:r>
          </a:p>
          <a:p>
            <a:pPr lvl="1" eaLnBrk="1" hangingPunct="1"/>
            <a:r>
              <a:rPr lang="en-US" altLang="zh-CN" sz="1600" dirty="0">
                <a:ea typeface="宋体" panose="02010600030101010101" pitchFamily="2" charset="-122"/>
              </a:rPr>
              <a:t>Obtain TROPICS CubeSat lunar data obtained from its “sky-scan,” as these data are not available elsewhere.</a:t>
            </a:r>
          </a:p>
          <a:p>
            <a:pPr eaLnBrk="1" hangingPunct="1"/>
            <a:r>
              <a:rPr lang="en-US" altLang="zh-CN" sz="1800" dirty="0">
                <a:solidFill>
                  <a:srgbClr val="0000FF"/>
                </a:solidFill>
                <a:ea typeface="宋体" panose="02010600030101010101" pitchFamily="2" charset="-122"/>
              </a:rPr>
              <a:t>Possible Deliverables</a:t>
            </a:r>
          </a:p>
          <a:p>
            <a:pPr lvl="1" eaLnBrk="1" hangingPunct="1"/>
            <a:r>
              <a:rPr lang="en-US" altLang="zh-CN" sz="1600" dirty="0">
                <a:ea typeface="宋体" panose="02010600030101010101" pitchFamily="2" charset="-122"/>
              </a:rPr>
              <a:t>Data base associated with the lunar disk-average brightness temperature for the MW frequency range between 23 and 183 GHz</a:t>
            </a:r>
          </a:p>
          <a:p>
            <a:pPr lvl="1" eaLnBrk="1" hangingPunct="1"/>
            <a:r>
              <a:rPr lang="en-US" altLang="zh-CN" sz="1600" dirty="0">
                <a:ea typeface="宋体" panose="02010600030101010101" pitchFamily="2" charset="-122"/>
              </a:rPr>
              <a:t>Inter-calibration statistics between operational MW sounders and </a:t>
            </a:r>
            <a:r>
              <a:rPr lang="en-US" altLang="zh-CN" sz="1600" dirty="0" err="1">
                <a:ea typeface="宋体" panose="02010600030101010101" pitchFamily="2" charset="-122"/>
              </a:rPr>
              <a:t>SmallSat</a:t>
            </a:r>
            <a:r>
              <a:rPr lang="en-US" altLang="zh-CN" sz="1600" dirty="0">
                <a:ea typeface="宋体" panose="02010600030101010101" pitchFamily="2" charset="-122"/>
              </a:rPr>
              <a:t>/CubeSat L1b products</a:t>
            </a:r>
          </a:p>
          <a:p>
            <a:pPr lvl="1" eaLnBrk="1" hangingPunct="1"/>
            <a:r>
              <a:rPr lang="en-US" altLang="zh-CN" sz="1600" dirty="0">
                <a:ea typeface="宋体" panose="02010600030101010101" pitchFamily="2" charset="-122"/>
              </a:rPr>
              <a:t>GSICS Products - MW FCDR time series.</a:t>
            </a:r>
          </a:p>
          <a:p>
            <a:pPr lvl="2" eaLnBrk="1" hangingPunct="1"/>
            <a:r>
              <a:rPr lang="en-US" altLang="zh-CN" sz="1200" dirty="0">
                <a:ea typeface="宋体" panose="02010600030101010101" pitchFamily="2" charset="-122"/>
              </a:rPr>
              <a:t>Often FCDR time series can be developed by updating calibration, and not by determining bias coefficients.</a:t>
            </a:r>
            <a:endParaRPr lang="en-US" altLang="zh-CN" sz="20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dirty="0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eaLnBrk="1" hangingPunct="1"/>
            <a:endParaRPr lang="zh-CN" altLang="zh-CN" dirty="0">
              <a:ea typeface="宋体" panose="02010600030101010101" pitchFamily="2" charset="-122"/>
            </a:endParaRPr>
          </a:p>
        </p:txBody>
      </p:sp>
      <p:sp>
        <p:nvSpPr>
          <p:cNvPr id="31748" name="Slide Number Placeholder 3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zh-CN" sz="800" dirty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23</a:t>
            </a:fld>
            <a:endParaRPr lang="en-US" altLang="zh-CN" sz="800" dirty="0">
              <a:solidFill>
                <a:schemeClr val="tx1"/>
              </a:solidFill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254375" y="255640"/>
            <a:ext cx="6264275" cy="709612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3600" dirty="0">
                <a:solidFill>
                  <a:srgbClr val="0000FF"/>
                </a:solidFill>
                <a:ea typeface="宋体" panose="02010600030101010101" pitchFamily="2" charset="-122"/>
              </a:rPr>
              <a:t>Potential Action Items 2022</a:t>
            </a:r>
            <a:endParaRPr lang="en-US" altLang="zh-CN" sz="3600" i="1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9699" name="Slide Number Placeholder 2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zh-CN" sz="800" dirty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24</a:t>
            </a:fld>
            <a:endParaRPr lang="en-US" altLang="zh-CN" sz="800" dirty="0">
              <a:solidFill>
                <a:schemeClr val="tx1"/>
              </a:solidFill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0884797"/>
              </p:ext>
            </p:extLst>
          </p:nvPr>
        </p:nvGraphicFramePr>
        <p:xfrm>
          <a:off x="264160" y="1549496"/>
          <a:ext cx="9448800" cy="451097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2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2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53">
                <a:tc>
                  <a:txBody>
                    <a:bodyPr/>
                    <a:lstStyle/>
                    <a:p>
                      <a:r>
                        <a:rPr lang="en-US" sz="1800" dirty="0"/>
                        <a:t>Action Item: </a:t>
                      </a:r>
                      <a:r>
                        <a:rPr lang="en-US" sz="1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A.GMW.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Description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Status</a:t>
                      </a: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38">
                <a:tc>
                  <a:txBody>
                    <a:bodyPr/>
                    <a:lstStyle/>
                    <a:p>
                      <a:pPr algn="l"/>
                      <a:r>
                        <a:rPr lang="en-US" sz="1800" b="1" i="1" dirty="0"/>
                        <a:t>20220317</a:t>
                      </a:r>
                      <a:r>
                        <a:rPr lang="en-US" altLang="zh-CN" sz="1800" b="1" i="1" dirty="0"/>
                        <a:t>.1</a:t>
                      </a:r>
                      <a:endParaRPr lang="en-US" sz="1800" b="1" i="1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Share the lunar disc-average brightness temperature data base for the microwave frequency range between 23 and 183 GHz (Yang and </a:t>
                      </a:r>
                      <a:r>
                        <a:rPr lang="en-US" sz="1800" dirty="0" err="1"/>
                        <a:t>Burgdorf</a:t>
                      </a:r>
                      <a:r>
                        <a:rPr lang="en-US" sz="1800" dirty="0"/>
                        <a:t>)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altLang="zh-C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2699" marB="1269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38">
                <a:tc>
                  <a:txBody>
                    <a:bodyPr/>
                    <a:lstStyle/>
                    <a:p>
                      <a:pPr algn="l"/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20220317.2</a:t>
                      </a:r>
                      <a:endParaRPr lang="en-US" sz="1800" b="1" i="1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/>
                        <a:t>Determine the feasibility of using MW FCDRs as GSICS Products (Iacovazzi and John)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altLang="zh-C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2699" marB="1269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38">
                <a:tc>
                  <a:txBody>
                    <a:bodyPr/>
                    <a:lstStyle/>
                    <a:p>
                      <a:pPr algn="l"/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20220317.3</a:t>
                      </a:r>
                      <a:endParaRPr lang="en-US" sz="1800" b="1" i="1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aseline="0" dirty="0"/>
                        <a:t>Obtain the lunar data acquire from TROPICS from MIT. (Yang)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altLang="zh-C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38">
                <a:tc>
                  <a:txBody>
                    <a:bodyPr/>
                    <a:lstStyle/>
                    <a:p>
                      <a:pPr algn="l"/>
                      <a:r>
                        <a:rPr lang="en-US" sz="1800" b="1" i="1" dirty="0"/>
                        <a:t>20220317</a:t>
                      </a:r>
                      <a:r>
                        <a:rPr lang="en-US" altLang="zh-CN" sz="1800" b="1" i="1" dirty="0"/>
                        <a:t>.4</a:t>
                      </a:r>
                      <a:endParaRPr lang="en-US" sz="1800" b="1" i="1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Perform O-B analysis on </a:t>
                      </a:r>
                      <a:r>
                        <a:rPr lang="en-US" sz="1800" dirty="0" err="1"/>
                        <a:t>SmallSat</a:t>
                      </a:r>
                      <a:r>
                        <a:rPr lang="en-US" sz="1800" dirty="0"/>
                        <a:t>/CubeSat data, such as TROPICS or TEMPEST-D. (NOAA)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altLang="zh-C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38">
                <a:tc>
                  <a:txBody>
                    <a:bodyPr/>
                    <a:lstStyle/>
                    <a:p>
                      <a:pPr algn="l"/>
                      <a:r>
                        <a:rPr lang="en-US" sz="1800" b="1" i="1" dirty="0"/>
                        <a:t>20220317.5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Obtain and share NWP results regarding the use of the MWTS-III from FY-3E. (CMA)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38">
                <a:tc>
                  <a:txBody>
                    <a:bodyPr/>
                    <a:lstStyle/>
                    <a:p>
                      <a:pPr algn="l"/>
                      <a:endParaRPr lang="en-US" sz="1800" b="1" i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......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905000" y="2603500"/>
            <a:ext cx="4572000" cy="901700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dirty="0">
                <a:solidFill>
                  <a:srgbClr val="0000FF"/>
                </a:solidFill>
                <a:ea typeface="宋体" panose="02010600030101010101" pitchFamily="2" charset="-122"/>
              </a:rPr>
              <a:t>Back Up Slides</a:t>
            </a:r>
            <a:endParaRPr lang="en-GB" altLang="en-US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B278AA-C574-4BDE-8F85-02B156D5D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F8E2DD-B3FD-4ADC-863B-ABF761F4C0A7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25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3505200" y="0"/>
            <a:ext cx="5905500" cy="1143000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3200" dirty="0">
                <a:ea typeface="宋体" panose="02010600030101010101" pitchFamily="2" charset="-122"/>
              </a:rPr>
              <a:t>  </a:t>
            </a:r>
            <a:r>
              <a:rPr lang="en-US" altLang="zh-CN" sz="2800" dirty="0">
                <a:solidFill>
                  <a:srgbClr val="0000FF"/>
                </a:solidFill>
                <a:ea typeface="宋体" panose="02010600030101010101" pitchFamily="2" charset="-122"/>
              </a:rPr>
              <a:t>General Achievements and Progress (1 of 2)</a:t>
            </a:r>
            <a:endParaRPr lang="zh-CN" altLang="en-US" sz="2800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zh-CN" sz="800" dirty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3</a:t>
            </a:fld>
            <a:endParaRPr lang="en-US" altLang="zh-CN" sz="800" dirty="0">
              <a:solidFill>
                <a:schemeClr val="tx1"/>
              </a:solidFill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内容占位符 2"/>
          <p:cNvSpPr txBox="1"/>
          <p:nvPr/>
        </p:nvSpPr>
        <p:spPr>
          <a:xfrm>
            <a:off x="304800" y="1143000"/>
            <a:ext cx="9372600" cy="5181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200" b="0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Microwave (MW) subgroup meetings</a:t>
            </a:r>
          </a:p>
          <a:p>
            <a:pPr lvl="1"/>
            <a:r>
              <a:rPr lang="en-US" altLang="zh-CN" sz="1800" b="0" kern="0" dirty="0">
                <a:latin typeface="Arial" panose="020B0604020202020204" pitchFamily="34" charset="0"/>
              </a:rPr>
              <a:t>2 Apr 2021 (Annual meeting)</a:t>
            </a:r>
          </a:p>
          <a:p>
            <a:pPr lvl="1"/>
            <a:r>
              <a:rPr lang="en-GB" altLang="en-US" sz="1800" b="0" kern="0" dirty="0">
                <a:latin typeface="Arial" panose="020B0604020202020204" pitchFamily="34" charset="0"/>
              </a:rPr>
              <a:t>13 Jul 2021, 28 Oct 2021 and 17 Dec 2021 (Team </a:t>
            </a:r>
            <a:r>
              <a:rPr lang="en-US" altLang="zh-CN" sz="1800" b="0" kern="0" dirty="0">
                <a:latin typeface="Arial" panose="020B0604020202020204" pitchFamily="34" charset="0"/>
              </a:rPr>
              <a:t>meetings</a:t>
            </a:r>
            <a:r>
              <a:rPr lang="en-GB" altLang="en-US" sz="1800" b="0" kern="0" dirty="0">
                <a:latin typeface="Arial" panose="020B0604020202020204" pitchFamily="34" charset="0"/>
              </a:rPr>
              <a:t>)</a:t>
            </a:r>
          </a:p>
          <a:p>
            <a:pPr lvl="1"/>
            <a:r>
              <a:rPr lang="en-GB" altLang="en-US" sz="1800" b="0" kern="0" dirty="0">
                <a:latin typeface="Arial" panose="020B0604020202020204" pitchFamily="34" charset="0"/>
              </a:rPr>
              <a:t>28 Feb – 2 Mar 2022 (Technical workshop)</a:t>
            </a:r>
          </a:p>
          <a:p>
            <a:pPr lvl="2"/>
            <a:r>
              <a:rPr lang="en-US" altLang="en-US" sz="1600" b="0" kern="0" dirty="0">
                <a:latin typeface="Arial" panose="020B0604020202020204" pitchFamily="34" charset="0"/>
              </a:rPr>
              <a:t>Focus: “The Past History, Current Status, and Future Development of Satellite Microwave Remote Sensing”</a:t>
            </a:r>
          </a:p>
          <a:p>
            <a:r>
              <a:rPr lang="en-US" altLang="zh-CN" sz="2200" b="0" kern="0" dirty="0">
                <a:solidFill>
                  <a:srgbClr val="0000FF"/>
                </a:solidFill>
              </a:rPr>
              <a:t>GSICS Spectral Response Function (SRF) formats discussion and feedback</a:t>
            </a:r>
          </a:p>
          <a:p>
            <a:pPr lvl="1"/>
            <a:r>
              <a:rPr lang="en-US" altLang="zh-CN" sz="1800" b="0" kern="0" dirty="0"/>
              <a:t>JPSS-2 SRF format used to facilitate discussion: contents and format</a:t>
            </a:r>
          </a:p>
          <a:p>
            <a:pPr lvl="1"/>
            <a:r>
              <a:rPr lang="en-US" altLang="zh-CN" sz="1800" b="0" kern="0" dirty="0"/>
              <a:t>Feedback - Add “Frequency” parameter to improve format back compatibility, and using arrays to minimize the number of variables. </a:t>
            </a:r>
          </a:p>
          <a:p>
            <a:r>
              <a:rPr lang="en-GB" altLang="en-US" sz="2200" b="0" kern="0" dirty="0">
                <a:solidFill>
                  <a:srgbClr val="0000FF"/>
                </a:solidFill>
                <a:latin typeface="Arial" panose="020B0604020202020204" pitchFamily="34" charset="0"/>
              </a:rPr>
              <a:t>User Outreach </a:t>
            </a:r>
          </a:p>
          <a:p>
            <a:pPr lvl="1"/>
            <a:r>
              <a:rPr lang="en-GB" altLang="en-US" sz="1800" b="0" kern="0" dirty="0">
                <a:latin typeface="Arial" panose="020B0604020202020204" pitchFamily="34" charset="0"/>
              </a:rPr>
              <a:t>The Technical Workshop brought together MW instrument developer, calibration, and data applications experts from earth-system satellite operations and space agencies, standards institutes, academia and numerical weather prediction (NWP) communities</a:t>
            </a:r>
            <a:r>
              <a:rPr lang="en-US" altLang="en-US" sz="1400" b="0" kern="0" dirty="0"/>
              <a:t>.</a:t>
            </a:r>
            <a:endParaRPr lang="en-GB" altLang="en-US" sz="1600" b="0" kern="0" dirty="0">
              <a:latin typeface="Arial" panose="020B0604020202020204" pitchFamily="34" charset="0"/>
            </a:endParaRPr>
          </a:p>
          <a:p>
            <a:pPr lvl="1"/>
            <a:endParaRPr lang="en-US" altLang="zh-CN" sz="2200" b="0" kern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3505200" y="0"/>
            <a:ext cx="5905500" cy="1143000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3200" dirty="0">
                <a:ea typeface="宋体" panose="02010600030101010101" pitchFamily="2" charset="-122"/>
              </a:rPr>
              <a:t>  </a:t>
            </a:r>
            <a:r>
              <a:rPr lang="en-US" altLang="zh-CN" sz="2800" dirty="0">
                <a:solidFill>
                  <a:srgbClr val="0000FF"/>
                </a:solidFill>
                <a:ea typeface="宋体" panose="02010600030101010101" pitchFamily="2" charset="-122"/>
              </a:rPr>
              <a:t>General Achievements and Progress (2 of 2)</a:t>
            </a:r>
            <a:endParaRPr lang="zh-CN" altLang="en-US" sz="2800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zh-CN" sz="800" dirty="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4</a:t>
            </a:fld>
            <a:endParaRPr lang="en-US" altLang="zh-CN" sz="800" dirty="0">
              <a:solidFill>
                <a:schemeClr val="tx1"/>
              </a:solidFill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内容占位符 2"/>
          <p:cNvSpPr txBox="1"/>
          <p:nvPr/>
        </p:nvSpPr>
        <p:spPr>
          <a:xfrm>
            <a:off x="298926" y="1143000"/>
            <a:ext cx="9488091" cy="5410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200" b="0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MW calibration and geolocation approach improvements</a:t>
            </a:r>
          </a:p>
          <a:p>
            <a:pPr lvl="1"/>
            <a:r>
              <a:rPr lang="en-US" altLang="en-US" sz="1800" b="0" kern="0" dirty="0">
                <a:latin typeface="Arial" panose="020B0604020202020204" pitchFamily="34" charset="0"/>
              </a:rPr>
              <a:t>Physics-based ATMS noise computations improves performance and distinguishes thermal and 1/f</a:t>
            </a:r>
            <a:r>
              <a:rPr lang="en-US" altLang="en-US" sz="1800" b="0" kern="0" baseline="30000" dirty="0">
                <a:latin typeface="Symbol" panose="05050102010706020507" pitchFamily="18" charset="2"/>
              </a:rPr>
              <a:t>a</a:t>
            </a:r>
            <a:r>
              <a:rPr lang="en-US" altLang="en-US" sz="1800" b="0" kern="0" dirty="0">
                <a:latin typeface="Arial" panose="020B0604020202020204" pitchFamily="34" charset="0"/>
              </a:rPr>
              <a:t> (flicker) noise.</a:t>
            </a:r>
          </a:p>
          <a:p>
            <a:pPr lvl="1"/>
            <a:r>
              <a:rPr lang="en-US" altLang="en-US" sz="1800" b="0" kern="0" dirty="0">
                <a:latin typeface="Arial" panose="020B0604020202020204" pitchFamily="34" charset="0"/>
              </a:rPr>
              <a:t>Modifying the Backus-Gilbert Inversion (BGI) microwave data remapping algorithm to use an adaptive window and noise tuning method reduces scan-dependent remapping noise changes.</a:t>
            </a:r>
          </a:p>
          <a:p>
            <a:r>
              <a:rPr lang="en-US" altLang="zh-CN" sz="2200" b="0" kern="0" dirty="0">
                <a:solidFill>
                  <a:srgbClr val="0000FF"/>
                </a:solidFill>
              </a:rPr>
              <a:t>Instrument performance monitoring and uncertainty characterization improvements</a:t>
            </a:r>
          </a:p>
          <a:p>
            <a:pPr lvl="1"/>
            <a:r>
              <a:rPr lang="en-US" altLang="zh-CN" sz="1800" b="0" kern="0" dirty="0"/>
              <a:t>Harnessing COSMIC-2 Global Navigation Satellite System (GNSS) Radio Occultation (RO) measurements</a:t>
            </a:r>
          </a:p>
          <a:p>
            <a:pPr lvl="2"/>
            <a:r>
              <a:rPr lang="en-US" altLang="zh-CN" sz="1600" b="0" kern="0" dirty="0"/>
              <a:t>COSMIC-2 RO and Vaisala RS41 and RS92 radiosondes are compared to quantify the temperature and humidity biases among different radiosonde sensor types and different RO retrieval algorithms.</a:t>
            </a:r>
          </a:p>
          <a:p>
            <a:pPr lvl="2"/>
            <a:r>
              <a:rPr lang="en-US" altLang="zh-CN" sz="1600" b="0" kern="0" dirty="0"/>
              <a:t>Integrating COSMIC-2 soundings into NOAA’s CRTM-based MW sounder data quality monitoring significantly expands RO sounding population, and supports inter-satellite bias detection.</a:t>
            </a:r>
          </a:p>
          <a:p>
            <a:r>
              <a:rPr lang="en-US" altLang="zh-CN" sz="2200" b="0" kern="0" dirty="0">
                <a:solidFill>
                  <a:srgbClr val="0000FF"/>
                </a:solidFill>
              </a:rPr>
              <a:t>MW Subgroup Wiki updated and expanded to include all meetings</a:t>
            </a:r>
          </a:p>
          <a:p>
            <a:pPr lvl="1"/>
            <a:endParaRPr lang="en-US" altLang="zh-CN" sz="1800" b="0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03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3581400" y="138113"/>
            <a:ext cx="6226996" cy="891500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13 Jul </a:t>
            </a:r>
            <a:r>
              <a:rPr lang="en-GB" altLang="en-US" sz="2200" dirty="0">
                <a:solidFill>
                  <a:srgbClr val="0000FF"/>
                </a:solidFill>
              </a:rPr>
              <a:t>Meeting Highlights</a:t>
            </a:r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: </a:t>
            </a:r>
            <a:br>
              <a:rPr lang="en-US" altLang="zh-CN" sz="2200" dirty="0">
                <a:ea typeface="宋体" panose="02010600030101010101" pitchFamily="2" charset="-122"/>
              </a:rPr>
            </a:br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COSMIC-RO and Radiosonde Inter-comparison</a:t>
            </a:r>
            <a:endParaRPr lang="en-GB" altLang="en-US" sz="2200" i="1" dirty="0">
              <a:solidFill>
                <a:srgbClr val="0000FF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59650" y="1219200"/>
            <a:ext cx="4448746" cy="51706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sz="2000" b="0" dirty="0">
                <a:solidFill>
                  <a:schemeClr val="tx1"/>
                </a:solidFill>
                <a:latin typeface="+mj-lt"/>
              </a:rPr>
              <a:t>Independently-retrieved UCAR and NOAA/STAR COSMIC-2 RO temperature and humidity data are compared with in-situ Vaisala RS41 and RS92 RAOB data.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sz="2000" b="0" dirty="0">
                <a:solidFill>
                  <a:schemeClr val="tx1"/>
                </a:solidFill>
                <a:latin typeface="+mj-lt"/>
              </a:rPr>
              <a:t>The height and day-night dependence of temperature and humidity biases are analysed using 7-months of collocated COSMIC-2 RO and RS41/RS92 RAOB data.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sz="2000" b="0" dirty="0">
                <a:solidFill>
                  <a:schemeClr val="tx1"/>
                </a:solidFill>
                <a:latin typeface="+mj-lt"/>
              </a:rPr>
              <a:t>The RO vs. RAOB comparison helps quantify the temperature and humidity biases among different radiosonde sensor types and different RO retrieval algorithms.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EB680F-819D-4272-B70A-4D058F2B8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3" t="6897" r="7908"/>
          <a:stretch/>
        </p:blipFill>
        <p:spPr>
          <a:xfrm>
            <a:off x="722254" y="1120834"/>
            <a:ext cx="4003773" cy="20788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8C9C87-4B7B-40C3-BCA2-FC1E090D9B98}"/>
              </a:ext>
            </a:extLst>
          </p:cNvPr>
          <p:cNvSpPr txBox="1"/>
          <p:nvPr/>
        </p:nvSpPr>
        <p:spPr>
          <a:xfrm>
            <a:off x="152400" y="3152001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n-lt"/>
              </a:rPr>
              <a:t>Radiosonde station co-located with COSMIC-2 observations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4A72CD-F753-483F-8381-470B494C53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78"/>
          <a:stretch/>
        </p:blipFill>
        <p:spPr>
          <a:xfrm>
            <a:off x="101029" y="3418259"/>
            <a:ext cx="5205919" cy="21443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F9E4E5-4569-43E9-BFCD-40379CFBB4C4}"/>
              </a:ext>
            </a:extLst>
          </p:cNvPr>
          <p:cNvSpPr txBox="1"/>
          <p:nvPr/>
        </p:nvSpPr>
        <p:spPr>
          <a:xfrm>
            <a:off x="334645" y="5597780"/>
            <a:ext cx="5021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n-lt"/>
              </a:rPr>
              <a:t>Day and night temperature bias comparison: UCAR and NOAA-STAR COSMIC-2 temperature retrieval vs. RS41 measurement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436EB5-D17C-41D0-B3E1-7B6357580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F8E2DD-B3FD-4ADC-863B-ABF761F4C0A7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5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3429000" y="138113"/>
            <a:ext cx="6328410" cy="928687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2000" dirty="0">
                <a:solidFill>
                  <a:srgbClr val="0000FF"/>
                </a:solidFill>
                <a:ea typeface="宋体" panose="02010600030101010101" pitchFamily="2" charset="-122"/>
              </a:rPr>
              <a:t>13 Jul </a:t>
            </a:r>
            <a:r>
              <a:rPr lang="en-GB" altLang="en-US" sz="2000" dirty="0">
                <a:solidFill>
                  <a:srgbClr val="0000FF"/>
                </a:solidFill>
              </a:rPr>
              <a:t>Meeting Highlights</a:t>
            </a:r>
            <a:r>
              <a:rPr lang="en-US" altLang="zh-CN" sz="2000" dirty="0">
                <a:solidFill>
                  <a:srgbClr val="0000FF"/>
                </a:solidFill>
                <a:ea typeface="宋体" panose="02010600030101010101" pitchFamily="2" charset="-122"/>
              </a:rPr>
              <a:t>:</a:t>
            </a:r>
            <a:br>
              <a:rPr lang="en-US" altLang="zh-CN" sz="2000" dirty="0">
                <a:solidFill>
                  <a:srgbClr val="0000FF"/>
                </a:solidFill>
                <a:ea typeface="宋体" panose="02010600030101010101" pitchFamily="2" charset="-122"/>
              </a:rPr>
            </a:br>
            <a:r>
              <a:rPr lang="en-US" sz="2000" dirty="0">
                <a:solidFill>
                  <a:srgbClr val="0000FF"/>
                </a:solidFill>
                <a:sym typeface="Arial"/>
              </a:rPr>
              <a:t>COSMIC-2 Soundings Impacts on a RO-based NOAA MW Data Quality Monitoring System</a:t>
            </a:r>
            <a:endParaRPr lang="en-US" altLang="en-GB" sz="2000" i="1" dirty="0">
              <a:solidFill>
                <a:srgbClr val="0000FF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13" name="Google Shape;165;p30">
            <a:extLst>
              <a:ext uri="{FF2B5EF4-FFF2-40B4-BE49-F238E27FC236}">
                <a16:creationId xmlns:a16="http://schemas.microsoft.com/office/drawing/2014/main" id="{C6D173BA-6FDA-4C20-BAB7-30FD2771913A}"/>
              </a:ext>
            </a:extLst>
          </p:cNvPr>
          <p:cNvSpPr txBox="1">
            <a:spLocks/>
          </p:cNvSpPr>
          <p:nvPr/>
        </p:nvSpPr>
        <p:spPr>
          <a:xfrm>
            <a:off x="4419600" y="1958324"/>
            <a:ext cx="5328212" cy="3889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eaLnBrk="1" fontAlgn="auto" hangingPunct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kern="0" dirty="0">
                <a:latin typeface="+mn-lt"/>
                <a:cs typeface="Calibri" panose="020F0502020204030204" pitchFamily="34" charset="0"/>
                <a:sym typeface="Arial"/>
              </a:rPr>
              <a:t>Sample number increases by ~10X, and distribution shifts to the tropics and subtropics</a:t>
            </a:r>
          </a:p>
          <a:p>
            <a:pPr eaLnBrk="1" fontAlgn="auto" hangingPunct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kern="0" dirty="0">
                <a:latin typeface="+mn-lt"/>
                <a:cs typeface="Calibri" panose="020F0502020204030204" pitchFamily="34" charset="0"/>
                <a:sym typeface="Arial"/>
              </a:rPr>
              <a:t>Individual sensor changes in long-term mean observed minus CRTM-simulated (O-B) Ta bias are &lt; 0.5K shift for all channels, but ATMS(AMSU-A) Ch 15(14) has a large 1.5 K semi-annual variability (not shown)</a:t>
            </a:r>
          </a:p>
          <a:p>
            <a:pPr eaLnBrk="1" fontAlgn="auto" hangingPunct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 kern="0" dirty="0">
                <a:latin typeface="+mn-lt"/>
                <a:cs typeface="Calibri" panose="020F0502020204030204" pitchFamily="34" charset="0"/>
                <a:sym typeface="Arial"/>
              </a:rPr>
              <a:t>Inter-sensor double differences show very robust extensions for all monitored sensor pair groups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070AB3-ABB8-40BF-B567-7749247CF0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76" r="799" b="5375"/>
          <a:stretch/>
        </p:blipFill>
        <p:spPr bwMode="auto">
          <a:xfrm>
            <a:off x="63562" y="1970547"/>
            <a:ext cx="4246213" cy="1561878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6897D9-E32F-4C23-ABA4-AB294A138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71" r="1679"/>
          <a:stretch/>
        </p:blipFill>
        <p:spPr>
          <a:xfrm>
            <a:off x="63562" y="4021115"/>
            <a:ext cx="4189676" cy="17811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7FBE135-61A8-4A15-8D9B-71EAFDB438DE}"/>
              </a:ext>
            </a:extLst>
          </p:cNvPr>
          <p:cNvSpPr/>
          <p:nvPr/>
        </p:nvSpPr>
        <p:spPr>
          <a:xfrm>
            <a:off x="516589" y="5848290"/>
            <a:ext cx="3767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Post-C2 minus pre-C2 mean of double-difference monthly inter-sensor Ta bias min and max</a:t>
            </a:r>
            <a:endParaRPr lang="en-US" sz="10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95D121-5BAE-40B7-ACCE-F01F8FD789CF}"/>
              </a:ext>
            </a:extLst>
          </p:cNvPr>
          <p:cNvSpPr/>
          <p:nvPr/>
        </p:nvSpPr>
        <p:spPr>
          <a:xfrm>
            <a:off x="1053469" y="3515324"/>
            <a:ext cx="30007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Post-C2 minus pre-C2 mean of global monthly mean O-B Ta bias values </a:t>
            </a:r>
            <a:endParaRPr lang="en-US" sz="10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C706D9-4B84-4518-A51D-06629E05CCC9}"/>
              </a:ext>
            </a:extLst>
          </p:cNvPr>
          <p:cNvSpPr/>
          <p:nvPr/>
        </p:nvSpPr>
        <p:spPr>
          <a:xfrm>
            <a:off x="81988" y="1304653"/>
            <a:ext cx="98240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Adding STAR COSMIC-2 (C2) RO data impacts the ICVS ATMS/AMSU-A monitoring system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732F0F-2F75-4908-8296-33C4EDE1F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F8E2DD-B3FD-4ADC-863B-ABF761F4C0A7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6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3276600" y="138113"/>
            <a:ext cx="6557010" cy="928687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28 Oct </a:t>
            </a:r>
            <a:r>
              <a:rPr lang="en-GB" altLang="en-US" sz="2200" dirty="0">
                <a:solidFill>
                  <a:srgbClr val="0000FF"/>
                </a:solidFill>
              </a:rPr>
              <a:t>Meeting Highlights</a:t>
            </a:r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:</a:t>
            </a:r>
            <a:b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</a:br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  <a:sym typeface="Arial"/>
              </a:rPr>
              <a:t>N</a:t>
            </a:r>
            <a:r>
              <a:rPr lang="en-US" sz="2200" dirty="0">
                <a:solidFill>
                  <a:srgbClr val="0000FF"/>
                </a:solidFill>
                <a:sym typeface="Arial"/>
              </a:rPr>
              <a:t>ew Algorithm for Determining MW Sensor NEDT</a:t>
            </a:r>
            <a:endParaRPr lang="en-US" altLang="en-GB" sz="2200" i="1" dirty="0">
              <a:solidFill>
                <a:srgbClr val="0000FF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CEBFD4-8A71-44C8-8340-DD03E3F09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95" y="3810000"/>
            <a:ext cx="9528810" cy="2209800"/>
          </a:xfrm>
        </p:spPr>
        <p:txBody>
          <a:bodyPr>
            <a:normAutofit/>
          </a:bodyPr>
          <a:lstStyle/>
          <a:p>
            <a:r>
              <a:rPr lang="en-US" sz="2000" dirty="0"/>
              <a:t>Physics and mathematics based algorithm.</a:t>
            </a:r>
          </a:p>
          <a:p>
            <a:r>
              <a:rPr lang="en-US" sz="2000" dirty="0"/>
              <a:t>Issues identified in current algorithms.</a:t>
            </a:r>
          </a:p>
          <a:p>
            <a:r>
              <a:rPr lang="en-US" sz="2000" dirty="0"/>
              <a:t>The validation and comparison are implemented with TVAC and simulation.</a:t>
            </a:r>
          </a:p>
          <a:p>
            <a:r>
              <a:rPr lang="en-US" sz="2000" dirty="0"/>
              <a:t>The new algorithm exhibits superior performance at all channels, including the G-band, which is prone to 1/f noise and is severely underestimated by old algorithms.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Content Placeholder 5">
                <a:extLst>
                  <a:ext uri="{FF2B5EF4-FFF2-40B4-BE49-F238E27FC236}">
                    <a16:creationId xmlns:a16="http://schemas.microsoft.com/office/drawing/2014/main" id="{52C75D79-D88E-4F03-87B8-DFA9943DEE8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00826198"/>
                  </p:ext>
                </p:extLst>
              </p:nvPr>
            </p:nvGraphicFramePr>
            <p:xfrm>
              <a:off x="381000" y="1270120"/>
              <a:ext cx="7543800" cy="21888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08760">
                      <a:extLst>
                        <a:ext uri="{9D8B030D-6E8A-4147-A177-3AD203B41FA5}">
                          <a16:colId xmlns:a16="http://schemas.microsoft.com/office/drawing/2014/main" val="1079932681"/>
                        </a:ext>
                      </a:extLst>
                    </a:gridCol>
                    <a:gridCol w="1508760">
                      <a:extLst>
                        <a:ext uri="{9D8B030D-6E8A-4147-A177-3AD203B41FA5}">
                          <a16:colId xmlns:a16="http://schemas.microsoft.com/office/drawing/2014/main" val="1556746284"/>
                        </a:ext>
                      </a:extLst>
                    </a:gridCol>
                    <a:gridCol w="1508760">
                      <a:extLst>
                        <a:ext uri="{9D8B030D-6E8A-4147-A177-3AD203B41FA5}">
                          <a16:colId xmlns:a16="http://schemas.microsoft.com/office/drawing/2014/main" val="3934017384"/>
                        </a:ext>
                      </a:extLst>
                    </a:gridCol>
                    <a:gridCol w="1508760">
                      <a:extLst>
                        <a:ext uri="{9D8B030D-6E8A-4147-A177-3AD203B41FA5}">
                          <a16:colId xmlns:a16="http://schemas.microsoft.com/office/drawing/2014/main" val="1973071911"/>
                        </a:ext>
                      </a:extLst>
                    </a:gridCol>
                    <a:gridCol w="1508760">
                      <a:extLst>
                        <a:ext uri="{9D8B030D-6E8A-4147-A177-3AD203B41FA5}">
                          <a16:colId xmlns:a16="http://schemas.microsoft.com/office/drawing/2014/main" val="1470654917"/>
                        </a:ext>
                      </a:extLst>
                    </a:gridCol>
                  </a:tblGrid>
                  <a:tr h="652941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Method Pitfall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>
                              <a:effectLst/>
                              <a:latin typeface="+mj-lt"/>
                            </a:rPr>
                            <a:t>EUMETSAT</a:t>
                          </a:r>
                          <a:endParaRPr lang="en-US" sz="14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>
                              <a:effectLst/>
                              <a:latin typeface="+mj-lt"/>
                            </a:rPr>
                            <a:t>UK </a:t>
                          </a:r>
                          <a:r>
                            <a:rPr lang="en-US" sz="1400" u="none" strike="noStrike" dirty="0" err="1">
                              <a:effectLst/>
                              <a:latin typeface="+mj-lt"/>
                            </a:rPr>
                            <a:t>MetOffice</a:t>
                          </a:r>
                          <a:endParaRPr lang="en-US" sz="14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>
                              <a:effectLst/>
                              <a:latin typeface="+mj-lt"/>
                            </a:rPr>
                            <a:t>NOAA</a:t>
                          </a:r>
                          <a:endParaRPr lang="en-US" sz="14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>
                              <a:effectLst/>
                              <a:latin typeface="+mj-lt"/>
                            </a:rPr>
                            <a:t>New</a:t>
                          </a:r>
                          <a:endParaRPr lang="en-US" sz="14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634244316"/>
                      </a:ext>
                    </a:extLst>
                  </a:tr>
                  <a:tr h="274915">
                    <a:tc>
                      <a:txBody>
                        <a:bodyPr/>
                        <a:lstStyle/>
                        <a:p>
                          <a:pPr algn="l" rtl="0" fontAlgn="ctr"/>
                          <a:r>
                            <a:rPr lang="en-US" sz="1400" u="none" strike="noStrike" dirty="0">
                              <a:effectLst/>
                              <a:latin typeface="+mj-lt"/>
                            </a:rPr>
                            <a:t>Orbital variation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kern="1200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Yes (+)</a:t>
                          </a:r>
                          <a:endParaRPr lang="en-US" sz="14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</a:rPr>
                            <a:t>Yes (+)</a:t>
                          </a:r>
                          <a:endParaRPr lang="en-US" sz="14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</a:rPr>
                            <a:t>Yes (+)</a:t>
                          </a:r>
                          <a:endParaRPr lang="en-US" sz="14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140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+mj-lt"/>
                            </a:rPr>
                            <a:t> No</a:t>
                          </a:r>
                          <a:endParaRPr lang="en-US" sz="1400" b="0" i="0" u="none" strike="noStrike" dirty="0">
                            <a:solidFill>
                              <a:srgbClr val="00B05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135481246"/>
                      </a:ext>
                    </a:extLst>
                  </a:tr>
                  <a:tr h="27491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Pseudo</a:t>
                          </a:r>
                          <a:r>
                            <a:rPr lang="en-US" sz="14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14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 noise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Yes (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Yes </a:t>
                          </a:r>
                          <a:r>
                            <a:rPr lang="en-US" sz="1400" u="none" strike="noStrike" kern="1200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US" sz="1400" u="none" strike="noStrike" kern="1200" dirty="0">
                              <a:solidFill>
                                <a:srgbClr val="00B0F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-US" sz="1400" u="none" strike="noStrike" kern="1200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)</a:t>
                          </a:r>
                          <a:endParaRPr lang="en-US" sz="1400" b="0" i="0" u="none" strike="noStrike" kern="1200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Yes (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+mj-lt"/>
                            </a:rPr>
                            <a:t>No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097061393"/>
                      </a:ext>
                    </a:extLst>
                  </a:tr>
                  <a:tr h="27491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Biased Estimator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</a:rPr>
                            <a:t>Yes (</a:t>
                          </a:r>
                          <a:r>
                            <a:rPr lang="en-US" sz="14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j-lt"/>
                            </a:rPr>
                            <a:t>-</a:t>
                          </a:r>
                          <a:r>
                            <a:rPr lang="en-US" sz="14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</a:rPr>
                            <a:t>)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</a:rPr>
                            <a:t>Yes </a:t>
                          </a:r>
                          <a:r>
                            <a:rPr lang="en-US" sz="1400" u="none" strike="noStrike" kern="1200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US" sz="1400" u="none" strike="noStrike" kern="1200" dirty="0">
                              <a:solidFill>
                                <a:srgbClr val="00B0F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-US" sz="1400" u="none" strike="noStrike" kern="1200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)</a:t>
                          </a:r>
                          <a:endParaRPr lang="en-US" sz="1400" b="0" i="0" u="none" strike="noStrike" kern="1200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kern="1200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Yes </a:t>
                          </a:r>
                          <a:r>
                            <a:rPr lang="en-US" sz="1400" u="none" strike="noStrike" kern="1200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US" sz="1400" u="none" strike="noStrike" kern="1200" dirty="0">
                              <a:solidFill>
                                <a:srgbClr val="00B0F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-US" sz="1400" u="none" strike="noStrike" kern="1200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)</a:t>
                          </a:r>
                          <a:endParaRPr lang="en-US" sz="1400" b="0" i="0" u="none" strike="noStrike" kern="1200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+mj-lt"/>
                            </a:rPr>
                            <a:t>No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26630208"/>
                      </a:ext>
                    </a:extLst>
                  </a:tr>
                  <a:tr h="27491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Scale Issue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</a:rPr>
                            <a:t>Yes (</a:t>
                          </a:r>
                          <a:r>
                            <a:rPr lang="en-US" sz="14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j-lt"/>
                            </a:rPr>
                            <a:t>-</a:t>
                          </a:r>
                          <a:r>
                            <a:rPr lang="en-US" sz="14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</a:rPr>
                            <a:t>)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</a:rPr>
                            <a:t>Yes </a:t>
                          </a:r>
                          <a:r>
                            <a:rPr lang="en-US" sz="1400" u="none" strike="noStrike" kern="1200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US" sz="1400" u="none" strike="noStrike" kern="1200" dirty="0">
                              <a:solidFill>
                                <a:srgbClr val="00B0F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-US" sz="1400" u="none" strike="noStrike" kern="1200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)</a:t>
                          </a:r>
                          <a:endParaRPr lang="en-US" sz="1400" b="0" i="0" u="none" strike="noStrike" kern="1200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kern="1200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Yes </a:t>
                          </a:r>
                          <a:r>
                            <a:rPr lang="en-US" sz="1400" u="none" strike="noStrike" kern="1200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US" sz="1400" u="none" strike="noStrike" kern="1200" dirty="0">
                              <a:solidFill>
                                <a:srgbClr val="00B0F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-US" sz="1400" u="none" strike="noStrike" kern="1200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)</a:t>
                          </a:r>
                          <a:endParaRPr lang="en-US" sz="1400" b="0" i="0" u="none" strike="noStrike" kern="1200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kern="1200" dirty="0">
                              <a:solidFill>
                                <a:srgbClr val="00B05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No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184169978"/>
                      </a:ext>
                    </a:extLst>
                  </a:tr>
                  <a:tr h="27491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Biased Allan Variance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kern="1200" dirty="0">
                              <a:solidFill>
                                <a:srgbClr val="00B05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No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kern="1200" dirty="0">
                              <a:solidFill>
                                <a:srgbClr val="00B05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No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Yes (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+mj-lt"/>
                            </a:rPr>
                            <a:t>No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6867333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Content Placeholder 5">
                <a:extLst>
                  <a:ext uri="{FF2B5EF4-FFF2-40B4-BE49-F238E27FC236}">
                    <a16:creationId xmlns:a16="http://schemas.microsoft.com/office/drawing/2014/main" id="{52C75D79-D88E-4F03-87B8-DFA9943DEE8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00826198"/>
                  </p:ext>
                </p:extLst>
              </p:nvPr>
            </p:nvGraphicFramePr>
            <p:xfrm>
              <a:off x="381000" y="1270120"/>
              <a:ext cx="7543800" cy="21888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08760">
                      <a:extLst>
                        <a:ext uri="{9D8B030D-6E8A-4147-A177-3AD203B41FA5}">
                          <a16:colId xmlns:a16="http://schemas.microsoft.com/office/drawing/2014/main" val="1079932681"/>
                        </a:ext>
                      </a:extLst>
                    </a:gridCol>
                    <a:gridCol w="1508760">
                      <a:extLst>
                        <a:ext uri="{9D8B030D-6E8A-4147-A177-3AD203B41FA5}">
                          <a16:colId xmlns:a16="http://schemas.microsoft.com/office/drawing/2014/main" val="1556746284"/>
                        </a:ext>
                      </a:extLst>
                    </a:gridCol>
                    <a:gridCol w="1508760">
                      <a:extLst>
                        <a:ext uri="{9D8B030D-6E8A-4147-A177-3AD203B41FA5}">
                          <a16:colId xmlns:a16="http://schemas.microsoft.com/office/drawing/2014/main" val="3934017384"/>
                        </a:ext>
                      </a:extLst>
                    </a:gridCol>
                    <a:gridCol w="1508760">
                      <a:extLst>
                        <a:ext uri="{9D8B030D-6E8A-4147-A177-3AD203B41FA5}">
                          <a16:colId xmlns:a16="http://schemas.microsoft.com/office/drawing/2014/main" val="1973071911"/>
                        </a:ext>
                      </a:extLst>
                    </a:gridCol>
                    <a:gridCol w="1508760">
                      <a:extLst>
                        <a:ext uri="{9D8B030D-6E8A-4147-A177-3AD203B41FA5}">
                          <a16:colId xmlns:a16="http://schemas.microsoft.com/office/drawing/2014/main" val="1470654917"/>
                        </a:ext>
                      </a:extLst>
                    </a:gridCol>
                  </a:tblGrid>
                  <a:tr h="652941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Method Pitfall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>
                              <a:effectLst/>
                              <a:latin typeface="+mj-lt"/>
                            </a:rPr>
                            <a:t>EUMETSAT</a:t>
                          </a:r>
                          <a:endParaRPr lang="en-US" sz="14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>
                              <a:effectLst/>
                              <a:latin typeface="+mj-lt"/>
                            </a:rPr>
                            <a:t>UK </a:t>
                          </a:r>
                          <a:r>
                            <a:rPr lang="en-US" sz="1400" u="none" strike="noStrike" dirty="0" err="1">
                              <a:effectLst/>
                              <a:latin typeface="+mj-lt"/>
                            </a:rPr>
                            <a:t>MetOffice</a:t>
                          </a:r>
                          <a:endParaRPr lang="en-US" sz="14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>
                              <a:effectLst/>
                              <a:latin typeface="+mj-lt"/>
                            </a:rPr>
                            <a:t>NOAA</a:t>
                          </a:r>
                          <a:endParaRPr lang="en-US" sz="14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>
                              <a:effectLst/>
                              <a:latin typeface="+mj-lt"/>
                            </a:rPr>
                            <a:t>New</a:t>
                          </a:r>
                          <a:endParaRPr lang="en-US" sz="14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634244316"/>
                      </a:ext>
                    </a:extLst>
                  </a:tr>
                  <a:tr h="274915">
                    <a:tc>
                      <a:txBody>
                        <a:bodyPr/>
                        <a:lstStyle/>
                        <a:p>
                          <a:pPr algn="l" rtl="0" fontAlgn="ctr"/>
                          <a:r>
                            <a:rPr lang="en-US" sz="1400" u="none" strike="noStrike" dirty="0">
                              <a:effectLst/>
                              <a:latin typeface="+mj-lt"/>
                            </a:rPr>
                            <a:t>Orbital variation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kern="1200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Yes (+)</a:t>
                          </a:r>
                          <a:endParaRPr lang="en-US" sz="14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</a:rPr>
                            <a:t>Yes (+)</a:t>
                          </a:r>
                          <a:endParaRPr lang="en-US" sz="14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40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</a:rPr>
                            <a:t>Yes (+)</a:t>
                          </a:r>
                          <a:endParaRPr lang="en-US" sz="14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140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+mj-lt"/>
                            </a:rPr>
                            <a:t> No</a:t>
                          </a:r>
                          <a:endParaRPr lang="en-US" sz="1400" b="0" i="0" u="none" strike="noStrike" dirty="0">
                            <a:solidFill>
                              <a:srgbClr val="00B05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135481246"/>
                      </a:ext>
                    </a:extLst>
                  </a:tr>
                  <a:tr h="2749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2"/>
                          <a:stretch>
                            <a:fillRect l="-403" t="-342222" r="-400403" b="-39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Yes (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Yes </a:t>
                          </a:r>
                          <a:r>
                            <a:rPr lang="en-US" sz="1400" u="none" strike="noStrike" kern="1200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US" sz="1400" u="none" strike="noStrike" kern="1200" dirty="0">
                              <a:solidFill>
                                <a:srgbClr val="00B0F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-US" sz="1400" u="none" strike="noStrike" kern="1200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)</a:t>
                          </a:r>
                          <a:endParaRPr lang="en-US" sz="1400" b="0" i="0" u="none" strike="noStrike" kern="1200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Yes (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+mj-lt"/>
                            </a:rPr>
                            <a:t>No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097061393"/>
                      </a:ext>
                    </a:extLst>
                  </a:tr>
                  <a:tr h="27491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Biased Estimator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</a:rPr>
                            <a:t>Yes (</a:t>
                          </a:r>
                          <a:r>
                            <a:rPr lang="en-US" sz="14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j-lt"/>
                            </a:rPr>
                            <a:t>-</a:t>
                          </a:r>
                          <a:r>
                            <a:rPr lang="en-US" sz="14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</a:rPr>
                            <a:t>)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</a:rPr>
                            <a:t>Yes </a:t>
                          </a:r>
                          <a:r>
                            <a:rPr lang="en-US" sz="1400" u="none" strike="noStrike" kern="1200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US" sz="1400" u="none" strike="noStrike" kern="1200" dirty="0">
                              <a:solidFill>
                                <a:srgbClr val="00B0F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-US" sz="1400" u="none" strike="noStrike" kern="1200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)</a:t>
                          </a:r>
                          <a:endParaRPr lang="en-US" sz="1400" b="0" i="0" u="none" strike="noStrike" kern="1200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kern="1200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Yes </a:t>
                          </a:r>
                          <a:r>
                            <a:rPr lang="en-US" sz="1400" u="none" strike="noStrike" kern="1200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US" sz="1400" u="none" strike="noStrike" kern="1200" dirty="0">
                              <a:solidFill>
                                <a:srgbClr val="00B0F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-US" sz="1400" u="none" strike="noStrike" kern="1200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)</a:t>
                          </a:r>
                          <a:endParaRPr lang="en-US" sz="1400" b="0" i="0" u="none" strike="noStrike" kern="1200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+mj-lt"/>
                            </a:rPr>
                            <a:t>No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26630208"/>
                      </a:ext>
                    </a:extLst>
                  </a:tr>
                  <a:tr h="27491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Scale Issue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</a:rPr>
                            <a:t>Yes (</a:t>
                          </a:r>
                          <a:r>
                            <a:rPr lang="en-US" sz="14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j-lt"/>
                            </a:rPr>
                            <a:t>-</a:t>
                          </a:r>
                          <a:r>
                            <a:rPr lang="en-US" sz="14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</a:rPr>
                            <a:t>)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</a:rPr>
                            <a:t>Yes </a:t>
                          </a:r>
                          <a:r>
                            <a:rPr lang="en-US" sz="1400" u="none" strike="noStrike" kern="1200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US" sz="1400" u="none" strike="noStrike" kern="1200" dirty="0">
                              <a:solidFill>
                                <a:srgbClr val="00B0F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-US" sz="1400" u="none" strike="noStrike" kern="1200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)</a:t>
                          </a:r>
                          <a:endParaRPr lang="en-US" sz="1400" b="0" i="0" u="none" strike="noStrike" kern="1200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kern="1200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Yes </a:t>
                          </a:r>
                          <a:r>
                            <a:rPr lang="en-US" sz="1400" u="none" strike="noStrike" kern="1200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US" sz="1400" u="none" strike="noStrike" kern="1200" dirty="0">
                              <a:solidFill>
                                <a:srgbClr val="00B0F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-US" sz="1400" u="none" strike="noStrike" kern="1200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)</a:t>
                          </a:r>
                          <a:endParaRPr lang="en-US" sz="1400" b="0" i="0" u="none" strike="noStrike" kern="1200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kern="1200" dirty="0">
                              <a:solidFill>
                                <a:srgbClr val="00B05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No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184169978"/>
                      </a:ext>
                    </a:extLst>
                  </a:tr>
                  <a:tr h="43624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Biased Allan Variance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kern="1200" dirty="0">
                              <a:solidFill>
                                <a:srgbClr val="00B05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No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kern="1200" dirty="0">
                              <a:solidFill>
                                <a:srgbClr val="00B050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No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Yes (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+mj-lt"/>
                            </a:rPr>
                            <a:t>No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68673332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FFBEDA4-4F33-481F-890A-A552F75D33B0}"/>
              </a:ext>
            </a:extLst>
          </p:cNvPr>
          <p:cNvSpPr txBox="1"/>
          <p:nvPr/>
        </p:nvSpPr>
        <p:spPr>
          <a:xfrm>
            <a:off x="7924800" y="1982568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Red = issue found</a:t>
            </a:r>
            <a:r>
              <a:rPr lang="en-US" sz="1400" dirty="0">
                <a:latin typeface="+mn-lt"/>
              </a:rPr>
              <a:t>    </a:t>
            </a:r>
          </a:p>
          <a:p>
            <a:r>
              <a:rPr lang="en-US" sz="1400" dirty="0">
                <a:latin typeface="+mn-lt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+mn-lt"/>
              </a:rPr>
              <a:t>Green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+mn-lt"/>
              </a:rPr>
              <a:t>= issue free</a:t>
            </a:r>
          </a:p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+=positive bias, </a:t>
            </a:r>
          </a:p>
          <a:p>
            <a:r>
              <a:rPr lang="en-US" sz="1400" dirty="0">
                <a:solidFill>
                  <a:srgbClr val="00B0F0"/>
                </a:solidFill>
                <a:latin typeface="+mn-lt"/>
              </a:rPr>
              <a:t>-=negative bias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82F443-0741-4EE3-845B-4BE2F550B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F8E2DD-B3FD-4ADC-863B-ABF761F4C0A7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7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804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2895600" y="138113"/>
            <a:ext cx="6861810" cy="1081087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28 Oct </a:t>
            </a:r>
            <a:r>
              <a:rPr lang="en-GB" altLang="en-US" sz="2200" dirty="0">
                <a:solidFill>
                  <a:srgbClr val="0000FF"/>
                </a:solidFill>
              </a:rPr>
              <a:t>Meeting Highlights</a:t>
            </a:r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:</a:t>
            </a:r>
            <a:b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</a:br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  <a:sym typeface="Arial"/>
              </a:rPr>
              <a:t>Improving ATMS Remapping Accuracy Using Adaptive Window Method</a:t>
            </a:r>
            <a:endParaRPr lang="en-US" altLang="en-GB" sz="2200" i="1" dirty="0">
              <a:solidFill>
                <a:srgbClr val="0000FF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62A2A-9826-4716-A3D0-A6BF5C140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1219200"/>
            <a:ext cx="4577522" cy="5029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cs typeface="Times New Roman" panose="02020603050405020304" pitchFamily="18" charset="0"/>
              </a:rPr>
              <a:t>Backus-Gilbert Inversion (BGI) algorithm resolution enhancement issues are alleviated using an adaptive window to increase </a:t>
            </a:r>
            <a:r>
              <a:rPr lang="en-US" sz="2000" dirty="0" err="1">
                <a:cs typeface="Times New Roman" panose="02020603050405020304" pitchFamily="18" charset="0"/>
              </a:rPr>
              <a:t>subfootprint</a:t>
            </a:r>
            <a:r>
              <a:rPr lang="en-US" sz="2000" dirty="0">
                <a:cs typeface="Times New Roman" panose="02020603050405020304" pitchFamily="18" charset="0"/>
              </a:rPr>
              <a:t> scale information. 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cs typeface="Times New Roman" panose="02020603050405020304" pitchFamily="18" charset="0"/>
              </a:rPr>
              <a:t>A new noise tuning method based on tradeoff curves eliminates the FOV-dependent feature of the noise caused by the sensor’s cross-track scanning manner.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cs typeface="Times New Roman" panose="02020603050405020304" pitchFamily="18" charset="0"/>
              </a:rPr>
              <a:t>Application to simulations and actual data demonstrates that the new method can effectively improve ATMS remapping accuracy while maintaining the noise at a stable and acceptable level.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97ED1A-85DF-4556-A4E2-784E825222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5026757" cy="34974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019B82-3B0D-4BAB-805E-D86B6FD00497}"/>
              </a:ext>
            </a:extLst>
          </p:cNvPr>
          <p:cNvSpPr/>
          <p:nvPr/>
        </p:nvSpPr>
        <p:spPr>
          <a:xfrm>
            <a:off x="86089" y="5098521"/>
            <a:ext cx="50930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Simulation results with the fixed 3° x 3</a:t>
            </a:r>
            <a:r>
              <a:rPr lang="en-US" sz="1600" dirty="0">
                <a:solidFill>
                  <a:prstClr val="black"/>
                </a:solidFill>
                <a:cs typeface="Times New Roman" panose="02020603050405020304" pitchFamily="18" charset="0"/>
              </a:rPr>
              <a:t> °</a:t>
            </a:r>
            <a:r>
              <a:rPr lang="en-US" sz="16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window &amp; the adaptive window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C98781-4659-4DCD-8B7D-AAE2CDBB2DE1}"/>
              </a:ext>
            </a:extLst>
          </p:cNvPr>
          <p:cNvSpPr/>
          <p:nvPr/>
        </p:nvSpPr>
        <p:spPr>
          <a:xfrm>
            <a:off x="86090" y="3886200"/>
            <a:ext cx="5093068" cy="118872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3A32FC-EC8B-4EAD-8B91-CAE23FB50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F8E2DD-B3FD-4ADC-863B-ABF761F4C0A7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8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534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2895600" y="138113"/>
            <a:ext cx="6861810" cy="1081087"/>
          </a:xfrm>
          <a:noFill/>
          <a:ln>
            <a:noFill/>
          </a:ln>
        </p:spPr>
        <p:txBody>
          <a:bodyPr/>
          <a:lstStyle/>
          <a:p>
            <a:pPr algn="r" eaLnBrk="1" hangingPunct="1"/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17 Dec </a:t>
            </a:r>
            <a:r>
              <a:rPr lang="en-GB" altLang="en-US" sz="2200" dirty="0">
                <a:solidFill>
                  <a:srgbClr val="0000FF"/>
                </a:solidFill>
              </a:rPr>
              <a:t>Meeting Highlights</a:t>
            </a:r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  <a:t>:</a:t>
            </a:r>
            <a:b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</a:rPr>
            </a:br>
            <a:r>
              <a:rPr lang="en-US" altLang="zh-CN" sz="2200" dirty="0">
                <a:solidFill>
                  <a:srgbClr val="0000FF"/>
                </a:solidFill>
                <a:ea typeface="宋体" panose="02010600030101010101" pitchFamily="2" charset="-122"/>
                <a:sym typeface="Arial"/>
              </a:rPr>
              <a:t>CMA Status</a:t>
            </a:r>
            <a:endParaRPr lang="en-US" altLang="en-GB" sz="2200" i="1" dirty="0">
              <a:solidFill>
                <a:srgbClr val="0000FF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62A2A-9826-4716-A3D0-A6BF5C140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5506" y="1140783"/>
            <a:ext cx="4795992" cy="5029200"/>
          </a:xfrm>
        </p:spPr>
        <p:txBody>
          <a:bodyPr/>
          <a:lstStyle/>
          <a:p>
            <a:r>
              <a:rPr lang="en-US" sz="1800" dirty="0"/>
              <a:t>FY-3D (2017-~) Afternoon orbit</a:t>
            </a:r>
          </a:p>
          <a:p>
            <a:pPr lvl="1"/>
            <a:r>
              <a:rPr lang="en-US" sz="1600" dirty="0"/>
              <a:t>MWRI, MWTS and MWHS are in good condition</a:t>
            </a:r>
          </a:p>
          <a:p>
            <a:pPr lvl="1"/>
            <a:r>
              <a:rPr lang="en-US" sz="1600" dirty="0"/>
              <a:t>FCDR of MWRI has been released to some scientific users for evaluation</a:t>
            </a:r>
          </a:p>
          <a:p>
            <a:r>
              <a:rPr lang="en-US" sz="1800" dirty="0"/>
              <a:t>FY-3E (2021-~) Early morning orbit</a:t>
            </a:r>
          </a:p>
          <a:p>
            <a:pPr lvl="1"/>
            <a:r>
              <a:rPr lang="en-US" sz="1600" dirty="0"/>
              <a:t>Launched in July 5th, 2021</a:t>
            </a:r>
          </a:p>
          <a:p>
            <a:pPr lvl="1"/>
            <a:r>
              <a:rPr lang="en-US" sz="1600" dirty="0"/>
              <a:t>MWHS, MWTS and </a:t>
            </a:r>
            <a:r>
              <a:rPr lang="en-US" sz="1600" dirty="0" err="1"/>
              <a:t>WindRAD</a:t>
            </a:r>
            <a:r>
              <a:rPr lang="en-US" sz="1600" dirty="0"/>
              <a:t> show good </a:t>
            </a:r>
            <a:r>
              <a:rPr lang="en-US" sz="1600" dirty="0" err="1"/>
              <a:t>performace</a:t>
            </a:r>
            <a:endParaRPr lang="en-US" sz="1600" dirty="0"/>
          </a:p>
          <a:p>
            <a:pPr lvl="1"/>
            <a:r>
              <a:rPr lang="en-US" sz="1600" dirty="0"/>
              <a:t>In-orbit test of MWHS, MWTS and </a:t>
            </a:r>
            <a:r>
              <a:rPr lang="en-US" sz="1600" dirty="0" err="1"/>
              <a:t>WindRAD</a:t>
            </a:r>
            <a:r>
              <a:rPr lang="en-US" sz="1600" dirty="0"/>
              <a:t> are still ongoing</a:t>
            </a:r>
          </a:p>
          <a:p>
            <a:r>
              <a:rPr lang="en-US" sz="1800" dirty="0"/>
              <a:t>FY-3F ( 2022-~) Morning orbit</a:t>
            </a:r>
          </a:p>
          <a:p>
            <a:pPr lvl="1"/>
            <a:r>
              <a:rPr lang="en-US" sz="1600" dirty="0"/>
              <a:t>Ground test of Flight model (MWRI-II, MWHS and MWTS)</a:t>
            </a:r>
          </a:p>
          <a:p>
            <a:r>
              <a:rPr lang="en-US" sz="1800" dirty="0"/>
              <a:t>FY-3G (2022-~) Drift orbit</a:t>
            </a:r>
          </a:p>
          <a:p>
            <a:pPr lvl="1"/>
            <a:r>
              <a:rPr lang="en-US" sz="1600" dirty="0"/>
              <a:t>Ground test of Flight model (MWRI-II and DPR)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65187F-DA89-41F9-B8DA-0A9F8F330B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46379" y="1066800"/>
            <a:ext cx="4830421" cy="20386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A88324-5A4C-451F-990D-FE48302E4E7A}"/>
              </a:ext>
            </a:extLst>
          </p:cNvPr>
          <p:cNvSpPr/>
          <p:nvPr/>
        </p:nvSpPr>
        <p:spPr>
          <a:xfrm>
            <a:off x="-29821" y="2495845"/>
            <a:ext cx="38541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FY-3 MWRI ASI Sea Ice Concentration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DE0356-4D16-4D67-ACE7-36E3DC658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79" y="3123471"/>
            <a:ext cx="3876675" cy="15525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E647C6-1501-49D4-82CA-76E68954C41B}"/>
              </a:ext>
            </a:extLst>
          </p:cNvPr>
          <p:cNvSpPr/>
          <p:nvPr/>
        </p:nvSpPr>
        <p:spPr>
          <a:xfrm>
            <a:off x="918428" y="3501495"/>
            <a:ext cx="28945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FY3E MWTS-III vs JPSS-1 ATMS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E8A6CC-EFF5-49D0-A3DF-5E162D90CD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16"/>
          <a:stretch/>
        </p:blipFill>
        <p:spPr>
          <a:xfrm>
            <a:off x="732179" y="4726427"/>
            <a:ext cx="3289710" cy="15710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7F1317-75D3-45D4-96BD-C02B8ED82826}"/>
              </a:ext>
            </a:extLst>
          </p:cNvPr>
          <p:cNvSpPr txBox="1"/>
          <p:nvPr/>
        </p:nvSpPr>
        <p:spPr>
          <a:xfrm>
            <a:off x="1494179" y="5182138"/>
            <a:ext cx="2480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+mn-lt"/>
              </a:rPr>
              <a:t>FY-3C/D/E MWHS-II NEDT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5D403-4202-4E20-9B3B-952409FB1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F8E2DD-B3FD-4ADC-863B-ABF761F4C0A7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9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2761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c803b98-f60a-4a40-9757-967af8f919d7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wrap="square">
        <a:spAutoFit/>
      </a:bodyPr>
      <a:lstStyle>
        <a:defPPr marL="171450" indent="-171450" algn="l">
          <a:spcAft>
            <a:spcPts val="600"/>
          </a:spcAft>
          <a:buFont typeface="Arial" panose="020B0604020202020204" pitchFamily="34" charset="0"/>
          <a:buChar char="•"/>
          <a:defRPr sz="2000" b="0" dirty="0" smtClean="0">
            <a:solidFill>
              <a:schemeClr val="tx1"/>
            </a:solidFill>
            <a:latin typeface="+mj-lt"/>
          </a:defRPr>
        </a:defPPr>
      </a:lstStyle>
    </a:spDef>
    <a:txDef>
      <a:spPr>
        <a:noFill/>
      </a:spPr>
      <a:bodyPr wrap="square" rtlCol="0">
        <a:spAutoFit/>
      </a:bodyPr>
      <a:lstStyle>
        <a:defPPr algn="l">
          <a:defRPr sz="1400" b="0" dirty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3258</Words>
  <Application>Microsoft Office PowerPoint</Application>
  <PresentationFormat>A4 Paper (210x297 mm)</PresentationFormat>
  <Paragraphs>332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MS PGothic</vt:lpstr>
      <vt:lpstr>宋体</vt:lpstr>
      <vt:lpstr>Arial</vt:lpstr>
      <vt:lpstr>Calibri</vt:lpstr>
      <vt:lpstr>Cambria Math</vt:lpstr>
      <vt:lpstr>Helvetica</vt:lpstr>
      <vt:lpstr>Symbol</vt:lpstr>
      <vt:lpstr>Tahoma</vt:lpstr>
      <vt:lpstr>Times New Roman</vt:lpstr>
      <vt:lpstr>Verdana</vt:lpstr>
      <vt:lpstr>Wingdings</vt:lpstr>
      <vt:lpstr>Default Design</vt:lpstr>
      <vt:lpstr>1_Default Design</vt:lpstr>
      <vt:lpstr>MW Subgroup Progress Report </vt:lpstr>
      <vt:lpstr>Outline</vt:lpstr>
      <vt:lpstr>  General Achievements and Progress (1 of 2)</vt:lpstr>
      <vt:lpstr>  General Achievements and Progress (2 of 2)</vt:lpstr>
      <vt:lpstr>13 Jul Meeting Highlights:  COSMIC-RO and Radiosonde Inter-comparison</vt:lpstr>
      <vt:lpstr>13 Jul Meeting Highlights: COSMIC-2 Soundings Impacts on a RO-based NOAA MW Data Quality Monitoring System</vt:lpstr>
      <vt:lpstr>28 Oct Meeting Highlights: New Algorithm for Determining MW Sensor NEDT</vt:lpstr>
      <vt:lpstr>28 Oct Meeting Highlights: Improving ATMS Remapping Accuracy Using Adaptive Window Method</vt:lpstr>
      <vt:lpstr>17 Dec Meeting Highlights: CMA Status</vt:lpstr>
      <vt:lpstr>17 Dec Meeting Highlights: JAXA Status</vt:lpstr>
      <vt:lpstr>17 Dec Meeting Highlights: NOAA Status</vt:lpstr>
      <vt:lpstr>17 Dec Meeting Highlights: Univ. of Hamburg Status</vt:lpstr>
      <vt:lpstr>GSICS MW Subgroup Technical Workshop        (28 Feb – 2 Mar)  General Synopsis</vt:lpstr>
      <vt:lpstr>GSICS MW Subgroup Workshop            (28 Feb – 2 Mar)  Day 1 Highlights</vt:lpstr>
      <vt:lpstr>GSICS MW Subgroup Workshop (28 Feb – 2 Mar)  Day 2 Highlights</vt:lpstr>
      <vt:lpstr>GSICS MW Subgroup Workshop (28 Feb – 2 Mar)  Day 3 Highlights</vt:lpstr>
      <vt:lpstr>GSICS MW Subgroup Workshop Discussion/Question Highlights (1 of 2)</vt:lpstr>
      <vt:lpstr>GSICS MW Subgroup Workshop Discussion/Question Highlights (2 of 2)</vt:lpstr>
      <vt:lpstr>MW Subgroup: 2021 Planned Activities, and Past &amp; Potential Future Actions </vt:lpstr>
      <vt:lpstr>Past Action Items (1 of 3)</vt:lpstr>
      <vt:lpstr>Past Action Items (2 of 3)</vt:lpstr>
      <vt:lpstr>Past Action Items (3 of 3)</vt:lpstr>
      <vt:lpstr>MW Subgroup Planned Activities</vt:lpstr>
      <vt:lpstr>Potential Action Items 2022</vt:lpstr>
      <vt:lpstr>Back Up Slides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From MW Subgroup</dc:title>
  <dc:creator>Robert Iacovazzi Jr</dc:creator>
  <cp:lastModifiedBy>Quanhua Liu</cp:lastModifiedBy>
  <cp:revision>301</cp:revision>
  <cp:lastPrinted>2019-01-15T18:55:00Z</cp:lastPrinted>
  <dcterms:created xsi:type="dcterms:W3CDTF">2021-03-06T19:40:00Z</dcterms:created>
  <dcterms:modified xsi:type="dcterms:W3CDTF">2022-03-18T00:23:44Z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E7C022761FAA4AD191576C17D3D7E9C5</vt:lpwstr>
  </property>
</Properties>
</file>