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0"/>
  </p:notesMasterIdLst>
  <p:handoutMasterIdLst>
    <p:handoutMasterId r:id="rId11"/>
  </p:handoutMasterIdLst>
  <p:sldIdLst>
    <p:sldId id="566" r:id="rId3"/>
    <p:sldId id="788" r:id="rId4"/>
    <p:sldId id="787" r:id="rId5"/>
    <p:sldId id="791" r:id="rId6"/>
    <p:sldId id="792" r:id="rId7"/>
    <p:sldId id="789" r:id="rId8"/>
    <p:sldId id="793" r:id="rId9"/>
  </p:sldIdLst>
  <p:sldSz cx="9906000" cy="6858000" type="A4"/>
  <p:notesSz cx="7102475" cy="9388475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  <p:cmAuthor id="1" name="Robert Iacovazzi Jr" initials="RIJ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A"/>
    <a:srgbClr val="E7F3F4"/>
    <a:srgbClr val="A2DADE"/>
    <a:srgbClr val="0000FF"/>
    <a:srgbClr val="EE2D24"/>
    <a:srgbClr val="00B5EF"/>
    <a:srgbClr val="4E0B55"/>
    <a:srgbClr val="C7A775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/>
    <p:restoredTop sz="94660"/>
  </p:normalViewPr>
  <p:slideViewPr>
    <p:cSldViewPr snapToObjects="1">
      <p:cViewPr varScale="1">
        <p:scale>
          <a:sx n="62" d="100"/>
          <a:sy n="62" d="100"/>
        </p:scale>
        <p:origin x="28" y="48"/>
      </p:cViewPr>
      <p:guideLst>
        <p:guide orient="horz" pos="2160"/>
        <p:guide pos="30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7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defTabSz="918845" eaLnBrk="0" hangingPunct="0">
              <a:defRPr sz="1200" b="0">
                <a:solidFill>
                  <a:srgbClr val="000000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138988" y="0"/>
            <a:ext cx="0" cy="187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18845" eaLnBrk="0" hangingPunct="0">
              <a:defRPr sz="1200" b="0">
                <a:solidFill>
                  <a:srgbClr val="000000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93213"/>
            <a:ext cx="0" cy="187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18845" eaLnBrk="0" hangingPunct="0">
              <a:defRPr sz="1200" b="0">
                <a:solidFill>
                  <a:srgbClr val="000000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946900" y="9193213"/>
            <a:ext cx="192088" cy="187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18845" eaLnBrk="0" hangingPunct="0">
              <a:defRPr sz="1200" b="0">
                <a:solidFill>
                  <a:srgbClr val="000000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4F65E0-6AF7-447D-9C59-AFA27B8F7206}" type="slidenum"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t" anchorCtr="0" compatLnSpc="1"/>
          <a:lstStyle>
            <a:lvl1pPr defTabSz="918845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657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t" anchorCtr="0" compatLnSpc="1"/>
          <a:lstStyle>
            <a:lvl1pPr algn="r" defTabSz="918845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09650" y="703263"/>
            <a:ext cx="5083175" cy="35194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57700"/>
            <a:ext cx="5210175" cy="4227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657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b" anchorCtr="0" compatLnSpc="1"/>
          <a:lstStyle>
            <a:lvl1pPr defTabSz="918845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8918575"/>
            <a:ext cx="307657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b" anchorCtr="0" compatLnSpc="1"/>
          <a:lstStyle>
            <a:lvl1pPr algn="r" defTabSz="918845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06EF42-B3DE-4717-B6B5-198AA992B3CE}" type="slidenum"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975DE3-80EF-48EA-BA75-05C4CF4E636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2E7012-34ED-4031-B535-5B8F4DEEDC65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F01162-3E02-4B33-9616-87C6E63F158F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0" y="6248400"/>
            <a:ext cx="58737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0807E3-06E5-45B4-917A-8E4380ABA77E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6"/>
            <a:ext cx="89154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600203"/>
            <a:ext cx="437515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3941763"/>
            <a:ext cx="437515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0400" y="6248400"/>
            <a:ext cx="58737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C0D853-B8F4-4871-AA14-DDA7CAF735CC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021556" y="932724"/>
            <a:ext cx="8389145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95300" y="6571687"/>
            <a:ext cx="2311400" cy="365125"/>
          </a:xfrm>
        </p:spPr>
        <p:txBody>
          <a:bodyPr/>
          <a:lstStyle/>
          <a:p>
            <a:fld id="{9C2ECB2A-CD8B-49FC-A16B-E3A0D22DE569}" type="datetime1">
              <a:rPr lang="en-US" smtClean="0"/>
              <a:t>3/16/2022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7099300" y="6571687"/>
            <a:ext cx="23114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40014" y="313343"/>
            <a:ext cx="8470687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95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6464" y="27780"/>
            <a:ext cx="951852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4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90" b="0" dirty="0" err="1">
                  <a:solidFill>
                    <a:srgbClr val="941333"/>
                  </a:solidFill>
                </a:rPr>
                <a:t>Climate</a:t>
              </a:r>
              <a:endParaRPr lang="es-ES" sz="1190" b="0" dirty="0">
                <a:solidFill>
                  <a:srgbClr val="941333"/>
                </a:solidFill>
              </a:endParaRPr>
            </a:p>
            <a:p>
              <a:r>
                <a:rPr lang="es-ES" sz="1190" b="0" dirty="0" err="1">
                  <a:solidFill>
                    <a:srgbClr val="941333"/>
                  </a:solidFill>
                </a:rPr>
                <a:t>Change</a:t>
              </a:r>
              <a:endParaRPr lang="en-US" sz="119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email"/>
            <a:srcRect/>
            <a:stretch>
              <a:fillRect/>
            </a:stretch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975DE3-80EF-48EA-BA75-05C4CF4E636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EC9799-A543-48BB-B0BF-A14030DAC31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14326-1336-4F1A-8BC3-71982A39F84A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857F0B-0667-4077-BA39-48A6799356B4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A3A345-0403-4DE4-A00D-34AD50DFFD2F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F4214D-F48A-45D3-BCA1-A03C1C70906E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A18770-F6F8-4523-B78A-5AD335CD34A7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17DBF-EFC7-413A-953A-D2F02D8BEDA6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2E7012-34ED-4031-B535-5B8F4DEEDC65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F01162-3E02-4B33-9616-87C6E63F158F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0" y="6248400"/>
            <a:ext cx="58737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0807E3-06E5-45B4-917A-8E4380ABA77E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6"/>
            <a:ext cx="89154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600203"/>
            <a:ext cx="437515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3941763"/>
            <a:ext cx="437515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0400" y="6248400"/>
            <a:ext cx="58737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C0D853-B8F4-4871-AA14-DDA7CAF735CC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EC9799-A543-48BB-B0BF-A14030DAC31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14326-1336-4F1A-8BC3-71982A39F84A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857F0B-0667-4077-BA39-48A6799356B4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A3A345-0403-4DE4-A00D-34AD50DFFD2F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F4214D-F48A-45D3-BCA1-A03C1C70906E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A18770-F6F8-4523-B78A-5AD335CD34A7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17DBF-EFC7-413A-953A-D2F02D8BEDA6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E48A4-DE6D-46A6-BD34-ED80619B182F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495300" y="1600200"/>
            <a:ext cx="8915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GB" altLang="zh-CN" sz="32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495300" y="6400800"/>
            <a:ext cx="6116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eaLnBrk="1" hangingPunct="1"/>
            <a:r>
              <a:rPr lang="it-IT" altLang="zh-CN" sz="1000" dirty="0">
                <a:solidFill>
                  <a:srgbClr val="000000"/>
                </a:solidFill>
                <a:latin typeface="Arial" panose="020B0604020202020204" pitchFamily="34" charset="0"/>
              </a:rPr>
              <a:t>GSICS </a:t>
            </a:r>
            <a:r>
              <a:rPr lang="en-GB" altLang="zh-CN" sz="1000" dirty="0">
                <a:solidFill>
                  <a:srgbClr val="000000"/>
                </a:solidFill>
                <a:latin typeface="Arial" panose="020B0604020202020204" pitchFamily="34" charset="0"/>
              </a:rPr>
              <a:t>Research Working Group Microwave Subgroup Report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Line 11"/>
          <p:cNvSpPr/>
          <p:nvPr/>
        </p:nvSpPr>
        <p:spPr>
          <a:xfrm flipV="1">
            <a:off x="495300" y="6324600"/>
            <a:ext cx="89154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7099300" y="6477000"/>
            <a:ext cx="2311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algn="r" eaLnBrk="1" hangingPunct="1"/>
            <a:endParaRPr lang="en-GB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2" name="Picture 18" descr="GLOGO_small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35300" y="854075"/>
            <a:ext cx="44450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9" descr="GLOGO_small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00400" y="1006475"/>
            <a:ext cx="44450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20" descr="GLOGO_small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022588" y="815975"/>
            <a:ext cx="4443412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2" descr="C:\Users\miu\Dropbox\gsics_WG_logo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396875" y="330200"/>
            <a:ext cx="3049588" cy="7191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E48A4-DE6D-46A6-BD34-ED80619B182F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495300" y="1600200"/>
            <a:ext cx="8915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GB" altLang="zh-CN" sz="32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495300" y="6400800"/>
            <a:ext cx="6116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eaLnBrk="1" hangingPunct="1"/>
            <a:r>
              <a:rPr lang="it-IT" altLang="zh-CN" sz="1000" dirty="0">
                <a:solidFill>
                  <a:srgbClr val="000000"/>
                </a:solidFill>
                <a:latin typeface="Arial" panose="020B0604020202020204" pitchFamily="34" charset="0"/>
              </a:rPr>
              <a:t>GSICS </a:t>
            </a:r>
            <a:r>
              <a:rPr lang="en-GB" altLang="zh-CN" sz="1000" dirty="0">
                <a:solidFill>
                  <a:srgbClr val="000000"/>
                </a:solidFill>
                <a:latin typeface="Arial" panose="020B0604020202020204" pitchFamily="34" charset="0"/>
              </a:rPr>
              <a:t>Research Working Group Microwave Subgroup Report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Line 11"/>
          <p:cNvSpPr/>
          <p:nvPr/>
        </p:nvSpPr>
        <p:spPr>
          <a:xfrm flipV="1">
            <a:off x="495300" y="6324600"/>
            <a:ext cx="89154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7099300" y="6477000"/>
            <a:ext cx="2311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algn="r" eaLnBrk="1" hangingPunct="1"/>
            <a:endParaRPr lang="en-GB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2" name="Picture 18" descr="GLOGO_small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35300" y="854075"/>
            <a:ext cx="44450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9" descr="GLOGO_small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300400" y="1006475"/>
            <a:ext cx="44450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20" descr="GLOGO_small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22588" y="815975"/>
            <a:ext cx="4443412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2" descr="C:\Users\miu\Dropbox\gsics_WG_logo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396875" y="330200"/>
            <a:ext cx="3049588" cy="7191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22_MWSG_TechnicalWorkshop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en-US" sz="800" dirty="0">
                <a:solidFill>
                  <a:schemeClr val="bg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</a:t>
            </a:fld>
            <a:endParaRPr lang="en-US" altLang="en-US" sz="800" dirty="0">
              <a:solidFill>
                <a:schemeClr val="bg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ctrTitle" idx="4294967295"/>
          </p:nvPr>
        </p:nvSpPr>
        <p:spPr>
          <a:xfrm>
            <a:off x="1073150" y="1868488"/>
            <a:ext cx="8420100" cy="1470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  <a:t>MW Subgroup Workshop 2022 Summary</a:t>
            </a:r>
            <a:br>
              <a:rPr lang="en-US" altLang="zh-CN" dirty="0">
                <a:ea typeface="宋体" panose="02010600030101010101" pitchFamily="2" charset="-122"/>
              </a:rPr>
            </a:b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17412" name="Rectangle 2"/>
          <p:cNvSpPr/>
          <p:nvPr/>
        </p:nvSpPr>
        <p:spPr>
          <a:xfrm>
            <a:off x="407988" y="4508500"/>
            <a:ext cx="9271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MS PGothic" panose="020B0600070205080204" pitchFamily="34" charset="-128"/>
              </a:rPr>
              <a:t>Qifeng Lu, Quanhua (Mark) Liu, Robbie Iacovazzi and Shengli Wu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MS PGothic" panose="020B0600070205080204" pitchFamily="34" charset="-128"/>
              </a:rPr>
              <a:t>March 17,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352800" y="138113"/>
            <a:ext cx="64046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GSICS MW Subgroup Technical Workshop        (28 Feb – 2 Mar)  </a:t>
            </a:r>
            <a:r>
              <a:rPr lang="en-GB" altLang="en-US" sz="2200" dirty="0">
                <a:solidFill>
                  <a:srgbClr val="0000FF"/>
                </a:solidFill>
              </a:rPr>
              <a:t>General Synopsis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97347-AD44-46AA-A9A2-1DFF56C35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9528810" cy="4800600"/>
          </a:xfrm>
        </p:spPr>
        <p:txBody>
          <a:bodyPr/>
          <a:lstStyle/>
          <a:p>
            <a:r>
              <a:rPr lang="en-US" altLang="en-US" sz="2000" dirty="0"/>
              <a:t>Workshop Theme: “The Past History, Current Status, and Future Development of Satellite MW Remote Sensing” </a:t>
            </a:r>
          </a:p>
          <a:p>
            <a:r>
              <a:rPr lang="en-US" sz="2000" dirty="0"/>
              <a:t>Topics</a:t>
            </a:r>
          </a:p>
          <a:p>
            <a:pPr lvl="1"/>
            <a:r>
              <a:rPr lang="en-US" sz="1800" dirty="0"/>
              <a:t>MW Remote Sensing Past History</a:t>
            </a:r>
          </a:p>
          <a:p>
            <a:pPr lvl="1"/>
            <a:r>
              <a:rPr lang="en-US" sz="1800" dirty="0"/>
              <a:t>Past, Current, and Future MW Instruments, Data Applications, MW Standards and </a:t>
            </a:r>
            <a:r>
              <a:rPr lang="en-US" sz="1800" dirty="0" err="1"/>
              <a:t>SmallSats</a:t>
            </a:r>
            <a:r>
              <a:rPr lang="en-US" sz="1800" dirty="0"/>
              <a:t>/CubeSats</a:t>
            </a:r>
            <a:endParaRPr lang="en-US" altLang="en-US" sz="1800" dirty="0"/>
          </a:p>
          <a:p>
            <a:r>
              <a:rPr lang="en-US" sz="2000" dirty="0"/>
              <a:t>Attendance</a:t>
            </a:r>
          </a:p>
          <a:p>
            <a:pPr lvl="1"/>
            <a:r>
              <a:rPr lang="en-US" sz="1800" dirty="0"/>
              <a:t>30-35 participants each day</a:t>
            </a:r>
          </a:p>
          <a:p>
            <a:pPr lvl="1"/>
            <a:r>
              <a:rPr lang="en-US" sz="1800" dirty="0"/>
              <a:t>MW instrument developer, calibration, and data applications experts from earth-system satellite operations and space agencies, standards institutes, academia and NWP communities</a:t>
            </a:r>
          </a:p>
          <a:p>
            <a:r>
              <a:rPr lang="en-US" sz="2000" dirty="0"/>
              <a:t>Workshop GSICS Wiki Link to Agenda and Presentations: </a:t>
            </a:r>
            <a:r>
              <a:rPr lang="en-US" sz="2000" dirty="0">
                <a:hlinkClick r:id="rId2"/>
              </a:rPr>
              <a:t>http://gsics.atmos.umd.edu/bin/view/Development/2022_MWSG_TechnicalWorkshop</a:t>
            </a:r>
            <a:endParaRPr lang="en-US" sz="2000" dirty="0"/>
          </a:p>
          <a:p>
            <a:endParaRPr lang="en-US" sz="2200" dirty="0"/>
          </a:p>
          <a:p>
            <a:endParaRPr lang="en-US" sz="2000" dirty="0"/>
          </a:p>
          <a:p>
            <a:pPr lvl="1"/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528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4267200" y="138113"/>
            <a:ext cx="54902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GSICS MW Subgroup Workshop            (28 Feb – 2 Mar)  Day 1 </a:t>
            </a:r>
            <a:r>
              <a:rPr lang="en-GB" altLang="en-US" sz="2200" dirty="0">
                <a:solidFill>
                  <a:srgbClr val="0000FF"/>
                </a:solidFill>
              </a:rPr>
              <a:t>Highlights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97347-AD44-46AA-A9A2-1DFF56C35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410" y="990600"/>
            <a:ext cx="5334000" cy="525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Keynote Address (Frank Wentz): A Personal History of MW Remote Sensing and the People Along the Way (1971-2022)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Past, Current, and Future MW Instruments Topics</a:t>
            </a:r>
          </a:p>
          <a:p>
            <a:pPr lvl="1"/>
            <a:r>
              <a:rPr lang="en-US" sz="1600" dirty="0"/>
              <a:t>Progress on MW sensors of FY satellites</a:t>
            </a:r>
          </a:p>
          <a:p>
            <a:pPr lvl="1"/>
            <a:r>
              <a:rPr lang="en-US" sz="1600" dirty="0"/>
              <a:t>Introduction of the MW Instrument Calibration Processing System (</a:t>
            </a:r>
            <a:r>
              <a:rPr lang="en-US" sz="1600" dirty="0" err="1"/>
              <a:t>MICalPS</a:t>
            </a:r>
            <a:r>
              <a:rPr lang="en-US" sz="1600" dirty="0"/>
              <a:t>) software package [NOAA]</a:t>
            </a:r>
          </a:p>
          <a:p>
            <a:pPr lvl="1"/>
            <a:r>
              <a:rPr lang="en-US" sz="1600" dirty="0"/>
              <a:t>Developments and future plans of Water-related Microwave Missions in Japan [JAXA]</a:t>
            </a:r>
          </a:p>
          <a:p>
            <a:pPr lvl="1"/>
            <a:r>
              <a:rPr lang="en-US" sz="1600" dirty="0"/>
              <a:t>NOAA-20/JPSS1  ATMS performance and RFI plans for future NOAA sounders [NASA]</a:t>
            </a:r>
          </a:p>
          <a:p>
            <a:pPr lvl="1"/>
            <a:r>
              <a:rPr lang="en-US" sz="1600" dirty="0"/>
              <a:t>The MWR at ESA : toward CIMR [ESA]</a:t>
            </a:r>
          </a:p>
          <a:p>
            <a:pPr lvl="1"/>
            <a:r>
              <a:rPr lang="en-US" sz="1600" dirty="0"/>
              <a:t>SMOS Brightness Temperature calibration metrics and results from last 3rd mission reprocessing campaign [ESA]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1B4D69-E11B-496F-8921-56126ABC5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/>
          <a:stretch/>
        </p:blipFill>
        <p:spPr>
          <a:xfrm>
            <a:off x="63871" y="1102307"/>
            <a:ext cx="2476500" cy="1600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BF45C1-235B-488E-87E7-57A206E03390}"/>
              </a:ext>
            </a:extLst>
          </p:cNvPr>
          <p:cNvSpPr txBox="1"/>
          <p:nvPr/>
        </p:nvSpPr>
        <p:spPr>
          <a:xfrm>
            <a:off x="1283071" y="1270895"/>
            <a:ext cx="137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+mn-lt"/>
              </a:rPr>
              <a:t>Artist rendition of SeaSat</a:t>
            </a:r>
            <a:endParaRPr lang="en-US" sz="12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DFDDC-F01D-4D76-A37F-B87D104BE51B}"/>
              </a:ext>
            </a:extLst>
          </p:cNvPr>
          <p:cNvSpPr/>
          <p:nvPr/>
        </p:nvSpPr>
        <p:spPr>
          <a:xfrm>
            <a:off x="41097" y="2725815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NASA/JPL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SeaSat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opened the door in 1978 to Microwave Remote Sensing of the oceans.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3BB428-1B78-4ECE-8482-28F8EEFB5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28" y="3320549"/>
            <a:ext cx="1619421" cy="2435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BC742-3656-475C-9B26-4B53FF9D7F8B}"/>
              </a:ext>
            </a:extLst>
          </p:cNvPr>
          <p:cNvSpPr/>
          <p:nvPr/>
        </p:nvSpPr>
        <p:spPr>
          <a:xfrm>
            <a:off x="216871" y="5903938"/>
            <a:ext cx="1986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CMA FY-3/MWRI (2012+)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7286B-235D-44C9-8CD3-EA794C61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696" y="3417870"/>
            <a:ext cx="2995751" cy="24351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11E253F-31F5-4341-8E1D-B4D9C6CE0F73}"/>
              </a:ext>
            </a:extLst>
          </p:cNvPr>
          <p:cNvSpPr/>
          <p:nvPr/>
        </p:nvSpPr>
        <p:spPr>
          <a:xfrm>
            <a:off x="2675877" y="5903938"/>
            <a:ext cx="1506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ESA CIMR (2028+)</a:t>
            </a:r>
          </a:p>
        </p:txBody>
      </p:sp>
      <p:pic>
        <p:nvPicPr>
          <p:cNvPr id="1026" name="Picture 2" descr="Nimbus-7 - eoPortal Directory - Satellite Missions">
            <a:extLst>
              <a:ext uri="{FF2B5EF4-FFF2-40B4-BE49-F238E27FC236}">
                <a16:creationId xmlns:a16="http://schemas.microsoft.com/office/drawing/2014/main" id="{A3136287-0B34-4192-A678-BE956DD31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820" y="1219200"/>
            <a:ext cx="1853780" cy="14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A9384C-D46E-46D6-AEC8-7FE4D7150444}"/>
              </a:ext>
            </a:extLst>
          </p:cNvPr>
          <p:cNvSpPr txBox="1"/>
          <p:nvPr/>
        </p:nvSpPr>
        <p:spPr>
          <a:xfrm>
            <a:off x="3330392" y="2430970"/>
            <a:ext cx="1371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SMMR (1978)</a:t>
            </a:r>
          </a:p>
        </p:txBody>
      </p:sp>
    </p:spTree>
    <p:extLst>
      <p:ext uri="{BB962C8B-B14F-4D97-AF65-F5344CB8AC3E}">
        <p14:creationId xmlns:p14="http://schemas.microsoft.com/office/powerpoint/2010/main" val="131478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5181600" y="138113"/>
            <a:ext cx="45758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GSICS MW Subgroup Workshop (28 Feb – 2 Mar)  Day 2 </a:t>
            </a:r>
            <a:r>
              <a:rPr lang="en-GB" altLang="en-US" sz="2200" dirty="0">
                <a:solidFill>
                  <a:srgbClr val="0000FF"/>
                </a:solidFill>
              </a:rPr>
              <a:t>Highlights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97347-AD44-46AA-A9A2-1DFF56C35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501" y="990600"/>
            <a:ext cx="4898499" cy="525779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Past, Current, and Future MW Instruments Topics (continued)</a:t>
            </a:r>
          </a:p>
          <a:p>
            <a:pPr lvl="1"/>
            <a:r>
              <a:rPr lang="en-US" sz="1400" dirty="0"/>
              <a:t>Satellite Observations for Global Water Cycle [NSSC-CAS]</a:t>
            </a:r>
          </a:p>
          <a:p>
            <a:pPr lvl="1"/>
            <a:r>
              <a:rPr lang="en-US" sz="1400" dirty="0"/>
              <a:t>Past, Current, and Future of EUMETSAT MW Radiometers [EUMETSAT]</a:t>
            </a:r>
          </a:p>
          <a:p>
            <a:r>
              <a:rPr lang="en-US" sz="1800" dirty="0"/>
              <a:t>Past, Current, and Future Applications of MW Data </a:t>
            </a:r>
          </a:p>
          <a:p>
            <a:pPr lvl="1"/>
            <a:r>
              <a:rPr lang="en-US" sz="1400" dirty="0"/>
              <a:t>Microwave soundings in NWP at the Met Office: experience and suggestions for future systems [</a:t>
            </a:r>
            <a:r>
              <a:rPr lang="en-US" sz="1400" dirty="0" err="1"/>
              <a:t>MetOffice</a:t>
            </a:r>
            <a:r>
              <a:rPr lang="en-US" sz="1400" dirty="0"/>
              <a:t>]</a:t>
            </a:r>
          </a:p>
          <a:p>
            <a:pPr lvl="1"/>
            <a:r>
              <a:rPr lang="en-US" sz="1400" dirty="0"/>
              <a:t>Direct assimilation of MW observations in the CMA-GFS system [CMA]</a:t>
            </a:r>
          </a:p>
          <a:p>
            <a:pPr lvl="1"/>
            <a:r>
              <a:rPr lang="en-US" sz="1400" dirty="0"/>
              <a:t>Space-based MW Remote Sensing: Quantitative Techniques and Development in China [NSSC]</a:t>
            </a:r>
          </a:p>
          <a:p>
            <a:pPr lvl="1"/>
            <a:r>
              <a:rPr lang="en-US" sz="1400" dirty="0"/>
              <a:t>A Revised All-sky Radiance Assimilation Framework in the NCEP Global Model [NCEP]</a:t>
            </a:r>
          </a:p>
          <a:p>
            <a:pPr lvl="1"/>
            <a:r>
              <a:rPr lang="en-US" sz="1400" dirty="0"/>
              <a:t>Past, current, and future of  NOAA MW FCDR’s [NOAA]</a:t>
            </a:r>
          </a:p>
          <a:p>
            <a:pPr lvl="1"/>
            <a:r>
              <a:rPr lang="en-US" sz="1400" dirty="0"/>
              <a:t>Efforts at EUMETSAT on the generation of FCDRs from MW sounders [EUMETSAT]</a:t>
            </a:r>
            <a:endParaRPr lang="en-US" sz="1600" dirty="0"/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BC742-3656-475C-9B26-4B53FF9D7F8B}"/>
              </a:ext>
            </a:extLst>
          </p:cNvPr>
          <p:cNvSpPr/>
          <p:nvPr/>
        </p:nvSpPr>
        <p:spPr>
          <a:xfrm>
            <a:off x="2627078" y="3591447"/>
            <a:ext cx="2397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NCEP All-Sky Observation Error before and after precipitation screening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4BDD0-04EA-4276-A2B9-86588306E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88" r="-1"/>
          <a:stretch/>
        </p:blipFill>
        <p:spPr>
          <a:xfrm>
            <a:off x="437735" y="1321520"/>
            <a:ext cx="1829706" cy="23056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77182B-26BD-4DA8-9AE2-2BB786F4A6EC}"/>
              </a:ext>
            </a:extLst>
          </p:cNvPr>
          <p:cNvSpPr/>
          <p:nvPr/>
        </p:nvSpPr>
        <p:spPr>
          <a:xfrm>
            <a:off x="10070" y="3627164"/>
            <a:ext cx="2367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Oct 27, 2012, wind observation of Hurricane Sandy by CNSA HY-2A SCAT</a:t>
            </a:r>
          </a:p>
        </p:txBody>
      </p:sp>
      <p:grpSp>
        <p:nvGrpSpPr>
          <p:cNvPr id="15" name="Google Shape;301;g1140a667b10_0_0">
            <a:extLst>
              <a:ext uri="{FF2B5EF4-FFF2-40B4-BE49-F238E27FC236}">
                <a16:creationId xmlns:a16="http://schemas.microsoft.com/office/drawing/2014/main" id="{D3CA7C47-FC45-4E9A-B94A-1F3505634A0C}"/>
              </a:ext>
            </a:extLst>
          </p:cNvPr>
          <p:cNvGrpSpPr>
            <a:grpSpLocks noChangeAspect="1"/>
          </p:cNvGrpSpPr>
          <p:nvPr/>
        </p:nvGrpSpPr>
        <p:grpSpPr>
          <a:xfrm>
            <a:off x="2377972" y="1530693"/>
            <a:ext cx="2677249" cy="2000834"/>
            <a:chOff x="790743" y="1399306"/>
            <a:chExt cx="3886201" cy="2904341"/>
          </a:xfrm>
        </p:grpSpPr>
        <p:pic>
          <p:nvPicPr>
            <p:cNvPr id="16" name="Google Shape;302;g1140a667b10_0_0" descr="error_stats_std.cldrad-D02-prhs11-t1534tot574.amsua_metop-a.ch01.png">
              <a:extLst>
                <a:ext uri="{FF2B5EF4-FFF2-40B4-BE49-F238E27FC236}">
                  <a16:creationId xmlns:a16="http://schemas.microsoft.com/office/drawing/2014/main" id="{179E45DC-D002-4341-91A3-3BBD9E71C24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4353" t="8721" r="4004" b="-146"/>
            <a:stretch/>
          </p:blipFill>
          <p:spPr>
            <a:xfrm>
              <a:off x="790743" y="1399306"/>
              <a:ext cx="3886201" cy="290434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Google Shape;303;g1140a667b10_0_0">
              <a:extLst>
                <a:ext uri="{FF2B5EF4-FFF2-40B4-BE49-F238E27FC236}">
                  <a16:creationId xmlns:a16="http://schemas.microsoft.com/office/drawing/2014/main" id="{C96DD3C3-2154-414D-8EAB-63F313FFBDF0}"/>
                </a:ext>
              </a:extLst>
            </p:cNvPr>
            <p:cNvCxnSpPr/>
            <p:nvPr/>
          </p:nvCxnSpPr>
          <p:spPr>
            <a:xfrm>
              <a:off x="1236847" y="3671420"/>
              <a:ext cx="82500" cy="0"/>
            </a:xfrm>
            <a:prstGeom prst="straightConnector1">
              <a:avLst/>
            </a:prstGeom>
            <a:noFill/>
            <a:ln w="254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18" name="Google Shape;304;g1140a667b10_0_0">
              <a:extLst>
                <a:ext uri="{FF2B5EF4-FFF2-40B4-BE49-F238E27FC236}">
                  <a16:creationId xmlns:a16="http://schemas.microsoft.com/office/drawing/2014/main" id="{96A494D3-D261-49DF-A1C1-79BE31894A8C}"/>
                </a:ext>
              </a:extLst>
            </p:cNvPr>
            <p:cNvCxnSpPr/>
            <p:nvPr/>
          </p:nvCxnSpPr>
          <p:spPr>
            <a:xfrm rot="10800000" flipH="1">
              <a:off x="1319397" y="3001521"/>
              <a:ext cx="949200" cy="669900"/>
            </a:xfrm>
            <a:prstGeom prst="straightConnector1">
              <a:avLst/>
            </a:prstGeom>
            <a:noFill/>
            <a:ln w="254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19" name="Google Shape;305;g1140a667b10_0_0">
              <a:extLst>
                <a:ext uri="{FF2B5EF4-FFF2-40B4-BE49-F238E27FC236}">
                  <a16:creationId xmlns:a16="http://schemas.microsoft.com/office/drawing/2014/main" id="{7BC7E7D0-2CB8-4E2C-BE16-15A88A5A1970}"/>
                </a:ext>
              </a:extLst>
            </p:cNvPr>
            <p:cNvCxnSpPr/>
            <p:nvPr/>
          </p:nvCxnSpPr>
          <p:spPr>
            <a:xfrm>
              <a:off x="2268722" y="3001496"/>
              <a:ext cx="2235300" cy="0"/>
            </a:xfrm>
            <a:prstGeom prst="straightConnector1">
              <a:avLst/>
            </a:prstGeom>
            <a:noFill/>
            <a:ln w="254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sp>
          <p:nvSpPr>
            <p:cNvPr id="22" name="Google Shape;306;g1140a667b10_0_0">
              <a:extLst>
                <a:ext uri="{FF2B5EF4-FFF2-40B4-BE49-F238E27FC236}">
                  <a16:creationId xmlns:a16="http://schemas.microsoft.com/office/drawing/2014/main" id="{B696724B-A814-480D-BA0D-FC22EFF1227B}"/>
                </a:ext>
              </a:extLst>
            </p:cNvPr>
            <p:cNvSpPr txBox="1"/>
            <p:nvPr/>
          </p:nvSpPr>
          <p:spPr>
            <a:xfrm>
              <a:off x="2733843" y="1890592"/>
              <a:ext cx="1456200" cy="3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Before QC</a:t>
              </a:r>
              <a:endParaRPr dirty="0"/>
            </a:p>
          </p:txBody>
        </p:sp>
        <p:sp>
          <p:nvSpPr>
            <p:cNvPr id="23" name="Google Shape;307;g1140a667b10_0_0">
              <a:extLst>
                <a:ext uri="{FF2B5EF4-FFF2-40B4-BE49-F238E27FC236}">
                  <a16:creationId xmlns:a16="http://schemas.microsoft.com/office/drawing/2014/main" id="{5087CEE4-45EB-4255-B0DA-77E6870BCFEA}"/>
                </a:ext>
              </a:extLst>
            </p:cNvPr>
            <p:cNvSpPr txBox="1"/>
            <p:nvPr/>
          </p:nvSpPr>
          <p:spPr>
            <a:xfrm>
              <a:off x="2115765" y="3265931"/>
              <a:ext cx="1456200" cy="3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After QC</a:t>
              </a:r>
              <a:endParaRPr/>
            </a:p>
          </p:txBody>
        </p:sp>
        <p:sp>
          <p:nvSpPr>
            <p:cNvPr id="24" name="Google Shape;308;g1140a667b10_0_0">
              <a:extLst>
                <a:ext uri="{FF2B5EF4-FFF2-40B4-BE49-F238E27FC236}">
                  <a16:creationId xmlns:a16="http://schemas.microsoft.com/office/drawing/2014/main" id="{4124CD99-90E2-4AA3-8A7F-C05F7E0288DB}"/>
                </a:ext>
              </a:extLst>
            </p:cNvPr>
            <p:cNvSpPr txBox="1"/>
            <p:nvPr/>
          </p:nvSpPr>
          <p:spPr>
            <a:xfrm>
              <a:off x="1320776" y="2355977"/>
              <a:ext cx="1456200" cy="3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Error Model</a:t>
              </a:r>
              <a:endParaRPr dirty="0"/>
            </a:p>
          </p:txBody>
        </p:sp>
        <p:cxnSp>
          <p:nvCxnSpPr>
            <p:cNvPr id="25" name="Google Shape;309;g1140a667b10_0_0">
              <a:extLst>
                <a:ext uri="{FF2B5EF4-FFF2-40B4-BE49-F238E27FC236}">
                  <a16:creationId xmlns:a16="http://schemas.microsoft.com/office/drawing/2014/main" id="{55B55D73-54A1-43BE-B57F-494028F41AC5}"/>
                </a:ext>
              </a:extLst>
            </p:cNvPr>
            <p:cNvCxnSpPr/>
            <p:nvPr/>
          </p:nvCxnSpPr>
          <p:spPr>
            <a:xfrm>
              <a:off x="2386197" y="2728446"/>
              <a:ext cx="306300" cy="2460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70FFBE-2D7E-40DA-8782-667187F04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56" y="4394598"/>
            <a:ext cx="3706709" cy="13439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50948E2-2000-4380-B7FB-F22B1C8C81EA}"/>
              </a:ext>
            </a:extLst>
          </p:cNvPr>
          <p:cNvSpPr/>
          <p:nvPr/>
        </p:nvSpPr>
        <p:spPr>
          <a:xfrm>
            <a:off x="283100" y="5791200"/>
            <a:ext cx="489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EUMETSAT Upper troposphere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moistening evident from the MW 53.596 ± 0.115 GHz minus HIRS 6.52 micron channel  trend </a:t>
            </a:r>
          </a:p>
        </p:txBody>
      </p:sp>
    </p:spTree>
    <p:extLst>
      <p:ext uri="{BB962C8B-B14F-4D97-AF65-F5344CB8AC3E}">
        <p14:creationId xmlns:p14="http://schemas.microsoft.com/office/powerpoint/2010/main" val="427749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5029200" y="138113"/>
            <a:ext cx="47282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GSICS MW Subgroup Workshop (28 Feb – 2 Mar)  Day 3 </a:t>
            </a:r>
            <a:r>
              <a:rPr lang="en-GB" altLang="en-US" sz="2200" dirty="0">
                <a:solidFill>
                  <a:srgbClr val="0000FF"/>
                </a:solidFill>
              </a:rPr>
              <a:t>Highlights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97347-AD44-46AA-A9A2-1DFF56C35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914400"/>
            <a:ext cx="53340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Past, Current, and Future MW Instruments Topics (continued)</a:t>
            </a:r>
          </a:p>
          <a:p>
            <a:pPr lvl="1"/>
            <a:r>
              <a:rPr lang="en-US" sz="1400" dirty="0"/>
              <a:t>Past, Current, and Future of Russian MW Radiometers [PLANETA]</a:t>
            </a:r>
          </a:p>
          <a:p>
            <a:r>
              <a:rPr lang="en-US" sz="1600" dirty="0"/>
              <a:t>Future of Microwave Remote Sensing: MW Standards</a:t>
            </a:r>
          </a:p>
          <a:p>
            <a:pPr lvl="1"/>
            <a:r>
              <a:rPr lang="en-US" sz="1400" dirty="0"/>
              <a:t>Electromagnetic Measurement Techniques for Materials in the Microwave and Millimeter-Wave Frequency Range [NIM]</a:t>
            </a:r>
          </a:p>
          <a:p>
            <a:pPr lvl="1"/>
            <a:r>
              <a:rPr lang="en-US" sz="1400" dirty="0"/>
              <a:t>Full waveform metrology methods with frequency field techniques [NIM]</a:t>
            </a:r>
          </a:p>
          <a:p>
            <a:pPr lvl="1"/>
            <a:r>
              <a:rPr lang="en-US" sz="1400" dirty="0"/>
              <a:t>Microwave Remote-Sensing Standards at NIST [NIST]</a:t>
            </a:r>
          </a:p>
          <a:p>
            <a:r>
              <a:rPr lang="en-US" sz="1600" dirty="0"/>
              <a:t>Future of MW Remote Sensing: </a:t>
            </a:r>
            <a:r>
              <a:rPr lang="en-US" sz="1600" dirty="0" err="1"/>
              <a:t>SmallSats</a:t>
            </a:r>
            <a:r>
              <a:rPr lang="en-US" sz="1600" dirty="0"/>
              <a:t> or CubeSats</a:t>
            </a:r>
          </a:p>
          <a:p>
            <a:pPr lvl="1"/>
            <a:r>
              <a:rPr lang="en-US" sz="1400" dirty="0"/>
              <a:t>Photonic Integrated Circuits (PICs) in Space: The Hyperspectral MW Photonic Instrument (</a:t>
            </a:r>
            <a:r>
              <a:rPr lang="en-US" sz="1400" dirty="0" err="1"/>
              <a:t>HyMPI</a:t>
            </a:r>
            <a:r>
              <a:rPr lang="en-US" sz="1400" dirty="0"/>
              <a:t>) [NASA]</a:t>
            </a:r>
          </a:p>
          <a:p>
            <a:pPr lvl="1"/>
            <a:r>
              <a:rPr lang="en-US" sz="1400" dirty="0"/>
              <a:t>The NASA Compact Ocean Wind Vector Radiometer (COWVR) Instrument [JPL]</a:t>
            </a:r>
          </a:p>
          <a:p>
            <a:pPr lvl="1"/>
            <a:r>
              <a:rPr lang="en-US" sz="1400" dirty="0"/>
              <a:t>The NASA Temporal Experiment for Storms and Tropical Systems - Demonstration (TEMPEST-D) Instrument [CSU]</a:t>
            </a:r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BC742-3656-475C-9B26-4B53FF9D7F8B}"/>
              </a:ext>
            </a:extLst>
          </p:cNvPr>
          <p:cNvSpPr/>
          <p:nvPr/>
        </p:nvSpPr>
        <p:spPr>
          <a:xfrm>
            <a:off x="2803444" y="5678269"/>
            <a:ext cx="2138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NIST Standard Blackbody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7182B-26BD-4DA8-9AE2-2BB786F4A6EC}"/>
              </a:ext>
            </a:extLst>
          </p:cNvPr>
          <p:cNvSpPr/>
          <p:nvPr/>
        </p:nvSpPr>
        <p:spPr>
          <a:xfrm>
            <a:off x="367612" y="3188446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NIM Quasi-optical high-Q resonator—characterize low loss (&lt;10-4) materials such as antenna reflectors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0948E2-2000-4380-B7FB-F22B1C8C81EA}"/>
              </a:ext>
            </a:extLst>
          </p:cNvPr>
          <p:cNvSpPr/>
          <p:nvPr/>
        </p:nvSpPr>
        <p:spPr>
          <a:xfrm>
            <a:off x="61759" y="5678269"/>
            <a:ext cx="275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NASA </a:t>
            </a:r>
            <a:r>
              <a:rPr lang="en-US" sz="1200" dirty="0" err="1">
                <a:solidFill>
                  <a:schemeClr val="tx1"/>
                </a:solidFill>
              </a:rPr>
              <a:t>HyMPI</a:t>
            </a:r>
            <a:r>
              <a:rPr lang="en-US" sz="1200" dirty="0">
                <a:solidFill>
                  <a:schemeClr val="tx1"/>
                </a:solidFill>
              </a:rPr>
              <a:t> Brightness Temperature Sensitivity Analysis to Temperature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" name="图片 22">
            <a:extLst>
              <a:ext uri="{FF2B5EF4-FFF2-40B4-BE49-F238E27FC236}">
                <a16:creationId xmlns:a16="http://schemas.microsoft.com/office/drawing/2014/main" id="{B8113E44-5823-4D89-992E-D0BAD0984E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24" y="1116665"/>
            <a:ext cx="2560446" cy="1981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4EC0D3-D56D-49EF-A3B0-A1E4629D0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110" y="4431408"/>
            <a:ext cx="2138090" cy="1207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0037C-05C2-40FE-BA26-FC133AD95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9" y="3711367"/>
            <a:ext cx="2681441" cy="19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5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429000" y="138113"/>
            <a:ext cx="63284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GSICS MW Subgroup Workshop Discussion/Question </a:t>
            </a:r>
            <a:r>
              <a:rPr lang="en-GB" altLang="en-US" sz="2200" dirty="0">
                <a:solidFill>
                  <a:srgbClr val="0000FF"/>
                </a:solidFill>
              </a:rPr>
              <a:t>Highlights (1 of 2)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4E9F3-334D-4D23-8730-BE5D8E25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9296400" cy="4724400"/>
          </a:xfrm>
        </p:spPr>
        <p:txBody>
          <a:bodyPr/>
          <a:lstStyle/>
          <a:p>
            <a:r>
              <a:rPr lang="en-US" sz="2200" dirty="0"/>
              <a:t>Maximizing Use of Current MW Sensor Calibration Technology and Data for Inter-calibration</a:t>
            </a:r>
          </a:p>
          <a:p>
            <a:pPr lvl="1"/>
            <a:r>
              <a:rPr lang="en-US" sz="1800" dirty="0"/>
              <a:t>Could tools such as the NOAA MW Instrument Calibration Processing System (</a:t>
            </a:r>
            <a:r>
              <a:rPr lang="en-US" sz="1800" dirty="0" err="1"/>
              <a:t>MICalPS</a:t>
            </a:r>
            <a:r>
              <a:rPr lang="en-US" sz="1800" dirty="0"/>
              <a:t>) be adopted as GSICS products or tools? </a:t>
            </a:r>
          </a:p>
          <a:p>
            <a:pPr lvl="2"/>
            <a:r>
              <a:rPr lang="en-US" sz="1600" dirty="0"/>
              <a:t>There is interest only if distribution is limited within GSICS.</a:t>
            </a:r>
          </a:p>
          <a:p>
            <a:pPr lvl="1"/>
            <a:r>
              <a:rPr lang="en-US" sz="1800" dirty="0"/>
              <a:t>Would lunar MW measurements such as those from NSSC’s Chang-E 1 and 2 be useful for MW lunar calibration?</a:t>
            </a:r>
          </a:p>
          <a:p>
            <a:pPr lvl="2"/>
            <a:r>
              <a:rPr lang="en-US" sz="1600" dirty="0"/>
              <a:t>There is interest in acquiring such data. </a:t>
            </a:r>
          </a:p>
          <a:p>
            <a:pPr lvl="2"/>
            <a:r>
              <a:rPr lang="en-US" sz="1600" dirty="0"/>
              <a:t>Subgroup members working on lunar calibration are encouraged to participate in the GSICS VIS/NIR Lunar Cal Work Area.</a:t>
            </a:r>
          </a:p>
          <a:p>
            <a:pPr lvl="1"/>
            <a:r>
              <a:rPr lang="en-US" sz="1800" dirty="0"/>
              <a:t>Does the GSICS MWSG need to encourage agencies to extend the on-orbit lifetime of their MW sounders, which is a priority for NWP? </a:t>
            </a:r>
          </a:p>
          <a:p>
            <a:pPr lvl="2"/>
            <a:r>
              <a:rPr lang="en-US" sz="1600" dirty="0"/>
              <a:t>This is a CGMS focus, and the NWP community raises this issue every year.</a:t>
            </a:r>
          </a:p>
          <a:p>
            <a:pPr lvl="2"/>
            <a:r>
              <a:rPr lang="en-US" sz="1600" dirty="0"/>
              <a:t>The subgroup could request CGMS status updates regarding this subject. This gives the subgroup opportunities to track progress, and provide input into the CGMS process.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0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429000" y="138113"/>
            <a:ext cx="63284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GSICS MW Subgroup Workshop Discussion/Question </a:t>
            </a:r>
            <a:r>
              <a:rPr lang="en-GB" altLang="en-US" sz="2200" dirty="0">
                <a:solidFill>
                  <a:srgbClr val="0000FF"/>
                </a:solidFill>
              </a:rPr>
              <a:t>Highlights (2 of 2)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4E9F3-334D-4D23-8730-BE5D8E25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7728"/>
            <a:ext cx="9296400" cy="5295472"/>
          </a:xfrm>
        </p:spPr>
        <p:txBody>
          <a:bodyPr/>
          <a:lstStyle/>
          <a:p>
            <a:r>
              <a:rPr lang="en-US" sz="2200" dirty="0"/>
              <a:t>Encouraging/Adopting Calibration Best Practices and Standards</a:t>
            </a:r>
          </a:p>
          <a:p>
            <a:pPr lvl="1"/>
            <a:r>
              <a:rPr lang="en-US" sz="1800" dirty="0"/>
              <a:t>ESA and EUMETSAT analyses incorporate guidelines to express measurement uncertainty developed by standards institutes. Can the subgroup encourage/adopt similar guidelines to harmonize data analysis within GSICS? If so, how?</a:t>
            </a:r>
          </a:p>
          <a:p>
            <a:r>
              <a:rPr lang="en-US" sz="2200" dirty="0"/>
              <a:t>Exploiting New MW Sensor Technology and Lessons-Learned for Inter-Calibration</a:t>
            </a:r>
          </a:p>
          <a:p>
            <a:pPr lvl="1"/>
            <a:r>
              <a:rPr lang="en-US" sz="1800" dirty="0"/>
              <a:t>What role can the subgroup play in providing information about inter-calibration that supports the development of new MW sensors and their calibration? </a:t>
            </a:r>
          </a:p>
          <a:p>
            <a:pPr lvl="2"/>
            <a:r>
              <a:rPr lang="en-US" sz="1600" dirty="0"/>
              <a:t>We can request data from new MW instruments such as </a:t>
            </a:r>
            <a:r>
              <a:rPr lang="en-US" sz="1600" dirty="0" err="1"/>
              <a:t>HyMPI</a:t>
            </a:r>
            <a:r>
              <a:rPr lang="en-US" sz="1600" dirty="0"/>
              <a:t>, COWVR, and TEMPEST-D, and provide input regarding lessons-learned about inter-calibration.</a:t>
            </a:r>
          </a:p>
          <a:p>
            <a:r>
              <a:rPr lang="en-US" sz="2200" dirty="0"/>
              <a:t>Building Relationships with the MW User Community</a:t>
            </a:r>
          </a:p>
          <a:p>
            <a:pPr lvl="1"/>
            <a:r>
              <a:rPr lang="en-US" sz="1800" dirty="0"/>
              <a:t>How can the subgroup enhance the working relationship between MW instrument developers, operators, and NWP center or satellite application facility developers? </a:t>
            </a:r>
          </a:p>
          <a:p>
            <a:pPr lvl="2"/>
            <a:r>
              <a:rPr lang="en-US" sz="1600" dirty="0"/>
              <a:t>Sending GSICS members to collaborate with the International TOVS Working Group (ITWG) was suggested.</a:t>
            </a:r>
          </a:p>
        </p:txBody>
      </p:sp>
    </p:spTree>
    <p:extLst>
      <p:ext uri="{BB962C8B-B14F-4D97-AF65-F5344CB8AC3E}">
        <p14:creationId xmlns:p14="http://schemas.microsoft.com/office/powerpoint/2010/main" val="35834275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>
        <a:spAutoFit/>
      </a:bodyPr>
      <a:lstStyle>
        <a:defPPr marL="171450" indent="-171450" algn="l">
          <a:spcAft>
            <a:spcPts val="600"/>
          </a:spcAft>
          <a:buFont typeface="Arial" panose="020B0604020202020204" pitchFamily="34" charset="0"/>
          <a:buChar char="•"/>
          <a:defRPr sz="2000" b="0" dirty="0" smtClean="0">
            <a:solidFill>
              <a:schemeClr val="tx1"/>
            </a:solidFill>
            <a:latin typeface="+mj-lt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sz="1400" b="0" dirty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998</Words>
  <Application>Microsoft Office PowerPoint</Application>
  <PresentationFormat>A4 Paper (210x297 mm)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MS PGothic</vt:lpstr>
      <vt:lpstr>宋体</vt:lpstr>
      <vt:lpstr>Arial</vt:lpstr>
      <vt:lpstr>Helvetica</vt:lpstr>
      <vt:lpstr>Tahoma</vt:lpstr>
      <vt:lpstr>Times New Roman</vt:lpstr>
      <vt:lpstr>Wingdings</vt:lpstr>
      <vt:lpstr>Default Design</vt:lpstr>
      <vt:lpstr>1_Default Design</vt:lpstr>
      <vt:lpstr>MW Subgroup Workshop 2022 Summary </vt:lpstr>
      <vt:lpstr>GSICS MW Subgroup Technical Workshop        (28 Feb – 2 Mar)  General Synopsis</vt:lpstr>
      <vt:lpstr>GSICS MW Subgroup Workshop            (28 Feb – 2 Mar)  Day 1 Highlights</vt:lpstr>
      <vt:lpstr>GSICS MW Subgroup Workshop (28 Feb – 2 Mar)  Day 2 Highlights</vt:lpstr>
      <vt:lpstr>GSICS MW Subgroup Workshop (28 Feb – 2 Mar)  Day 3 Highlights</vt:lpstr>
      <vt:lpstr>GSICS MW Subgroup Workshop Discussion/Question Highlights (1 of 2)</vt:lpstr>
      <vt:lpstr>GSICS MW Subgroup Workshop Discussion/Question Highlights (2 of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From MW Subgroup</dc:title>
  <dc:creator>Robert Iacovazzi Jr</dc:creator>
  <cp:lastModifiedBy>Robert Iacovazzi Jr</cp:lastModifiedBy>
  <cp:revision>294</cp:revision>
  <cp:lastPrinted>2019-01-15T18:55:00Z</cp:lastPrinted>
  <dcterms:created xsi:type="dcterms:W3CDTF">2021-03-06T19:40:00Z</dcterms:created>
  <dcterms:modified xsi:type="dcterms:W3CDTF">2022-03-16T19:01:02Z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E7C022761FAA4AD191576C17D3D7E9C5</vt:lpwstr>
  </property>
</Properties>
</file>