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92" r:id="rId3"/>
    <p:sldId id="1261" r:id="rId4"/>
    <p:sldId id="1262" r:id="rId5"/>
    <p:sldId id="1263" r:id="rId6"/>
    <p:sldId id="1264" r:id="rId7"/>
    <p:sldId id="1240" r:id="rId8"/>
    <p:sldId id="1249" r:id="rId9"/>
    <p:sldId id="1254" r:id="rId10"/>
    <p:sldId id="1259" r:id="rId11"/>
    <p:sldId id="1247" r:id="rId12"/>
    <p:sldId id="1265" r:id="rId13"/>
    <p:sldId id="373" r:id="rId14"/>
    <p:sldId id="265" r:id="rId15"/>
    <p:sldId id="1260" r:id="rId16"/>
    <p:sldId id="370" r:id="rId17"/>
    <p:sldId id="359" r:id="rId18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77" d="100"/>
          <a:sy n="77" d="100"/>
        </p:scale>
        <p:origin x="8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300"/>
            </a:lvl1pPr>
          </a:lstStyle>
          <a:p>
            <a:fld id="{E2BD23F9-2205-4A1E-A82B-6195646BDD6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300"/>
            </a:lvl1pPr>
          </a:lstStyle>
          <a:p>
            <a:fld id="{6D0E77E1-FB4D-4DDC-B465-2C057B4F1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7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sis-WI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82" y="157165"/>
            <a:ext cx="276071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48026"/>
            <a:ext cx="10363200" cy="11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84700"/>
            <a:ext cx="8534400" cy="812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B95EF-AFE8-4D48-9C3A-4DE990056580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3BCB8F-55B7-45FF-B7AE-8E8471D2D261}"/>
              </a:ext>
            </a:extLst>
          </p:cNvPr>
          <p:cNvGrpSpPr/>
          <p:nvPr userDrawn="1"/>
        </p:nvGrpSpPr>
        <p:grpSpPr>
          <a:xfrm>
            <a:off x="1208732" y="5532438"/>
            <a:ext cx="9774535" cy="688976"/>
            <a:chOff x="1811814" y="5532437"/>
            <a:chExt cx="9774535" cy="688976"/>
          </a:xfrm>
        </p:grpSpPr>
        <p:pic>
          <p:nvPicPr>
            <p:cNvPr id="10" name="Picture 8" descr="Tropomi_partners2015_CMYK.png">
              <a:extLst>
                <a:ext uri="{FF2B5EF4-FFF2-40B4-BE49-F238E27FC236}">
                  <a16:creationId xmlns:a16="http://schemas.microsoft.com/office/drawing/2014/main" id="{1157A760-2630-4E72-9384-79520C1A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466" y="5532438"/>
              <a:ext cx="8008883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449341-11C4-46F0-B0DF-8EA0495105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811814" y="5532437"/>
              <a:ext cx="1765652" cy="688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75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D2B4A-9D16-3B4B-9BE2-8C2BD650F0C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87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060B5-960F-9B4E-8CF0-020ADFB83A8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60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sis-WI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F5C5-B334-2244-B221-D00847188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7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3C2B7-2C2B-9F43-83EF-D90FB080BA9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0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F4D1-934E-6349-A7AC-6086E50516A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19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1F505-C528-A749-87F3-8593D9197F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57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7D327-72E5-DE49-9F4E-B5F78FBB977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59604-D23E-7040-9101-0E6A098A212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90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5523B-B223-8B49-B8B1-EC6CEC71607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27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8D7A7-C45F-6B4E-8E80-BF91917224A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27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Unknow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5" b="14336"/>
          <a:stretch>
            <a:fillRect/>
          </a:stretch>
        </p:blipFill>
        <p:spPr bwMode="auto">
          <a:xfrm>
            <a:off x="16933" y="-12700"/>
            <a:ext cx="12175067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43001"/>
            <a:ext cx="109728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DA14A4A0-0A9E-AE45-B4BB-6303C0BAFE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pomi.eu/" TargetMode="External"/><Relationship Id="rId7" Type="http://schemas.openxmlformats.org/officeDocument/2006/relationships/image" Target="../media/image4.emf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doi.org/10.5194/amt-2019-488" TargetMode="External"/><Relationship Id="rId4" Type="http://schemas.openxmlformats.org/officeDocument/2006/relationships/hyperlink" Target="https://doi.org/10.5194/amt-11-6439-201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914400" y="3108544"/>
            <a:ext cx="10363200" cy="1171575"/>
          </a:xfrm>
        </p:spPr>
        <p:txBody>
          <a:bodyPr/>
          <a:lstStyle/>
          <a:p>
            <a:r>
              <a:rPr lang="en-001" altLang="en-US" dirty="0"/>
              <a:t>TROPOMI </a:t>
            </a:r>
            <a:r>
              <a:rPr lang="en-US" altLang="en-US" dirty="0"/>
              <a:t>L1b: toward collection 3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76446C1-0E02-4635-9A71-CEDA360A01CB}"/>
              </a:ext>
            </a:extLst>
          </p:cNvPr>
          <p:cNvSpPr txBox="1">
            <a:spLocks/>
          </p:cNvSpPr>
          <p:nvPr/>
        </p:nvSpPr>
        <p:spPr bwMode="auto">
          <a:xfrm>
            <a:off x="1828800" y="4131725"/>
            <a:ext cx="8534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u="sng" dirty="0"/>
              <a:t>Erwin Loots</a:t>
            </a:r>
            <a:r>
              <a:rPr lang="en-001" u="sng" baseline="30000" dirty="0"/>
              <a:t> </a:t>
            </a:r>
            <a:r>
              <a:rPr lang="en-001" baseline="30000" dirty="0"/>
              <a:t>1 </a:t>
            </a:r>
            <a:r>
              <a:rPr lang="en-US" baseline="30000" dirty="0"/>
              <a:t>, </a:t>
            </a:r>
            <a:r>
              <a:rPr lang="en-US" dirty="0"/>
              <a:t>Antje Ludewig</a:t>
            </a:r>
            <a:r>
              <a:rPr lang="en-001" dirty="0"/>
              <a:t> </a:t>
            </a:r>
            <a:r>
              <a:rPr lang="en-001" baseline="30000" dirty="0"/>
              <a:t>1</a:t>
            </a:r>
            <a:r>
              <a:rPr lang="en-US" dirty="0"/>
              <a:t>, Mirna van Hoek</a:t>
            </a:r>
            <a:r>
              <a:rPr lang="en-001" dirty="0"/>
              <a:t> </a:t>
            </a:r>
            <a:r>
              <a:rPr lang="en-001" baseline="30000" dirty="0"/>
              <a:t>1</a:t>
            </a:r>
            <a:r>
              <a:rPr lang="en-US" dirty="0"/>
              <a:t>, Emiel van der Plas</a:t>
            </a:r>
            <a:r>
              <a:rPr lang="en-001" baseline="30000" dirty="0"/>
              <a:t> 1</a:t>
            </a:r>
            <a:r>
              <a:rPr lang="en-US" dirty="0"/>
              <a:t>, Nico Rozemeijer</a:t>
            </a:r>
            <a:r>
              <a:rPr lang="en-001" dirty="0"/>
              <a:t> </a:t>
            </a:r>
            <a:r>
              <a:rPr lang="en-GB" baseline="30000" dirty="0"/>
              <a:t>2</a:t>
            </a:r>
            <a:r>
              <a:rPr lang="en-US" dirty="0"/>
              <a:t>, Simon  </a:t>
            </a:r>
            <a:r>
              <a:rPr lang="en-US" dirty="0" err="1"/>
              <a:t>Spronk</a:t>
            </a:r>
            <a:r>
              <a:rPr lang="en-GB" baseline="30000" dirty="0"/>
              <a:t> 2</a:t>
            </a:r>
            <a:r>
              <a:rPr lang="en-US" dirty="0"/>
              <a:t>, Quintus Kleipool</a:t>
            </a:r>
            <a:r>
              <a:rPr lang="en-001" baseline="30000" dirty="0"/>
              <a:t> 1</a:t>
            </a:r>
            <a:r>
              <a:rPr lang="en-US" baseline="30000" dirty="0"/>
              <a:t>  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CB582-CA8B-4D1E-9589-D61F521AEAC4}"/>
              </a:ext>
            </a:extLst>
          </p:cNvPr>
          <p:cNvSpPr txBox="1"/>
          <p:nvPr/>
        </p:nvSpPr>
        <p:spPr>
          <a:xfrm>
            <a:off x="2392218" y="4944525"/>
            <a:ext cx="774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/>
              <a:t>1</a:t>
            </a:r>
            <a:r>
              <a:rPr lang="en-GB" sz="1600" dirty="0"/>
              <a:t>KNMI, Royal Netherlands Meteorological Institute, De </a:t>
            </a:r>
            <a:r>
              <a:rPr lang="en-GB" sz="1600" dirty="0" err="1"/>
              <a:t>Bilt</a:t>
            </a:r>
            <a:r>
              <a:rPr lang="en-GB" sz="1600" dirty="0"/>
              <a:t>, The Netherlands</a:t>
            </a:r>
            <a:r>
              <a:rPr lang="en-001" sz="1600" dirty="0"/>
              <a:t>,</a:t>
            </a:r>
          </a:p>
          <a:p>
            <a:pPr algn="ctr"/>
            <a:r>
              <a:rPr lang="en-001" sz="1600" dirty="0"/>
              <a:t> </a:t>
            </a:r>
            <a:r>
              <a:rPr lang="en-GB" sz="1600" baseline="30000" dirty="0"/>
              <a:t>2</a:t>
            </a:r>
            <a:r>
              <a:rPr lang="en-GB" sz="1600" dirty="0"/>
              <a:t>TriOpSys B.V., Utrecht, The Netherlands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36F9-90F4-4517-93AA-012E9FA1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S</a:t>
            </a:r>
            <a:r>
              <a:rPr lang="en-GB" dirty="0"/>
              <a:t>p</a:t>
            </a:r>
            <a:r>
              <a:rPr lang="en-001" dirty="0"/>
              <a:t>e</a:t>
            </a:r>
            <a:r>
              <a:rPr lang="en-GB" dirty="0"/>
              <a:t>c</a:t>
            </a:r>
            <a:r>
              <a:rPr lang="en-001" dirty="0"/>
              <a:t>t</a:t>
            </a:r>
            <a:r>
              <a:rPr lang="en-GB" dirty="0"/>
              <a:t>r</a:t>
            </a:r>
            <a:r>
              <a:rPr lang="en-001" dirty="0"/>
              <a:t>a</a:t>
            </a:r>
            <a:r>
              <a:rPr lang="en-GB" dirty="0"/>
              <a:t>l</a:t>
            </a:r>
            <a:r>
              <a:rPr lang="en-001" dirty="0"/>
              <a:t> </a:t>
            </a:r>
            <a:r>
              <a:rPr lang="en-GB" dirty="0"/>
              <a:t>a</a:t>
            </a:r>
            <a:r>
              <a:rPr lang="en-001" dirty="0"/>
              <a:t>g</a:t>
            </a:r>
            <a:r>
              <a:rPr lang="en-GB" dirty="0"/>
              <a:t>e</a:t>
            </a:r>
            <a:r>
              <a:rPr lang="en-001" dirty="0" err="1"/>
              <a:t>i</a:t>
            </a:r>
            <a:r>
              <a:rPr lang="en-GB" dirty="0"/>
              <a:t>n</a:t>
            </a:r>
            <a:r>
              <a:rPr lang="en-001" dirty="0"/>
              <a:t>g </a:t>
            </a:r>
            <a:r>
              <a:rPr lang="en-GB" dirty="0"/>
              <a:t>U</a:t>
            </a:r>
            <a:r>
              <a:rPr lang="en-001" dirty="0"/>
              <a:t>V (“</a:t>
            </a:r>
            <a:r>
              <a:rPr lang="en-GB" dirty="0"/>
              <a:t>f</a:t>
            </a:r>
            <a:r>
              <a:rPr lang="en-001" dirty="0" err="1"/>
              <a:t>i</a:t>
            </a:r>
            <a:r>
              <a:rPr lang="en-GB" dirty="0"/>
              <a:t>n</a:t>
            </a:r>
            <a:r>
              <a:rPr lang="en-001" dirty="0"/>
              <a:t>g</a:t>
            </a:r>
            <a:r>
              <a:rPr lang="en-GB" dirty="0"/>
              <a:t>e</a:t>
            </a:r>
            <a:r>
              <a:rPr lang="en-001" dirty="0"/>
              <a:t>r</a:t>
            </a:r>
            <a:r>
              <a:rPr lang="en-GB" dirty="0"/>
              <a:t>p</a:t>
            </a:r>
            <a:r>
              <a:rPr lang="en-001" dirty="0"/>
              <a:t>r</a:t>
            </a:r>
            <a:r>
              <a:rPr lang="en-GB" dirty="0" err="1"/>
              <a:t>i</a:t>
            </a:r>
            <a:r>
              <a:rPr lang="en-001" dirty="0"/>
              <a:t>n</a:t>
            </a:r>
            <a:r>
              <a:rPr lang="en-GB" dirty="0"/>
              <a:t>t</a:t>
            </a:r>
            <a:r>
              <a:rPr lang="en-001" dirty="0"/>
              <a:t>”)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7CF32-18E1-4560-8F9E-DA8D300C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4ACEE-9088-4429-977B-BA2D39C4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C1891-210F-4EC2-9569-3347CED7EB01}"/>
              </a:ext>
            </a:extLst>
          </p:cNvPr>
          <p:cNvSpPr txBox="1"/>
          <p:nvPr/>
        </p:nvSpPr>
        <p:spPr>
          <a:xfrm>
            <a:off x="101600" y="1143000"/>
            <a:ext cx="55977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001" sz="2400" dirty="0"/>
              <a:t>Degradation with strong spectral f</a:t>
            </a:r>
            <a:r>
              <a:rPr lang="en-GB" sz="2400" dirty="0"/>
              <a:t>e</a:t>
            </a:r>
            <a:r>
              <a:rPr lang="en-001" sz="2400" dirty="0"/>
              <a:t>a</a:t>
            </a:r>
            <a:r>
              <a:rPr lang="en-GB" sz="2400" dirty="0"/>
              <a:t>t</a:t>
            </a:r>
            <a:r>
              <a:rPr lang="en-001" sz="2400" dirty="0"/>
              <a:t>u</a:t>
            </a:r>
            <a:r>
              <a:rPr lang="en-GB" sz="2400" dirty="0"/>
              <a:t>r</a:t>
            </a:r>
            <a:r>
              <a:rPr lang="en-001" sz="2400" dirty="0"/>
              <a:t>e</a:t>
            </a:r>
            <a:r>
              <a:rPr lang="en-GB" sz="2400" dirty="0"/>
              <a:t>s</a:t>
            </a:r>
            <a:r>
              <a:rPr lang="en-001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001" sz="2400" dirty="0"/>
              <a:t>Features correlate with solar spectrum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001" sz="2400" dirty="0"/>
              <a:t>“Bleaching” – signal increases </a:t>
            </a:r>
            <a:r>
              <a:rPr lang="en-GB" sz="2400" dirty="0"/>
              <a:t>o</a:t>
            </a:r>
            <a:r>
              <a:rPr lang="en-001" sz="2400" dirty="0"/>
              <a:t>v</a:t>
            </a:r>
            <a:r>
              <a:rPr lang="en-GB" sz="2400" dirty="0"/>
              <a:t>e</a:t>
            </a:r>
            <a:r>
              <a:rPr lang="en-001" sz="2400" dirty="0"/>
              <a:t>r </a:t>
            </a:r>
            <a:r>
              <a:rPr lang="en-GB" sz="2400" dirty="0"/>
              <a:t>t</a:t>
            </a:r>
            <a:r>
              <a:rPr lang="en-001" sz="2400" dirty="0" err="1"/>
              <a:t>i</a:t>
            </a:r>
            <a:r>
              <a:rPr lang="en-GB" sz="2400" dirty="0"/>
              <a:t>m</a:t>
            </a:r>
            <a:r>
              <a:rPr lang="en-001" sz="2400" dirty="0"/>
              <a:t>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001" sz="2400" dirty="0"/>
              <a:t>Coating of detector or lens </a:t>
            </a:r>
            <a:r>
              <a:rPr lang="en-GB" sz="2400" dirty="0"/>
              <a:t>b</a:t>
            </a:r>
            <a:r>
              <a:rPr lang="en-001" sz="2400" dirty="0"/>
              <a:t>e</a:t>
            </a:r>
            <a:r>
              <a:rPr lang="en-GB" sz="2400" dirty="0"/>
              <a:t>f</a:t>
            </a:r>
            <a:r>
              <a:rPr lang="en-001" sz="2400" dirty="0"/>
              <a:t>o</a:t>
            </a:r>
            <a:r>
              <a:rPr lang="en-GB" sz="2400" dirty="0"/>
              <a:t>r</a:t>
            </a:r>
            <a:r>
              <a:rPr lang="en-001" sz="2400" dirty="0"/>
              <a:t>e </a:t>
            </a:r>
            <a:r>
              <a:rPr lang="en-GB" sz="2400" dirty="0"/>
              <a:t>d</a:t>
            </a:r>
            <a:r>
              <a:rPr lang="en-001" sz="2400" dirty="0"/>
              <a:t>e</a:t>
            </a:r>
            <a:r>
              <a:rPr lang="en-GB" sz="2400" dirty="0"/>
              <a:t>t</a:t>
            </a:r>
            <a:r>
              <a:rPr lang="en-001" sz="2400" dirty="0"/>
              <a:t>e</a:t>
            </a:r>
            <a:r>
              <a:rPr lang="en-GB" sz="2400" dirty="0"/>
              <a:t>c</a:t>
            </a:r>
            <a:r>
              <a:rPr lang="en-001" sz="2400" dirty="0"/>
              <a:t>t</a:t>
            </a:r>
            <a:r>
              <a:rPr lang="en-GB" sz="2400" dirty="0"/>
              <a:t>o</a:t>
            </a:r>
            <a:r>
              <a:rPr lang="en-001" sz="2400" dirty="0"/>
              <a:t>r </a:t>
            </a:r>
            <a:r>
              <a:rPr lang="en-GB" sz="2400" dirty="0"/>
              <a:t>s</a:t>
            </a:r>
            <a:r>
              <a:rPr lang="en-001" sz="2400" dirty="0" err="1"/>
              <a:t>uspected</a:t>
            </a:r>
            <a:endParaRPr lang="en-001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001" sz="2400" dirty="0"/>
              <a:t>Correction derived from irradiance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001" sz="2400" dirty="0"/>
              <a:t>A</a:t>
            </a:r>
            <a:r>
              <a:rPr lang="en-GB" sz="2400" dirty="0"/>
              <a:t>p</a:t>
            </a:r>
            <a:r>
              <a:rPr lang="en-001" sz="2400" dirty="0"/>
              <a:t>plied to radiance and irradiance (</a:t>
            </a:r>
            <a:r>
              <a:rPr lang="en-GB" sz="2400" dirty="0"/>
              <a:t>from coll-2 onward</a:t>
            </a:r>
            <a:r>
              <a:rPr lang="en-001" sz="2400" dirty="0"/>
              <a:t>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Within one year, partial stabilization (see growth at 317nm)is expected </a:t>
            </a:r>
            <a:r>
              <a:rPr lang="en-US" sz="2400" dirty="0">
                <a:sym typeface="Wingdings" panose="05000000000000000000" pitchFamily="2" charset="2"/>
              </a:rPr>
              <a:t> r</a:t>
            </a:r>
            <a:r>
              <a:rPr lang="en-US" sz="2400" dirty="0"/>
              <a:t>egularly re-assessing the assumptions on degradation model. 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37EB83-575D-4DF4-B9AB-E6EDE4FED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42" y="1187171"/>
            <a:ext cx="3129770" cy="2823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53D03-703F-4628-84DC-AC7D8C5CE6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r="31312" b="32968"/>
          <a:stretch/>
        </p:blipFill>
        <p:spPr>
          <a:xfrm>
            <a:off x="8917966" y="2640468"/>
            <a:ext cx="3272641" cy="42175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502D15-F253-4BE4-A81F-E78185BAC0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30" b="67032"/>
          <a:stretch/>
        </p:blipFill>
        <p:spPr>
          <a:xfrm>
            <a:off x="5699342" y="4217532"/>
            <a:ext cx="3478027" cy="22609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B24BD5-14F0-44A6-9549-A230F0637EF9}"/>
              </a:ext>
            </a:extLst>
          </p:cNvPr>
          <p:cNvSpPr/>
          <p:nvPr/>
        </p:nvSpPr>
        <p:spPr>
          <a:xfrm>
            <a:off x="8026400" y="1350239"/>
            <a:ext cx="691715" cy="1142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69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FC049-22B9-4335-BD94-EE618AE61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F6FA9-2DB8-4B29-98DB-45B81BC8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6659D1-24DB-4F9C-9F14-5050D1F8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362601"/>
          </a:xfrm>
        </p:spPr>
        <p:txBody>
          <a:bodyPr/>
          <a:lstStyle/>
          <a:p>
            <a:r>
              <a:rPr lang="en-GB" dirty="0"/>
              <a:t>K</a:t>
            </a:r>
            <a:r>
              <a:rPr lang="en-001" dirty="0"/>
              <a:t>e</a:t>
            </a:r>
            <a:r>
              <a:rPr lang="en-GB" dirty="0"/>
              <a:t>y</a:t>
            </a:r>
            <a:r>
              <a:rPr lang="en-001" dirty="0"/>
              <a:t>d</a:t>
            </a:r>
            <a:r>
              <a:rPr lang="en-GB" dirty="0"/>
              <a:t>a</a:t>
            </a:r>
            <a:r>
              <a:rPr lang="en-001" dirty="0"/>
              <a:t>t</a:t>
            </a:r>
            <a:r>
              <a:rPr lang="en-GB" dirty="0"/>
              <a:t>a</a:t>
            </a:r>
            <a:r>
              <a:rPr lang="en-001" dirty="0"/>
              <a:t> </a:t>
            </a:r>
            <a:r>
              <a:rPr lang="en-GB" dirty="0"/>
              <a:t>f</a:t>
            </a:r>
            <a:r>
              <a:rPr lang="en-001" dirty="0"/>
              <a:t>r</a:t>
            </a:r>
            <a:r>
              <a:rPr lang="en-GB" dirty="0"/>
              <a:t>o</a:t>
            </a:r>
            <a:r>
              <a:rPr lang="en-001" dirty="0"/>
              <a:t>m </a:t>
            </a:r>
            <a:br>
              <a:rPr lang="en-001" dirty="0"/>
            </a:br>
            <a:r>
              <a:rPr lang="en-GB" dirty="0"/>
              <a:t>r</a:t>
            </a:r>
            <a:r>
              <a:rPr lang="en-001" dirty="0"/>
              <a:t>a</a:t>
            </a:r>
            <a:r>
              <a:rPr lang="en-GB" dirty="0"/>
              <a:t>d</a:t>
            </a:r>
            <a:r>
              <a:rPr lang="en-001" dirty="0" err="1"/>
              <a:t>ia</a:t>
            </a:r>
            <a:r>
              <a:rPr lang="en-GB" dirty="0"/>
              <a:t>n</a:t>
            </a:r>
            <a:r>
              <a:rPr lang="en-001" dirty="0"/>
              <a:t>c</a:t>
            </a:r>
            <a:r>
              <a:rPr lang="en-GB" dirty="0"/>
              <a:t>e</a:t>
            </a:r>
            <a:r>
              <a:rPr lang="en-001" dirty="0"/>
              <a:t>?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3755D6-0C96-4814-AFE1-A4C6CFDC62C4}"/>
              </a:ext>
            </a:extLst>
          </p:cNvPr>
          <p:cNvGrpSpPr>
            <a:grpSpLocks noChangeAspect="1"/>
          </p:cNvGrpSpPr>
          <p:nvPr/>
        </p:nvGrpSpPr>
        <p:grpSpPr>
          <a:xfrm>
            <a:off x="2419397" y="280250"/>
            <a:ext cx="6512337" cy="2627070"/>
            <a:chOff x="1006393" y="1188720"/>
            <a:chExt cx="8457766" cy="3411855"/>
          </a:xfrm>
        </p:grpSpPr>
        <p:sp>
          <p:nvSpPr>
            <p:cNvPr id="11" name="Sun 10">
              <a:extLst>
                <a:ext uri="{FF2B5EF4-FFF2-40B4-BE49-F238E27FC236}">
                  <a16:creationId xmlns:a16="http://schemas.microsoft.com/office/drawing/2014/main" id="{B481883C-0C9B-464C-B0DE-9745CFB8EB57}"/>
                </a:ext>
              </a:extLst>
            </p:cNvPr>
            <p:cNvSpPr/>
            <p:nvPr/>
          </p:nvSpPr>
          <p:spPr>
            <a:xfrm>
              <a:off x="1006393" y="1188720"/>
              <a:ext cx="1876426" cy="1695450"/>
            </a:xfrm>
            <a:prstGeom prst="sun">
              <a:avLst/>
            </a:prstGeom>
            <a:solidFill>
              <a:srgbClr val="FF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600" b="1" kern="0" dirty="0">
                  <a:solidFill>
                    <a:prstClr val="black"/>
                  </a:solidFill>
                  <a:latin typeface="Calibri"/>
                  <a:ea typeface="+mn-ea"/>
                </a:rPr>
                <a:t>Sun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901DAE-1761-4B5B-861B-3594D132FDA6}"/>
                </a:ext>
              </a:extLst>
            </p:cNvPr>
            <p:cNvSpPr/>
            <p:nvPr/>
          </p:nvSpPr>
          <p:spPr>
            <a:xfrm>
              <a:off x="7955541" y="1557721"/>
              <a:ext cx="1111250" cy="11124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b="1" kern="0" dirty="0">
                  <a:solidFill>
                    <a:prstClr val="white"/>
                  </a:solidFill>
                  <a:latin typeface="Calibri"/>
                  <a:ea typeface="+mn-ea"/>
                </a:rPr>
                <a:t>Earth</a:t>
              </a:r>
            </a:p>
          </p:txBody>
        </p:sp>
        <p:sp>
          <p:nvSpPr>
            <p:cNvPr id="13" name="Flowchart: Alternate Process 12">
              <a:extLst>
                <a:ext uri="{FF2B5EF4-FFF2-40B4-BE49-F238E27FC236}">
                  <a16:creationId xmlns:a16="http://schemas.microsoft.com/office/drawing/2014/main" id="{5BA600AF-64E2-4DFD-8282-5270AC8820CA}"/>
                </a:ext>
              </a:extLst>
            </p:cNvPr>
            <p:cNvSpPr/>
            <p:nvPr/>
          </p:nvSpPr>
          <p:spPr>
            <a:xfrm>
              <a:off x="1043498" y="3388043"/>
              <a:ext cx="1885950" cy="1171575"/>
            </a:xfrm>
            <a:prstGeom prst="flowChartAlternateProcess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D</a:t>
              </a:r>
              <a:r>
                <a:rPr lang="en-GB" sz="2000" b="1" kern="0" dirty="0" err="1">
                  <a:solidFill>
                    <a:prstClr val="black"/>
                  </a:solidFill>
                  <a:latin typeface="Calibri"/>
                  <a:ea typeface="+mn-ea"/>
                </a:rPr>
                <a:t>i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f</a:t>
              </a:r>
              <a:r>
                <a:rPr lang="en-GB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f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u</a:t>
              </a:r>
              <a:r>
                <a:rPr lang="en-GB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s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e</a:t>
              </a:r>
              <a:r>
                <a:rPr lang="en-GB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r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s </a:t>
              </a:r>
              <a:r>
                <a:rPr lang="en-GB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Q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V</a:t>
              </a:r>
              <a:r>
                <a:rPr lang="en-GB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D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1 </a:t>
              </a:r>
              <a:r>
                <a:rPr lang="en-GB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o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r </a:t>
              </a:r>
              <a:r>
                <a:rPr lang="en-GB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Q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V</a:t>
              </a:r>
              <a:r>
                <a:rPr lang="en-GB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D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2</a:t>
              </a:r>
              <a:endParaRPr lang="en-GB" sz="2000" b="1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" name="Flowchart: Alternate Process 13">
              <a:extLst>
                <a:ext uri="{FF2B5EF4-FFF2-40B4-BE49-F238E27FC236}">
                  <a16:creationId xmlns:a16="http://schemas.microsoft.com/office/drawing/2014/main" id="{707BF896-898A-48D5-82EA-AD99269F3C60}"/>
                </a:ext>
              </a:extLst>
            </p:cNvPr>
            <p:cNvSpPr/>
            <p:nvPr/>
          </p:nvSpPr>
          <p:spPr>
            <a:xfrm>
              <a:off x="7216256" y="3388043"/>
              <a:ext cx="2247903" cy="1171575"/>
            </a:xfrm>
            <a:prstGeom prst="flowChartAlternateProcess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001" b="1" kern="0" dirty="0">
                  <a:solidFill>
                    <a:prstClr val="black"/>
                  </a:solidFill>
                  <a:latin typeface="Calibri"/>
                  <a:ea typeface="+mn-ea"/>
                </a:rPr>
                <a:t>S</a:t>
              </a:r>
              <a:r>
                <a:rPr lang="en-GB" b="1" kern="0" dirty="0">
                  <a:solidFill>
                    <a:prstClr val="black"/>
                  </a:solidFill>
                  <a:latin typeface="Calibri"/>
                  <a:ea typeface="+mn-ea"/>
                </a:rPr>
                <a:t>p</a:t>
              </a:r>
              <a:r>
                <a:rPr lang="en-001" b="1" kern="0" dirty="0">
                  <a:solidFill>
                    <a:prstClr val="black"/>
                  </a:solidFill>
                  <a:latin typeface="Calibri"/>
                  <a:ea typeface="+mn-ea"/>
                </a:rPr>
                <a:t>e</a:t>
              </a:r>
              <a:r>
                <a:rPr lang="en-GB" b="1" kern="0" dirty="0">
                  <a:solidFill>
                    <a:prstClr val="black"/>
                  </a:solidFill>
                  <a:latin typeface="Calibri"/>
                  <a:ea typeface="+mn-ea"/>
                </a:rPr>
                <a:t>c</a:t>
              </a:r>
              <a:r>
                <a:rPr lang="en-001" b="1" kern="0" dirty="0">
                  <a:solidFill>
                    <a:prstClr val="black"/>
                  </a:solidFill>
                  <a:latin typeface="Calibri"/>
                  <a:ea typeface="+mn-ea"/>
                </a:rPr>
                <a:t>t</a:t>
              </a:r>
              <a:r>
                <a:rPr lang="en-GB" b="1" kern="0" dirty="0">
                  <a:solidFill>
                    <a:prstClr val="black"/>
                  </a:solidFill>
                  <a:latin typeface="Calibri"/>
                  <a:ea typeface="+mn-ea"/>
                </a:rPr>
                <a:t>r</a:t>
              </a:r>
              <a:r>
                <a:rPr lang="en-001" b="1" kern="0" dirty="0">
                  <a:solidFill>
                    <a:prstClr val="black"/>
                  </a:solidFill>
                  <a:latin typeface="Calibri"/>
                  <a:ea typeface="+mn-ea"/>
                </a:rPr>
                <a:t>o</a:t>
              </a:r>
              <a:r>
                <a:rPr lang="en-GB" b="1" kern="0" dirty="0">
                  <a:solidFill>
                    <a:prstClr val="black"/>
                  </a:solidFill>
                  <a:latin typeface="Calibri"/>
                  <a:ea typeface="+mn-ea"/>
                </a:rPr>
                <a:t>m</a:t>
              </a:r>
              <a:r>
                <a:rPr lang="en-001" b="1" kern="0" dirty="0">
                  <a:solidFill>
                    <a:prstClr val="black"/>
                  </a:solidFill>
                  <a:latin typeface="Calibri"/>
                  <a:ea typeface="+mn-ea"/>
                </a:rPr>
                <a:t>e</a:t>
              </a:r>
              <a:r>
                <a:rPr lang="en-GB" b="1" kern="0" dirty="0">
                  <a:solidFill>
                    <a:prstClr val="black"/>
                  </a:solidFill>
                  <a:latin typeface="Calibri"/>
                  <a:ea typeface="+mn-ea"/>
                </a:rPr>
                <a:t>t</a:t>
              </a:r>
              <a:r>
                <a:rPr lang="en-001" b="1" kern="0" dirty="0">
                  <a:solidFill>
                    <a:prstClr val="black"/>
                  </a:solidFill>
                  <a:latin typeface="Calibri"/>
                  <a:ea typeface="+mn-ea"/>
                </a:rPr>
                <a:t>e</a:t>
              </a:r>
              <a:r>
                <a:rPr lang="en-GB" b="1" kern="0" dirty="0">
                  <a:solidFill>
                    <a:prstClr val="black"/>
                  </a:solidFill>
                  <a:latin typeface="Calibri"/>
                  <a:ea typeface="+mn-ea"/>
                </a:rPr>
                <a:t>r</a:t>
              </a:r>
              <a:r>
                <a:rPr lang="en-001" b="1" kern="0" dirty="0">
                  <a:solidFill>
                    <a:prstClr val="black"/>
                  </a:solidFill>
                  <a:latin typeface="Calibri"/>
                  <a:ea typeface="+mn-ea"/>
                </a:rPr>
                <a:t>s</a:t>
              </a:r>
              <a:endParaRPr lang="en-GB" b="1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" name="Right Arrow 16">
              <a:extLst>
                <a:ext uri="{FF2B5EF4-FFF2-40B4-BE49-F238E27FC236}">
                  <a16:creationId xmlns:a16="http://schemas.microsoft.com/office/drawing/2014/main" id="{F3A8E360-BCE2-4D63-8311-7C72B941FBCE}"/>
                </a:ext>
              </a:extLst>
            </p:cNvPr>
            <p:cNvSpPr/>
            <p:nvPr/>
          </p:nvSpPr>
          <p:spPr>
            <a:xfrm>
              <a:off x="3125280" y="3825002"/>
              <a:ext cx="669925" cy="297656"/>
            </a:xfrm>
            <a:prstGeom prst="rightArrow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16" name="Right Arrow 22">
              <a:extLst>
                <a:ext uri="{FF2B5EF4-FFF2-40B4-BE49-F238E27FC236}">
                  <a16:creationId xmlns:a16="http://schemas.microsoft.com/office/drawing/2014/main" id="{72822515-5A91-4A94-B470-56401B5F17AB}"/>
                </a:ext>
              </a:extLst>
            </p:cNvPr>
            <p:cNvSpPr/>
            <p:nvPr/>
          </p:nvSpPr>
          <p:spPr>
            <a:xfrm rot="5400000" flipV="1">
              <a:off x="1744578" y="2940132"/>
              <a:ext cx="409577" cy="297656"/>
            </a:xfrm>
            <a:prstGeom prst="rightArrow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17" name="Right Arrow 23">
              <a:extLst>
                <a:ext uri="{FF2B5EF4-FFF2-40B4-BE49-F238E27FC236}">
                  <a16:creationId xmlns:a16="http://schemas.microsoft.com/office/drawing/2014/main" id="{17731088-EB09-452A-9DE4-96CD825F98C3}"/>
                </a:ext>
              </a:extLst>
            </p:cNvPr>
            <p:cNvSpPr/>
            <p:nvPr/>
          </p:nvSpPr>
          <p:spPr>
            <a:xfrm rot="5400000" flipV="1">
              <a:off x="8305458" y="2832038"/>
              <a:ext cx="428625" cy="297656"/>
            </a:xfrm>
            <a:prstGeom prst="rightArrow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18" name="Flowchart: Alternate Process 17">
              <a:extLst>
                <a:ext uri="{FF2B5EF4-FFF2-40B4-BE49-F238E27FC236}">
                  <a16:creationId xmlns:a16="http://schemas.microsoft.com/office/drawing/2014/main" id="{BC0BF0BA-D2A9-45CC-9F3E-613C9CF1DB7D}"/>
                </a:ext>
              </a:extLst>
            </p:cNvPr>
            <p:cNvSpPr/>
            <p:nvPr/>
          </p:nvSpPr>
          <p:spPr>
            <a:xfrm>
              <a:off x="3978026" y="3429000"/>
              <a:ext cx="1885950" cy="1171575"/>
            </a:xfrm>
            <a:prstGeom prst="flowChartAlternateProcess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001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F</a:t>
              </a:r>
              <a:r>
                <a:rPr lang="en-GB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o</a:t>
              </a:r>
              <a:r>
                <a:rPr lang="en-001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l</a:t>
              </a:r>
              <a:r>
                <a:rPr lang="en-GB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d</a:t>
              </a:r>
              <a:r>
                <a:rPr lang="en-001" sz="2400" b="1" kern="0" dirty="0" err="1">
                  <a:solidFill>
                    <a:prstClr val="black"/>
                  </a:solidFill>
                  <a:latin typeface="Calibri"/>
                  <a:ea typeface="+mn-ea"/>
                </a:rPr>
                <a:t>i</a:t>
              </a:r>
              <a:r>
                <a:rPr lang="en-GB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n</a:t>
              </a:r>
              <a:r>
                <a:rPr lang="en-001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g </a:t>
              </a:r>
              <a:r>
                <a:rPr lang="en-GB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m</a:t>
              </a:r>
              <a:r>
                <a:rPr lang="en-001" sz="2400" b="1" kern="0" dirty="0" err="1">
                  <a:solidFill>
                    <a:prstClr val="black"/>
                  </a:solidFill>
                  <a:latin typeface="Calibri"/>
                  <a:ea typeface="+mn-ea"/>
                </a:rPr>
                <a:t>i</a:t>
              </a:r>
              <a:r>
                <a:rPr lang="en-GB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r</a:t>
              </a:r>
              <a:r>
                <a:rPr lang="en-001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r</a:t>
              </a:r>
              <a:r>
                <a:rPr lang="en-GB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o</a:t>
              </a:r>
              <a:r>
                <a:rPr lang="en-001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r</a:t>
              </a:r>
              <a:endParaRPr lang="en-GB" sz="2400" b="1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9" name="Right Arrow 16">
              <a:extLst>
                <a:ext uri="{FF2B5EF4-FFF2-40B4-BE49-F238E27FC236}">
                  <a16:creationId xmlns:a16="http://schemas.microsoft.com/office/drawing/2014/main" id="{3D3B0C91-1105-4E4B-9B2C-8C542D0445DF}"/>
                </a:ext>
              </a:extLst>
            </p:cNvPr>
            <p:cNvSpPr/>
            <p:nvPr/>
          </p:nvSpPr>
          <p:spPr>
            <a:xfrm>
              <a:off x="6205154" y="3825002"/>
              <a:ext cx="669925" cy="297656"/>
            </a:xfrm>
            <a:prstGeom prst="rightArrow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6216930-B34F-4219-B389-C64AB46F0801}"/>
              </a:ext>
            </a:extLst>
          </p:cNvPr>
          <p:cNvCxnSpPr>
            <a:cxnSpLocks/>
          </p:cNvCxnSpPr>
          <p:nvPr/>
        </p:nvCxnSpPr>
        <p:spPr>
          <a:xfrm>
            <a:off x="6026386" y="3021388"/>
            <a:ext cx="887403" cy="977213"/>
          </a:xfrm>
          <a:prstGeom prst="straightConnector1">
            <a:avLst/>
          </a:prstGeom>
          <a:ln w="476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EB171E-A118-48CA-A671-2BDA93FEF734}"/>
              </a:ext>
            </a:extLst>
          </p:cNvPr>
          <p:cNvCxnSpPr>
            <a:cxnSpLocks/>
          </p:cNvCxnSpPr>
          <p:nvPr/>
        </p:nvCxnSpPr>
        <p:spPr>
          <a:xfrm flipH="1">
            <a:off x="7166554" y="3024286"/>
            <a:ext cx="831938" cy="974315"/>
          </a:xfrm>
          <a:prstGeom prst="straightConnector1">
            <a:avLst/>
          </a:prstGeom>
          <a:ln w="476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C6D6EF-C1CF-4168-8A78-4ADE552AAF09}"/>
              </a:ext>
            </a:extLst>
          </p:cNvPr>
          <p:cNvSpPr txBox="1"/>
          <p:nvPr/>
        </p:nvSpPr>
        <p:spPr>
          <a:xfrm>
            <a:off x="6626691" y="2875784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4400" b="1" dirty="0">
                <a:solidFill>
                  <a:srgbClr val="FF0000"/>
                </a:solidFill>
              </a:rPr>
              <a:t>? </a:t>
            </a:r>
            <a:endParaRPr lang="en-GB" sz="4400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8C89589-38AF-40FD-889F-9F294103067B}"/>
              </a:ext>
            </a:extLst>
          </p:cNvPr>
          <p:cNvCxnSpPr>
            <a:cxnSpLocks/>
          </p:cNvCxnSpPr>
          <p:nvPr/>
        </p:nvCxnSpPr>
        <p:spPr>
          <a:xfrm>
            <a:off x="8825635" y="2987314"/>
            <a:ext cx="127331" cy="1060020"/>
          </a:xfrm>
          <a:prstGeom prst="straightConnector1">
            <a:avLst/>
          </a:prstGeom>
          <a:ln w="476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413C1BB-4646-4905-9692-EDBD62DE7086}"/>
              </a:ext>
            </a:extLst>
          </p:cNvPr>
          <p:cNvSpPr txBox="1"/>
          <p:nvPr/>
        </p:nvSpPr>
        <p:spPr>
          <a:xfrm>
            <a:off x="8952966" y="3104387"/>
            <a:ext cx="49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4400" b="1" dirty="0">
                <a:solidFill>
                  <a:srgbClr val="FF0000"/>
                </a:solidFill>
              </a:rPr>
              <a:t>! </a:t>
            </a:r>
            <a:endParaRPr lang="en-GB" sz="44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9CC65-4E73-4604-A3E7-7AE8FF3101E8}"/>
              </a:ext>
            </a:extLst>
          </p:cNvPr>
          <p:cNvSpPr txBox="1"/>
          <p:nvPr/>
        </p:nvSpPr>
        <p:spPr>
          <a:xfrm>
            <a:off x="10017015" y="3425328"/>
            <a:ext cx="19804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Finally, after studying radiance time series, enough confidence to attribute ‘common’ to spectrometer </a:t>
            </a:r>
            <a:r>
              <a:rPr lang="en-US" dirty="0">
                <a:sym typeface="Wingdings" panose="05000000000000000000" pitchFamily="2" charset="2"/>
              </a:rPr>
              <a:t> radiance correction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4BB178-2FA0-429C-8D56-27D2E4594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80" t="53921" r="34167" b="28998"/>
          <a:stretch/>
        </p:blipFill>
        <p:spPr>
          <a:xfrm>
            <a:off x="2818912" y="4155869"/>
            <a:ext cx="6881828" cy="229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7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FC049-22B9-4335-BD94-EE618AE61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F6FA9-2DB8-4B29-98DB-45B81BC8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6659D1-24DB-4F9C-9F14-5050D1F8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362601"/>
          </a:xfrm>
        </p:spPr>
        <p:txBody>
          <a:bodyPr/>
          <a:lstStyle/>
          <a:p>
            <a:r>
              <a:rPr lang="en-GB" dirty="0"/>
              <a:t>K</a:t>
            </a:r>
            <a:r>
              <a:rPr lang="en-001" dirty="0"/>
              <a:t>e</a:t>
            </a:r>
            <a:r>
              <a:rPr lang="en-GB" dirty="0"/>
              <a:t>y</a:t>
            </a:r>
            <a:r>
              <a:rPr lang="en-001" dirty="0"/>
              <a:t>d</a:t>
            </a:r>
            <a:r>
              <a:rPr lang="en-GB" dirty="0"/>
              <a:t>a</a:t>
            </a:r>
            <a:r>
              <a:rPr lang="en-001" dirty="0"/>
              <a:t>t</a:t>
            </a:r>
            <a:r>
              <a:rPr lang="en-GB" dirty="0"/>
              <a:t>a</a:t>
            </a:r>
            <a:r>
              <a:rPr lang="en-001" dirty="0"/>
              <a:t> </a:t>
            </a:r>
            <a:r>
              <a:rPr lang="en-GB" dirty="0"/>
              <a:t>f</a:t>
            </a:r>
            <a:r>
              <a:rPr lang="en-001" dirty="0"/>
              <a:t>r</a:t>
            </a:r>
            <a:r>
              <a:rPr lang="en-GB" dirty="0"/>
              <a:t>o</a:t>
            </a:r>
            <a:r>
              <a:rPr lang="en-001" dirty="0"/>
              <a:t>m </a:t>
            </a:r>
            <a:br>
              <a:rPr lang="en-001" dirty="0"/>
            </a:br>
            <a:r>
              <a:rPr lang="en-GB" dirty="0"/>
              <a:t>r</a:t>
            </a:r>
            <a:r>
              <a:rPr lang="en-001" dirty="0"/>
              <a:t>a</a:t>
            </a:r>
            <a:r>
              <a:rPr lang="en-GB" dirty="0"/>
              <a:t>d</a:t>
            </a:r>
            <a:r>
              <a:rPr lang="en-001" dirty="0" err="1"/>
              <a:t>ia</a:t>
            </a:r>
            <a:r>
              <a:rPr lang="en-GB" dirty="0"/>
              <a:t>n</a:t>
            </a:r>
            <a:r>
              <a:rPr lang="en-001" dirty="0"/>
              <a:t>c</a:t>
            </a:r>
            <a:r>
              <a:rPr lang="en-GB" dirty="0"/>
              <a:t>e</a:t>
            </a:r>
            <a:r>
              <a:rPr lang="en-US" dirty="0"/>
              <a:t>!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3755D6-0C96-4814-AFE1-A4C6CFDC62C4}"/>
              </a:ext>
            </a:extLst>
          </p:cNvPr>
          <p:cNvGrpSpPr>
            <a:grpSpLocks noChangeAspect="1"/>
          </p:cNvGrpSpPr>
          <p:nvPr/>
        </p:nvGrpSpPr>
        <p:grpSpPr>
          <a:xfrm>
            <a:off x="2419397" y="280250"/>
            <a:ext cx="6512337" cy="2627070"/>
            <a:chOff x="1006393" y="1188720"/>
            <a:chExt cx="8457766" cy="3411855"/>
          </a:xfrm>
        </p:grpSpPr>
        <p:sp>
          <p:nvSpPr>
            <p:cNvPr id="11" name="Sun 10">
              <a:extLst>
                <a:ext uri="{FF2B5EF4-FFF2-40B4-BE49-F238E27FC236}">
                  <a16:creationId xmlns:a16="http://schemas.microsoft.com/office/drawing/2014/main" id="{B481883C-0C9B-464C-B0DE-9745CFB8EB57}"/>
                </a:ext>
              </a:extLst>
            </p:cNvPr>
            <p:cNvSpPr/>
            <p:nvPr/>
          </p:nvSpPr>
          <p:spPr>
            <a:xfrm>
              <a:off x="1006393" y="1188720"/>
              <a:ext cx="1876426" cy="1695450"/>
            </a:xfrm>
            <a:prstGeom prst="sun">
              <a:avLst/>
            </a:prstGeom>
            <a:solidFill>
              <a:srgbClr val="FF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600" b="1" kern="0" dirty="0">
                  <a:solidFill>
                    <a:prstClr val="black"/>
                  </a:solidFill>
                  <a:latin typeface="Calibri"/>
                  <a:ea typeface="+mn-ea"/>
                </a:rPr>
                <a:t>Sun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901DAE-1761-4B5B-861B-3594D132FDA6}"/>
                </a:ext>
              </a:extLst>
            </p:cNvPr>
            <p:cNvSpPr/>
            <p:nvPr/>
          </p:nvSpPr>
          <p:spPr>
            <a:xfrm>
              <a:off x="7955541" y="1557721"/>
              <a:ext cx="1111250" cy="11124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b="1" kern="0" dirty="0">
                  <a:solidFill>
                    <a:prstClr val="white"/>
                  </a:solidFill>
                  <a:latin typeface="Calibri"/>
                  <a:ea typeface="+mn-ea"/>
                </a:rPr>
                <a:t>Earth</a:t>
              </a:r>
            </a:p>
          </p:txBody>
        </p:sp>
        <p:sp>
          <p:nvSpPr>
            <p:cNvPr id="13" name="Flowchart: Alternate Process 12">
              <a:extLst>
                <a:ext uri="{FF2B5EF4-FFF2-40B4-BE49-F238E27FC236}">
                  <a16:creationId xmlns:a16="http://schemas.microsoft.com/office/drawing/2014/main" id="{5BA600AF-64E2-4DFD-8282-5270AC8820CA}"/>
                </a:ext>
              </a:extLst>
            </p:cNvPr>
            <p:cNvSpPr/>
            <p:nvPr/>
          </p:nvSpPr>
          <p:spPr>
            <a:xfrm>
              <a:off x="1043498" y="3388043"/>
              <a:ext cx="1885950" cy="1171575"/>
            </a:xfrm>
            <a:prstGeom prst="flowChartAlternateProcess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D</a:t>
              </a:r>
              <a:r>
                <a:rPr lang="en-GB" sz="2000" b="1" kern="0" dirty="0" err="1">
                  <a:solidFill>
                    <a:prstClr val="black"/>
                  </a:solidFill>
                  <a:latin typeface="Calibri"/>
                  <a:ea typeface="+mn-ea"/>
                </a:rPr>
                <a:t>i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f</a:t>
              </a:r>
              <a:r>
                <a:rPr lang="en-GB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f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u</a:t>
              </a:r>
              <a:r>
                <a:rPr lang="en-GB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s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e</a:t>
              </a:r>
              <a:r>
                <a:rPr lang="en-GB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r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s </a:t>
              </a:r>
              <a:r>
                <a:rPr lang="en-GB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Q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V</a:t>
              </a:r>
              <a:r>
                <a:rPr lang="en-GB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D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1 </a:t>
              </a:r>
              <a:r>
                <a:rPr lang="en-GB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o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r </a:t>
              </a:r>
              <a:r>
                <a:rPr lang="en-GB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Q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V</a:t>
              </a:r>
              <a:r>
                <a:rPr lang="en-GB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D</a:t>
              </a:r>
              <a:r>
                <a:rPr lang="en-001" sz="2000" b="1" kern="0" dirty="0">
                  <a:solidFill>
                    <a:prstClr val="black"/>
                  </a:solidFill>
                  <a:latin typeface="Calibri"/>
                  <a:ea typeface="+mn-ea"/>
                </a:rPr>
                <a:t>2</a:t>
              </a:r>
              <a:endParaRPr lang="en-GB" sz="2000" b="1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" name="Flowchart: Alternate Process 13">
              <a:extLst>
                <a:ext uri="{FF2B5EF4-FFF2-40B4-BE49-F238E27FC236}">
                  <a16:creationId xmlns:a16="http://schemas.microsoft.com/office/drawing/2014/main" id="{707BF896-898A-48D5-82EA-AD99269F3C60}"/>
                </a:ext>
              </a:extLst>
            </p:cNvPr>
            <p:cNvSpPr/>
            <p:nvPr/>
          </p:nvSpPr>
          <p:spPr>
            <a:xfrm>
              <a:off x="7216256" y="3388043"/>
              <a:ext cx="2247903" cy="1171575"/>
            </a:xfrm>
            <a:prstGeom prst="flowChartAlternateProcess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001" b="1" kern="0" dirty="0">
                  <a:solidFill>
                    <a:prstClr val="black"/>
                  </a:solidFill>
                  <a:latin typeface="Calibri"/>
                  <a:ea typeface="+mn-ea"/>
                </a:rPr>
                <a:t>S</a:t>
              </a:r>
              <a:r>
                <a:rPr lang="en-GB" b="1" kern="0" dirty="0">
                  <a:solidFill>
                    <a:prstClr val="black"/>
                  </a:solidFill>
                  <a:latin typeface="Calibri"/>
                  <a:ea typeface="+mn-ea"/>
                </a:rPr>
                <a:t>p</a:t>
              </a:r>
              <a:r>
                <a:rPr lang="en-001" b="1" kern="0" dirty="0">
                  <a:solidFill>
                    <a:prstClr val="black"/>
                  </a:solidFill>
                  <a:latin typeface="Calibri"/>
                  <a:ea typeface="+mn-ea"/>
                </a:rPr>
                <a:t>e</a:t>
              </a:r>
              <a:r>
                <a:rPr lang="en-GB" b="1" kern="0" dirty="0">
                  <a:solidFill>
                    <a:prstClr val="black"/>
                  </a:solidFill>
                  <a:latin typeface="Calibri"/>
                  <a:ea typeface="+mn-ea"/>
                </a:rPr>
                <a:t>c</a:t>
              </a:r>
              <a:r>
                <a:rPr lang="en-001" b="1" kern="0" dirty="0">
                  <a:solidFill>
                    <a:prstClr val="black"/>
                  </a:solidFill>
                  <a:latin typeface="Calibri"/>
                  <a:ea typeface="+mn-ea"/>
                </a:rPr>
                <a:t>t</a:t>
              </a:r>
              <a:r>
                <a:rPr lang="en-GB" b="1" kern="0" dirty="0">
                  <a:solidFill>
                    <a:prstClr val="black"/>
                  </a:solidFill>
                  <a:latin typeface="Calibri"/>
                  <a:ea typeface="+mn-ea"/>
                </a:rPr>
                <a:t>r</a:t>
              </a:r>
              <a:r>
                <a:rPr lang="en-001" b="1" kern="0" dirty="0">
                  <a:solidFill>
                    <a:prstClr val="black"/>
                  </a:solidFill>
                  <a:latin typeface="Calibri"/>
                  <a:ea typeface="+mn-ea"/>
                </a:rPr>
                <a:t>o</a:t>
              </a:r>
              <a:r>
                <a:rPr lang="en-GB" b="1" kern="0" dirty="0">
                  <a:solidFill>
                    <a:prstClr val="black"/>
                  </a:solidFill>
                  <a:latin typeface="Calibri"/>
                  <a:ea typeface="+mn-ea"/>
                </a:rPr>
                <a:t>m</a:t>
              </a:r>
              <a:r>
                <a:rPr lang="en-001" b="1" kern="0" dirty="0">
                  <a:solidFill>
                    <a:prstClr val="black"/>
                  </a:solidFill>
                  <a:latin typeface="Calibri"/>
                  <a:ea typeface="+mn-ea"/>
                </a:rPr>
                <a:t>e</a:t>
              </a:r>
              <a:r>
                <a:rPr lang="en-GB" b="1" kern="0" dirty="0">
                  <a:solidFill>
                    <a:prstClr val="black"/>
                  </a:solidFill>
                  <a:latin typeface="Calibri"/>
                  <a:ea typeface="+mn-ea"/>
                </a:rPr>
                <a:t>t</a:t>
              </a:r>
              <a:r>
                <a:rPr lang="en-001" b="1" kern="0" dirty="0">
                  <a:solidFill>
                    <a:prstClr val="black"/>
                  </a:solidFill>
                  <a:latin typeface="Calibri"/>
                  <a:ea typeface="+mn-ea"/>
                </a:rPr>
                <a:t>e</a:t>
              </a:r>
              <a:r>
                <a:rPr lang="en-GB" b="1" kern="0" dirty="0">
                  <a:solidFill>
                    <a:prstClr val="black"/>
                  </a:solidFill>
                  <a:latin typeface="Calibri"/>
                  <a:ea typeface="+mn-ea"/>
                </a:rPr>
                <a:t>r</a:t>
              </a:r>
              <a:r>
                <a:rPr lang="en-001" b="1" kern="0" dirty="0">
                  <a:solidFill>
                    <a:prstClr val="black"/>
                  </a:solidFill>
                  <a:latin typeface="Calibri"/>
                  <a:ea typeface="+mn-ea"/>
                </a:rPr>
                <a:t>s</a:t>
              </a:r>
              <a:endParaRPr lang="en-GB" b="1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" name="Right Arrow 16">
              <a:extLst>
                <a:ext uri="{FF2B5EF4-FFF2-40B4-BE49-F238E27FC236}">
                  <a16:creationId xmlns:a16="http://schemas.microsoft.com/office/drawing/2014/main" id="{F3A8E360-BCE2-4D63-8311-7C72B941FBCE}"/>
                </a:ext>
              </a:extLst>
            </p:cNvPr>
            <p:cNvSpPr/>
            <p:nvPr/>
          </p:nvSpPr>
          <p:spPr>
            <a:xfrm>
              <a:off x="3125280" y="3825002"/>
              <a:ext cx="669925" cy="297656"/>
            </a:xfrm>
            <a:prstGeom prst="rightArrow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16" name="Right Arrow 22">
              <a:extLst>
                <a:ext uri="{FF2B5EF4-FFF2-40B4-BE49-F238E27FC236}">
                  <a16:creationId xmlns:a16="http://schemas.microsoft.com/office/drawing/2014/main" id="{72822515-5A91-4A94-B470-56401B5F17AB}"/>
                </a:ext>
              </a:extLst>
            </p:cNvPr>
            <p:cNvSpPr/>
            <p:nvPr/>
          </p:nvSpPr>
          <p:spPr>
            <a:xfrm rot="5400000" flipV="1">
              <a:off x="1744578" y="2940132"/>
              <a:ext cx="409577" cy="297656"/>
            </a:xfrm>
            <a:prstGeom prst="rightArrow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17" name="Right Arrow 23">
              <a:extLst>
                <a:ext uri="{FF2B5EF4-FFF2-40B4-BE49-F238E27FC236}">
                  <a16:creationId xmlns:a16="http://schemas.microsoft.com/office/drawing/2014/main" id="{17731088-EB09-452A-9DE4-96CD825F98C3}"/>
                </a:ext>
              </a:extLst>
            </p:cNvPr>
            <p:cNvSpPr/>
            <p:nvPr/>
          </p:nvSpPr>
          <p:spPr>
            <a:xfrm rot="5400000" flipV="1">
              <a:off x="8305458" y="2832038"/>
              <a:ext cx="428625" cy="297656"/>
            </a:xfrm>
            <a:prstGeom prst="rightArrow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18" name="Flowchart: Alternate Process 17">
              <a:extLst>
                <a:ext uri="{FF2B5EF4-FFF2-40B4-BE49-F238E27FC236}">
                  <a16:creationId xmlns:a16="http://schemas.microsoft.com/office/drawing/2014/main" id="{BC0BF0BA-D2A9-45CC-9F3E-613C9CF1DB7D}"/>
                </a:ext>
              </a:extLst>
            </p:cNvPr>
            <p:cNvSpPr/>
            <p:nvPr/>
          </p:nvSpPr>
          <p:spPr>
            <a:xfrm>
              <a:off x="3978026" y="3429000"/>
              <a:ext cx="1885950" cy="1171575"/>
            </a:xfrm>
            <a:prstGeom prst="flowChartAlternateProcess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001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F</a:t>
              </a:r>
              <a:r>
                <a:rPr lang="en-GB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o</a:t>
              </a:r>
              <a:r>
                <a:rPr lang="en-001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l</a:t>
              </a:r>
              <a:r>
                <a:rPr lang="en-GB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d</a:t>
              </a:r>
              <a:r>
                <a:rPr lang="en-001" sz="2400" b="1" kern="0" dirty="0" err="1">
                  <a:solidFill>
                    <a:prstClr val="black"/>
                  </a:solidFill>
                  <a:latin typeface="Calibri"/>
                  <a:ea typeface="+mn-ea"/>
                </a:rPr>
                <a:t>i</a:t>
              </a:r>
              <a:r>
                <a:rPr lang="en-GB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n</a:t>
              </a:r>
              <a:r>
                <a:rPr lang="en-001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g </a:t>
              </a:r>
              <a:r>
                <a:rPr lang="en-GB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m</a:t>
              </a:r>
              <a:r>
                <a:rPr lang="en-001" sz="2400" b="1" kern="0" dirty="0" err="1">
                  <a:solidFill>
                    <a:prstClr val="black"/>
                  </a:solidFill>
                  <a:latin typeface="Calibri"/>
                  <a:ea typeface="+mn-ea"/>
                </a:rPr>
                <a:t>i</a:t>
              </a:r>
              <a:r>
                <a:rPr lang="en-GB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r</a:t>
              </a:r>
              <a:r>
                <a:rPr lang="en-001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r</a:t>
              </a:r>
              <a:r>
                <a:rPr lang="en-GB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o</a:t>
              </a:r>
              <a:r>
                <a:rPr lang="en-001" sz="2400" b="1" kern="0" dirty="0">
                  <a:solidFill>
                    <a:prstClr val="black"/>
                  </a:solidFill>
                  <a:latin typeface="Calibri"/>
                  <a:ea typeface="+mn-ea"/>
                </a:rPr>
                <a:t>r</a:t>
              </a:r>
              <a:endParaRPr lang="en-GB" sz="2400" b="1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9" name="Right Arrow 16">
              <a:extLst>
                <a:ext uri="{FF2B5EF4-FFF2-40B4-BE49-F238E27FC236}">
                  <a16:creationId xmlns:a16="http://schemas.microsoft.com/office/drawing/2014/main" id="{3D3B0C91-1105-4E4B-9B2C-8C542D0445DF}"/>
                </a:ext>
              </a:extLst>
            </p:cNvPr>
            <p:cNvSpPr/>
            <p:nvPr/>
          </p:nvSpPr>
          <p:spPr>
            <a:xfrm>
              <a:off x="6205154" y="3825002"/>
              <a:ext cx="669925" cy="297656"/>
            </a:xfrm>
            <a:prstGeom prst="rightArrow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b="1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EB171E-A118-48CA-A671-2BDA93FEF734}"/>
              </a:ext>
            </a:extLst>
          </p:cNvPr>
          <p:cNvCxnSpPr>
            <a:cxnSpLocks/>
          </p:cNvCxnSpPr>
          <p:nvPr/>
        </p:nvCxnSpPr>
        <p:spPr>
          <a:xfrm flipH="1">
            <a:off x="7166554" y="3024286"/>
            <a:ext cx="831938" cy="974315"/>
          </a:xfrm>
          <a:prstGeom prst="straightConnector1">
            <a:avLst/>
          </a:prstGeom>
          <a:ln w="476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C6D6EF-C1CF-4168-8A78-4ADE552AAF09}"/>
              </a:ext>
            </a:extLst>
          </p:cNvPr>
          <p:cNvSpPr txBox="1"/>
          <p:nvPr/>
        </p:nvSpPr>
        <p:spPr>
          <a:xfrm>
            <a:off x="7081904" y="2962880"/>
            <a:ext cx="49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  <a:r>
              <a:rPr lang="en-001" sz="4400" b="1" dirty="0">
                <a:solidFill>
                  <a:srgbClr val="FF0000"/>
                </a:solidFill>
              </a:rPr>
              <a:t> </a:t>
            </a:r>
            <a:endParaRPr lang="en-GB" sz="4400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8C89589-38AF-40FD-889F-9F294103067B}"/>
              </a:ext>
            </a:extLst>
          </p:cNvPr>
          <p:cNvCxnSpPr>
            <a:cxnSpLocks/>
          </p:cNvCxnSpPr>
          <p:nvPr/>
        </p:nvCxnSpPr>
        <p:spPr>
          <a:xfrm>
            <a:off x="8825635" y="2987314"/>
            <a:ext cx="127331" cy="1060020"/>
          </a:xfrm>
          <a:prstGeom prst="straightConnector1">
            <a:avLst/>
          </a:prstGeom>
          <a:ln w="476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413C1BB-4646-4905-9692-EDBD62DE7086}"/>
              </a:ext>
            </a:extLst>
          </p:cNvPr>
          <p:cNvSpPr txBox="1"/>
          <p:nvPr/>
        </p:nvSpPr>
        <p:spPr>
          <a:xfrm>
            <a:off x="8952966" y="3104387"/>
            <a:ext cx="49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4400" b="1" dirty="0">
                <a:solidFill>
                  <a:srgbClr val="FF0000"/>
                </a:solidFill>
              </a:rPr>
              <a:t>! </a:t>
            </a:r>
            <a:endParaRPr lang="en-GB" sz="44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9CC65-4E73-4604-A3E7-7AE8FF3101E8}"/>
              </a:ext>
            </a:extLst>
          </p:cNvPr>
          <p:cNvSpPr txBox="1"/>
          <p:nvPr/>
        </p:nvSpPr>
        <p:spPr>
          <a:xfrm>
            <a:off x="10017015" y="3425328"/>
            <a:ext cx="19804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Finally, after studying radiance time series, enough </a:t>
            </a:r>
            <a:r>
              <a:rPr lang="en-US" dirty="0" err="1"/>
              <a:t>conifidence</a:t>
            </a:r>
            <a:r>
              <a:rPr lang="en-US" dirty="0"/>
              <a:t> to attribute ‘common’ to spectrometer </a:t>
            </a:r>
            <a:r>
              <a:rPr lang="en-US" dirty="0">
                <a:sym typeface="Wingdings" panose="05000000000000000000" pitchFamily="2" charset="2"/>
              </a:rPr>
              <a:t> radiance correction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4BB178-2FA0-429C-8D56-27D2E4594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80" t="53921" r="34167" b="28998"/>
          <a:stretch/>
        </p:blipFill>
        <p:spPr>
          <a:xfrm>
            <a:off x="2818912" y="4155869"/>
            <a:ext cx="6881828" cy="229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0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866A-9ACD-472E-8636-6B2863A7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C</a:t>
            </a:r>
            <a:r>
              <a:rPr lang="en-US" dirty="0" err="1"/>
              <a:t>onclusion</a:t>
            </a:r>
            <a:r>
              <a:rPr lang="en-001" dirty="0"/>
              <a:t> &amp; </a:t>
            </a:r>
            <a:r>
              <a:rPr lang="en-GB" dirty="0"/>
              <a:t>f</a:t>
            </a:r>
            <a:r>
              <a:rPr lang="en-001" dirty="0"/>
              <a:t>u</a:t>
            </a:r>
            <a:r>
              <a:rPr lang="en-GB" dirty="0"/>
              <a:t>t</a:t>
            </a:r>
            <a:r>
              <a:rPr lang="en-001" dirty="0"/>
              <a:t>u</a:t>
            </a:r>
            <a:r>
              <a:rPr lang="en-GB" dirty="0"/>
              <a:t>r</a:t>
            </a:r>
            <a:r>
              <a:rPr lang="en-001" dirty="0"/>
              <a:t>e </a:t>
            </a:r>
            <a:r>
              <a:rPr lang="en-GB" dirty="0"/>
              <a:t>w</a:t>
            </a:r>
            <a:r>
              <a:rPr lang="en-001" dirty="0"/>
              <a:t>o</a:t>
            </a:r>
            <a:r>
              <a:rPr lang="en-GB" dirty="0"/>
              <a:t>r</a:t>
            </a:r>
            <a:r>
              <a:rPr lang="en-001" dirty="0"/>
              <a:t>k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0943C-1F02-48AE-97A2-554C7FAAB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51" y="1143001"/>
            <a:ext cx="11878849" cy="4983163"/>
          </a:xfrm>
        </p:spPr>
        <p:txBody>
          <a:bodyPr/>
          <a:lstStyle/>
          <a:p>
            <a:r>
              <a:rPr lang="en-GB" sz="2800" dirty="0" err="1"/>
              <a:t>Collecti</a:t>
            </a:r>
            <a:r>
              <a:rPr lang="en-001" sz="2800" dirty="0"/>
              <a:t>o</a:t>
            </a:r>
            <a:r>
              <a:rPr lang="en-GB" sz="2800" dirty="0"/>
              <a:t>n</a:t>
            </a:r>
            <a:r>
              <a:rPr lang="en-001" sz="2800" dirty="0"/>
              <a:t> </a:t>
            </a:r>
            <a:r>
              <a:rPr lang="en-US" sz="2800" dirty="0"/>
              <a:t>3</a:t>
            </a:r>
            <a:r>
              <a:rPr lang="en-001" sz="2800" dirty="0"/>
              <a:t> </a:t>
            </a:r>
            <a:r>
              <a:rPr lang="en-US" sz="2800" dirty="0"/>
              <a:t>addresses </a:t>
            </a:r>
            <a:r>
              <a:rPr lang="en-001" sz="2800" dirty="0"/>
              <a:t>m</a:t>
            </a:r>
            <a:r>
              <a:rPr lang="en-GB" sz="2800" dirty="0"/>
              <a:t>o</a:t>
            </a:r>
            <a:r>
              <a:rPr lang="en-001" sz="2800" dirty="0"/>
              <a:t>s</a:t>
            </a:r>
            <a:r>
              <a:rPr lang="en-GB" sz="2800" dirty="0"/>
              <a:t>t</a:t>
            </a:r>
            <a:r>
              <a:rPr lang="en-001" sz="2800" dirty="0"/>
              <a:t> </a:t>
            </a:r>
            <a:r>
              <a:rPr lang="en-GB" sz="2800" dirty="0"/>
              <a:t>o</a:t>
            </a:r>
            <a:r>
              <a:rPr lang="en-001" sz="2800" dirty="0"/>
              <a:t>f </a:t>
            </a:r>
            <a:r>
              <a:rPr lang="en-US" sz="2800" dirty="0"/>
              <a:t>the known instrument </a:t>
            </a:r>
            <a:r>
              <a:rPr lang="en-001" sz="2800" dirty="0"/>
              <a:t>a</a:t>
            </a:r>
            <a:r>
              <a:rPr lang="en-GB" sz="2800" dirty="0"/>
              <a:t>n</a:t>
            </a:r>
            <a:r>
              <a:rPr lang="en-001" sz="2800" dirty="0"/>
              <a:t>d </a:t>
            </a:r>
            <a:r>
              <a:rPr lang="en-GB" sz="2800" dirty="0"/>
              <a:t>c</a:t>
            </a:r>
            <a:r>
              <a:rPr lang="en-001" sz="2800" dirty="0"/>
              <a:t>a</a:t>
            </a:r>
            <a:r>
              <a:rPr lang="en-GB" sz="2800" dirty="0"/>
              <a:t>l</a:t>
            </a:r>
            <a:r>
              <a:rPr lang="en-001" sz="2800" dirty="0" err="1"/>
              <a:t>i</a:t>
            </a:r>
            <a:r>
              <a:rPr lang="en-GB" sz="2800" dirty="0"/>
              <a:t>b</a:t>
            </a:r>
            <a:r>
              <a:rPr lang="en-001" sz="2800" dirty="0"/>
              <a:t>r</a:t>
            </a:r>
            <a:r>
              <a:rPr lang="en-GB" sz="2800" dirty="0"/>
              <a:t>a</a:t>
            </a:r>
            <a:r>
              <a:rPr lang="en-001" sz="2800" dirty="0"/>
              <a:t>t</a:t>
            </a:r>
            <a:r>
              <a:rPr lang="en-GB" sz="2800" dirty="0" err="1"/>
              <a:t>i</a:t>
            </a:r>
            <a:r>
              <a:rPr lang="en-001" sz="2800" dirty="0"/>
              <a:t>o</a:t>
            </a:r>
            <a:r>
              <a:rPr lang="en-GB" sz="2800" dirty="0"/>
              <a:t>n</a:t>
            </a:r>
            <a:r>
              <a:rPr lang="en-001" sz="2800" dirty="0"/>
              <a:t> features</a:t>
            </a:r>
          </a:p>
          <a:p>
            <a:r>
              <a:rPr lang="en-US" sz="2800" dirty="0" err="1"/>
              <a:t>Ir</a:t>
            </a:r>
            <a:r>
              <a:rPr lang="en-001" sz="2800" dirty="0"/>
              <a:t>radian</a:t>
            </a:r>
            <a:r>
              <a:rPr lang="en-GB" sz="2800" dirty="0"/>
              <a:t>c</a:t>
            </a:r>
            <a:r>
              <a:rPr lang="en-001" sz="2800" dirty="0"/>
              <a:t>e </a:t>
            </a:r>
            <a:r>
              <a:rPr lang="en-GB" sz="2800" dirty="0"/>
              <a:t>d</a:t>
            </a:r>
            <a:r>
              <a:rPr lang="en-001" sz="2800" dirty="0"/>
              <a:t>e</a:t>
            </a:r>
            <a:r>
              <a:rPr lang="en-GB" sz="2800" dirty="0"/>
              <a:t>g</a:t>
            </a:r>
            <a:r>
              <a:rPr lang="en-001" sz="2800" dirty="0"/>
              <a:t>r</a:t>
            </a:r>
            <a:r>
              <a:rPr lang="en-GB" sz="2800" dirty="0"/>
              <a:t>a</a:t>
            </a:r>
            <a:r>
              <a:rPr lang="en-001" sz="2800" dirty="0"/>
              <a:t>d</a:t>
            </a:r>
            <a:r>
              <a:rPr lang="en-GB" sz="2800" dirty="0"/>
              <a:t>a</a:t>
            </a:r>
            <a:r>
              <a:rPr lang="en-001" sz="2800" dirty="0"/>
              <a:t>t</a:t>
            </a:r>
            <a:r>
              <a:rPr lang="en-GB" sz="2800" dirty="0" err="1"/>
              <a:t>i</a:t>
            </a:r>
            <a:r>
              <a:rPr lang="en-001" sz="2800" dirty="0"/>
              <a:t>o</a:t>
            </a:r>
            <a:r>
              <a:rPr lang="en-GB" sz="2800" dirty="0"/>
              <a:t>n</a:t>
            </a:r>
            <a:r>
              <a:rPr lang="en-001" sz="2800" dirty="0"/>
              <a:t> </a:t>
            </a:r>
            <a:r>
              <a:rPr lang="en-GB" sz="2800" dirty="0"/>
              <a:t>c</a:t>
            </a:r>
            <a:r>
              <a:rPr lang="en-001" sz="2800" dirty="0"/>
              <a:t>o</a:t>
            </a:r>
            <a:r>
              <a:rPr lang="en-GB" sz="2800" dirty="0"/>
              <a:t>r</a:t>
            </a:r>
            <a:r>
              <a:rPr lang="en-001" sz="2800" dirty="0"/>
              <a:t>r</a:t>
            </a:r>
            <a:r>
              <a:rPr lang="en-GB" sz="2800" dirty="0"/>
              <a:t>e</a:t>
            </a:r>
            <a:r>
              <a:rPr lang="en-001" sz="2800" dirty="0"/>
              <a:t>c</a:t>
            </a:r>
            <a:r>
              <a:rPr lang="en-GB" sz="2800" dirty="0"/>
              <a:t>t</a:t>
            </a:r>
            <a:r>
              <a:rPr lang="en-001" sz="2800" dirty="0"/>
              <a:t>s </a:t>
            </a:r>
            <a:r>
              <a:rPr lang="en-GB" sz="2800" dirty="0"/>
              <a:t>f</a:t>
            </a:r>
            <a:r>
              <a:rPr lang="en-001" sz="2800" dirty="0"/>
              <a:t>o</a:t>
            </a:r>
            <a:r>
              <a:rPr lang="en-GB" sz="2800" dirty="0"/>
              <a:t>r</a:t>
            </a:r>
            <a:r>
              <a:rPr lang="en-001" sz="2800" dirty="0"/>
              <a:t> </a:t>
            </a:r>
            <a:r>
              <a:rPr lang="en-GB" sz="2800" dirty="0"/>
              <a:t>m</a:t>
            </a:r>
            <a:r>
              <a:rPr lang="en-001" sz="2800" dirty="0"/>
              <a:t>o</a:t>
            </a:r>
            <a:r>
              <a:rPr lang="en-GB" sz="2800" dirty="0"/>
              <a:t>s</a:t>
            </a:r>
            <a:r>
              <a:rPr lang="en-001" sz="2800" dirty="0"/>
              <a:t>t </a:t>
            </a:r>
            <a:r>
              <a:rPr lang="en-GB" sz="2800" dirty="0"/>
              <a:t>o</a:t>
            </a:r>
            <a:r>
              <a:rPr lang="en-001" sz="2800" dirty="0"/>
              <a:t>f </a:t>
            </a:r>
            <a:r>
              <a:rPr lang="en-GB" sz="2800" dirty="0"/>
              <a:t>t</a:t>
            </a:r>
            <a:r>
              <a:rPr lang="en-001" sz="2800" dirty="0"/>
              <a:t>h</a:t>
            </a:r>
            <a:r>
              <a:rPr lang="en-GB" sz="2800" dirty="0"/>
              <a:t>e</a:t>
            </a:r>
            <a:r>
              <a:rPr lang="en-001" sz="2800" dirty="0"/>
              <a:t> </a:t>
            </a:r>
            <a:r>
              <a:rPr lang="en-GB" sz="2800" dirty="0"/>
              <a:t>o</a:t>
            </a:r>
            <a:r>
              <a:rPr lang="en-001" sz="2800" dirty="0"/>
              <a:t>b</a:t>
            </a:r>
            <a:r>
              <a:rPr lang="en-GB" sz="2800" dirty="0"/>
              <a:t>s</a:t>
            </a:r>
            <a:r>
              <a:rPr lang="en-001" sz="2800" dirty="0"/>
              <a:t>e</a:t>
            </a:r>
            <a:r>
              <a:rPr lang="en-GB" sz="2800" dirty="0"/>
              <a:t>r</a:t>
            </a:r>
            <a:r>
              <a:rPr lang="en-001" sz="2800" dirty="0"/>
              <a:t>v</a:t>
            </a:r>
            <a:r>
              <a:rPr lang="en-GB" sz="2800" dirty="0"/>
              <a:t>e</a:t>
            </a:r>
            <a:r>
              <a:rPr lang="en-001" sz="2800" dirty="0"/>
              <a:t>d </a:t>
            </a:r>
            <a:r>
              <a:rPr lang="en-GB" sz="2800" dirty="0"/>
              <a:t>L</a:t>
            </a:r>
            <a:r>
              <a:rPr lang="en-001" sz="2800" dirty="0"/>
              <a:t>2 </a:t>
            </a:r>
            <a:r>
              <a:rPr lang="en-GB" sz="2800" dirty="0"/>
              <a:t>d</a:t>
            </a:r>
            <a:r>
              <a:rPr lang="en-001" sz="2800" dirty="0"/>
              <a:t>e</a:t>
            </a:r>
            <a:r>
              <a:rPr lang="en-GB" sz="2800" dirty="0"/>
              <a:t>g</a:t>
            </a:r>
            <a:r>
              <a:rPr lang="en-001" sz="2800" dirty="0"/>
              <a:t>r</a:t>
            </a:r>
            <a:r>
              <a:rPr lang="en-GB" sz="2800" dirty="0"/>
              <a:t>a</a:t>
            </a:r>
            <a:r>
              <a:rPr lang="en-001" sz="2800" dirty="0"/>
              <a:t>d</a:t>
            </a:r>
            <a:r>
              <a:rPr lang="en-GB" sz="2800" dirty="0"/>
              <a:t>a</a:t>
            </a:r>
            <a:r>
              <a:rPr lang="en-001" sz="2800" dirty="0"/>
              <a:t>t</a:t>
            </a:r>
            <a:r>
              <a:rPr lang="en-GB" sz="2800" dirty="0" err="1"/>
              <a:t>i</a:t>
            </a:r>
            <a:r>
              <a:rPr lang="en-001" sz="2800" dirty="0"/>
              <a:t>o</a:t>
            </a:r>
            <a:r>
              <a:rPr lang="en-GB" sz="2800" dirty="0"/>
              <a:t>n</a:t>
            </a:r>
            <a:endParaRPr lang="en-001" sz="2800" dirty="0"/>
          </a:p>
          <a:p>
            <a:r>
              <a:rPr lang="en-001" sz="2800" dirty="0"/>
              <a:t>C</a:t>
            </a:r>
            <a:r>
              <a:rPr lang="en-GB" sz="2800" dirty="0"/>
              <a:t>o</a:t>
            </a:r>
            <a:r>
              <a:rPr lang="en-001" sz="2800" dirty="0"/>
              <a:t>r</a:t>
            </a:r>
            <a:r>
              <a:rPr lang="en-GB" sz="2800" dirty="0"/>
              <a:t>r</a:t>
            </a:r>
            <a:r>
              <a:rPr lang="en-001" sz="2800" dirty="0"/>
              <a:t>e</a:t>
            </a:r>
            <a:r>
              <a:rPr lang="en-GB" sz="2800" dirty="0"/>
              <a:t>c</a:t>
            </a:r>
            <a:r>
              <a:rPr lang="en-001" sz="2800" dirty="0"/>
              <a:t>t</a:t>
            </a:r>
            <a:r>
              <a:rPr lang="en-GB" sz="2800" dirty="0" err="1"/>
              <a:t>i</a:t>
            </a:r>
            <a:r>
              <a:rPr lang="en-001" sz="2800" dirty="0"/>
              <a:t>o</a:t>
            </a:r>
            <a:r>
              <a:rPr lang="en-GB" sz="2800" dirty="0"/>
              <a:t>n</a:t>
            </a:r>
            <a:r>
              <a:rPr lang="en-001" sz="2800" dirty="0"/>
              <a:t> </a:t>
            </a:r>
            <a:r>
              <a:rPr lang="en-001" sz="2800" dirty="0" err="1"/>
              <a:t>ke</a:t>
            </a:r>
            <a:r>
              <a:rPr lang="en-GB" sz="2800" dirty="0"/>
              <a:t>y</a:t>
            </a:r>
            <a:r>
              <a:rPr lang="en-001" sz="2800" dirty="0"/>
              <a:t> </a:t>
            </a:r>
            <a:r>
              <a:rPr lang="en-GB" sz="2800" dirty="0"/>
              <a:t>d</a:t>
            </a:r>
            <a:r>
              <a:rPr lang="en-001" sz="2800" dirty="0"/>
              <a:t>a</a:t>
            </a:r>
            <a:r>
              <a:rPr lang="en-GB" sz="2800" dirty="0"/>
              <a:t>t</a:t>
            </a:r>
            <a:r>
              <a:rPr lang="en-001" sz="2800" dirty="0"/>
              <a:t>a </a:t>
            </a:r>
            <a:r>
              <a:rPr lang="en-GB" sz="2800" dirty="0"/>
              <a:t>f</a:t>
            </a:r>
            <a:r>
              <a:rPr lang="en-001" sz="2800" dirty="0"/>
              <a:t>o</a:t>
            </a:r>
            <a:r>
              <a:rPr lang="en-GB" sz="2800" dirty="0"/>
              <a:t>r</a:t>
            </a:r>
            <a:r>
              <a:rPr lang="en-001" sz="2800" dirty="0"/>
              <a:t> </a:t>
            </a:r>
            <a:r>
              <a:rPr lang="en-US" sz="2800" dirty="0"/>
              <a:t>radiance </a:t>
            </a:r>
            <a:r>
              <a:rPr lang="en-GB" sz="2800" dirty="0"/>
              <a:t>d</a:t>
            </a:r>
            <a:r>
              <a:rPr lang="en-001" sz="2800" dirty="0"/>
              <a:t>egradation </a:t>
            </a:r>
            <a:r>
              <a:rPr lang="en-US" sz="2800" dirty="0"/>
              <a:t>now  </a:t>
            </a:r>
            <a:r>
              <a:rPr lang="en-GB" sz="2800" dirty="0" err="1"/>
              <a:t>i</a:t>
            </a:r>
            <a:r>
              <a:rPr lang="en-001" sz="2800" dirty="0"/>
              <a:t>n </a:t>
            </a:r>
            <a:r>
              <a:rPr lang="en-GB" sz="2800" dirty="0"/>
              <a:t>p</a:t>
            </a:r>
            <a:r>
              <a:rPr lang="en-001" sz="2800" dirty="0"/>
              <a:t>r</a:t>
            </a:r>
            <a:r>
              <a:rPr lang="en-GB" sz="2800" dirty="0"/>
              <a:t>o</a:t>
            </a:r>
            <a:r>
              <a:rPr lang="en-001" sz="2800" dirty="0"/>
              <a:t>c</a:t>
            </a:r>
            <a:r>
              <a:rPr lang="en-GB" sz="2800" dirty="0"/>
              <a:t>e</a:t>
            </a:r>
            <a:r>
              <a:rPr lang="en-001" sz="2800" dirty="0"/>
              <a:t>s</a:t>
            </a:r>
            <a:r>
              <a:rPr lang="en-GB" sz="2800" dirty="0"/>
              <a:t>s</a:t>
            </a:r>
            <a:r>
              <a:rPr lang="en-001" sz="2800" dirty="0"/>
              <a:t>or</a:t>
            </a:r>
            <a:endParaRPr lang="en-US" sz="2800" dirty="0"/>
          </a:p>
          <a:p>
            <a:r>
              <a:rPr lang="en-US" sz="2800" dirty="0"/>
              <a:t>(</a:t>
            </a:r>
            <a:r>
              <a:rPr lang="en-US" sz="2800" dirty="0" err="1"/>
              <a:t>Ir</a:t>
            </a:r>
            <a:r>
              <a:rPr lang="en-US" sz="2800" dirty="0"/>
              <a:t>)radiance degradation now includes 1-year model extrapolation</a:t>
            </a:r>
            <a:endParaRPr lang="en-001" sz="2800" dirty="0"/>
          </a:p>
          <a:p>
            <a:r>
              <a:rPr lang="en-GB" sz="2800" dirty="0"/>
              <a:t>L</a:t>
            </a:r>
            <a:r>
              <a:rPr lang="en-001" sz="2800" dirty="0"/>
              <a:t>01</a:t>
            </a:r>
            <a:r>
              <a:rPr lang="en-GB" sz="2800" dirty="0"/>
              <a:t>b</a:t>
            </a:r>
            <a:r>
              <a:rPr lang="en-001" sz="2800" dirty="0"/>
              <a:t> </a:t>
            </a:r>
            <a:r>
              <a:rPr lang="en-US" sz="2800" dirty="0"/>
              <a:t>Collection 3 </a:t>
            </a:r>
            <a:r>
              <a:rPr lang="en-GB" sz="2800" dirty="0"/>
              <a:t>e</a:t>
            </a:r>
            <a:r>
              <a:rPr lang="en-001" sz="2800" dirty="0"/>
              <a:t>x</a:t>
            </a:r>
            <a:r>
              <a:rPr lang="en-GB" sz="2800" dirty="0"/>
              <a:t>p</a:t>
            </a:r>
            <a:r>
              <a:rPr lang="en-001" sz="2800" dirty="0"/>
              <a:t>e</a:t>
            </a:r>
            <a:r>
              <a:rPr lang="en-GB" sz="2800" dirty="0"/>
              <a:t>c</a:t>
            </a:r>
            <a:r>
              <a:rPr lang="en-001" sz="2800" dirty="0"/>
              <a:t>t</a:t>
            </a:r>
            <a:r>
              <a:rPr lang="en-GB" sz="2800" dirty="0"/>
              <a:t>e</a:t>
            </a:r>
            <a:r>
              <a:rPr lang="en-001" sz="2800" dirty="0"/>
              <a:t>d </a:t>
            </a:r>
            <a:r>
              <a:rPr lang="en-GB" sz="2800" dirty="0"/>
              <a:t>t</a:t>
            </a:r>
            <a:r>
              <a:rPr lang="en-001" sz="2800" dirty="0"/>
              <a:t>o </a:t>
            </a:r>
            <a:r>
              <a:rPr lang="en-GB" sz="2800" dirty="0"/>
              <a:t>b</a:t>
            </a:r>
            <a:r>
              <a:rPr lang="en-001" sz="2800" dirty="0"/>
              <a:t>e </a:t>
            </a:r>
            <a:r>
              <a:rPr lang="en-GB" sz="2800" dirty="0"/>
              <a:t>o</a:t>
            </a:r>
            <a:r>
              <a:rPr lang="en-001" sz="2800" dirty="0"/>
              <a:t>p</a:t>
            </a:r>
            <a:r>
              <a:rPr lang="en-GB" sz="2800" dirty="0"/>
              <a:t>e</a:t>
            </a:r>
            <a:r>
              <a:rPr lang="en-001" sz="2800" dirty="0"/>
              <a:t>r</a:t>
            </a:r>
            <a:r>
              <a:rPr lang="en-GB" sz="2800" dirty="0"/>
              <a:t>a</a:t>
            </a:r>
            <a:r>
              <a:rPr lang="en-001" sz="2800" dirty="0"/>
              <a:t>t</a:t>
            </a:r>
            <a:r>
              <a:rPr lang="en-GB" sz="2800" dirty="0" err="1"/>
              <a:t>i</a:t>
            </a:r>
            <a:r>
              <a:rPr lang="en-001" sz="2800" dirty="0"/>
              <a:t>o</a:t>
            </a:r>
            <a:r>
              <a:rPr lang="en-GB" sz="2800" dirty="0"/>
              <a:t>n</a:t>
            </a:r>
            <a:r>
              <a:rPr lang="en-001" sz="2800" dirty="0"/>
              <a:t>a</a:t>
            </a:r>
            <a:r>
              <a:rPr lang="en-GB" sz="2800" dirty="0"/>
              <a:t>l</a:t>
            </a:r>
            <a:r>
              <a:rPr lang="en-001" sz="2800" dirty="0"/>
              <a:t> </a:t>
            </a:r>
            <a:r>
              <a:rPr lang="en-GB" sz="2800" dirty="0" err="1"/>
              <a:t>i</a:t>
            </a:r>
            <a:r>
              <a:rPr lang="en-US" sz="2800" dirty="0"/>
              <a:t>n summer</a:t>
            </a:r>
            <a:r>
              <a:rPr lang="en-001" sz="2800" dirty="0"/>
              <a:t> 202</a:t>
            </a:r>
            <a:r>
              <a:rPr lang="en-US" sz="2800" dirty="0"/>
              <a:t>2</a:t>
            </a:r>
          </a:p>
          <a:p>
            <a:r>
              <a:rPr lang="en-US" sz="2800" dirty="0"/>
              <a:t>Reprocessing due to start end  of 2022 </a:t>
            </a:r>
          </a:p>
          <a:p>
            <a:r>
              <a:rPr lang="en-US" sz="2800" dirty="0"/>
              <a:t>Of course, some instrument features remain (</a:t>
            </a:r>
            <a:r>
              <a:rPr lang="en-US" sz="1600" dirty="0"/>
              <a:t>UVIS scratch, short term irradiance fluctuations,…)</a:t>
            </a:r>
          </a:p>
          <a:p>
            <a:r>
              <a:rPr lang="en-US" sz="2800" dirty="0"/>
              <a:t> Until reprocessing has finished, we are in a hybrid situation with:</a:t>
            </a:r>
          </a:p>
          <a:p>
            <a:pPr lvl="1"/>
            <a:r>
              <a:rPr lang="en-US" sz="2000" dirty="0"/>
              <a:t>Uncorrected (too low) (</a:t>
            </a:r>
            <a:r>
              <a:rPr lang="en-US" sz="2000" dirty="0" err="1"/>
              <a:t>ir</a:t>
            </a:r>
            <a:r>
              <a:rPr lang="en-US" sz="2000" dirty="0"/>
              <a:t>)radiance in coll-1</a:t>
            </a:r>
          </a:p>
          <a:p>
            <a:pPr lvl="1"/>
            <a:r>
              <a:rPr lang="en-US" sz="2000" dirty="0"/>
              <a:t>Uncorrected (too low) radiance (too high reflectance) in coll-2</a:t>
            </a:r>
            <a:endParaRPr lang="en-001" sz="2000" dirty="0"/>
          </a:p>
          <a:p>
            <a:pPr marL="0" indent="0">
              <a:buNone/>
            </a:pPr>
            <a:endParaRPr lang="en-001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37E21-5457-4AB7-A276-015CB6FE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3FA22-0C13-46DA-841C-8FDF71BE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17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opomi Monitoring Portal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4" r="1450" b="17744"/>
          <a:stretch/>
        </p:blipFill>
        <p:spPr>
          <a:xfrm>
            <a:off x="2543920" y="2231115"/>
            <a:ext cx="7104159" cy="2340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407" y="175187"/>
            <a:ext cx="2951181" cy="868362"/>
          </a:xfrm>
        </p:spPr>
        <p:txBody>
          <a:bodyPr/>
          <a:lstStyle/>
          <a:p>
            <a:r>
              <a:rPr lang="en-US" sz="4800"/>
              <a:t>Thank you!</a:t>
            </a:r>
            <a:endParaRPr lang="en-GB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60" y="932269"/>
            <a:ext cx="11702473" cy="1810084"/>
          </a:xfrm>
        </p:spPr>
        <p:txBody>
          <a:bodyPr/>
          <a:lstStyle/>
          <a:p>
            <a:pPr marL="0" indent="0" algn="ctr">
              <a:buNone/>
            </a:pPr>
            <a:r>
              <a:rPr lang="en-US" sz="2300" dirty="0"/>
              <a:t>general information: </a:t>
            </a:r>
            <a:r>
              <a:rPr lang="en-US" sz="2300" dirty="0">
                <a:hlinkClick r:id="rId3"/>
              </a:rPr>
              <a:t>http://www.tropomi.eu/</a:t>
            </a:r>
            <a:endParaRPr lang="en-US" sz="2300" dirty="0"/>
          </a:p>
          <a:p>
            <a:pPr marL="0" indent="0" algn="ctr">
              <a:buNone/>
            </a:pPr>
            <a:r>
              <a:rPr lang="en-GB" sz="2300" dirty="0" err="1"/>
              <a:t>mo</a:t>
            </a:r>
            <a:r>
              <a:rPr lang="en-001" sz="2300" dirty="0"/>
              <a:t>r</a:t>
            </a:r>
            <a:r>
              <a:rPr lang="en-GB" sz="2300" dirty="0"/>
              <a:t>e</a:t>
            </a:r>
            <a:r>
              <a:rPr lang="en-001" sz="2300" dirty="0"/>
              <a:t> </a:t>
            </a:r>
            <a:r>
              <a:rPr lang="en-GB" sz="2300" dirty="0"/>
              <a:t>o</a:t>
            </a:r>
            <a:r>
              <a:rPr lang="en-001" sz="2300" dirty="0"/>
              <a:t>n </a:t>
            </a:r>
            <a:r>
              <a:rPr lang="en-GB" sz="2300" dirty="0"/>
              <a:t>T</a:t>
            </a:r>
            <a:r>
              <a:rPr lang="en-001" sz="2300" dirty="0"/>
              <a:t>R</a:t>
            </a:r>
            <a:r>
              <a:rPr lang="en-GB" sz="2300" dirty="0"/>
              <a:t>O</a:t>
            </a:r>
            <a:r>
              <a:rPr lang="en-001" sz="2300" dirty="0"/>
              <a:t>P</a:t>
            </a:r>
            <a:r>
              <a:rPr lang="en-GB" sz="2300" dirty="0"/>
              <a:t>O</a:t>
            </a:r>
            <a:r>
              <a:rPr lang="en-001" sz="2300" dirty="0"/>
              <a:t>M</a:t>
            </a:r>
            <a:r>
              <a:rPr lang="en-GB" sz="2300" dirty="0"/>
              <a:t>I</a:t>
            </a:r>
            <a:r>
              <a:rPr lang="en-001" sz="2300" dirty="0"/>
              <a:t> </a:t>
            </a:r>
            <a:r>
              <a:rPr lang="en-GB" sz="2300" dirty="0"/>
              <a:t>c</a:t>
            </a:r>
            <a:r>
              <a:rPr lang="en-001" sz="2300" dirty="0"/>
              <a:t>a</a:t>
            </a:r>
            <a:r>
              <a:rPr lang="en-GB" sz="2300" dirty="0"/>
              <a:t>l</a:t>
            </a:r>
            <a:r>
              <a:rPr lang="en-001" sz="2300" dirty="0" err="1"/>
              <a:t>i</a:t>
            </a:r>
            <a:r>
              <a:rPr lang="en-GB" sz="2300" dirty="0"/>
              <a:t>b</a:t>
            </a:r>
            <a:r>
              <a:rPr lang="en-001" sz="2300" dirty="0"/>
              <a:t>r</a:t>
            </a:r>
            <a:r>
              <a:rPr lang="en-GB" sz="2300" dirty="0"/>
              <a:t>a</a:t>
            </a:r>
            <a:r>
              <a:rPr lang="en-001" sz="2300" dirty="0"/>
              <a:t>t</a:t>
            </a:r>
            <a:r>
              <a:rPr lang="en-GB" sz="2300" dirty="0" err="1"/>
              <a:t>i</a:t>
            </a:r>
            <a:r>
              <a:rPr lang="en-001" sz="2300" dirty="0"/>
              <a:t>o</a:t>
            </a:r>
            <a:r>
              <a:rPr lang="en-GB" sz="2300" dirty="0"/>
              <a:t>n</a:t>
            </a:r>
            <a:r>
              <a:rPr lang="en-001" sz="2300" dirty="0"/>
              <a:t>: </a:t>
            </a:r>
            <a:r>
              <a:rPr lang="en-GB" sz="2300" dirty="0"/>
              <a:t>K</a:t>
            </a:r>
            <a:r>
              <a:rPr lang="en-001" sz="2300" dirty="0"/>
              <a:t>l</a:t>
            </a:r>
            <a:r>
              <a:rPr lang="en-GB" sz="2300" dirty="0"/>
              <a:t>e</a:t>
            </a:r>
            <a:r>
              <a:rPr lang="en-001" sz="2300" dirty="0" err="1"/>
              <a:t>i</a:t>
            </a:r>
            <a:r>
              <a:rPr lang="en-GB" sz="2300" dirty="0"/>
              <a:t>p</a:t>
            </a:r>
            <a:r>
              <a:rPr lang="en-001" sz="2300" dirty="0"/>
              <a:t>o</a:t>
            </a:r>
            <a:r>
              <a:rPr lang="en-GB" sz="2300" dirty="0"/>
              <a:t>o</a:t>
            </a:r>
            <a:r>
              <a:rPr lang="en-001" sz="2300" dirty="0"/>
              <a:t>l et </a:t>
            </a:r>
            <a:r>
              <a:rPr lang="en-GB" sz="2300" dirty="0"/>
              <a:t>a</a:t>
            </a:r>
            <a:r>
              <a:rPr lang="en-001" sz="2300" dirty="0"/>
              <a:t>l. 2018</a:t>
            </a:r>
            <a:r>
              <a:rPr lang="en-GB" sz="2300" dirty="0"/>
              <a:t> </a:t>
            </a:r>
            <a:r>
              <a:rPr lang="en-GB" sz="2300" dirty="0">
                <a:hlinkClick r:id="rId4"/>
              </a:rPr>
              <a:t>https://doi.org/10.5194/amt-11-6439-2018</a:t>
            </a:r>
            <a:endParaRPr lang="en-001" sz="2300" dirty="0"/>
          </a:p>
          <a:p>
            <a:pPr marL="0" indent="0" algn="ctr">
              <a:buNone/>
            </a:pPr>
            <a:r>
              <a:rPr lang="en-001" sz="2300" dirty="0"/>
              <a:t>L</a:t>
            </a:r>
            <a:r>
              <a:rPr lang="en-GB" sz="2300" dirty="0"/>
              <a:t>u</a:t>
            </a:r>
            <a:r>
              <a:rPr lang="en-001" sz="2300" dirty="0"/>
              <a:t>d</a:t>
            </a:r>
            <a:r>
              <a:rPr lang="en-GB" sz="2300" dirty="0"/>
              <a:t>e</a:t>
            </a:r>
            <a:r>
              <a:rPr lang="en-001" sz="2300" dirty="0"/>
              <a:t>w</a:t>
            </a:r>
            <a:r>
              <a:rPr lang="en-GB" sz="2300" dirty="0" err="1"/>
              <a:t>i</a:t>
            </a:r>
            <a:r>
              <a:rPr lang="en-001" sz="2300" dirty="0"/>
              <a:t>g </a:t>
            </a:r>
            <a:r>
              <a:rPr lang="en-GB" sz="2300" dirty="0"/>
              <a:t>e</a:t>
            </a:r>
            <a:r>
              <a:rPr lang="en-001" sz="2300" dirty="0"/>
              <a:t>t </a:t>
            </a:r>
            <a:r>
              <a:rPr lang="en-GB" sz="2300" dirty="0"/>
              <a:t>a</a:t>
            </a:r>
            <a:r>
              <a:rPr lang="en-001" sz="2300" dirty="0"/>
              <a:t>l. 2020 </a:t>
            </a:r>
            <a:r>
              <a:rPr lang="en-GB" sz="2300" dirty="0">
                <a:hlinkClick r:id="rId5"/>
              </a:rPr>
              <a:t>https://doi.org/10.5194/amt-2019-488</a:t>
            </a:r>
            <a:endParaRPr lang="en-US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598" y="4663665"/>
            <a:ext cx="1097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dirty="0" err="1">
                <a:solidFill>
                  <a:prstClr val="white"/>
                </a:solidFill>
                <a:latin typeface="Calibri"/>
              </a:rPr>
              <a:t>Acknowledgement</a:t>
            </a:r>
            <a:r>
              <a:rPr lang="nl-NL" sz="1400" b="1" dirty="0">
                <a:solidFill>
                  <a:prstClr val="white"/>
                </a:solidFill>
                <a:latin typeface="Calibri"/>
              </a:rPr>
              <a:t>: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Sentinel-5 Precursor is a European Space Agency (ESA) mission on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behalf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of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the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European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Commission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(EC). The TROPOMI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payload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is a joint development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by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ESA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and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the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Netherlands Space Office (NSO). The Sentinel-5 Precursor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ground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-segment development has been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funded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by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ESA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and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with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national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contributions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from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The Netherlands, Germany,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and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Belgium. </a:t>
            </a:r>
            <a:endParaRPr lang="en-GB" sz="1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06CDBD-3B58-4935-B339-D3E9D268DDB7}"/>
              </a:ext>
            </a:extLst>
          </p:cNvPr>
          <p:cNvGrpSpPr/>
          <p:nvPr/>
        </p:nvGrpSpPr>
        <p:grpSpPr>
          <a:xfrm>
            <a:off x="1208732" y="5532437"/>
            <a:ext cx="9774535" cy="688976"/>
            <a:chOff x="1811814" y="5532437"/>
            <a:chExt cx="9774535" cy="688976"/>
          </a:xfrm>
        </p:grpSpPr>
        <p:pic>
          <p:nvPicPr>
            <p:cNvPr id="12" name="Picture 8" descr="Tropomi_partners2015_CMYK.png">
              <a:extLst>
                <a:ext uri="{FF2B5EF4-FFF2-40B4-BE49-F238E27FC236}">
                  <a16:creationId xmlns:a16="http://schemas.microsoft.com/office/drawing/2014/main" id="{05B07DBC-E66C-4F8E-8D4A-1276E5523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466" y="5532438"/>
              <a:ext cx="8008883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ED820F-2059-4230-AAE4-EC04AB89B4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1814" y="5532437"/>
              <a:ext cx="1765652" cy="688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95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D781E-AE27-4659-A605-DF30F211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B</a:t>
            </a:r>
            <a:r>
              <a:rPr lang="en-GB" dirty="0"/>
              <a:t>a</a:t>
            </a:r>
            <a:r>
              <a:rPr lang="en-001" dirty="0"/>
              <a:t>c</a:t>
            </a:r>
            <a:r>
              <a:rPr lang="en-GB" dirty="0"/>
              <a:t>k</a:t>
            </a:r>
            <a:r>
              <a:rPr lang="en-001" dirty="0"/>
              <a:t>u</a:t>
            </a:r>
            <a:r>
              <a:rPr lang="en-GB" dirty="0"/>
              <a:t>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946C0-3DDB-4762-950C-77468FDC5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D84B0-E84A-4D97-9830-6FD05602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E1ED9-16CB-4E15-A125-ACCDF8BC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7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relevant CKD updates in V2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143001"/>
            <a:ext cx="11231105" cy="4983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/>
              <a:t>Time dependent electronic drift</a:t>
            </a:r>
            <a:r>
              <a:rPr lang="en-001" sz="2600" dirty="0"/>
              <a:t> </a:t>
            </a:r>
            <a:r>
              <a:rPr lang="en-GB" sz="2600" dirty="0"/>
              <a:t>U</a:t>
            </a:r>
            <a:r>
              <a:rPr lang="en-001" sz="2600" dirty="0"/>
              <a:t>V</a:t>
            </a:r>
            <a:r>
              <a:rPr lang="en-GB" sz="2600" dirty="0"/>
              <a:t>N</a:t>
            </a:r>
            <a:r>
              <a:rPr lang="en-001" sz="2600" dirty="0"/>
              <a:t> (</a:t>
            </a:r>
            <a:r>
              <a:rPr lang="en-GB" sz="2600" dirty="0"/>
              <a:t>b</a:t>
            </a:r>
            <a:r>
              <a:rPr lang="en-001" sz="2600" dirty="0"/>
              <a:t>a</a:t>
            </a:r>
            <a:r>
              <a:rPr lang="en-GB" sz="2600" dirty="0"/>
              <a:t>n</a:t>
            </a:r>
            <a:r>
              <a:rPr lang="en-001" sz="2600" dirty="0"/>
              <a:t>d</a:t>
            </a:r>
            <a:r>
              <a:rPr lang="en-GB" sz="2600" dirty="0"/>
              <a:t>s</a:t>
            </a:r>
            <a:r>
              <a:rPr lang="en-001" sz="2600" dirty="0"/>
              <a:t> 1-6)</a:t>
            </a: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Time dependent diffuser degradation</a:t>
            </a:r>
            <a:r>
              <a:rPr lang="en-001" sz="2600" dirty="0"/>
              <a:t> (until now bands 1-6)</a:t>
            </a: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Time dependent UV spectral ageing correction</a:t>
            </a:r>
            <a:r>
              <a:rPr lang="en-001" sz="2600" dirty="0"/>
              <a:t> (</a:t>
            </a:r>
            <a:r>
              <a:rPr lang="en-GB" sz="2600" dirty="0"/>
              <a:t>b</a:t>
            </a:r>
            <a:r>
              <a:rPr lang="en-001" sz="2600" dirty="0"/>
              <a:t>a</a:t>
            </a:r>
            <a:r>
              <a:rPr lang="en-GB" sz="2600" dirty="0"/>
              <a:t>n</a:t>
            </a:r>
            <a:r>
              <a:rPr lang="en-001" sz="2600" dirty="0"/>
              <a:t>d</a:t>
            </a:r>
            <a:r>
              <a:rPr lang="en-GB" sz="2600" dirty="0"/>
              <a:t>s</a:t>
            </a:r>
            <a:r>
              <a:rPr lang="en-001" sz="2600" dirty="0"/>
              <a:t> 1-2)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Absolute radiometry </a:t>
            </a:r>
            <a:r>
              <a:rPr lang="en-001" sz="2600" dirty="0" err="1"/>
              <a:t>i</a:t>
            </a:r>
            <a:r>
              <a:rPr lang="en-US" sz="2600" dirty="0" err="1"/>
              <a:t>rradiance</a:t>
            </a:r>
            <a:r>
              <a:rPr lang="en-US" sz="2600" dirty="0"/>
              <a:t> bands 1 to 4 (not </a:t>
            </a:r>
            <a:r>
              <a:rPr lang="en-001" sz="2600" dirty="0"/>
              <a:t>n</a:t>
            </a:r>
            <a:r>
              <a:rPr lang="en-GB" sz="2600" dirty="0"/>
              <a:t>e</a:t>
            </a:r>
            <a:r>
              <a:rPr lang="en-001" sz="2600" dirty="0"/>
              <a:t>e</a:t>
            </a:r>
            <a:r>
              <a:rPr lang="en-GB" sz="2600" dirty="0"/>
              <a:t>d</a:t>
            </a:r>
            <a:r>
              <a:rPr lang="en-001" sz="2600" dirty="0"/>
              <a:t>e</a:t>
            </a:r>
            <a:r>
              <a:rPr lang="en-GB" sz="2600" dirty="0"/>
              <a:t>d</a:t>
            </a:r>
            <a:r>
              <a:rPr lang="en-001" sz="2600" dirty="0"/>
              <a:t> </a:t>
            </a:r>
            <a:r>
              <a:rPr lang="en-US" sz="2600" dirty="0"/>
              <a:t>for 5 to 8) 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Extended on</a:t>
            </a:r>
            <a:r>
              <a:rPr lang="en-001" sz="2600" dirty="0"/>
              <a:t>-</a:t>
            </a:r>
            <a:r>
              <a:rPr lang="en-US" sz="2600" dirty="0"/>
              <a:t>ground PRNU / RELRAD to cover more CCD pixels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Small bugfix in on</a:t>
            </a:r>
            <a:r>
              <a:rPr lang="en-001" sz="2600" dirty="0"/>
              <a:t>-</a:t>
            </a:r>
            <a:r>
              <a:rPr lang="en-US" sz="2600" dirty="0"/>
              <a:t>ground radiometry </a:t>
            </a:r>
            <a:r>
              <a:rPr lang="en-001" sz="2600" dirty="0" err="1"/>
              <a:t>i</a:t>
            </a:r>
            <a:r>
              <a:rPr lang="en-US" sz="2600" dirty="0" err="1"/>
              <a:t>rradiance</a:t>
            </a:r>
            <a:r>
              <a:rPr lang="en-US" sz="2600" dirty="0"/>
              <a:t> and </a:t>
            </a:r>
            <a:r>
              <a:rPr lang="en-001" sz="2600" dirty="0"/>
              <a:t>r</a:t>
            </a:r>
            <a:r>
              <a:rPr lang="en-US" sz="2600" dirty="0" err="1"/>
              <a:t>adiance</a:t>
            </a: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New fix for spectral features in on</a:t>
            </a:r>
            <a:r>
              <a:rPr lang="en-001" sz="2600" dirty="0"/>
              <a:t>-</a:t>
            </a:r>
            <a:r>
              <a:rPr lang="en-US" sz="2600" dirty="0"/>
              <a:t>ground ABSRAD / BSDF calculation all bands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Cross-track radiometry </a:t>
            </a:r>
            <a:r>
              <a:rPr lang="en-001" sz="2600" dirty="0" err="1"/>
              <a:t>i</a:t>
            </a:r>
            <a:r>
              <a:rPr lang="en-US" sz="2600" dirty="0" err="1"/>
              <a:t>rradiance</a:t>
            </a:r>
            <a:r>
              <a:rPr lang="en-US" sz="2600" dirty="0"/>
              <a:t> (spot-map)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Relative angular radiometry </a:t>
            </a:r>
            <a:r>
              <a:rPr lang="en-001" sz="2600" dirty="0" err="1"/>
              <a:t>i</a:t>
            </a:r>
            <a:r>
              <a:rPr lang="en-US" sz="2600" dirty="0" err="1"/>
              <a:t>rradiance</a:t>
            </a: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UV slit irregularity anomaly </a:t>
            </a:r>
            <a:r>
              <a:rPr lang="en-001" sz="2600" dirty="0"/>
              <a:t>(</a:t>
            </a:r>
            <a:r>
              <a:rPr lang="en-GB" sz="2600" dirty="0"/>
              <a:t>b</a:t>
            </a:r>
            <a:r>
              <a:rPr lang="en-001" sz="2600" dirty="0"/>
              <a:t>a</a:t>
            </a:r>
            <a:r>
              <a:rPr lang="en-GB" sz="2600" dirty="0"/>
              <a:t>n</a:t>
            </a:r>
            <a:r>
              <a:rPr lang="en-001" sz="2600" dirty="0"/>
              <a:t>d</a:t>
            </a:r>
            <a:r>
              <a:rPr lang="en-GB" sz="2600" dirty="0"/>
              <a:t>s</a:t>
            </a:r>
            <a:r>
              <a:rPr lang="en-001" sz="2600" dirty="0"/>
              <a:t> 1-2)</a:t>
            </a: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Wavelength annotation</a:t>
            </a:r>
            <a:r>
              <a:rPr lang="en-001" sz="2600" dirty="0"/>
              <a:t> (</a:t>
            </a:r>
            <a:r>
              <a:rPr lang="en-GB" sz="2600" dirty="0"/>
              <a:t>U</a:t>
            </a:r>
            <a:r>
              <a:rPr lang="en-001" sz="2600" dirty="0"/>
              <a:t>V,</a:t>
            </a:r>
            <a:r>
              <a:rPr lang="en-GB" sz="2600" dirty="0"/>
              <a:t>U</a:t>
            </a:r>
            <a:r>
              <a:rPr lang="en-001" sz="2600" dirty="0"/>
              <a:t>VIS, SWIR)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0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L01</a:t>
            </a:r>
            <a:r>
              <a:rPr lang="en-GB" dirty="0"/>
              <a:t>b</a:t>
            </a:r>
            <a:r>
              <a:rPr lang="en-001" dirty="0"/>
              <a:t> </a:t>
            </a:r>
            <a:r>
              <a:rPr lang="en-GB" dirty="0"/>
              <a:t>v</a:t>
            </a:r>
            <a:r>
              <a:rPr lang="en-001" dirty="0"/>
              <a:t>e</a:t>
            </a:r>
            <a:r>
              <a:rPr lang="en-GB" dirty="0"/>
              <a:t>r</a:t>
            </a:r>
            <a:r>
              <a:rPr lang="en-001" dirty="0"/>
              <a:t>s</a:t>
            </a:r>
            <a:r>
              <a:rPr lang="en-GB" dirty="0" err="1"/>
              <a:t>i</a:t>
            </a:r>
            <a:r>
              <a:rPr lang="en-001" dirty="0"/>
              <a:t>o</a:t>
            </a:r>
            <a:r>
              <a:rPr lang="en-GB" dirty="0"/>
              <a:t>n</a:t>
            </a:r>
            <a:r>
              <a:rPr lang="en-001" dirty="0"/>
              <a:t> 2 </a:t>
            </a:r>
            <a:r>
              <a:rPr lang="en-GB" dirty="0"/>
              <a:t>a</a:t>
            </a:r>
            <a:r>
              <a:rPr lang="en-001" dirty="0"/>
              <a:t>l</a:t>
            </a:r>
            <a:r>
              <a:rPr lang="en-GB" dirty="0"/>
              <a:t>g</a:t>
            </a:r>
            <a:r>
              <a:rPr lang="en-001" dirty="0"/>
              <a:t>o</a:t>
            </a:r>
            <a:r>
              <a:rPr lang="en-GB" dirty="0"/>
              <a:t>r</a:t>
            </a:r>
            <a:r>
              <a:rPr lang="en-001" dirty="0" err="1"/>
              <a:t>i</a:t>
            </a:r>
            <a:r>
              <a:rPr lang="en-GB" dirty="0"/>
              <a:t>t</a:t>
            </a:r>
            <a:r>
              <a:rPr lang="en-001" dirty="0"/>
              <a:t>h</a:t>
            </a:r>
            <a:r>
              <a:rPr lang="en-GB" dirty="0"/>
              <a:t>m</a:t>
            </a:r>
            <a:r>
              <a:rPr lang="en-001" dirty="0"/>
              <a:t> </a:t>
            </a:r>
            <a:r>
              <a:rPr lang="en-GB" dirty="0"/>
              <a:t>u</a:t>
            </a:r>
            <a:r>
              <a:rPr lang="en-001" dirty="0"/>
              <a:t>p</a:t>
            </a:r>
            <a:r>
              <a:rPr lang="en-GB" dirty="0"/>
              <a:t>d</a:t>
            </a:r>
            <a:r>
              <a:rPr lang="en-001" dirty="0"/>
              <a:t>a</a:t>
            </a:r>
            <a:r>
              <a:rPr lang="en-GB" dirty="0"/>
              <a:t>t</a:t>
            </a:r>
            <a:r>
              <a:rPr lang="en-001" dirty="0"/>
              <a:t>e</a:t>
            </a:r>
            <a:r>
              <a:rPr lang="en-GB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3628"/>
            <a:ext cx="109728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Most relevant updates: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CCD blooming detection and flagging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Transient signal detection and flagging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001" sz="2600" dirty="0"/>
              <a:t>Degradation </a:t>
            </a:r>
            <a:r>
              <a:rPr lang="en-US" sz="2600" dirty="0"/>
              <a:t>correction</a:t>
            </a:r>
            <a:r>
              <a:rPr lang="en-001" sz="2600" dirty="0"/>
              <a:t> </a:t>
            </a:r>
            <a:r>
              <a:rPr lang="en-GB" sz="2600" dirty="0"/>
              <a:t>r</a:t>
            </a:r>
            <a:r>
              <a:rPr lang="en-001" sz="2600" dirty="0"/>
              <a:t>a</a:t>
            </a:r>
            <a:r>
              <a:rPr lang="en-GB" sz="2600" dirty="0"/>
              <a:t>d</a:t>
            </a:r>
            <a:r>
              <a:rPr lang="en-001" sz="2600" dirty="0" err="1"/>
              <a:t>i</a:t>
            </a:r>
            <a:r>
              <a:rPr lang="en-GB" sz="2600" dirty="0"/>
              <a:t>a</a:t>
            </a:r>
            <a:r>
              <a:rPr lang="en-001" sz="2600" dirty="0"/>
              <a:t>n</a:t>
            </a:r>
            <a:r>
              <a:rPr lang="en-GB" sz="2600" dirty="0"/>
              <a:t>c</a:t>
            </a:r>
            <a:r>
              <a:rPr lang="en-001" sz="2600" dirty="0"/>
              <a:t>e </a:t>
            </a:r>
            <a:r>
              <a:rPr lang="en-GB" sz="2600" dirty="0"/>
              <a:t>a</a:t>
            </a:r>
            <a:r>
              <a:rPr lang="en-001" sz="2600" dirty="0"/>
              <a:t>n</a:t>
            </a:r>
            <a:r>
              <a:rPr lang="en-GB" sz="2600" dirty="0"/>
              <a:t>d</a:t>
            </a:r>
            <a:r>
              <a:rPr lang="en-001" sz="2600" dirty="0"/>
              <a:t> </a:t>
            </a:r>
            <a:r>
              <a:rPr lang="en-GB" sz="2600" dirty="0" err="1"/>
              <a:t>i</a:t>
            </a:r>
            <a:r>
              <a:rPr lang="en-001" sz="2600" dirty="0"/>
              <a:t>r</a:t>
            </a:r>
            <a:r>
              <a:rPr lang="en-GB" sz="2600" dirty="0"/>
              <a:t>r</a:t>
            </a:r>
            <a:r>
              <a:rPr lang="en-001" sz="2600" dirty="0"/>
              <a:t>a</a:t>
            </a:r>
            <a:r>
              <a:rPr lang="en-GB" sz="2600" dirty="0"/>
              <a:t>d</a:t>
            </a:r>
            <a:r>
              <a:rPr lang="en-001" sz="2600" dirty="0" err="1"/>
              <a:t>i</a:t>
            </a:r>
            <a:r>
              <a:rPr lang="en-GB" sz="2600" dirty="0"/>
              <a:t>a</a:t>
            </a:r>
            <a:r>
              <a:rPr lang="en-001" sz="2600" dirty="0"/>
              <a:t>n</a:t>
            </a:r>
            <a:r>
              <a:rPr lang="en-GB" sz="2600" dirty="0"/>
              <a:t>c</a:t>
            </a:r>
            <a:r>
              <a:rPr lang="en-001" sz="2600" dirty="0"/>
              <a:t>e </a:t>
            </a:r>
            <a:r>
              <a:rPr lang="en-GB" sz="2600" dirty="0"/>
              <a:t>p</a:t>
            </a:r>
            <a:r>
              <a:rPr lang="en-001" sz="2600" dirty="0"/>
              <a:t>o</a:t>
            </a:r>
            <a:r>
              <a:rPr lang="en-GB" sz="2600" dirty="0"/>
              <a:t>s</a:t>
            </a:r>
            <a:r>
              <a:rPr lang="en-001" sz="2600" dirty="0"/>
              <a:t>s</a:t>
            </a:r>
            <a:r>
              <a:rPr lang="en-GB" sz="2600" dirty="0" err="1"/>
              <a:t>i</a:t>
            </a:r>
            <a:r>
              <a:rPr lang="en-001" sz="2600" dirty="0"/>
              <a:t>b</a:t>
            </a:r>
            <a:r>
              <a:rPr lang="en-GB" sz="2600" dirty="0"/>
              <a:t>l</a:t>
            </a:r>
            <a:r>
              <a:rPr lang="en-001" sz="2600" dirty="0"/>
              <a:t>e </a:t>
            </a:r>
            <a:r>
              <a:rPr lang="en-GB" sz="2600" dirty="0"/>
              <a:t>f</a:t>
            </a:r>
            <a:r>
              <a:rPr lang="en-001" sz="2600" dirty="0"/>
              <a:t>o</a:t>
            </a:r>
            <a:r>
              <a:rPr lang="en-GB" sz="2600" dirty="0"/>
              <a:t>r</a:t>
            </a:r>
            <a:r>
              <a:rPr lang="en-001" sz="2600" dirty="0"/>
              <a:t> </a:t>
            </a:r>
            <a:r>
              <a:rPr lang="en-GB" sz="2600" dirty="0"/>
              <a:t>a</a:t>
            </a:r>
            <a:r>
              <a:rPr lang="en-001" sz="2600" dirty="0"/>
              <a:t>l</a:t>
            </a:r>
            <a:r>
              <a:rPr lang="en-GB" sz="2600" dirty="0"/>
              <a:t>l</a:t>
            </a:r>
            <a:r>
              <a:rPr lang="en-001" sz="2600" dirty="0"/>
              <a:t> </a:t>
            </a:r>
            <a:r>
              <a:rPr lang="en-GB" sz="2600" dirty="0"/>
              <a:t>b</a:t>
            </a:r>
            <a:r>
              <a:rPr lang="en-001" sz="2600" dirty="0"/>
              <a:t>a</a:t>
            </a:r>
            <a:r>
              <a:rPr lang="en-GB" sz="2600" dirty="0"/>
              <a:t>n</a:t>
            </a:r>
            <a:r>
              <a:rPr lang="en-001" sz="2600" dirty="0"/>
              <a:t>d</a:t>
            </a:r>
            <a:r>
              <a:rPr lang="en-GB" sz="2600" dirty="0"/>
              <a:t>s</a:t>
            </a:r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Electronic drift correction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UV spectral ageing correction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Monitoring algorithms for wavelength and degradation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Instrument thermal instability warning and flagging</a:t>
            </a:r>
            <a:endParaRPr lang="en-001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/>
              <a:t>Fixed scanline handling for partially missing scanlines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8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4A80-3192-4DB3-A79F-3F83427D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/>
              <a:t>T</a:t>
            </a:r>
            <a:r>
              <a:rPr lang="en-GB"/>
              <a:t>R</a:t>
            </a:r>
            <a:r>
              <a:rPr lang="en-001"/>
              <a:t>O</a:t>
            </a:r>
            <a:r>
              <a:rPr lang="en-GB"/>
              <a:t>P</a:t>
            </a:r>
            <a:r>
              <a:rPr lang="en-001"/>
              <a:t>O</a:t>
            </a:r>
            <a:r>
              <a:rPr lang="en-GB"/>
              <a:t>M</a:t>
            </a:r>
            <a:r>
              <a:rPr lang="en-001"/>
              <a:t>I on-board Sentinel-5 </a:t>
            </a:r>
            <a:r>
              <a:rPr lang="en-GB"/>
              <a:t>P</a:t>
            </a:r>
            <a:r>
              <a:rPr lang="en-001"/>
              <a:t>re</a:t>
            </a:r>
            <a:r>
              <a:rPr lang="en-GB"/>
              <a:t>c</a:t>
            </a:r>
            <a:r>
              <a:rPr lang="en-001"/>
              <a:t>u</a:t>
            </a:r>
            <a:r>
              <a:rPr lang="en-GB"/>
              <a:t>r</a:t>
            </a:r>
            <a:r>
              <a:rPr lang="en-001"/>
              <a:t>s</a:t>
            </a:r>
            <a:r>
              <a:rPr lang="en-GB"/>
              <a:t>o</a:t>
            </a:r>
            <a:r>
              <a:rPr lang="en-001"/>
              <a:t>r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D217F-4A03-4474-8469-5E8D644D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10 March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1FB05-D89A-4726-A058-836CE8A7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00F08-892D-4A1A-871B-065DB05815E2}"/>
              </a:ext>
            </a:extLst>
          </p:cNvPr>
          <p:cNvSpPr txBox="1"/>
          <p:nvPr/>
        </p:nvSpPr>
        <p:spPr>
          <a:xfrm>
            <a:off x="609600" y="849493"/>
            <a:ext cx="68533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Single payload</a:t>
            </a:r>
            <a:endParaRPr lang="en-001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Hyperspectral imager with 4 spectrometers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Sun synchronous</a:t>
            </a:r>
            <a:r>
              <a:rPr lang="en-001" sz="2400" dirty="0"/>
              <a:t> </a:t>
            </a:r>
            <a:r>
              <a:rPr lang="en-GB" sz="2400" dirty="0"/>
              <a:t>orbit  (MLTAN 13.30)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Pu</a:t>
            </a:r>
            <a:r>
              <a:rPr lang="en-001" sz="2400" dirty="0"/>
              <a:t>s</a:t>
            </a:r>
            <a:r>
              <a:rPr lang="en-GB" sz="2400" dirty="0"/>
              <a:t>h</a:t>
            </a:r>
            <a:r>
              <a:rPr lang="en-001" sz="2400" dirty="0"/>
              <a:t>b</a:t>
            </a:r>
            <a:r>
              <a:rPr lang="en-GB" sz="2400" dirty="0"/>
              <a:t>r</a:t>
            </a:r>
            <a:r>
              <a:rPr lang="en-001" sz="2400" dirty="0"/>
              <a:t>o</a:t>
            </a:r>
            <a:r>
              <a:rPr lang="en-GB" sz="2400" dirty="0"/>
              <a:t>o</a:t>
            </a:r>
            <a:r>
              <a:rPr lang="en-001" sz="2400" dirty="0"/>
              <a:t>m </a:t>
            </a:r>
            <a:r>
              <a:rPr lang="en-GB" sz="2400" dirty="0"/>
              <a:t>w</a:t>
            </a:r>
            <a:r>
              <a:rPr lang="en-001" sz="2400" dirty="0" err="1"/>
              <a:t>i</a:t>
            </a:r>
            <a:r>
              <a:rPr lang="en-GB" sz="2400" dirty="0"/>
              <a:t>t</a:t>
            </a:r>
            <a:r>
              <a:rPr lang="en-001" sz="2400" dirty="0"/>
              <a:t>h </a:t>
            </a:r>
            <a:r>
              <a:rPr lang="en-GB" sz="2400" dirty="0"/>
              <a:t>~</a:t>
            </a:r>
            <a:r>
              <a:rPr lang="en-001" sz="2400" dirty="0"/>
              <a:t> </a:t>
            </a:r>
            <a:r>
              <a:rPr lang="en-GB" sz="2400" dirty="0"/>
              <a:t>2600 km swath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High spatial sampling (down to 5.</a:t>
            </a:r>
            <a:r>
              <a:rPr lang="en-001" sz="2400" dirty="0"/>
              <a:t>5</a:t>
            </a:r>
            <a:r>
              <a:rPr lang="en-GB" sz="2400" dirty="0"/>
              <a:t> km x 3.</a:t>
            </a:r>
            <a:r>
              <a:rPr lang="en-001" sz="2400" dirty="0"/>
              <a:t>5</a:t>
            </a:r>
            <a:r>
              <a:rPr lang="en-GB" sz="2400" dirty="0"/>
              <a:t> km)</a:t>
            </a:r>
            <a:endParaRPr lang="en-001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001" sz="2400" dirty="0"/>
              <a:t>Daily measurements of the Sun via S</a:t>
            </a:r>
            <a:r>
              <a:rPr lang="nl-NL" sz="2400" dirty="0"/>
              <a:t>u</a:t>
            </a:r>
            <a:r>
              <a:rPr lang="en-001" sz="2400" dirty="0"/>
              <a:t>n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001" sz="2400" dirty="0"/>
              <a:t>Lau</a:t>
            </a:r>
            <a:r>
              <a:rPr lang="en-GB" sz="2400" dirty="0"/>
              <a:t>n</a:t>
            </a:r>
            <a:r>
              <a:rPr lang="en-001" sz="2400" dirty="0"/>
              <a:t>c</a:t>
            </a:r>
            <a:r>
              <a:rPr lang="en-GB" sz="2400" dirty="0"/>
              <a:t>h</a:t>
            </a:r>
            <a:r>
              <a:rPr lang="en-001" sz="2400" dirty="0"/>
              <a:t>ed 10/2017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001" sz="2400" dirty="0"/>
              <a:t>Nominal operations since 30/4/2018</a:t>
            </a:r>
            <a:r>
              <a:rPr lang="en-GB" sz="2400" dirty="0"/>
              <a:t> 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27DF1F13-7278-457C-815A-7A4486B0638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60093" y="3923414"/>
          <a:ext cx="9260354" cy="242178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213754">
                  <a:extLst>
                    <a:ext uri="{9D8B030D-6E8A-4147-A177-3AD203B41FA5}">
                      <a16:colId xmlns:a16="http://schemas.microsoft.com/office/drawing/2014/main" val="269204710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2803091761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2668897572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1056188108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889265100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3567476439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379432227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3333694109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1164076479"/>
                    </a:ext>
                  </a:extLst>
                </a:gridCol>
              </a:tblGrid>
              <a:tr h="373760"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TROPOMI spectral bands – based on calibration data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543024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Spectrometer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UV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UVIS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NIR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SWIR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449937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Band ID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222655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Spectral range [nm]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267-300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300-332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305-400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400-499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661-725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725-786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2300-2343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2343-2389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390321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Spectral resolution [nm]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0.45 - 0.5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0.45 - 0.65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0.34 - 0.35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0.227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0.225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82726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Spectral sampling [nm]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0.065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0.195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0.126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0.094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32677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Spatial sampling [km</a:t>
                      </a:r>
                      <a:r>
                        <a:rPr lang="en-US" sz="1200" baseline="3000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] 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5.5 x 28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5.5 x 3.5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5.5 x 3.5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5.5 x 3.5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5.5</a:t>
                      </a:r>
                      <a:r>
                        <a:rPr lang="en-US" sz="1200" baseline="0">
                          <a:solidFill>
                            <a:schemeClr val="bg1"/>
                          </a:solidFill>
                        </a:rPr>
                        <a:t> x 7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913419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Detector binning factor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671280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11B2D889-4161-4A97-9C36-DE8DA5730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9318" y="1159991"/>
            <a:ext cx="4479144" cy="320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70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00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90084-80C2-4872-919B-82C1D85CCDF1}"/>
              </a:ext>
            </a:extLst>
          </p:cNvPr>
          <p:cNvSpPr txBox="1"/>
          <p:nvPr/>
        </p:nvSpPr>
        <p:spPr>
          <a:xfrm>
            <a:off x="1315233" y="1453019"/>
            <a:ext cx="82421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Nominal operations (E2) from 2018.04.30: </a:t>
            </a:r>
            <a:r>
              <a:rPr lang="en-US" sz="2400" dirty="0" err="1"/>
              <a:t>coll</a:t>
            </a:r>
            <a:r>
              <a:rPr lang="en-US" sz="2400" dirty="0"/>
              <a:t>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From 2019.08.07: smaller ground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From 2021.07.01: </a:t>
            </a:r>
            <a:r>
              <a:rPr lang="en-US" sz="2400" dirty="0" err="1"/>
              <a:t>coll</a:t>
            </a:r>
            <a:r>
              <a:rPr lang="en-US" sz="2400" dirty="0"/>
              <a:t> 2: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Improved absolute irradiance UV, UVIS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Irradiance drift correction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Electronic gain drift correction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From 2022.07.xx: </a:t>
            </a:r>
            <a:r>
              <a:rPr lang="en-US" sz="2400" dirty="0" err="1"/>
              <a:t>coll</a:t>
            </a:r>
            <a:r>
              <a:rPr lang="en-US" sz="2400" dirty="0"/>
              <a:t> 3: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Transient pixel flagging improved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Radiance drift correction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4470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gain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00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C4907B-DD32-4339-8227-09478A346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99" y="1373187"/>
            <a:ext cx="4046401" cy="5129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F0EEE3-2E78-4E90-A128-273B2BD8CFDB}"/>
              </a:ext>
            </a:extLst>
          </p:cNvPr>
          <p:cNvSpPr txBox="1"/>
          <p:nvPr/>
        </p:nvSpPr>
        <p:spPr>
          <a:xfrm>
            <a:off x="609600" y="1615858"/>
            <a:ext cx="6780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Instabilities in CCD output node cause jumps in absolute electronic gain </a:t>
            </a:r>
            <a:r>
              <a:rPr lang="en-US" i="1" dirty="0"/>
              <a:t>per band…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 causing signal jumps across center detector column, and drifts in absolute radiometry.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Daily monitoring of CCD output node gain ratio is used to correct for the drift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Correction in L01b Processor per </a:t>
            </a:r>
            <a:r>
              <a:rPr lang="en-US" i="1" dirty="0"/>
              <a:t>static</a:t>
            </a:r>
            <a:r>
              <a:rPr lang="en-US" dirty="0"/>
              <a:t> CKD, so jumps are uncorrected until next CKD update: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Band-2 jump of 0.5% in 2021.09.22 was therefore not corrected for; effect lasted until January, 2022.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2241E1-83A1-4619-9794-C060BEAE2E96}"/>
              </a:ext>
            </a:extLst>
          </p:cNvPr>
          <p:cNvCxnSpPr>
            <a:cxnSpLocks/>
          </p:cNvCxnSpPr>
          <p:nvPr/>
        </p:nvCxnSpPr>
        <p:spPr>
          <a:xfrm>
            <a:off x="10772385" y="757356"/>
            <a:ext cx="0" cy="7712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9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Transient pixel flagging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00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8DAA4A-83C4-4267-9013-DA75ECF62421}"/>
              </a:ext>
            </a:extLst>
          </p:cNvPr>
          <p:cNvSpPr txBox="1">
            <a:spLocks/>
          </p:cNvSpPr>
          <p:nvPr/>
        </p:nvSpPr>
        <p:spPr bwMode="auto">
          <a:xfrm>
            <a:off x="609599" y="937554"/>
            <a:ext cx="7797645" cy="313617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Bef>
                <a:spcPts val="0"/>
              </a:spcBef>
              <a:buSzPts val="1800"/>
              <a:buFont typeface="Arial" charset="0"/>
              <a:buChar char="●"/>
            </a:pPr>
            <a:r>
              <a:rPr lang="en-US" sz="1800" dirty="0">
                <a:solidFill>
                  <a:schemeClr val="accent2"/>
                </a:solidFill>
              </a:rPr>
              <a:t>cosmic particle(s) hitting a detector pixel</a:t>
            </a:r>
          </a:p>
          <a:p>
            <a:pPr marL="914400" lvl="1" indent="-342900">
              <a:spcBef>
                <a:spcPts val="0"/>
              </a:spcBef>
              <a:buSzPts val="1800"/>
              <a:buFont typeface="Arial" charset="0"/>
              <a:buChar char="●"/>
            </a:pPr>
            <a:r>
              <a:rPr lang="en-US" sz="1800" dirty="0">
                <a:solidFill>
                  <a:schemeClr val="accent3"/>
                </a:solidFill>
              </a:rPr>
              <a:t>protons, electrons..</a:t>
            </a:r>
          </a:p>
          <a:p>
            <a:pPr marL="457200">
              <a:spcBef>
                <a:spcPts val="0"/>
              </a:spcBef>
              <a:buSzPts val="1800"/>
              <a:buFont typeface="Arial" charset="0"/>
              <a:buChar char="●"/>
            </a:pPr>
            <a:r>
              <a:rPr lang="en-US" sz="1800" dirty="0">
                <a:solidFill>
                  <a:schemeClr val="accent2"/>
                </a:solidFill>
              </a:rPr>
              <a:t>mainly in SAA region</a:t>
            </a:r>
          </a:p>
          <a:p>
            <a:pPr marL="914400" lvl="1" indent="-342900">
              <a:spcBef>
                <a:spcPts val="0"/>
              </a:spcBef>
              <a:buSzPts val="1800"/>
              <a:buFont typeface="Arial" charset="0"/>
              <a:buChar char="●"/>
            </a:pPr>
            <a:r>
              <a:rPr lang="en-US" sz="1800" dirty="0">
                <a:solidFill>
                  <a:schemeClr val="accent3"/>
                </a:solidFill>
              </a:rPr>
              <a:t>also in some polar regions</a:t>
            </a:r>
          </a:p>
          <a:p>
            <a:pPr marL="457200">
              <a:spcBef>
                <a:spcPts val="0"/>
              </a:spcBef>
              <a:buSzPts val="1800"/>
              <a:buFont typeface="Arial" charset="0"/>
              <a:buChar char="●"/>
            </a:pPr>
            <a:r>
              <a:rPr lang="en-US" sz="1800" dirty="0">
                <a:solidFill>
                  <a:schemeClr val="accent2"/>
                </a:solidFill>
              </a:rPr>
              <a:t>causing an additive increase in signal</a:t>
            </a:r>
          </a:p>
          <a:p>
            <a:pPr marL="457200">
              <a:spcBef>
                <a:spcPts val="0"/>
              </a:spcBef>
              <a:buSzPts val="1800"/>
              <a:buFont typeface="Arial" charset="0"/>
              <a:buChar char="●"/>
            </a:pPr>
            <a:r>
              <a:rPr lang="en-US" sz="1800" dirty="0">
                <a:solidFill>
                  <a:schemeClr val="accent2"/>
                </a:solidFill>
              </a:rPr>
              <a:t>short in duration</a:t>
            </a:r>
          </a:p>
          <a:p>
            <a:pPr marL="914400" lvl="1" indent="-342900">
              <a:spcBef>
                <a:spcPts val="0"/>
              </a:spcBef>
              <a:buSzPts val="1800"/>
              <a:buFont typeface="Arial" charset="0"/>
              <a:buChar char="●"/>
            </a:pPr>
            <a:r>
              <a:rPr lang="en-US" sz="1800" dirty="0">
                <a:solidFill>
                  <a:schemeClr val="accent3"/>
                </a:solidFill>
              </a:rPr>
              <a:t>one measurement</a:t>
            </a:r>
          </a:p>
          <a:p>
            <a:pPr marL="457200">
              <a:spcBef>
                <a:spcPts val="0"/>
              </a:spcBef>
              <a:buSzPts val="1800"/>
              <a:buFont typeface="Arial" charset="0"/>
              <a:buChar char="●"/>
            </a:pPr>
            <a:r>
              <a:rPr lang="en-US" sz="1800" dirty="0">
                <a:solidFill>
                  <a:schemeClr val="accent2"/>
                </a:solidFill>
              </a:rPr>
              <a:t>usually small in size</a:t>
            </a:r>
          </a:p>
          <a:p>
            <a:pPr marL="914400" lvl="1" indent="-342900">
              <a:spcBef>
                <a:spcPts val="0"/>
              </a:spcBef>
              <a:buSzPts val="1800"/>
              <a:buFont typeface="Arial" charset="0"/>
              <a:buChar char="●"/>
            </a:pPr>
            <a:r>
              <a:rPr lang="en-US" sz="1800" dirty="0">
                <a:solidFill>
                  <a:schemeClr val="accent3"/>
                </a:solidFill>
              </a:rPr>
              <a:t>but can cover multiple adjacent pixels</a:t>
            </a:r>
          </a:p>
          <a:p>
            <a:pPr marL="457200">
              <a:spcBef>
                <a:spcPts val="0"/>
              </a:spcBef>
              <a:buSzPts val="1800"/>
              <a:buFont typeface="Arial" charset="0"/>
              <a:buChar char="●"/>
            </a:pPr>
            <a:r>
              <a:rPr lang="en-US" sz="1800" dirty="0">
                <a:solidFill>
                  <a:schemeClr val="accent2"/>
                </a:solidFill>
              </a:rPr>
              <a:t>causes invalid data</a:t>
            </a:r>
          </a:p>
          <a:p>
            <a:pPr marL="914400" lvl="1" indent="-342900">
              <a:spcBef>
                <a:spcPts val="0"/>
              </a:spcBef>
              <a:buSzPts val="1800"/>
              <a:buFont typeface="Arial" charset="0"/>
              <a:buChar char="●"/>
            </a:pPr>
            <a:r>
              <a:rPr lang="en-US" sz="1800" dirty="0">
                <a:solidFill>
                  <a:schemeClr val="accent3"/>
                </a:solidFill>
              </a:rPr>
              <a:t>pixels need to be flagged and excluded from L2 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786CA-39D8-4602-BA17-93E19A14B672}"/>
              </a:ext>
            </a:extLst>
          </p:cNvPr>
          <p:cNvSpPr txBox="1"/>
          <p:nvPr/>
        </p:nvSpPr>
        <p:spPr>
          <a:xfrm>
            <a:off x="9003169" y="2043977"/>
            <a:ext cx="3309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Coll-1: no correction</a:t>
            </a:r>
          </a:p>
          <a:p>
            <a:r>
              <a:rPr lang="en-US" dirty="0"/>
              <a:t>Coll-2: implemented</a:t>
            </a:r>
          </a:p>
          <a:p>
            <a:r>
              <a:rPr lang="en-US" dirty="0"/>
              <a:t>Coll-3: major revision</a:t>
            </a:r>
            <a:endParaRPr lang="nl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6AA5C7-4837-4BD4-BF9C-425ED2268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54" y="4139778"/>
            <a:ext cx="3097215" cy="2242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09C5B2-B865-48F4-8A86-3E4AB3AAD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45" y="4130040"/>
            <a:ext cx="3097215" cy="2252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378522-2214-47D4-BBA3-60679C71C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48" y="4120302"/>
            <a:ext cx="3039471" cy="22057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3BAA1D-F30E-44AD-A6D0-40A06CB4132F}"/>
              </a:ext>
            </a:extLst>
          </p:cNvPr>
          <p:cNvSpPr txBox="1"/>
          <p:nvPr/>
        </p:nvSpPr>
        <p:spPr>
          <a:xfrm>
            <a:off x="1975619" y="6307452"/>
            <a:ext cx="227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irradiance signal</a:t>
            </a:r>
            <a:endParaRPr lang="nl-NL" sz="2400" dirty="0">
              <a:solidFill>
                <a:schemeClr val="accent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4DFEA3-2B8B-4502-A7F3-3D67135F2765}"/>
              </a:ext>
            </a:extLst>
          </p:cNvPr>
          <p:cNvSpPr txBox="1"/>
          <p:nvPr/>
        </p:nvSpPr>
        <p:spPr>
          <a:xfrm>
            <a:off x="9277198" y="6331611"/>
            <a:ext cx="213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accent6"/>
                </a:solidFill>
              </a:rPr>
              <a:t>coll</a:t>
            </a:r>
            <a:r>
              <a:rPr lang="en-GB" sz="2400" dirty="0">
                <a:solidFill>
                  <a:schemeClr val="accent6"/>
                </a:solidFill>
              </a:rPr>
              <a:t> 3</a:t>
            </a:r>
            <a:endParaRPr lang="nl-NL" sz="2400" dirty="0">
              <a:solidFill>
                <a:schemeClr val="accent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5A5FB6-FA93-43A0-B6A8-04889D2CBE67}"/>
              </a:ext>
            </a:extLst>
          </p:cNvPr>
          <p:cNvSpPr txBox="1"/>
          <p:nvPr/>
        </p:nvSpPr>
        <p:spPr>
          <a:xfrm>
            <a:off x="5826916" y="6315414"/>
            <a:ext cx="291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Transient flags: </a:t>
            </a:r>
            <a:r>
              <a:rPr lang="en-GB" sz="2400" dirty="0" err="1">
                <a:solidFill>
                  <a:schemeClr val="accent6"/>
                </a:solidFill>
              </a:rPr>
              <a:t>coll</a:t>
            </a:r>
            <a:r>
              <a:rPr lang="en-GB" sz="2400" dirty="0">
                <a:solidFill>
                  <a:schemeClr val="accent6"/>
                </a:solidFill>
              </a:rPr>
              <a:t> 2</a:t>
            </a:r>
            <a:endParaRPr lang="nl-NL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7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Transient pixel flagging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Example: number of flagged transient pixels per </a:t>
            </a:r>
            <a:r>
              <a:rPr lang="en-US" sz="2400" dirty="0" err="1"/>
              <a:t>msmt</a:t>
            </a:r>
            <a:r>
              <a:rPr lang="en-US" sz="2400" dirty="0"/>
              <a:t>, for selection of orbits (including two SAA orbits)</a:t>
            </a:r>
          </a:p>
          <a:p>
            <a:pPr lvl="1"/>
            <a:r>
              <a:rPr lang="en-US" sz="1600" dirty="0"/>
              <a:t>Less false positives in coll-3</a:t>
            </a:r>
          </a:p>
          <a:p>
            <a:pPr lvl="1"/>
            <a:r>
              <a:rPr lang="en-US" sz="1600" dirty="0"/>
              <a:t>No problems with ICID changes</a:t>
            </a:r>
          </a:p>
          <a:p>
            <a:pPr lvl="1"/>
            <a:r>
              <a:rPr lang="en-US" sz="1600" dirty="0"/>
              <a:t>Better flagging statistics</a:t>
            </a:r>
          </a:p>
          <a:p>
            <a:pPr lvl="1"/>
            <a:endParaRPr lang="en-US" sz="1600" dirty="0"/>
          </a:p>
          <a:p>
            <a:endParaRPr lang="en-US" sz="2000" dirty="0"/>
          </a:p>
          <a:p>
            <a:pPr lvl="1"/>
            <a:endParaRPr lang="en-00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FDE759-BA27-41EF-9A21-AEB22CCFD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2" y="3403682"/>
            <a:ext cx="5464387" cy="2927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B8ABFC-6C05-48E1-B31B-5AC4B19B7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613" y="3423009"/>
            <a:ext cx="5464387" cy="2927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F2A7B-07C0-402A-90E9-ACFEA7537506}"/>
              </a:ext>
            </a:extLst>
          </p:cNvPr>
          <p:cNvSpPr txBox="1"/>
          <p:nvPr/>
        </p:nvSpPr>
        <p:spPr>
          <a:xfrm>
            <a:off x="3454400" y="6375410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coll2</a:t>
            </a:r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F506BA-5FD8-4433-A5CA-147D9EC95974}"/>
              </a:ext>
            </a:extLst>
          </p:cNvPr>
          <p:cNvSpPr txBox="1"/>
          <p:nvPr/>
        </p:nvSpPr>
        <p:spPr>
          <a:xfrm>
            <a:off x="9401245" y="6343144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35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7080-88EE-476F-B991-ABC31CF8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001" dirty="0"/>
              <a:t>p</a:t>
            </a:r>
            <a:r>
              <a:rPr lang="en-GB" dirty="0"/>
              <a:t>t</a:t>
            </a:r>
            <a:r>
              <a:rPr lang="en-001" dirty="0" err="1"/>
              <a:t>i</a:t>
            </a:r>
            <a:r>
              <a:rPr lang="en-GB" dirty="0"/>
              <a:t>c</a:t>
            </a:r>
            <a:r>
              <a:rPr lang="en-001" dirty="0"/>
              <a:t>a</a:t>
            </a:r>
            <a:r>
              <a:rPr lang="en-GB" dirty="0"/>
              <a:t>l</a:t>
            </a:r>
            <a:r>
              <a:rPr lang="en-001" dirty="0"/>
              <a:t> paths </a:t>
            </a:r>
            <a:r>
              <a:rPr lang="en-GB" dirty="0" err="1"/>
              <a:t>i</a:t>
            </a:r>
            <a:r>
              <a:rPr lang="en-001" dirty="0"/>
              <a:t>n </a:t>
            </a:r>
            <a:r>
              <a:rPr lang="en-GB" dirty="0"/>
              <a:t>T</a:t>
            </a:r>
            <a:r>
              <a:rPr lang="en-001" dirty="0"/>
              <a:t>R</a:t>
            </a:r>
            <a:r>
              <a:rPr lang="en-GB" dirty="0"/>
              <a:t>O</a:t>
            </a:r>
            <a:r>
              <a:rPr lang="en-001" dirty="0"/>
              <a:t>P</a:t>
            </a:r>
            <a:r>
              <a:rPr lang="en-GB" dirty="0"/>
              <a:t>O</a:t>
            </a:r>
            <a:r>
              <a:rPr lang="en-001" dirty="0"/>
              <a:t>M</a:t>
            </a:r>
            <a:r>
              <a:rPr lang="en-GB" dirty="0"/>
              <a:t>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7B342-9059-400B-9526-A0592703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91DF2-942C-494F-891A-5D73AA2F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19" name="Sun 18">
            <a:extLst>
              <a:ext uri="{FF2B5EF4-FFF2-40B4-BE49-F238E27FC236}">
                <a16:creationId xmlns:a16="http://schemas.microsoft.com/office/drawing/2014/main" id="{74924912-EB47-4C77-AB42-1EA808CAD0D7}"/>
              </a:ext>
            </a:extLst>
          </p:cNvPr>
          <p:cNvSpPr/>
          <p:nvPr/>
        </p:nvSpPr>
        <p:spPr>
          <a:xfrm>
            <a:off x="1006393" y="1188720"/>
            <a:ext cx="1876426" cy="1695450"/>
          </a:xfrm>
          <a:prstGeom prst="sun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black"/>
                </a:solidFill>
                <a:latin typeface="Calibri"/>
                <a:ea typeface="+mn-ea"/>
              </a:rPr>
              <a:t>Sun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FF44A6-19C3-4613-A29D-A5A0EDFD21A2}"/>
              </a:ext>
            </a:extLst>
          </p:cNvPr>
          <p:cNvSpPr/>
          <p:nvPr/>
        </p:nvSpPr>
        <p:spPr>
          <a:xfrm>
            <a:off x="7955541" y="1557721"/>
            <a:ext cx="1111250" cy="1112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  <a:ea typeface="+mn-ea"/>
              </a:rPr>
              <a:t>Earth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FC4FCC3D-4369-4B9D-859B-809AD4F11B83}"/>
              </a:ext>
            </a:extLst>
          </p:cNvPr>
          <p:cNvSpPr/>
          <p:nvPr/>
        </p:nvSpPr>
        <p:spPr>
          <a:xfrm>
            <a:off x="1043498" y="3388043"/>
            <a:ext cx="1885950" cy="1171575"/>
          </a:xfrm>
          <a:prstGeom prst="flowChartAlternateProcess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D</a:t>
            </a:r>
            <a:r>
              <a:rPr lang="en-GB" sz="2400" b="1" kern="0" dirty="0" err="1">
                <a:solidFill>
                  <a:prstClr val="black"/>
                </a:solidFill>
                <a:latin typeface="Calibri"/>
                <a:ea typeface="+mn-ea"/>
              </a:rPr>
              <a:t>i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f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f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u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s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s 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Q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V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D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1 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r 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Q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V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D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endParaRPr lang="en-GB" sz="2400" b="1" kern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8F12D75E-6E72-4F51-BE38-96650CC45D51}"/>
              </a:ext>
            </a:extLst>
          </p:cNvPr>
          <p:cNvSpPr/>
          <p:nvPr/>
        </p:nvSpPr>
        <p:spPr>
          <a:xfrm>
            <a:off x="7216257" y="3388043"/>
            <a:ext cx="2247902" cy="1171575"/>
          </a:xfrm>
          <a:prstGeom prst="flowChartAlternateProcess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l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s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c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p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 + S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p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c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m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s</a:t>
            </a:r>
            <a:endParaRPr lang="en-GB" sz="2400" b="1" kern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Right Arrow 16">
            <a:extLst>
              <a:ext uri="{FF2B5EF4-FFF2-40B4-BE49-F238E27FC236}">
                <a16:creationId xmlns:a16="http://schemas.microsoft.com/office/drawing/2014/main" id="{D6FA674F-2A81-4B12-A3B4-12130F74B7E0}"/>
              </a:ext>
            </a:extLst>
          </p:cNvPr>
          <p:cNvSpPr/>
          <p:nvPr/>
        </p:nvSpPr>
        <p:spPr>
          <a:xfrm>
            <a:off x="3125280" y="3825002"/>
            <a:ext cx="669925" cy="297656"/>
          </a:xfrm>
          <a:prstGeom prst="rightArrow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Right Arrow 22">
            <a:extLst>
              <a:ext uri="{FF2B5EF4-FFF2-40B4-BE49-F238E27FC236}">
                <a16:creationId xmlns:a16="http://schemas.microsoft.com/office/drawing/2014/main" id="{F6F38855-D31A-4C10-81F3-0506DB441F3A}"/>
              </a:ext>
            </a:extLst>
          </p:cNvPr>
          <p:cNvSpPr/>
          <p:nvPr/>
        </p:nvSpPr>
        <p:spPr>
          <a:xfrm rot="5400000" flipV="1">
            <a:off x="1744578" y="2940132"/>
            <a:ext cx="409577" cy="297656"/>
          </a:xfrm>
          <a:prstGeom prst="rightArrow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5" name="Right Arrow 23">
            <a:extLst>
              <a:ext uri="{FF2B5EF4-FFF2-40B4-BE49-F238E27FC236}">
                <a16:creationId xmlns:a16="http://schemas.microsoft.com/office/drawing/2014/main" id="{10B6126D-BD91-425D-A8DF-E5BC663A2ADB}"/>
              </a:ext>
            </a:extLst>
          </p:cNvPr>
          <p:cNvSpPr/>
          <p:nvPr/>
        </p:nvSpPr>
        <p:spPr>
          <a:xfrm rot="5400000" flipV="1">
            <a:off x="8305458" y="2832038"/>
            <a:ext cx="428625" cy="297656"/>
          </a:xfrm>
          <a:prstGeom prst="rightArrow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4AD81C64-04F4-4A4F-AFB3-6730A8590001}"/>
              </a:ext>
            </a:extLst>
          </p:cNvPr>
          <p:cNvSpPr/>
          <p:nvPr/>
        </p:nvSpPr>
        <p:spPr>
          <a:xfrm>
            <a:off x="3978026" y="3429000"/>
            <a:ext cx="1885950" cy="1171575"/>
          </a:xfrm>
          <a:prstGeom prst="flowChartAlternateProcess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F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l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d</a:t>
            </a:r>
            <a:r>
              <a:rPr lang="en-001" sz="2400" b="1" kern="0" dirty="0" err="1">
                <a:solidFill>
                  <a:prstClr val="black"/>
                </a:solidFill>
                <a:latin typeface="Calibri"/>
                <a:ea typeface="+mn-ea"/>
              </a:rPr>
              <a:t>i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n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g 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m</a:t>
            </a:r>
            <a:r>
              <a:rPr lang="en-001" sz="2400" b="1" kern="0" dirty="0" err="1">
                <a:solidFill>
                  <a:prstClr val="black"/>
                </a:solidFill>
                <a:latin typeface="Calibri"/>
                <a:ea typeface="+mn-ea"/>
              </a:rPr>
              <a:t>i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endParaRPr lang="en-GB" sz="2400" b="1" kern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7" name="Right Arrow 16">
            <a:extLst>
              <a:ext uri="{FF2B5EF4-FFF2-40B4-BE49-F238E27FC236}">
                <a16:creationId xmlns:a16="http://schemas.microsoft.com/office/drawing/2014/main" id="{7E6FB40B-C674-4DA3-AA3F-A17D821515AD}"/>
              </a:ext>
            </a:extLst>
          </p:cNvPr>
          <p:cNvSpPr/>
          <p:nvPr/>
        </p:nvSpPr>
        <p:spPr>
          <a:xfrm>
            <a:off x="6205154" y="3825002"/>
            <a:ext cx="669925" cy="297656"/>
          </a:xfrm>
          <a:prstGeom prst="rightArrow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E36550-500C-4B35-8371-8353AB4E6A8C}"/>
              </a:ext>
            </a:extLst>
          </p:cNvPr>
          <p:cNvSpPr/>
          <p:nvPr/>
        </p:nvSpPr>
        <p:spPr>
          <a:xfrm>
            <a:off x="805912" y="2943793"/>
            <a:ext cx="9345478" cy="2356486"/>
          </a:xfrm>
          <a:prstGeom prst="roundRect">
            <a:avLst/>
          </a:prstGeom>
          <a:solidFill>
            <a:srgbClr val="FFFF00">
              <a:alpha val="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9142B-970B-4C14-BD72-EDC32FCB26CC}"/>
              </a:ext>
            </a:extLst>
          </p:cNvPr>
          <p:cNvSpPr txBox="1"/>
          <p:nvPr/>
        </p:nvSpPr>
        <p:spPr>
          <a:xfrm>
            <a:off x="952785" y="5303997"/>
            <a:ext cx="229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 err="1">
                <a:solidFill>
                  <a:srgbClr val="FFFF00"/>
                </a:solidFill>
              </a:rPr>
              <a:t>i</a:t>
            </a:r>
            <a:r>
              <a:rPr lang="en-GB" dirty="0">
                <a:solidFill>
                  <a:srgbClr val="FFFF00"/>
                </a:solidFill>
              </a:rPr>
              <a:t>r</a:t>
            </a:r>
            <a:r>
              <a:rPr lang="en-001" dirty="0">
                <a:solidFill>
                  <a:srgbClr val="FFFF00"/>
                </a:solidFill>
              </a:rPr>
              <a:t>r</a:t>
            </a:r>
            <a:r>
              <a:rPr lang="en-GB" dirty="0">
                <a:solidFill>
                  <a:srgbClr val="FFFF00"/>
                </a:solidFill>
              </a:rPr>
              <a:t>a</a:t>
            </a:r>
            <a:r>
              <a:rPr lang="en-001" dirty="0">
                <a:solidFill>
                  <a:srgbClr val="FFFF00"/>
                </a:solidFill>
              </a:rPr>
              <a:t>d</a:t>
            </a:r>
            <a:r>
              <a:rPr lang="en-GB" dirty="0" err="1">
                <a:solidFill>
                  <a:srgbClr val="FFFF00"/>
                </a:solidFill>
              </a:rPr>
              <a:t>i</a:t>
            </a:r>
            <a:r>
              <a:rPr lang="en-001" dirty="0">
                <a:solidFill>
                  <a:srgbClr val="FFFF00"/>
                </a:solidFill>
              </a:rPr>
              <a:t>a</a:t>
            </a:r>
            <a:r>
              <a:rPr lang="en-GB" dirty="0">
                <a:solidFill>
                  <a:srgbClr val="FFFF00"/>
                </a:solidFill>
              </a:rPr>
              <a:t>n</a:t>
            </a:r>
            <a:r>
              <a:rPr lang="en-001" dirty="0">
                <a:solidFill>
                  <a:srgbClr val="FFFF00"/>
                </a:solidFill>
              </a:rPr>
              <a:t>c</a:t>
            </a:r>
            <a:r>
              <a:rPr lang="en-GB" dirty="0">
                <a:solidFill>
                  <a:srgbClr val="FFFF00"/>
                </a:solidFill>
              </a:rPr>
              <a:t>e</a:t>
            </a:r>
            <a:r>
              <a:rPr lang="en-001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o</a:t>
            </a:r>
            <a:r>
              <a:rPr lang="en-001" dirty="0">
                <a:solidFill>
                  <a:srgbClr val="FFFF00"/>
                </a:solidFill>
              </a:rPr>
              <a:t>p</a:t>
            </a:r>
            <a:r>
              <a:rPr lang="en-GB" dirty="0">
                <a:solidFill>
                  <a:srgbClr val="FFFF00"/>
                </a:solidFill>
              </a:rPr>
              <a:t>t</a:t>
            </a:r>
            <a:r>
              <a:rPr lang="en-001" dirty="0" err="1">
                <a:solidFill>
                  <a:srgbClr val="FFFF00"/>
                </a:solidFill>
              </a:rPr>
              <a:t>i</a:t>
            </a:r>
            <a:r>
              <a:rPr lang="en-GB" dirty="0">
                <a:solidFill>
                  <a:srgbClr val="FFFF00"/>
                </a:solidFill>
              </a:rPr>
              <a:t>c</a:t>
            </a:r>
            <a:r>
              <a:rPr lang="en-001" dirty="0">
                <a:solidFill>
                  <a:srgbClr val="FFFF00"/>
                </a:solidFill>
              </a:rPr>
              <a:t>a</a:t>
            </a:r>
            <a:r>
              <a:rPr lang="en-GB" dirty="0">
                <a:solidFill>
                  <a:srgbClr val="FFFF00"/>
                </a:solidFill>
              </a:rPr>
              <a:t>l</a:t>
            </a:r>
            <a:r>
              <a:rPr lang="en-001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p</a:t>
            </a:r>
            <a:r>
              <a:rPr lang="en-001" dirty="0">
                <a:solidFill>
                  <a:srgbClr val="FFFF00"/>
                </a:solidFill>
              </a:rPr>
              <a:t>a</a:t>
            </a:r>
            <a:r>
              <a:rPr lang="en-GB" dirty="0">
                <a:solidFill>
                  <a:srgbClr val="FFFF00"/>
                </a:solidFill>
              </a:rPr>
              <a:t>t</a:t>
            </a:r>
            <a:r>
              <a:rPr lang="en-001" dirty="0">
                <a:solidFill>
                  <a:srgbClr val="FFFF00"/>
                </a:solidFill>
              </a:rPr>
              <a:t>h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AC1747-A8E2-4803-A015-DDEEC55A0D2A}"/>
              </a:ext>
            </a:extLst>
          </p:cNvPr>
          <p:cNvSpPr/>
          <p:nvPr/>
        </p:nvSpPr>
        <p:spPr>
          <a:xfrm>
            <a:off x="7036922" y="3252379"/>
            <a:ext cx="2696704" cy="1510472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91A16-B841-4632-96A4-C57EA2668C26}"/>
              </a:ext>
            </a:extLst>
          </p:cNvPr>
          <p:cNvSpPr txBox="1"/>
          <p:nvPr/>
        </p:nvSpPr>
        <p:spPr>
          <a:xfrm>
            <a:off x="7306389" y="4721150"/>
            <a:ext cx="215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solidFill>
                  <a:srgbClr val="00B0F0"/>
                </a:solidFill>
              </a:rPr>
              <a:t>r</a:t>
            </a:r>
            <a:r>
              <a:rPr lang="en-GB" dirty="0">
                <a:solidFill>
                  <a:srgbClr val="00B0F0"/>
                </a:solidFill>
              </a:rPr>
              <a:t>a</a:t>
            </a:r>
            <a:r>
              <a:rPr lang="en-001" dirty="0">
                <a:solidFill>
                  <a:srgbClr val="00B0F0"/>
                </a:solidFill>
              </a:rPr>
              <a:t>d</a:t>
            </a:r>
            <a:r>
              <a:rPr lang="en-GB" dirty="0" err="1">
                <a:solidFill>
                  <a:srgbClr val="00B0F0"/>
                </a:solidFill>
              </a:rPr>
              <a:t>i</a:t>
            </a:r>
            <a:r>
              <a:rPr lang="en-001" dirty="0" err="1">
                <a:solidFill>
                  <a:srgbClr val="00B0F0"/>
                </a:solidFill>
              </a:rPr>
              <a:t>ance</a:t>
            </a:r>
            <a:r>
              <a:rPr lang="en-001" dirty="0">
                <a:solidFill>
                  <a:srgbClr val="00B0F0"/>
                </a:solidFill>
              </a:rPr>
              <a:t> </a:t>
            </a:r>
            <a:r>
              <a:rPr lang="en-001" dirty="0" err="1">
                <a:solidFill>
                  <a:srgbClr val="00B0F0"/>
                </a:solidFill>
              </a:rPr>
              <a:t>opti</a:t>
            </a:r>
            <a:r>
              <a:rPr lang="en-GB" dirty="0">
                <a:solidFill>
                  <a:srgbClr val="00B0F0"/>
                </a:solidFill>
              </a:rPr>
              <a:t>c</a:t>
            </a:r>
            <a:r>
              <a:rPr lang="en-001" dirty="0">
                <a:solidFill>
                  <a:srgbClr val="00B0F0"/>
                </a:solidFill>
              </a:rPr>
              <a:t>a</a:t>
            </a:r>
            <a:r>
              <a:rPr lang="en-GB" dirty="0">
                <a:solidFill>
                  <a:srgbClr val="00B0F0"/>
                </a:solidFill>
              </a:rPr>
              <a:t>l</a:t>
            </a:r>
            <a:r>
              <a:rPr lang="en-001" dirty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rgbClr val="00B0F0"/>
                </a:solidFill>
              </a:rPr>
              <a:t>p</a:t>
            </a:r>
            <a:r>
              <a:rPr lang="en-001" dirty="0">
                <a:solidFill>
                  <a:srgbClr val="00B0F0"/>
                </a:solidFill>
              </a:rPr>
              <a:t>a</a:t>
            </a:r>
            <a:r>
              <a:rPr lang="en-GB" dirty="0">
                <a:solidFill>
                  <a:srgbClr val="00B0F0"/>
                </a:solidFill>
              </a:rPr>
              <a:t>t</a:t>
            </a:r>
            <a:r>
              <a:rPr lang="en-001" dirty="0">
                <a:solidFill>
                  <a:srgbClr val="00B0F0"/>
                </a:solidFill>
              </a:rPr>
              <a:t>h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1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AC1747-A8E2-4803-A015-DDEEC55A0D2A}"/>
              </a:ext>
            </a:extLst>
          </p:cNvPr>
          <p:cNvSpPr/>
          <p:nvPr/>
        </p:nvSpPr>
        <p:spPr>
          <a:xfrm>
            <a:off x="7036922" y="3252379"/>
            <a:ext cx="2696704" cy="1510472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881A14-FB0E-4AFE-B1FA-922A508AD258}"/>
              </a:ext>
            </a:extLst>
          </p:cNvPr>
          <p:cNvSpPr/>
          <p:nvPr/>
        </p:nvSpPr>
        <p:spPr>
          <a:xfrm>
            <a:off x="834460" y="3307652"/>
            <a:ext cx="2290820" cy="306260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algn="ctr"/>
            <a:r>
              <a:rPr lang="en-001" sz="2400" dirty="0"/>
              <a:t>- C</a:t>
            </a:r>
            <a:r>
              <a:rPr lang="en-GB" sz="2400" dirty="0"/>
              <a:t>K</a:t>
            </a:r>
            <a:r>
              <a:rPr lang="en-001" sz="2400" dirty="0"/>
              <a:t>D </a:t>
            </a:r>
            <a:r>
              <a:rPr lang="en-GB" sz="2400" dirty="0"/>
              <a:t>Q</a:t>
            </a:r>
            <a:r>
              <a:rPr lang="en-001" sz="2400" dirty="0"/>
              <a:t>V</a:t>
            </a:r>
            <a:r>
              <a:rPr lang="en-GB" sz="2400" dirty="0"/>
              <a:t>D</a:t>
            </a:r>
            <a:r>
              <a:rPr lang="en-001" sz="2400" dirty="0"/>
              <a:t>1</a:t>
            </a:r>
          </a:p>
          <a:p>
            <a:pPr algn="ctr"/>
            <a:r>
              <a:rPr lang="en-001" sz="2400" dirty="0"/>
              <a:t>- CKD QVD2</a:t>
            </a:r>
            <a:endParaRPr lang="en-GB" sz="24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3A297B2-0878-42B5-B742-870FCB3C0846}"/>
              </a:ext>
            </a:extLst>
          </p:cNvPr>
          <p:cNvSpPr/>
          <p:nvPr/>
        </p:nvSpPr>
        <p:spPr>
          <a:xfrm>
            <a:off x="6921297" y="2884169"/>
            <a:ext cx="5051323" cy="2472133"/>
          </a:xfrm>
          <a:prstGeom prst="roundRect">
            <a:avLst/>
          </a:prstGeom>
          <a:solidFill>
            <a:srgbClr val="7030A0">
              <a:alpha val="8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001" sz="2400" dirty="0"/>
              <a:t>U</a:t>
            </a:r>
            <a:r>
              <a:rPr lang="en-GB" sz="2400" dirty="0"/>
              <a:t>V</a:t>
            </a:r>
            <a:r>
              <a:rPr lang="en-001" sz="2400" dirty="0"/>
              <a:t> </a:t>
            </a:r>
            <a:r>
              <a:rPr lang="en-GB" sz="2400" dirty="0"/>
              <a:t>o</a:t>
            </a:r>
            <a:r>
              <a:rPr lang="en-001" sz="2400" dirty="0"/>
              <a:t>n</a:t>
            </a:r>
            <a:r>
              <a:rPr lang="en-GB" sz="2400" dirty="0"/>
              <a:t>l</a:t>
            </a:r>
            <a:r>
              <a:rPr lang="en-001" sz="2400" dirty="0"/>
              <a:t>y:</a:t>
            </a:r>
          </a:p>
          <a:p>
            <a:pPr algn="r"/>
            <a:r>
              <a:rPr lang="en-GB" sz="2400" dirty="0"/>
              <a:t>s</a:t>
            </a:r>
            <a:r>
              <a:rPr lang="en-001" sz="2400" dirty="0"/>
              <a:t>p</a:t>
            </a:r>
            <a:r>
              <a:rPr lang="en-GB" sz="2400" dirty="0"/>
              <a:t>e</a:t>
            </a:r>
            <a:r>
              <a:rPr lang="en-001" sz="2400" dirty="0"/>
              <a:t>c</a:t>
            </a:r>
            <a:r>
              <a:rPr lang="en-GB" sz="2400" dirty="0"/>
              <a:t>t</a:t>
            </a:r>
            <a:r>
              <a:rPr lang="en-001" sz="2400" dirty="0"/>
              <a:t>r</a:t>
            </a:r>
            <a:r>
              <a:rPr lang="en-GB" sz="2400" dirty="0"/>
              <a:t>a</a:t>
            </a:r>
            <a:r>
              <a:rPr lang="en-001" sz="2400" dirty="0"/>
              <a:t>l</a:t>
            </a:r>
          </a:p>
          <a:p>
            <a:pPr algn="r"/>
            <a:r>
              <a:rPr lang="en-GB" sz="2400" dirty="0"/>
              <a:t>a</a:t>
            </a:r>
            <a:r>
              <a:rPr lang="en-001" sz="2400" dirty="0"/>
              <a:t>g</a:t>
            </a:r>
            <a:r>
              <a:rPr lang="en-GB" sz="2400" dirty="0"/>
              <a:t>e</a:t>
            </a:r>
            <a:r>
              <a:rPr lang="en-001" sz="2400" dirty="0" err="1"/>
              <a:t>i</a:t>
            </a:r>
            <a:r>
              <a:rPr lang="en-GB" sz="2400" dirty="0"/>
              <a:t>n</a:t>
            </a:r>
            <a:r>
              <a:rPr lang="en-001" sz="2400" dirty="0"/>
              <a:t>g </a:t>
            </a:r>
            <a:r>
              <a:rPr lang="en-GB" sz="2400" dirty="0"/>
              <a:t>C</a:t>
            </a:r>
            <a:r>
              <a:rPr lang="en-001" sz="2400" dirty="0"/>
              <a:t>K</a:t>
            </a:r>
            <a:r>
              <a:rPr lang="en-GB" sz="2400" dirty="0"/>
              <a:t>D</a:t>
            </a:r>
            <a:endParaRPr lang="en-001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E36550-500C-4B35-8371-8353AB4E6A8C}"/>
              </a:ext>
            </a:extLst>
          </p:cNvPr>
          <p:cNvSpPr/>
          <p:nvPr/>
        </p:nvSpPr>
        <p:spPr>
          <a:xfrm>
            <a:off x="805912" y="2943793"/>
            <a:ext cx="9345478" cy="2146689"/>
          </a:xfrm>
          <a:prstGeom prst="roundRect">
            <a:avLst/>
          </a:prstGeom>
          <a:solidFill>
            <a:srgbClr val="FFFF00">
              <a:alpha val="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B765A18-C079-4D8F-80E8-95AAEDB941A5}"/>
              </a:ext>
            </a:extLst>
          </p:cNvPr>
          <p:cNvSpPr/>
          <p:nvPr/>
        </p:nvSpPr>
        <p:spPr>
          <a:xfrm>
            <a:off x="3919425" y="3107130"/>
            <a:ext cx="6023509" cy="306260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marL="285750" indent="-285750" algn="ctr">
              <a:buFontTx/>
              <a:buChar char="-"/>
            </a:pPr>
            <a:endParaRPr lang="en-001" u="sng" dirty="0"/>
          </a:p>
          <a:p>
            <a:pPr algn="ctr"/>
            <a:endParaRPr lang="en-001" sz="2400" u="sng" dirty="0"/>
          </a:p>
          <a:p>
            <a:pPr algn="ctr"/>
            <a:r>
              <a:rPr lang="en-001" sz="2400" dirty="0"/>
              <a:t>- “</a:t>
            </a:r>
            <a:r>
              <a:rPr lang="en-GB" sz="2400" dirty="0"/>
              <a:t>c</a:t>
            </a:r>
            <a:r>
              <a:rPr lang="en-001" sz="2400" dirty="0" err="1"/>
              <a:t>ommon</a:t>
            </a:r>
            <a:r>
              <a:rPr lang="en-001" sz="2400" dirty="0"/>
              <a:t>” </a:t>
            </a:r>
            <a:r>
              <a:rPr lang="en-001" sz="2400" dirty="0" err="1"/>
              <a:t>irradi</a:t>
            </a:r>
            <a:r>
              <a:rPr lang="en-GB" sz="2400" dirty="0"/>
              <a:t>a</a:t>
            </a:r>
            <a:r>
              <a:rPr lang="en-001" sz="2400" dirty="0"/>
              <a:t>n</a:t>
            </a:r>
            <a:r>
              <a:rPr lang="en-GB" sz="2400" dirty="0"/>
              <a:t>c</a:t>
            </a:r>
            <a:r>
              <a:rPr lang="en-001" sz="2400" dirty="0"/>
              <a:t>e </a:t>
            </a:r>
            <a:r>
              <a:rPr lang="en-GB" sz="2400" dirty="0"/>
              <a:t>C</a:t>
            </a:r>
            <a:r>
              <a:rPr lang="en-001" sz="2400" dirty="0"/>
              <a:t>K</a:t>
            </a:r>
            <a:r>
              <a:rPr lang="en-GB" sz="2400" dirty="0"/>
              <a:t>D</a:t>
            </a:r>
            <a:endParaRPr lang="en-001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F7080-88EE-476F-B991-ABC31CF8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Calibration key data from </a:t>
            </a:r>
            <a:r>
              <a:rPr lang="en-001" dirty="0" err="1"/>
              <a:t>irrad</a:t>
            </a:r>
            <a:r>
              <a:rPr lang="en-GB" dirty="0" err="1"/>
              <a:t>i</a:t>
            </a:r>
            <a:r>
              <a:rPr lang="en-001" dirty="0"/>
              <a:t>a</a:t>
            </a:r>
            <a:r>
              <a:rPr lang="en-GB" dirty="0"/>
              <a:t>n</a:t>
            </a:r>
            <a:r>
              <a:rPr lang="en-001" dirty="0"/>
              <a:t>c</a:t>
            </a:r>
            <a:r>
              <a:rPr lang="en-GB" dirty="0"/>
              <a:t>e</a:t>
            </a:r>
            <a:r>
              <a:rPr lang="en-001" dirty="0"/>
              <a:t> </a:t>
            </a:r>
            <a:r>
              <a:rPr lang="en-GB" dirty="0"/>
              <a:t>m</a:t>
            </a:r>
            <a:r>
              <a:rPr lang="en-001" dirty="0"/>
              <a:t>e</a:t>
            </a:r>
            <a:r>
              <a:rPr lang="en-GB" dirty="0"/>
              <a:t>a</a:t>
            </a:r>
            <a:r>
              <a:rPr lang="en-001" dirty="0"/>
              <a:t>s</a:t>
            </a:r>
            <a:r>
              <a:rPr lang="en-GB" dirty="0"/>
              <a:t>u</a:t>
            </a:r>
            <a:r>
              <a:rPr lang="en-001" dirty="0"/>
              <a:t>r</a:t>
            </a:r>
            <a:r>
              <a:rPr lang="en-GB" dirty="0"/>
              <a:t>e</a:t>
            </a:r>
            <a:r>
              <a:rPr lang="en-001" dirty="0"/>
              <a:t>m</a:t>
            </a:r>
            <a:r>
              <a:rPr lang="en-GB" dirty="0"/>
              <a:t>e</a:t>
            </a:r>
            <a:r>
              <a:rPr lang="en-001" dirty="0"/>
              <a:t>n</a:t>
            </a:r>
            <a:r>
              <a:rPr lang="en-GB" dirty="0"/>
              <a:t>t</a:t>
            </a:r>
            <a:r>
              <a:rPr lang="en-001" dirty="0"/>
              <a:t>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7B342-9059-400B-9526-A0592703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91DF2-942C-494F-891A-5D73AA2F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19" name="Sun 18">
            <a:extLst>
              <a:ext uri="{FF2B5EF4-FFF2-40B4-BE49-F238E27FC236}">
                <a16:creationId xmlns:a16="http://schemas.microsoft.com/office/drawing/2014/main" id="{74924912-EB47-4C77-AB42-1EA808CAD0D7}"/>
              </a:ext>
            </a:extLst>
          </p:cNvPr>
          <p:cNvSpPr/>
          <p:nvPr/>
        </p:nvSpPr>
        <p:spPr>
          <a:xfrm>
            <a:off x="1006393" y="1188720"/>
            <a:ext cx="1876426" cy="1695450"/>
          </a:xfrm>
          <a:prstGeom prst="sun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black"/>
                </a:solidFill>
                <a:latin typeface="Calibri"/>
                <a:ea typeface="+mn-ea"/>
              </a:rPr>
              <a:t>Sun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FF44A6-19C3-4613-A29D-A5A0EDFD21A2}"/>
              </a:ext>
            </a:extLst>
          </p:cNvPr>
          <p:cNvSpPr/>
          <p:nvPr/>
        </p:nvSpPr>
        <p:spPr>
          <a:xfrm>
            <a:off x="7955541" y="1557721"/>
            <a:ext cx="1111250" cy="11124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  <a:ea typeface="+mn-ea"/>
              </a:rPr>
              <a:t>Earth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FC4FCC3D-4369-4B9D-859B-809AD4F11B83}"/>
              </a:ext>
            </a:extLst>
          </p:cNvPr>
          <p:cNvSpPr/>
          <p:nvPr/>
        </p:nvSpPr>
        <p:spPr>
          <a:xfrm>
            <a:off x="1043498" y="3388043"/>
            <a:ext cx="1885950" cy="1171575"/>
          </a:xfrm>
          <a:prstGeom prst="flowChartAlternateProcess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D</a:t>
            </a:r>
            <a:r>
              <a:rPr lang="en-GB" sz="2400" b="1" kern="0" dirty="0" err="1">
                <a:solidFill>
                  <a:prstClr val="black"/>
                </a:solidFill>
                <a:latin typeface="Calibri"/>
                <a:ea typeface="+mn-ea"/>
              </a:rPr>
              <a:t>i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f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f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u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s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s 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Q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V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D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1 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r 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Q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V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D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endParaRPr lang="en-GB" sz="2400" b="1" kern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8F12D75E-6E72-4F51-BE38-96650CC45D51}"/>
              </a:ext>
            </a:extLst>
          </p:cNvPr>
          <p:cNvSpPr/>
          <p:nvPr/>
        </p:nvSpPr>
        <p:spPr>
          <a:xfrm>
            <a:off x="7216257" y="3388043"/>
            <a:ext cx="2247902" cy="1171575"/>
          </a:xfrm>
          <a:prstGeom prst="flowChartAlternateProcess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l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s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c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p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 + S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p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c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m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t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s</a:t>
            </a:r>
            <a:endParaRPr lang="en-GB" sz="2400" b="1" kern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Right Arrow 16">
            <a:extLst>
              <a:ext uri="{FF2B5EF4-FFF2-40B4-BE49-F238E27FC236}">
                <a16:creationId xmlns:a16="http://schemas.microsoft.com/office/drawing/2014/main" id="{D6FA674F-2A81-4B12-A3B4-12130F74B7E0}"/>
              </a:ext>
            </a:extLst>
          </p:cNvPr>
          <p:cNvSpPr/>
          <p:nvPr/>
        </p:nvSpPr>
        <p:spPr>
          <a:xfrm>
            <a:off x="3125280" y="3825002"/>
            <a:ext cx="669925" cy="297656"/>
          </a:xfrm>
          <a:prstGeom prst="rightArrow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u="sng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4" name="Right Arrow 22">
            <a:extLst>
              <a:ext uri="{FF2B5EF4-FFF2-40B4-BE49-F238E27FC236}">
                <a16:creationId xmlns:a16="http://schemas.microsoft.com/office/drawing/2014/main" id="{F6F38855-D31A-4C10-81F3-0506DB441F3A}"/>
              </a:ext>
            </a:extLst>
          </p:cNvPr>
          <p:cNvSpPr/>
          <p:nvPr/>
        </p:nvSpPr>
        <p:spPr>
          <a:xfrm rot="5400000" flipV="1">
            <a:off x="1744578" y="2940132"/>
            <a:ext cx="409577" cy="297656"/>
          </a:xfrm>
          <a:prstGeom prst="rightArrow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u="sng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5" name="Right Arrow 23">
            <a:extLst>
              <a:ext uri="{FF2B5EF4-FFF2-40B4-BE49-F238E27FC236}">
                <a16:creationId xmlns:a16="http://schemas.microsoft.com/office/drawing/2014/main" id="{10B6126D-BD91-425D-A8DF-E5BC663A2ADB}"/>
              </a:ext>
            </a:extLst>
          </p:cNvPr>
          <p:cNvSpPr/>
          <p:nvPr/>
        </p:nvSpPr>
        <p:spPr>
          <a:xfrm rot="5400000" flipV="1">
            <a:off x="8305458" y="2832038"/>
            <a:ext cx="428625" cy="297656"/>
          </a:xfrm>
          <a:prstGeom prst="rightArrow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u="sng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7" name="Right Arrow 16">
            <a:extLst>
              <a:ext uri="{FF2B5EF4-FFF2-40B4-BE49-F238E27FC236}">
                <a16:creationId xmlns:a16="http://schemas.microsoft.com/office/drawing/2014/main" id="{7E6FB40B-C674-4DA3-AA3F-A17D821515AD}"/>
              </a:ext>
            </a:extLst>
          </p:cNvPr>
          <p:cNvSpPr/>
          <p:nvPr/>
        </p:nvSpPr>
        <p:spPr>
          <a:xfrm>
            <a:off x="6205154" y="3825002"/>
            <a:ext cx="669925" cy="297656"/>
          </a:xfrm>
          <a:prstGeom prst="rightArrow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u="sng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9142B-970B-4C14-BD72-EDC32FCB26CC}"/>
              </a:ext>
            </a:extLst>
          </p:cNvPr>
          <p:cNvSpPr txBox="1"/>
          <p:nvPr/>
        </p:nvSpPr>
        <p:spPr>
          <a:xfrm>
            <a:off x="2582962" y="2560558"/>
            <a:ext cx="229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 err="1">
                <a:solidFill>
                  <a:srgbClr val="FFFF00"/>
                </a:solidFill>
              </a:rPr>
              <a:t>i</a:t>
            </a:r>
            <a:r>
              <a:rPr lang="en-GB" dirty="0">
                <a:solidFill>
                  <a:srgbClr val="FFFF00"/>
                </a:solidFill>
              </a:rPr>
              <a:t>r</a:t>
            </a:r>
            <a:r>
              <a:rPr lang="en-001" dirty="0">
                <a:solidFill>
                  <a:srgbClr val="FFFF00"/>
                </a:solidFill>
              </a:rPr>
              <a:t>r</a:t>
            </a:r>
            <a:r>
              <a:rPr lang="en-GB" dirty="0">
                <a:solidFill>
                  <a:srgbClr val="FFFF00"/>
                </a:solidFill>
              </a:rPr>
              <a:t>a</a:t>
            </a:r>
            <a:r>
              <a:rPr lang="en-001" dirty="0">
                <a:solidFill>
                  <a:srgbClr val="FFFF00"/>
                </a:solidFill>
              </a:rPr>
              <a:t>d</a:t>
            </a:r>
            <a:r>
              <a:rPr lang="en-GB" dirty="0" err="1">
                <a:solidFill>
                  <a:srgbClr val="FFFF00"/>
                </a:solidFill>
              </a:rPr>
              <a:t>i</a:t>
            </a:r>
            <a:r>
              <a:rPr lang="en-001" dirty="0">
                <a:solidFill>
                  <a:srgbClr val="FFFF00"/>
                </a:solidFill>
              </a:rPr>
              <a:t>a</a:t>
            </a:r>
            <a:r>
              <a:rPr lang="en-GB" dirty="0">
                <a:solidFill>
                  <a:srgbClr val="FFFF00"/>
                </a:solidFill>
              </a:rPr>
              <a:t>n</a:t>
            </a:r>
            <a:r>
              <a:rPr lang="en-001" dirty="0">
                <a:solidFill>
                  <a:srgbClr val="FFFF00"/>
                </a:solidFill>
              </a:rPr>
              <a:t>c</a:t>
            </a:r>
            <a:r>
              <a:rPr lang="en-GB" dirty="0">
                <a:solidFill>
                  <a:srgbClr val="FFFF00"/>
                </a:solidFill>
              </a:rPr>
              <a:t>e</a:t>
            </a:r>
            <a:r>
              <a:rPr lang="en-001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o</a:t>
            </a:r>
            <a:r>
              <a:rPr lang="en-001" dirty="0">
                <a:solidFill>
                  <a:srgbClr val="FFFF00"/>
                </a:solidFill>
              </a:rPr>
              <a:t>p</a:t>
            </a:r>
            <a:r>
              <a:rPr lang="en-GB" dirty="0">
                <a:solidFill>
                  <a:srgbClr val="FFFF00"/>
                </a:solidFill>
              </a:rPr>
              <a:t>t</a:t>
            </a:r>
            <a:r>
              <a:rPr lang="en-001" dirty="0" err="1">
                <a:solidFill>
                  <a:srgbClr val="FFFF00"/>
                </a:solidFill>
              </a:rPr>
              <a:t>i</a:t>
            </a:r>
            <a:r>
              <a:rPr lang="en-GB" dirty="0">
                <a:solidFill>
                  <a:srgbClr val="FFFF00"/>
                </a:solidFill>
              </a:rPr>
              <a:t>c</a:t>
            </a:r>
            <a:r>
              <a:rPr lang="en-001" dirty="0">
                <a:solidFill>
                  <a:srgbClr val="FFFF00"/>
                </a:solidFill>
              </a:rPr>
              <a:t>a</a:t>
            </a:r>
            <a:r>
              <a:rPr lang="en-GB" dirty="0">
                <a:solidFill>
                  <a:srgbClr val="FFFF00"/>
                </a:solidFill>
              </a:rPr>
              <a:t>l</a:t>
            </a:r>
            <a:r>
              <a:rPr lang="en-001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p</a:t>
            </a:r>
            <a:r>
              <a:rPr lang="en-001" dirty="0">
                <a:solidFill>
                  <a:srgbClr val="FFFF00"/>
                </a:solidFill>
              </a:rPr>
              <a:t>a</a:t>
            </a:r>
            <a:r>
              <a:rPr lang="en-GB" dirty="0">
                <a:solidFill>
                  <a:srgbClr val="FFFF00"/>
                </a:solidFill>
              </a:rPr>
              <a:t>t</a:t>
            </a:r>
            <a:r>
              <a:rPr lang="en-001" dirty="0">
                <a:solidFill>
                  <a:srgbClr val="FFFF00"/>
                </a:solidFill>
              </a:rPr>
              <a:t>h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91A16-B841-4632-96A4-C57EA2668C26}"/>
              </a:ext>
            </a:extLst>
          </p:cNvPr>
          <p:cNvSpPr txBox="1"/>
          <p:nvPr/>
        </p:nvSpPr>
        <p:spPr>
          <a:xfrm>
            <a:off x="7306389" y="4721150"/>
            <a:ext cx="215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solidFill>
                  <a:srgbClr val="00B0F0"/>
                </a:solidFill>
              </a:rPr>
              <a:t>r</a:t>
            </a:r>
            <a:r>
              <a:rPr lang="en-GB" dirty="0">
                <a:solidFill>
                  <a:srgbClr val="00B0F0"/>
                </a:solidFill>
              </a:rPr>
              <a:t>a</a:t>
            </a:r>
            <a:r>
              <a:rPr lang="en-001" dirty="0">
                <a:solidFill>
                  <a:srgbClr val="00B0F0"/>
                </a:solidFill>
              </a:rPr>
              <a:t>d</a:t>
            </a:r>
            <a:r>
              <a:rPr lang="en-GB" dirty="0" err="1">
                <a:solidFill>
                  <a:srgbClr val="00B0F0"/>
                </a:solidFill>
              </a:rPr>
              <a:t>i</a:t>
            </a:r>
            <a:r>
              <a:rPr lang="en-001" dirty="0" err="1">
                <a:solidFill>
                  <a:srgbClr val="00B0F0"/>
                </a:solidFill>
              </a:rPr>
              <a:t>ance</a:t>
            </a:r>
            <a:r>
              <a:rPr lang="en-001" dirty="0">
                <a:solidFill>
                  <a:srgbClr val="00B0F0"/>
                </a:solidFill>
              </a:rPr>
              <a:t> </a:t>
            </a:r>
            <a:r>
              <a:rPr lang="en-001" dirty="0" err="1">
                <a:solidFill>
                  <a:srgbClr val="00B0F0"/>
                </a:solidFill>
              </a:rPr>
              <a:t>opti</a:t>
            </a:r>
            <a:r>
              <a:rPr lang="en-GB" dirty="0">
                <a:solidFill>
                  <a:srgbClr val="00B0F0"/>
                </a:solidFill>
              </a:rPr>
              <a:t>c</a:t>
            </a:r>
            <a:r>
              <a:rPr lang="en-001" dirty="0">
                <a:solidFill>
                  <a:srgbClr val="00B0F0"/>
                </a:solidFill>
              </a:rPr>
              <a:t>a</a:t>
            </a:r>
            <a:r>
              <a:rPr lang="en-GB" dirty="0">
                <a:solidFill>
                  <a:srgbClr val="00B0F0"/>
                </a:solidFill>
              </a:rPr>
              <a:t>l</a:t>
            </a:r>
            <a:r>
              <a:rPr lang="en-001" dirty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rgbClr val="00B0F0"/>
                </a:solidFill>
              </a:rPr>
              <a:t>p</a:t>
            </a:r>
            <a:r>
              <a:rPr lang="en-001" dirty="0">
                <a:solidFill>
                  <a:srgbClr val="00B0F0"/>
                </a:solidFill>
              </a:rPr>
              <a:t>a</a:t>
            </a:r>
            <a:r>
              <a:rPr lang="en-GB" dirty="0">
                <a:solidFill>
                  <a:srgbClr val="00B0F0"/>
                </a:solidFill>
              </a:rPr>
              <a:t>t</a:t>
            </a:r>
            <a:r>
              <a:rPr lang="en-001" dirty="0">
                <a:solidFill>
                  <a:srgbClr val="00B0F0"/>
                </a:solidFill>
              </a:rPr>
              <a:t>h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4AD81C64-04F4-4A4F-AFB3-6730A8590001}"/>
              </a:ext>
            </a:extLst>
          </p:cNvPr>
          <p:cNvSpPr/>
          <p:nvPr/>
        </p:nvSpPr>
        <p:spPr>
          <a:xfrm>
            <a:off x="3978026" y="3429000"/>
            <a:ext cx="1885950" cy="1171575"/>
          </a:xfrm>
          <a:prstGeom prst="flowChartAlternateProcess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F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l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d</a:t>
            </a:r>
            <a:r>
              <a:rPr lang="en-001" sz="2400" b="1" kern="0" dirty="0" err="1">
                <a:solidFill>
                  <a:prstClr val="black"/>
                </a:solidFill>
                <a:latin typeface="Calibri"/>
                <a:ea typeface="+mn-ea"/>
              </a:rPr>
              <a:t>i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n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g 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m</a:t>
            </a:r>
            <a:r>
              <a:rPr lang="en-001" sz="2400" b="1" kern="0" dirty="0" err="1">
                <a:solidFill>
                  <a:prstClr val="black"/>
                </a:solidFill>
                <a:latin typeface="Calibri"/>
                <a:ea typeface="+mn-ea"/>
              </a:rPr>
              <a:t>i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001" sz="2400" b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endParaRPr lang="en-GB" sz="2400" b="1" kern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585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9C5B8-FB7F-4B20-A400-78EE57FC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</a:t>
            </a:r>
            <a:r>
              <a:rPr lang="en-001" dirty="0"/>
              <a:t>V</a:t>
            </a:r>
            <a:r>
              <a:rPr lang="en-GB" dirty="0"/>
              <a:t>D</a:t>
            </a:r>
            <a:r>
              <a:rPr lang="en-001" dirty="0"/>
              <a:t> </a:t>
            </a:r>
            <a:r>
              <a:rPr lang="en-GB" dirty="0"/>
              <a:t>a</a:t>
            </a:r>
            <a:r>
              <a:rPr lang="en-001" dirty="0"/>
              <a:t>n</a:t>
            </a:r>
            <a:r>
              <a:rPr lang="en-GB" dirty="0"/>
              <a:t>d</a:t>
            </a:r>
            <a:r>
              <a:rPr lang="en-001" dirty="0"/>
              <a:t> </a:t>
            </a:r>
            <a:r>
              <a:rPr lang="en-GB" dirty="0"/>
              <a:t>c</a:t>
            </a:r>
            <a:r>
              <a:rPr lang="en-001" dirty="0"/>
              <a:t>o</a:t>
            </a:r>
            <a:r>
              <a:rPr lang="en-GB" dirty="0"/>
              <a:t>m</a:t>
            </a:r>
            <a:r>
              <a:rPr lang="en-001" dirty="0"/>
              <a:t>m</a:t>
            </a:r>
            <a:r>
              <a:rPr lang="en-GB" dirty="0"/>
              <a:t>o</a:t>
            </a:r>
            <a:r>
              <a:rPr lang="en-001" dirty="0"/>
              <a:t>n degradation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BD988-1CCD-471F-B4EB-24C0A61C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4922D-1714-4BEB-B04D-7C4A6BD3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818827-8422-431C-BF98-0D5E4C810D87}"/>
              </a:ext>
            </a:extLst>
          </p:cNvPr>
          <p:cNvSpPr txBox="1"/>
          <p:nvPr/>
        </p:nvSpPr>
        <p:spPr>
          <a:xfrm>
            <a:off x="6807710" y="2287264"/>
            <a:ext cx="4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dirty="0"/>
              <a:t>U</a:t>
            </a:r>
            <a:r>
              <a:rPr lang="en-GB" dirty="0"/>
              <a:t>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BBD7DA-6C48-47FB-9EA7-C8985F56CC47}"/>
              </a:ext>
            </a:extLst>
          </p:cNvPr>
          <p:cNvSpPr txBox="1"/>
          <p:nvPr/>
        </p:nvSpPr>
        <p:spPr>
          <a:xfrm>
            <a:off x="6725956" y="506400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/>
              <a:t>U</a:t>
            </a:r>
            <a:r>
              <a:rPr lang="en-GB" dirty="0"/>
              <a:t>V</a:t>
            </a:r>
            <a:r>
              <a:rPr lang="en-001" dirty="0"/>
              <a:t>I</a:t>
            </a:r>
            <a:r>
              <a:rPr lang="en-GB" dirty="0"/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21F96-80E3-4BF2-89D8-1DB8C6E7BAC9}"/>
              </a:ext>
            </a:extLst>
          </p:cNvPr>
          <p:cNvSpPr txBox="1"/>
          <p:nvPr/>
        </p:nvSpPr>
        <p:spPr>
          <a:xfrm>
            <a:off x="165508" y="1463336"/>
            <a:ext cx="6410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Q</a:t>
            </a:r>
            <a:r>
              <a:rPr lang="en-001" sz="2000" dirty="0"/>
              <a:t>V</a:t>
            </a:r>
            <a:r>
              <a:rPr lang="en-GB" sz="2000" dirty="0"/>
              <a:t>D</a:t>
            </a:r>
            <a:r>
              <a:rPr lang="en-001" sz="2000" dirty="0"/>
              <a:t> + </a:t>
            </a:r>
            <a:r>
              <a:rPr lang="en-GB" sz="2000" dirty="0"/>
              <a:t>c</a:t>
            </a:r>
            <a:r>
              <a:rPr lang="en-001" sz="2000" dirty="0"/>
              <a:t>o</a:t>
            </a:r>
            <a:r>
              <a:rPr lang="en-GB" sz="2000" dirty="0"/>
              <a:t>m</a:t>
            </a:r>
            <a:r>
              <a:rPr lang="en-001" sz="2000" dirty="0"/>
              <a:t>m</a:t>
            </a:r>
            <a:r>
              <a:rPr lang="en-GB" sz="2000" dirty="0"/>
              <a:t>o</a:t>
            </a:r>
            <a:r>
              <a:rPr lang="en-001" sz="2000" dirty="0"/>
              <a:t>n </a:t>
            </a:r>
            <a:r>
              <a:rPr lang="en-GB" sz="2000" dirty="0"/>
              <a:t>d</a:t>
            </a:r>
            <a:r>
              <a:rPr lang="en-001" sz="2000" dirty="0"/>
              <a:t>e</a:t>
            </a:r>
            <a:r>
              <a:rPr lang="en-GB" sz="2000" dirty="0" err="1"/>
              <a:t>ri</a:t>
            </a:r>
            <a:r>
              <a:rPr lang="en-001" sz="2000" dirty="0"/>
              <a:t>v</a:t>
            </a:r>
            <a:r>
              <a:rPr lang="en-GB" sz="2000" dirty="0"/>
              <a:t>e</a:t>
            </a:r>
            <a:r>
              <a:rPr lang="en-001" sz="2000" dirty="0"/>
              <a:t>d </a:t>
            </a:r>
            <a:r>
              <a:rPr lang="en-GB" sz="2000" dirty="0"/>
              <a:t>f</a:t>
            </a:r>
            <a:r>
              <a:rPr lang="en-001" sz="2000" dirty="0"/>
              <a:t>r</a:t>
            </a:r>
            <a:r>
              <a:rPr lang="en-GB" sz="2000" dirty="0"/>
              <a:t>o</a:t>
            </a:r>
            <a:r>
              <a:rPr lang="en-001" sz="2000" dirty="0"/>
              <a:t>m </a:t>
            </a:r>
            <a:r>
              <a:rPr lang="en-GB" sz="2000" dirty="0" err="1"/>
              <a:t>i</a:t>
            </a:r>
            <a:r>
              <a:rPr lang="en-001" sz="2000" dirty="0"/>
              <a:t>r</a:t>
            </a:r>
            <a:r>
              <a:rPr lang="en-GB" sz="2000" dirty="0"/>
              <a:t>r</a:t>
            </a:r>
            <a:r>
              <a:rPr lang="en-001" sz="2000" dirty="0"/>
              <a:t>a</a:t>
            </a:r>
            <a:r>
              <a:rPr lang="en-GB" sz="2000" dirty="0"/>
              <a:t>d</a:t>
            </a:r>
            <a:r>
              <a:rPr lang="en-001" sz="2000" dirty="0" err="1"/>
              <a:t>i</a:t>
            </a:r>
            <a:r>
              <a:rPr lang="en-GB" sz="2000" dirty="0"/>
              <a:t>a</a:t>
            </a:r>
            <a:r>
              <a:rPr lang="en-001" sz="2000" dirty="0"/>
              <a:t>n</a:t>
            </a:r>
            <a:r>
              <a:rPr lang="en-GB" sz="2000" dirty="0"/>
              <a:t>c</a:t>
            </a:r>
            <a:r>
              <a:rPr lang="en-001" sz="2000" dirty="0"/>
              <a:t>e </a:t>
            </a:r>
            <a:r>
              <a:rPr lang="en-GB" sz="2000" dirty="0"/>
              <a:t>d</a:t>
            </a:r>
            <a:r>
              <a:rPr lang="en-001" sz="2000" dirty="0"/>
              <a:t>a</a:t>
            </a:r>
            <a:r>
              <a:rPr lang="en-GB" sz="2000" dirty="0"/>
              <a:t>t</a:t>
            </a:r>
            <a:r>
              <a:rPr lang="en-001" sz="2000" dirty="0"/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</a:t>
            </a:r>
            <a:r>
              <a:rPr lang="en-001" sz="2000" dirty="0"/>
              <a:t>p</a:t>
            </a:r>
            <a:r>
              <a:rPr lang="en-GB" sz="2000" dirty="0"/>
              <a:t>e</a:t>
            </a:r>
            <a:r>
              <a:rPr lang="en-001" sz="2000" dirty="0"/>
              <a:t>c</a:t>
            </a:r>
            <a:r>
              <a:rPr lang="en-GB" sz="2000" dirty="0"/>
              <a:t>t</a:t>
            </a:r>
            <a:r>
              <a:rPr lang="en-001" sz="2000" dirty="0"/>
              <a:t>r</a:t>
            </a:r>
            <a:r>
              <a:rPr lang="en-GB" sz="2000" dirty="0"/>
              <a:t>a</a:t>
            </a:r>
            <a:r>
              <a:rPr lang="en-001" sz="2000" dirty="0"/>
              <a:t>l ageing </a:t>
            </a:r>
            <a:r>
              <a:rPr lang="en-GB" sz="2000" dirty="0" err="1"/>
              <a:t>i</a:t>
            </a:r>
            <a:r>
              <a:rPr lang="en-001" sz="2000" dirty="0"/>
              <a:t>n </a:t>
            </a:r>
            <a:r>
              <a:rPr lang="en-GB" sz="2000" dirty="0"/>
              <a:t>U</a:t>
            </a:r>
            <a:r>
              <a:rPr lang="en-001" sz="2000" dirty="0"/>
              <a:t>V </a:t>
            </a:r>
            <a:r>
              <a:rPr lang="en-GB" sz="2000" dirty="0"/>
              <a:t>c</a:t>
            </a:r>
            <a:r>
              <a:rPr lang="en-001" sz="2000" dirty="0"/>
              <a:t>o</a:t>
            </a:r>
            <a:r>
              <a:rPr lang="en-GB" sz="2000" dirty="0"/>
              <a:t>u</a:t>
            </a:r>
            <a:r>
              <a:rPr lang="en-001" sz="2000" dirty="0"/>
              <a:t>n</a:t>
            </a:r>
            <a:r>
              <a:rPr lang="en-GB" sz="2000" dirty="0"/>
              <a:t>t</a:t>
            </a:r>
            <a:r>
              <a:rPr lang="en-001" sz="2000" dirty="0"/>
              <a:t>e</a:t>
            </a:r>
            <a:r>
              <a:rPr lang="en-GB" sz="2000" dirty="0"/>
              <a:t>r</a:t>
            </a:r>
            <a:r>
              <a:rPr lang="en-001" sz="2000" dirty="0"/>
              <a:t>a</a:t>
            </a:r>
            <a:r>
              <a:rPr lang="en-GB" sz="2000" dirty="0"/>
              <a:t>c</a:t>
            </a:r>
            <a:r>
              <a:rPr lang="en-001" sz="2000" dirty="0"/>
              <a:t>t</a:t>
            </a:r>
            <a:r>
              <a:rPr lang="en-GB" sz="2000" dirty="0"/>
              <a:t>s</a:t>
            </a:r>
            <a:r>
              <a:rPr lang="en-001" sz="2000" dirty="0"/>
              <a:t> </a:t>
            </a:r>
            <a:r>
              <a:rPr lang="en-GB" sz="2000" dirty="0"/>
              <a:t>d</a:t>
            </a:r>
            <a:r>
              <a:rPr lang="en-001" sz="2000" dirty="0"/>
              <a:t>e</a:t>
            </a:r>
            <a:r>
              <a:rPr lang="en-GB" sz="2000" dirty="0"/>
              <a:t>g</a:t>
            </a:r>
            <a:r>
              <a:rPr lang="en-001" sz="2000" dirty="0"/>
              <a:t>r</a:t>
            </a:r>
            <a:r>
              <a:rPr lang="en-GB" sz="2000" dirty="0"/>
              <a:t>a</a:t>
            </a:r>
            <a:r>
              <a:rPr lang="en-001" sz="2000" dirty="0"/>
              <a:t>d</a:t>
            </a:r>
            <a:r>
              <a:rPr lang="en-GB" sz="2000" dirty="0"/>
              <a:t>a</a:t>
            </a:r>
            <a:r>
              <a:rPr lang="en-001" sz="2000" dirty="0"/>
              <a:t>t</a:t>
            </a:r>
            <a:r>
              <a:rPr lang="en-GB" sz="2000" dirty="0" err="1"/>
              <a:t>i</a:t>
            </a:r>
            <a:r>
              <a:rPr lang="en-001" sz="2000" dirty="0"/>
              <a:t>o</a:t>
            </a:r>
            <a:r>
              <a:rPr lang="en-GB" sz="2000" dirty="0"/>
              <a:t>n</a:t>
            </a:r>
            <a:endParaRPr lang="en-001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001" sz="2000" dirty="0"/>
              <a:t>Degradation (</a:t>
            </a:r>
            <a:r>
              <a:rPr lang="en-GB" sz="2000" dirty="0"/>
              <a:t>Q</a:t>
            </a:r>
            <a:r>
              <a:rPr lang="en-001" sz="2000" dirty="0"/>
              <a:t>V</a:t>
            </a:r>
            <a:r>
              <a:rPr lang="en-GB" sz="2000" dirty="0"/>
              <a:t>D</a:t>
            </a:r>
            <a:r>
              <a:rPr lang="en-001" sz="2000" dirty="0"/>
              <a:t>+</a:t>
            </a:r>
            <a:r>
              <a:rPr lang="en-GB" sz="2000" dirty="0"/>
              <a:t>c</a:t>
            </a:r>
            <a:r>
              <a:rPr lang="en-001" sz="2000" dirty="0"/>
              <a:t>o</a:t>
            </a:r>
            <a:r>
              <a:rPr lang="en-GB" sz="2000" dirty="0"/>
              <a:t>m</a:t>
            </a:r>
            <a:r>
              <a:rPr lang="en-001" sz="2000" dirty="0"/>
              <a:t>m</a:t>
            </a:r>
            <a:r>
              <a:rPr lang="en-GB" sz="2000" dirty="0"/>
              <a:t>o</a:t>
            </a:r>
            <a:r>
              <a:rPr lang="en-001" sz="2000" dirty="0"/>
              <a:t>n) </a:t>
            </a:r>
            <a:r>
              <a:rPr lang="en-GB" sz="2000" dirty="0" err="1"/>
              <a:t>i</a:t>
            </a:r>
            <a:r>
              <a:rPr lang="en-001" sz="2000" dirty="0"/>
              <a:t>n </a:t>
            </a:r>
            <a:r>
              <a:rPr lang="en-GB" sz="2000" dirty="0" err="1"/>
              <a:t>i</a:t>
            </a:r>
            <a:r>
              <a:rPr lang="en-001" sz="2000" dirty="0"/>
              <a:t>r</a:t>
            </a:r>
            <a:r>
              <a:rPr lang="en-GB" sz="2000" dirty="0"/>
              <a:t>r</a:t>
            </a:r>
            <a:r>
              <a:rPr lang="en-001" sz="2000" dirty="0"/>
              <a:t>a</a:t>
            </a:r>
            <a:r>
              <a:rPr lang="en-GB" sz="2000" dirty="0"/>
              <a:t>d</a:t>
            </a:r>
            <a:r>
              <a:rPr lang="en-001" sz="2000" dirty="0" err="1"/>
              <a:t>i</a:t>
            </a:r>
            <a:r>
              <a:rPr lang="en-GB" sz="2000" dirty="0"/>
              <a:t>a</a:t>
            </a:r>
            <a:r>
              <a:rPr lang="en-001" sz="2000" dirty="0"/>
              <a:t>n</a:t>
            </a:r>
            <a:r>
              <a:rPr lang="en-GB" sz="2000" dirty="0"/>
              <a:t>c</a:t>
            </a:r>
            <a:r>
              <a:rPr lang="en-001" sz="2000" dirty="0"/>
              <a:t>e is </a:t>
            </a:r>
            <a:r>
              <a:rPr lang="en-GB" sz="2000" dirty="0"/>
              <a:t>n</a:t>
            </a:r>
            <a:r>
              <a:rPr lang="en-001" sz="2000" dirty="0"/>
              <a:t>o</a:t>
            </a:r>
            <a:r>
              <a:rPr lang="en-GB" sz="2000" dirty="0"/>
              <a:t>w</a:t>
            </a:r>
            <a:r>
              <a:rPr lang="en-001" sz="2000" dirty="0"/>
              <a:t> up to 1</a:t>
            </a:r>
            <a:r>
              <a:rPr lang="en-US" sz="2000" dirty="0"/>
              <a:t>4</a:t>
            </a:r>
            <a:r>
              <a:rPr lang="en-001" sz="2000" dirty="0"/>
              <a:t>% (</a:t>
            </a:r>
            <a:r>
              <a:rPr lang="en-US" sz="2000" dirty="0"/>
              <a:t>10</a:t>
            </a:r>
            <a:r>
              <a:rPr lang="en-001" sz="2000" dirty="0"/>
              <a:t>%) </a:t>
            </a:r>
            <a:r>
              <a:rPr lang="en-GB" sz="2000" dirty="0"/>
              <a:t>f</a:t>
            </a:r>
            <a:r>
              <a:rPr lang="en-001" sz="2000" dirty="0"/>
              <a:t>o</a:t>
            </a:r>
            <a:r>
              <a:rPr lang="en-GB" sz="2000" dirty="0"/>
              <a:t>r</a:t>
            </a:r>
            <a:r>
              <a:rPr lang="en-001" sz="2000" dirty="0"/>
              <a:t> </a:t>
            </a:r>
            <a:r>
              <a:rPr lang="en-GB" sz="2000" dirty="0"/>
              <a:t>U</a:t>
            </a:r>
            <a:r>
              <a:rPr lang="en-001" sz="2000" dirty="0"/>
              <a:t>V (</a:t>
            </a:r>
            <a:r>
              <a:rPr lang="en-GB" sz="2000" dirty="0"/>
              <a:t>U</a:t>
            </a:r>
            <a:r>
              <a:rPr lang="en-001" sz="2000" dirty="0"/>
              <a:t>V</a:t>
            </a:r>
            <a:r>
              <a:rPr lang="en-GB" sz="2000" dirty="0"/>
              <a:t>I</a:t>
            </a:r>
            <a:r>
              <a:rPr lang="en-001" sz="2000" dirty="0"/>
              <a:t>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001" sz="2000" dirty="0"/>
              <a:t>Common (</a:t>
            </a:r>
            <a:r>
              <a:rPr lang="en-GB" sz="2000" dirty="0" err="1"/>
              <a:t>i</a:t>
            </a:r>
            <a:r>
              <a:rPr lang="en-001" sz="2000" dirty="0"/>
              <a:t>n</a:t>
            </a:r>
            <a:r>
              <a:rPr lang="en-GB" sz="2000" dirty="0"/>
              <a:t>s</a:t>
            </a:r>
            <a:r>
              <a:rPr lang="en-001" sz="2000" dirty="0"/>
              <a:t>t</a:t>
            </a:r>
            <a:r>
              <a:rPr lang="en-GB" sz="2000" dirty="0"/>
              <a:t>r</a:t>
            </a:r>
            <a:r>
              <a:rPr lang="en-001" sz="2000" dirty="0"/>
              <a:t>) </a:t>
            </a:r>
            <a:r>
              <a:rPr lang="en-GB" sz="2000" dirty="0"/>
              <a:t>c</a:t>
            </a:r>
            <a:r>
              <a:rPr lang="en-001" sz="2000" dirty="0"/>
              <a:t>a</a:t>
            </a:r>
            <a:r>
              <a:rPr lang="en-GB" sz="2000" dirty="0"/>
              <a:t>n</a:t>
            </a:r>
            <a:r>
              <a:rPr lang="en-001" sz="2000" dirty="0"/>
              <a:t> </a:t>
            </a:r>
            <a:r>
              <a:rPr lang="en-GB" sz="2000" dirty="0"/>
              <a:t>c</a:t>
            </a:r>
            <a:r>
              <a:rPr lang="en-001" sz="2000" dirty="0"/>
              <a:t>o</a:t>
            </a:r>
            <a:r>
              <a:rPr lang="en-GB" sz="2000" dirty="0"/>
              <a:t>n</a:t>
            </a:r>
            <a:r>
              <a:rPr lang="en-001" sz="2000" dirty="0"/>
              <a:t>t</a:t>
            </a:r>
            <a:r>
              <a:rPr lang="en-GB" sz="2000" dirty="0"/>
              <a:t>a</a:t>
            </a:r>
            <a:r>
              <a:rPr lang="en-001" sz="2000" dirty="0" err="1"/>
              <a:t>i</a:t>
            </a:r>
            <a:r>
              <a:rPr lang="en-GB" sz="2000" dirty="0"/>
              <a:t>n</a:t>
            </a:r>
            <a:r>
              <a:rPr lang="en-001" sz="2000" dirty="0"/>
              <a:t> </a:t>
            </a:r>
            <a:r>
              <a:rPr lang="en-GB" sz="2000" dirty="0"/>
              <a:t>s</a:t>
            </a:r>
            <a:r>
              <a:rPr lang="en-001" sz="2000" dirty="0"/>
              <a:t>p</a:t>
            </a:r>
            <a:r>
              <a:rPr lang="en-GB" sz="2000" dirty="0"/>
              <a:t>e</a:t>
            </a:r>
            <a:r>
              <a:rPr lang="en-001" sz="2000" dirty="0"/>
              <a:t>c</a:t>
            </a:r>
            <a:r>
              <a:rPr lang="en-GB" sz="2000" dirty="0"/>
              <a:t>t</a:t>
            </a:r>
            <a:r>
              <a:rPr lang="en-001" sz="2000" dirty="0" err="1"/>
              <a:t>rometer</a:t>
            </a:r>
            <a:r>
              <a:rPr lang="en-001" sz="2000" dirty="0"/>
              <a:t>/telescope degradation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BDA19-B745-4DC4-9B6F-A9C22E396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91" t="38269" r="13730" b="30396"/>
          <a:stretch/>
        </p:blipFill>
        <p:spPr>
          <a:xfrm>
            <a:off x="353457" y="3974809"/>
            <a:ext cx="6222708" cy="22129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6273C5-1BCE-4FB3-B9F9-ADB6C0C624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3"/>
          <a:stretch/>
        </p:blipFill>
        <p:spPr>
          <a:xfrm>
            <a:off x="9757396" y="1240766"/>
            <a:ext cx="2404345" cy="2875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529CDC-BA7B-4E20-925C-105B00161A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60"/>
          <a:stretch/>
        </p:blipFill>
        <p:spPr>
          <a:xfrm>
            <a:off x="9744870" y="4115987"/>
            <a:ext cx="2416871" cy="28817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A50FB7-57E3-46A8-B8B8-17AED14DC9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119"/>
          <a:stretch/>
        </p:blipFill>
        <p:spPr>
          <a:xfrm>
            <a:off x="7313974" y="1463336"/>
            <a:ext cx="2613214" cy="25114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7D7C67-E35C-48FD-B93E-6A410408A0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794"/>
          <a:stretch/>
        </p:blipFill>
        <p:spPr>
          <a:xfrm>
            <a:off x="7365577" y="4050425"/>
            <a:ext cx="2605414" cy="25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25415"/>
      </p:ext>
    </p:extLst>
  </p:cSld>
  <p:clrMapOvr>
    <a:masterClrMapping/>
  </p:clrMapOvr>
</p:sld>
</file>

<file path=ppt/theme/theme1.xml><?xml version="1.0" encoding="utf-8"?>
<a:theme xmlns:a="http://schemas.openxmlformats.org/drawingml/2006/main" name="tropomi_widevie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FD6D6564-D3BD-D045-A130-F0C672719112}" vid="{00C4F3BC-1FE6-094C-BCBD-252BA10EAA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tropomi_wideview</Template>
  <TotalTime>17503</TotalTime>
  <Words>2003</Words>
  <Application>Microsoft Office PowerPoint</Application>
  <PresentationFormat>Widescreen</PresentationFormat>
  <Paragraphs>244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Wingdings</vt:lpstr>
      <vt:lpstr>tropomi_wideview</vt:lpstr>
      <vt:lpstr>TROPOMI L1b: toward collection 3</vt:lpstr>
      <vt:lpstr>TROPOMI on-board Sentinel-5 Precursor</vt:lpstr>
      <vt:lpstr>Current status</vt:lpstr>
      <vt:lpstr>Electronic gain drift</vt:lpstr>
      <vt:lpstr>Transient pixel flagging</vt:lpstr>
      <vt:lpstr>Transient pixel flagging</vt:lpstr>
      <vt:lpstr>Optical paths in TROPOMI</vt:lpstr>
      <vt:lpstr>Calibration key data from irradiance measurements</vt:lpstr>
      <vt:lpstr>QVD and common degradation</vt:lpstr>
      <vt:lpstr>Spectral ageing UV (“fingerprint”)</vt:lpstr>
      <vt:lpstr>Keydata from  radiance?</vt:lpstr>
      <vt:lpstr>Keydata from  radiance!</vt:lpstr>
      <vt:lpstr>Conclusion &amp; future work</vt:lpstr>
      <vt:lpstr>Thank you!</vt:lpstr>
      <vt:lpstr>Backup</vt:lpstr>
      <vt:lpstr>Most relevant CKD updates in V2</vt:lpstr>
      <vt:lpstr>L01b version 2 algorithm updates</vt:lpstr>
    </vt:vector>
  </TitlesOfParts>
  <Company>SSC-Campus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Kleipool, Quintus (KNMI)</dc:creator>
  <cp:lastModifiedBy>Loots, Erwin (KNMI)</cp:lastModifiedBy>
  <cp:revision>381</cp:revision>
  <dcterms:created xsi:type="dcterms:W3CDTF">2018-03-19T12:59:51Z</dcterms:created>
  <dcterms:modified xsi:type="dcterms:W3CDTF">2022-03-10T08:32:46Z</dcterms:modified>
</cp:coreProperties>
</file>