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4"/>
  </p:notesMasterIdLst>
  <p:handoutMasterIdLst>
    <p:handoutMasterId r:id="rId15"/>
  </p:handoutMasterIdLst>
  <p:sldIdLst>
    <p:sldId id="516" r:id="rId2"/>
    <p:sldId id="527" r:id="rId3"/>
    <p:sldId id="517" r:id="rId4"/>
    <p:sldId id="518" r:id="rId5"/>
    <p:sldId id="519" r:id="rId6"/>
    <p:sldId id="520" r:id="rId7"/>
    <p:sldId id="521" r:id="rId8"/>
    <p:sldId id="522" r:id="rId9"/>
    <p:sldId id="523" r:id="rId10"/>
    <p:sldId id="524" r:id="rId11"/>
    <p:sldId id="525" r:id="rId12"/>
    <p:sldId id="526" r:id="rId13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3333FF"/>
    <a:srgbClr val="A2DADE"/>
    <a:srgbClr val="4E0B55"/>
    <a:srgbClr val="EE2D24"/>
    <a:srgbClr val="C7A775"/>
    <a:srgbClr val="00B5EF"/>
    <a:srgbClr val="CDE3A0"/>
    <a:srgbClr val="EFC8D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73" autoAdjust="0"/>
    <p:restoredTop sz="96172" autoAdjust="0"/>
  </p:normalViewPr>
  <p:slideViewPr>
    <p:cSldViewPr snapToGrid="0">
      <p:cViewPr>
        <p:scale>
          <a:sx n="100" d="100"/>
          <a:sy n="100" d="100"/>
        </p:scale>
        <p:origin x="-882" y="-330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194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8BE76D2B-3EE6-40D9-96E4-403ADA2FD72F}" type="datetime4">
              <a:rPr lang="en-GB"/>
              <a:pPr>
                <a:defRPr/>
              </a:pPr>
              <a:t>17 June 2011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097C4E5B-F2CE-4759-A19F-8E38360A3BF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517925C8-77EB-4D2C-83D7-8CF6DC9A8FA9}" type="datetime4">
              <a:rPr lang="en-GB"/>
              <a:pPr>
                <a:defRPr/>
              </a:pPr>
              <a:t>17 June 2011</a:t>
            </a:fld>
            <a:endParaRPr lang="de-DE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B3A25D16-2797-443E-8FEC-B82765F41D3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40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4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7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7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5439" y="128588"/>
            <a:ext cx="8986837" cy="10906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6" y="1606552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2675" y="1606552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0676" y="3921127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675" y="3921127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4" y="1090615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9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40"/>
            <a:ext cx="8915400" cy="9540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1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4" y="1090615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4" y="1090615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9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40"/>
            <a:ext cx="89154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2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2" y="6488115"/>
            <a:ext cx="6272213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fld id="{85C8A98A-0D5C-476A-ACDA-54820DD7185A}" type="datetime4">
              <a:rPr lang="en-GB">
                <a:solidFill>
                  <a:schemeClr val="tx1"/>
                </a:solidFill>
              </a:rPr>
              <a:pPr>
                <a:defRPr/>
              </a:pPr>
              <a:t>17 June 2011</a:t>
            </a:fld>
            <a:endParaRPr lang="en-GB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GB" dirty="0">
                <a:solidFill>
                  <a:schemeClr val="tx1"/>
                </a:solidFill>
              </a:rPr>
              <a:t>Slide: </a:t>
            </a:r>
            <a:fld id="{FAD52A0E-0F60-464C-B6BC-8690DC473C2E}" type="slidenum">
              <a:rPr lang="en-GB">
                <a:solidFill>
                  <a:schemeClr val="tx1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 userDrawn="1"/>
        </p:nvSpPr>
        <p:spPr bwMode="auto">
          <a:xfrm>
            <a:off x="571499" y="1206500"/>
            <a:ext cx="8839201" cy="0"/>
          </a:xfrm>
          <a:prstGeom prst="line">
            <a:avLst/>
          </a:prstGeom>
          <a:noFill/>
          <a:ln w="57150" cmpd="thinThick">
            <a:solidFill>
              <a:srgbClr val="3333FF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pic>
        <p:nvPicPr>
          <p:cNvPr id="2054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1" y="6162677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7" r:id="rId1"/>
    <p:sldLayoutId id="2147484138" r:id="rId2"/>
    <p:sldLayoutId id="2147484128" r:id="rId3"/>
    <p:sldLayoutId id="2147484129" r:id="rId4"/>
    <p:sldLayoutId id="2147484130" r:id="rId5"/>
    <p:sldLayoutId id="2147484139" r:id="rId6"/>
    <p:sldLayoutId id="2147484140" r:id="rId7"/>
    <p:sldLayoutId id="2147484131" r:id="rId8"/>
    <p:sldLayoutId id="2147484132" r:id="rId9"/>
    <p:sldLayoutId id="2147484133" r:id="rId10"/>
    <p:sldLayoutId id="2147484134" r:id="rId11"/>
    <p:sldLayoutId id="2147484136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pcdocs://DOCSLIB/384800/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Outline ATBD to Combine Methods for GSICS inter-calibration of solar channels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552825"/>
            <a:ext cx="6934200" cy="1752600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Describes process of defining combination of multiple methods</a:t>
            </a:r>
          </a:p>
          <a:p>
            <a:r>
              <a:rPr lang="en-GB" dirty="0" smtClean="0"/>
              <a:t>Tim Hewison, Marianne König &amp; Sebastien Wagner</a:t>
            </a:r>
            <a:br>
              <a:rPr lang="en-GB" dirty="0" smtClean="0"/>
            </a:br>
            <a:r>
              <a:rPr lang="en-GB" dirty="0" smtClean="0"/>
              <a:t>(EUMETSAT)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7. Test &amp; Revise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447802"/>
            <a:ext cx="8915400" cy="4525963"/>
          </a:xfrm>
        </p:spPr>
        <p:txBody>
          <a:bodyPr/>
          <a:lstStyle/>
          <a:p>
            <a:r>
              <a:rPr lang="en-GB" dirty="0" smtClean="0"/>
              <a:t>Apply GSICS Corrections to test datasets</a:t>
            </a:r>
          </a:p>
          <a:p>
            <a:pPr lvl="1"/>
            <a:r>
              <a:rPr lang="en-GB" dirty="0" smtClean="0"/>
              <a:t>Check corrected reflectances are as expected</a:t>
            </a:r>
          </a:p>
          <a:p>
            <a:pPr lvl="1"/>
            <a:r>
              <a:rPr lang="en-GB" dirty="0" smtClean="0"/>
              <a:t>Check quoted uncertainties are as expected</a:t>
            </a:r>
          </a:p>
          <a:p>
            <a:pPr lvl="1"/>
            <a:r>
              <a:rPr lang="en-GB" dirty="0" smtClean="0"/>
              <a:t>Check impact on selection of L2 products</a:t>
            </a:r>
          </a:p>
          <a:p>
            <a:pPr lvl="1"/>
            <a:r>
              <a:rPr lang="en-GB" b="1" dirty="0" smtClean="0"/>
              <a:t>Check GEO-GEO consistency in L2 product space</a:t>
            </a:r>
            <a:br>
              <a:rPr lang="en-GB" b="1" dirty="0" smtClean="0"/>
            </a:br>
            <a:r>
              <a:rPr lang="en-GB" dirty="0" smtClean="0"/>
              <a:t>(in cooperation with Users/SCOPE-CM/…)</a:t>
            </a:r>
          </a:p>
          <a:p>
            <a:r>
              <a:rPr lang="en-GB" dirty="0" smtClean="0"/>
              <a:t>Switch off different component methods</a:t>
            </a:r>
          </a:p>
          <a:p>
            <a:pPr lvl="1"/>
            <a:r>
              <a:rPr lang="en-GB" dirty="0" smtClean="0"/>
              <a:t>Investigate stability of results &amp; consistency</a:t>
            </a:r>
          </a:p>
          <a:p>
            <a:r>
              <a:rPr lang="en-GB" dirty="0" smtClean="0"/>
              <a:t>Revise any of the above steps </a:t>
            </a:r>
          </a:p>
          <a:p>
            <a:pPr lvl="1"/>
            <a:r>
              <a:rPr lang="en-GB" dirty="0" smtClean="0"/>
              <a:t>to ensure stability and consistency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675" y="169865"/>
            <a:ext cx="8915400" cy="954087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en-GB" dirty="0" smtClean="0"/>
              <a:t>8. Write up ATBD &amp; Uncertainty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Write ATBD describing combination of methods</a:t>
            </a:r>
          </a:p>
          <a:p>
            <a:pPr lvl="1"/>
            <a:r>
              <a:rPr lang="en-GB" dirty="0" smtClean="0"/>
              <a:t>Referencing ATBDs of each individual </a:t>
            </a:r>
            <a:r>
              <a:rPr lang="en-GB" dirty="0" smtClean="0"/>
              <a:t>method</a:t>
            </a:r>
          </a:p>
          <a:p>
            <a:pPr lvl="1"/>
            <a:r>
              <a:rPr lang="en-GB" dirty="0" smtClean="0"/>
              <a:t>Version of combined master ATBD should reflect version of all constituent methods</a:t>
            </a:r>
            <a:endParaRPr lang="en-GB" dirty="0" smtClean="0"/>
          </a:p>
          <a:p>
            <a:r>
              <a:rPr lang="en-GB" dirty="0" smtClean="0"/>
              <a:t>Write uncertainty assessment of combined method</a:t>
            </a:r>
          </a:p>
          <a:p>
            <a:pPr lvl="1"/>
            <a:r>
              <a:rPr lang="en-GB" dirty="0" smtClean="0"/>
              <a:t>Referencing those of each individual </a:t>
            </a:r>
            <a:r>
              <a:rPr lang="en-GB" dirty="0" smtClean="0"/>
              <a:t>method</a:t>
            </a:r>
          </a:p>
          <a:p>
            <a:r>
              <a:rPr lang="en-GB" dirty="0" smtClean="0"/>
              <a:t>Submit </a:t>
            </a:r>
            <a:r>
              <a:rPr lang="en-GB" dirty="0" smtClean="0"/>
              <a:t>end product to GPPA!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Sensitivity Analysis</a:t>
            </a:r>
          </a:p>
          <a:p>
            <a:pPr marL="914400" lvl="1" indent="-514350"/>
            <a:r>
              <a:rPr lang="en-GB" dirty="0" smtClean="0"/>
              <a:t>Define smoothing period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Uncertainty Assessment of each Method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Select methods for calibration/validation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Define weightings for each method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Construct weighted regression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Derive coefficients for GSICS Corrections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Test &amp; Revise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Write up ATBD &amp; Uncertainty Assessment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loud 11"/>
          <p:cNvSpPr/>
          <p:nvPr/>
        </p:nvSpPr>
        <p:spPr>
          <a:xfrm rot="18781822">
            <a:off x="5791200" y="2986088"/>
            <a:ext cx="3621087" cy="344488"/>
          </a:xfrm>
          <a:prstGeom prst="cloud">
            <a:avLst/>
          </a:prstGeom>
          <a:blipFill>
            <a:blip r:embed="rId2" cstate="print">
              <a:lum bright="-28000" contrast="46000"/>
            </a:blip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15363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22950" y="1298575"/>
            <a:ext cx="3857625" cy="364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Combination of Methods</a:t>
            </a:r>
          </a:p>
        </p:txBody>
      </p:sp>
      <p:sp>
        <p:nvSpPr>
          <p:cNvPr id="15365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0"/>
            <a:ext cx="4746625" cy="4525963"/>
          </a:xfrm>
        </p:spPr>
        <p:txBody>
          <a:bodyPr/>
          <a:lstStyle/>
          <a:p>
            <a:pPr eaLnBrk="1" hangingPunct="1"/>
            <a:r>
              <a:rPr lang="en-US" sz="2400" smtClean="0"/>
              <a:t>Combining results from</a:t>
            </a:r>
          </a:p>
          <a:p>
            <a:pPr lvl="1" eaLnBrk="1" hangingPunct="1"/>
            <a:r>
              <a:rPr lang="en-US" sz="2000" smtClean="0"/>
              <a:t>Direct Ray-matched Comparison</a:t>
            </a:r>
          </a:p>
          <a:p>
            <a:pPr lvl="1" eaLnBrk="1" hangingPunct="1"/>
            <a:r>
              <a:rPr lang="en-US" sz="2000" smtClean="0"/>
              <a:t>Different Invariant Targets</a:t>
            </a:r>
          </a:p>
          <a:p>
            <a:pPr eaLnBrk="1" hangingPunct="1"/>
            <a:r>
              <a:rPr lang="en-US" sz="2400" smtClean="0"/>
              <a:t>Spans observational range</a:t>
            </a:r>
          </a:p>
          <a:p>
            <a:pPr lvl="1" eaLnBrk="1" hangingPunct="1"/>
            <a:r>
              <a:rPr lang="en-US" sz="2000" smtClean="0"/>
              <a:t>of Reflectance/Radiance</a:t>
            </a:r>
          </a:p>
          <a:p>
            <a:pPr eaLnBrk="1" hangingPunct="1"/>
            <a:r>
              <a:rPr lang="en-US" sz="2400" smtClean="0"/>
              <a:t>Combine in linear regression</a:t>
            </a:r>
          </a:p>
          <a:p>
            <a:pPr lvl="1" eaLnBrk="1" hangingPunct="1"/>
            <a:r>
              <a:rPr lang="en-US" sz="2000" smtClean="0"/>
              <a:t>Weighted by methods’ uncertainty</a:t>
            </a:r>
          </a:p>
          <a:p>
            <a:pPr lvl="1" eaLnBrk="1" hangingPunct="1"/>
            <a:r>
              <a:rPr lang="en-US" sz="2000" smtClean="0"/>
              <a:t>Similar concept used to MSG VIS</a:t>
            </a:r>
          </a:p>
          <a:p>
            <a:pPr eaLnBrk="1" hangingPunct="1"/>
            <a:r>
              <a:rPr lang="en-US" sz="2400" smtClean="0"/>
              <a:t>Automatic, routine processing</a:t>
            </a:r>
          </a:p>
          <a:p>
            <a:pPr lvl="1" eaLnBrk="1" hangingPunct="1"/>
            <a:r>
              <a:rPr lang="en-US" sz="2000" smtClean="0"/>
              <a:t>Provide daily/monthly cal updates</a:t>
            </a:r>
          </a:p>
          <a:p>
            <a:pPr eaLnBrk="1" hangingPunct="1"/>
            <a:r>
              <a:rPr lang="en-US" sz="2400" smtClean="0"/>
              <a:t>Error budget for each method</a:t>
            </a:r>
          </a:p>
          <a:p>
            <a:pPr lvl="1" eaLnBrk="1" hangingPunct="1"/>
            <a:r>
              <a:rPr lang="en-US" sz="2000" smtClean="0"/>
              <a:t>Also assess: Independence, Stability, Availability, Latency and Cost</a:t>
            </a:r>
          </a:p>
          <a:p>
            <a:pPr lvl="2" eaLnBrk="1" hangingPunct="1">
              <a:buFont typeface="Arial" pitchFamily="34" charset="0"/>
              <a:buNone/>
            </a:pPr>
            <a:r>
              <a:rPr lang="en-US" sz="1800" smtClean="0"/>
              <a:t>		</a:t>
            </a:r>
          </a:p>
        </p:txBody>
      </p:sp>
      <p:grpSp>
        <p:nvGrpSpPr>
          <p:cNvPr id="2" name="Content Placeholder 95"/>
          <p:cNvGrpSpPr>
            <a:grpSpLocks noGrp="1"/>
          </p:cNvGrpSpPr>
          <p:nvPr>
            <p:ph sz="half" idx="2"/>
          </p:nvPr>
        </p:nvGrpSpPr>
        <p:grpSpPr bwMode="auto">
          <a:xfrm>
            <a:off x="5546725" y="1371600"/>
            <a:ext cx="4244975" cy="3851275"/>
            <a:chOff x="5784652" y="3200399"/>
            <a:chExt cx="2749748" cy="2768034"/>
          </a:xfrm>
        </p:grpSpPr>
        <p:sp>
          <p:nvSpPr>
            <p:cNvPr id="15371" name="Text Box 24"/>
            <p:cNvSpPr txBox="1">
              <a:spLocks noChangeArrowheads="1"/>
            </p:cNvSpPr>
            <p:nvPr/>
          </p:nvSpPr>
          <p:spPr bwMode="auto">
            <a:xfrm rot="-5400000">
              <a:off x="4663282" y="4321769"/>
              <a:ext cx="2438400" cy="1956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200">
                  <a:solidFill>
                    <a:schemeClr val="tx1"/>
                  </a:solidFill>
                </a:rPr>
                <a:t>Reference Reflectance</a:t>
              </a:r>
            </a:p>
          </p:txBody>
        </p:sp>
        <p:sp>
          <p:nvSpPr>
            <p:cNvPr id="15372" name="Text Box 25"/>
            <p:cNvSpPr txBox="1">
              <a:spLocks noChangeArrowheads="1"/>
            </p:cNvSpPr>
            <p:nvPr/>
          </p:nvSpPr>
          <p:spPr bwMode="auto">
            <a:xfrm>
              <a:off x="6400800" y="5745163"/>
              <a:ext cx="2133600" cy="2232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ja-JP" sz="1200">
                  <a:solidFill>
                    <a:schemeClr val="tx1"/>
                  </a:solidFill>
                </a:rPr>
                <a:t>Observed Reflectance</a:t>
              </a:r>
            </a:p>
          </p:txBody>
        </p:sp>
      </p:grpSp>
      <p:sp>
        <p:nvSpPr>
          <p:cNvPr id="15367" name="TextBox 103"/>
          <p:cNvSpPr txBox="1">
            <a:spLocks noChangeArrowheads="1"/>
          </p:cNvSpPr>
          <p:nvPr/>
        </p:nvSpPr>
        <p:spPr bwMode="auto">
          <a:xfrm>
            <a:off x="5857875" y="5156200"/>
            <a:ext cx="404812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100" dirty="0">
                <a:solidFill>
                  <a:schemeClr val="tx1"/>
                </a:solidFill>
              </a:rPr>
              <a:t>Comparison of Reflectance from Monitored Instrument</a:t>
            </a:r>
            <a:br>
              <a:rPr lang="en-GB" sz="1100" dirty="0">
                <a:solidFill>
                  <a:schemeClr val="tx1"/>
                </a:solidFill>
              </a:rPr>
            </a:br>
            <a:r>
              <a:rPr lang="en-GB" sz="1100" dirty="0">
                <a:solidFill>
                  <a:schemeClr val="tx1"/>
                </a:solidFill>
              </a:rPr>
              <a:t>and Reference for 4 different invariant </a:t>
            </a:r>
            <a:r>
              <a:rPr lang="en-GB" sz="1100" dirty="0" smtClean="0">
                <a:solidFill>
                  <a:schemeClr val="tx1"/>
                </a:solidFill>
              </a:rPr>
              <a:t>targets</a:t>
            </a:r>
            <a:br>
              <a:rPr lang="en-GB" sz="1100" dirty="0" smtClean="0">
                <a:solidFill>
                  <a:schemeClr val="tx1"/>
                </a:solidFill>
              </a:rPr>
            </a:br>
            <a:r>
              <a:rPr lang="en-GB" sz="1100" dirty="0" smtClean="0">
                <a:solidFill>
                  <a:schemeClr val="tx1"/>
                </a:solidFill>
              </a:rPr>
              <a:t>Land Surfaces may cover much larger range</a:t>
            </a:r>
            <a:endParaRPr lang="en-GB" sz="1100" dirty="0">
              <a:solidFill>
                <a:schemeClr val="tx1"/>
              </a:solidFill>
            </a:endParaRP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Plus direct ray-matched comparisons (grey cloud)</a:t>
            </a:r>
          </a:p>
          <a:p>
            <a:pPr algn="ctr"/>
            <a:endParaRPr lang="en-GB" sz="1100" dirty="0">
              <a:solidFill>
                <a:schemeClr val="tx1"/>
              </a:solidFill>
            </a:endParaRPr>
          </a:p>
          <a:p>
            <a:pPr algn="ctr"/>
            <a:r>
              <a:rPr lang="en-GB" sz="1100" dirty="0">
                <a:solidFill>
                  <a:schemeClr val="tx1"/>
                </a:solidFill>
              </a:rPr>
              <a:t>Regression provides inter-calibration function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302375" y="1533525"/>
            <a:ext cx="3251200" cy="302101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6096000" y="1724025"/>
            <a:ext cx="3038475" cy="2638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6176962" y="1633538"/>
            <a:ext cx="3038475" cy="2819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Sensitivity Analysis</a:t>
            </a:r>
          </a:p>
          <a:p>
            <a:pPr marL="914400" lvl="1" indent="-514350"/>
            <a:r>
              <a:rPr lang="en-GB" dirty="0" smtClean="0"/>
              <a:t>Define smoothing period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Uncertainty Assessment of each Method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Select methods for calibration/validation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Define weightings for each method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Construct weighted regression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Derive coefficients for GSICS Corrections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Test &amp; Revise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Write up ATBD &amp; Uncertainty Assessment</a:t>
            </a:r>
          </a:p>
          <a:p>
            <a:pPr marL="914400" lvl="1" indent="-514350"/>
            <a:r>
              <a:rPr lang="en-GB" dirty="0" smtClean="0"/>
              <a:t>Submit to GPPA!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Analysis of Individual 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Analyse individual methods’ results to ascertain </a:t>
            </a:r>
          </a:p>
          <a:p>
            <a:pPr lvl="1"/>
            <a:r>
              <a:rPr lang="en-GB" dirty="0" smtClean="0"/>
              <a:t>Sensitivity of relative bias to variables such as:</a:t>
            </a:r>
          </a:p>
          <a:p>
            <a:pPr lvl="2"/>
            <a:r>
              <a:rPr lang="en-GB" dirty="0" smtClean="0"/>
              <a:t>Date, Time of Day,</a:t>
            </a:r>
          </a:p>
          <a:p>
            <a:pPr lvl="2"/>
            <a:r>
              <a:rPr lang="en-GB" dirty="0" smtClean="0"/>
              <a:t>Latitude, Longitude</a:t>
            </a:r>
          </a:p>
          <a:p>
            <a:pPr lvl="2"/>
            <a:r>
              <a:rPr lang="en-GB" dirty="0" smtClean="0"/>
              <a:t>Geometry: Solar &amp; Viewing Zenith &amp; Azimuth Angles</a:t>
            </a:r>
          </a:p>
          <a:p>
            <a:pPr lvl="2"/>
            <a:r>
              <a:rPr lang="en-GB" dirty="0" smtClean="0"/>
              <a:t>RTM &amp; RTM inputs: Model coefficients, etc.</a:t>
            </a:r>
          </a:p>
          <a:p>
            <a:pPr lvl="2"/>
            <a:r>
              <a:rPr lang="en-GB" dirty="0" smtClean="0"/>
              <a:t>Others?</a:t>
            </a:r>
          </a:p>
          <a:p>
            <a:pPr lvl="2"/>
            <a:r>
              <a:rPr lang="en-GB" dirty="0" smtClean="0"/>
              <a:t>Ensure inter-calibration method represents these</a:t>
            </a:r>
          </a:p>
          <a:p>
            <a:pPr lvl="2"/>
            <a:r>
              <a:rPr lang="en-GB" dirty="0" smtClean="0"/>
              <a:t>(See </a:t>
            </a:r>
            <a:r>
              <a:rPr lang="en-GB" dirty="0" smtClean="0">
                <a:hlinkClick r:id="rId2"/>
              </a:rPr>
              <a:t>other presentation </a:t>
            </a:r>
            <a:r>
              <a:rPr lang="en-GB" dirty="0" smtClean="0"/>
              <a:t>on this topic)</a:t>
            </a:r>
          </a:p>
          <a:p>
            <a:pPr lvl="1"/>
            <a:r>
              <a:rPr lang="en-GB" dirty="0" smtClean="0"/>
              <a:t>Stability of monitored instrument</a:t>
            </a:r>
          </a:p>
          <a:p>
            <a:pPr lvl="2"/>
            <a:r>
              <a:rPr lang="en-GB" dirty="0" smtClean="0"/>
              <a:t>i.e. What is the maximum period over which we can average comparisons to capture calibration variations?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2. Uncertainty Assessment of each Method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Conduct </a:t>
            </a:r>
            <a:r>
              <a:rPr lang="en-GB" dirty="0"/>
              <a:t>theoretical uncertainty analysis</a:t>
            </a:r>
          </a:p>
          <a:p>
            <a:r>
              <a:rPr lang="en-GB" dirty="0"/>
              <a:t>Validate the total random component of this </a:t>
            </a:r>
            <a:endParaRPr lang="en-GB" dirty="0" smtClean="0"/>
          </a:p>
          <a:p>
            <a:pPr lvl="1"/>
            <a:r>
              <a:rPr lang="en-GB" dirty="0" smtClean="0"/>
              <a:t>with </a:t>
            </a:r>
            <a:r>
              <a:rPr lang="en-GB" dirty="0"/>
              <a:t>statistics of time series of practical evaluations</a:t>
            </a:r>
          </a:p>
          <a:p>
            <a:r>
              <a:rPr lang="en-GB" dirty="0"/>
              <a:t>Adjust theoretical uncertainty analysis </a:t>
            </a:r>
            <a:endParaRPr lang="en-GB" dirty="0" smtClean="0"/>
          </a:p>
          <a:p>
            <a:pPr lvl="1"/>
            <a:r>
              <a:rPr lang="en-GB" dirty="0" smtClean="0"/>
              <a:t>to </a:t>
            </a:r>
            <a:r>
              <a:rPr lang="en-GB" dirty="0"/>
              <a:t>match practical evaluations </a:t>
            </a:r>
            <a:endParaRPr lang="en-GB" dirty="0" smtClean="0"/>
          </a:p>
          <a:p>
            <a:pPr lvl="1"/>
            <a:r>
              <a:rPr lang="en-GB" dirty="0" smtClean="0"/>
              <a:t>By adding random component to represent unknown error sources?? [Rüdiger??]</a:t>
            </a:r>
          </a:p>
          <a:p>
            <a:r>
              <a:rPr lang="en-GB" dirty="0" smtClean="0"/>
              <a:t>Repeat validation to ensure match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 Select Combinations of 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dirty="0" smtClean="0"/>
              <a:t>Based on uncertainty analysis and quantitative assessment of all methods:</a:t>
            </a:r>
          </a:p>
          <a:p>
            <a:r>
              <a:rPr lang="en-GB" dirty="0" smtClean="0"/>
              <a:t>Select methods for each VIS/NIR band:</a:t>
            </a:r>
          </a:p>
          <a:p>
            <a:pPr lvl="1"/>
            <a:r>
              <a:rPr lang="en-GB" dirty="0" smtClean="0"/>
              <a:t>for combination as inter-calibration</a:t>
            </a:r>
          </a:p>
          <a:p>
            <a:pPr lvl="1"/>
            <a:r>
              <a:rPr lang="en-GB" dirty="0" smtClean="0"/>
              <a:t>Must be:</a:t>
            </a:r>
          </a:p>
          <a:p>
            <a:pPr lvl="2"/>
            <a:r>
              <a:rPr lang="en-GB" dirty="0" smtClean="0"/>
              <a:t>Cover range of reflectances</a:t>
            </a:r>
          </a:p>
          <a:p>
            <a:pPr lvl="2"/>
            <a:r>
              <a:rPr lang="en-GB" dirty="0" smtClean="0"/>
              <a:t>Stable – with low systematic uncertainties</a:t>
            </a:r>
          </a:p>
          <a:p>
            <a:pPr lvl="1"/>
            <a:r>
              <a:rPr lang="en-GB" dirty="0" smtClean="0"/>
              <a:t>for validation of above</a:t>
            </a:r>
          </a:p>
          <a:p>
            <a:pPr lvl="2"/>
            <a:r>
              <a:rPr lang="en-GB" dirty="0" smtClean="0"/>
              <a:t>Others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4. Define weightings for each 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Based on uncertainty analysis and quantitative assessment of all methods:</a:t>
            </a:r>
          </a:p>
          <a:p>
            <a:r>
              <a:rPr lang="en-GB" dirty="0" smtClean="0"/>
              <a:t>Define relative weights of individual samples to combine in weighted regression</a:t>
            </a:r>
          </a:p>
          <a:p>
            <a:pPr lvl="1"/>
            <a:r>
              <a:rPr lang="en-GB" dirty="0" smtClean="0"/>
              <a:t>Based on number of samples available per period</a:t>
            </a:r>
          </a:p>
          <a:p>
            <a:pPr lvl="1"/>
            <a:r>
              <a:rPr lang="en-GB" dirty="0" smtClean="0"/>
              <a:t>And the total uncertainty of each method</a:t>
            </a:r>
          </a:p>
          <a:p>
            <a:pPr lvl="1"/>
            <a:r>
              <a:rPr lang="en-GB" dirty="0" smtClean="0"/>
              <a:t>To ensure correct ratios of total uncertainty from all methods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Process will need refinement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179390"/>
            <a:ext cx="8915400" cy="954087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en-GB" dirty="0" smtClean="0"/>
              <a:t>5. Construct weighted regression of sampled reflectances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Check linearity of selected combination</a:t>
            </a:r>
          </a:p>
          <a:p>
            <a:r>
              <a:rPr lang="en-GB" dirty="0" smtClean="0"/>
              <a:t>Define form of GSICS Correction:</a:t>
            </a:r>
          </a:p>
          <a:p>
            <a:pPr lvl="1"/>
            <a:r>
              <a:rPr lang="en-GB" dirty="0" smtClean="0"/>
              <a:t>Linear/quadratic/cubic…</a:t>
            </a:r>
          </a:p>
          <a:p>
            <a:pPr lvl="1"/>
            <a:r>
              <a:rPr lang="en-GB" dirty="0" smtClean="0"/>
              <a:t>Sensitivity to other functions</a:t>
            </a:r>
          </a:p>
          <a:p>
            <a:r>
              <a:rPr lang="en-GB" dirty="0" smtClean="0"/>
              <a:t>Standard off-the-shelf weighted regression</a:t>
            </a:r>
          </a:p>
          <a:p>
            <a:pPr lvl="1"/>
            <a:r>
              <a:rPr lang="en-GB" dirty="0" smtClean="0"/>
              <a:t>Of all samples’ reflectances</a:t>
            </a:r>
          </a:p>
          <a:p>
            <a:pPr lvl="1"/>
            <a:r>
              <a:rPr lang="en-GB" dirty="0" smtClean="0"/>
              <a:t>Of all selected invariant targets/collocations</a:t>
            </a:r>
          </a:p>
          <a:p>
            <a:pPr lvl="1"/>
            <a:r>
              <a:rPr lang="en-GB" dirty="0" smtClean="0"/>
              <a:t>Measured by Monitored &amp; Reference instruments</a:t>
            </a:r>
          </a:p>
          <a:p>
            <a:pPr lvl="1"/>
            <a:r>
              <a:rPr lang="en-GB" dirty="0" smtClean="0"/>
              <a:t>Over smoothing period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88915"/>
            <a:ext cx="8915400" cy="95408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6. Derive coefficients for GSICS Corrections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Regression Coefficients are the coefficients of the GSICS Correction</a:t>
            </a:r>
          </a:p>
          <a:p>
            <a:r>
              <a:rPr lang="en-GB" dirty="0" smtClean="0"/>
              <a:t>Update daily by repeating the regression</a:t>
            </a:r>
          </a:p>
          <a:p>
            <a:r>
              <a:rPr lang="en-GB" dirty="0" smtClean="0"/>
              <a:t>Using symmetric smoothing period</a:t>
            </a:r>
          </a:p>
          <a:p>
            <a:pPr lvl="1"/>
            <a:r>
              <a:rPr lang="en-GB" dirty="0" smtClean="0"/>
              <a:t>For GSICS Re-Analysis Correction</a:t>
            </a:r>
          </a:p>
          <a:p>
            <a:r>
              <a:rPr lang="en-GB" dirty="0" smtClean="0"/>
              <a:t>By combining only most recent results (asymmetric)</a:t>
            </a:r>
          </a:p>
          <a:p>
            <a:pPr lvl="1"/>
            <a:r>
              <a:rPr lang="en-GB" dirty="0" smtClean="0"/>
              <a:t>For GSICS Near Real-Time Correction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23723</TotalTime>
  <Words>583</Words>
  <Application>Microsoft Office PowerPoint</Application>
  <PresentationFormat>A4 Paper (210x297 mm)</PresentationFormat>
  <Paragraphs>118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Outline ATBD to Combine Methods for GSICS inter-calibration of solar channels</vt:lpstr>
      <vt:lpstr>Combination of Methods</vt:lpstr>
      <vt:lpstr>Overview</vt:lpstr>
      <vt:lpstr>1. Analysis of Individual Methods</vt:lpstr>
      <vt:lpstr>2. Uncertainty Assessment of each Method</vt:lpstr>
      <vt:lpstr>3. Select Combinations of Methods</vt:lpstr>
      <vt:lpstr>4. Define weightings for each method</vt:lpstr>
      <vt:lpstr>5. Construct weighted regression of sampled reflectances</vt:lpstr>
      <vt:lpstr>6. Derive coefficients for GSICS Corrections</vt:lpstr>
      <vt:lpstr>7. Test &amp; Revise</vt:lpstr>
      <vt:lpstr>8. Write up ATBD &amp; Uncertainty Assessment</vt:lpstr>
      <vt:lpstr>Summary</vt:lpstr>
    </vt:vector>
  </TitlesOfParts>
  <Company>Eumetsat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Tim Hewison</cp:lastModifiedBy>
  <cp:revision>949</cp:revision>
  <cp:lastPrinted>2006-03-06T14:11:17Z</cp:lastPrinted>
  <dcterms:created xsi:type="dcterms:W3CDTF">1997-07-23T08:21:02Z</dcterms:created>
  <dcterms:modified xsi:type="dcterms:W3CDTF">2011-06-17T07:56:54Z</dcterms:modified>
</cp:coreProperties>
</file>