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671" r:id="rId2"/>
    <p:sldMasterId id="2147483680" r:id="rId3"/>
    <p:sldMasterId id="2147483689" r:id="rId4"/>
    <p:sldMasterId id="2147483697" r:id="rId5"/>
    <p:sldMasterId id="2147483705" r:id="rId6"/>
    <p:sldMasterId id="2147483713" r:id="rId7"/>
    <p:sldMasterId id="2147483730" r:id="rId8"/>
    <p:sldMasterId id="2147483738" r:id="rId9"/>
    <p:sldMasterId id="2147483746" r:id="rId10"/>
  </p:sldMasterIdLst>
  <p:notesMasterIdLst>
    <p:notesMasterId r:id="rId18"/>
  </p:notesMasterIdLst>
  <p:sldIdLst>
    <p:sldId id="360" r:id="rId11"/>
    <p:sldId id="385" r:id="rId12"/>
    <p:sldId id="388" r:id="rId13"/>
    <p:sldId id="380" r:id="rId14"/>
    <p:sldId id="394" r:id="rId15"/>
    <p:sldId id="396" r:id="rId16"/>
    <p:sldId id="395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Pol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099"/>
    <a:srgbClr val="A8A69C"/>
    <a:srgbClr val="8D5752"/>
    <a:srgbClr val="D41C1D"/>
    <a:srgbClr val="55B255"/>
    <a:srgbClr val="FF7A03"/>
    <a:srgbClr val="1E76B4"/>
    <a:srgbClr val="A17AC5"/>
    <a:srgbClr val="269E4B"/>
    <a:srgbClr val="7A7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434" autoAdjust="0"/>
    <p:restoredTop sz="95799" autoAdjust="0"/>
  </p:normalViewPr>
  <p:slideViewPr>
    <p:cSldViewPr>
      <p:cViewPr>
        <p:scale>
          <a:sx n="125" d="100"/>
          <a:sy n="125" d="100"/>
        </p:scale>
        <p:origin x="1974" y="5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7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2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3.tiff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3.tiff"/><Relationship Id="rId5" Type="http://schemas.openxmlformats.org/officeDocument/2006/relationships/image" Target="../media/image31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5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46.png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46" y="0"/>
            <a:ext cx="2102132" cy="51435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2"/>
            <a:ext cx="2106504" cy="5175269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21945" y="-3"/>
            <a:ext cx="2102132" cy="51640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9212" y="-20538"/>
            <a:ext cx="1877256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 userDrawn="1"/>
        </p:nvSpPr>
        <p:spPr>
          <a:xfrm>
            <a:off x="255504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-92546"/>
            <a:ext cx="2270024" cy="5267814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30511" y="-92546"/>
            <a:ext cx="2298483" cy="5426174"/>
            <a:chOff x="-140429" y="-46112"/>
            <a:chExt cx="2298483" cy="5282158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08520" y="969"/>
              <a:ext cx="2266574" cy="52350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140429" y="-46112"/>
              <a:ext cx="2298483" cy="5189612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25474" y="-4537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636031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76"/>
          <a:stretch/>
        </p:blipFill>
        <p:spPr bwMode="auto">
          <a:xfrm>
            <a:off x="7260856" y="-4537"/>
            <a:ext cx="1883144" cy="51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24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-36512" y="0"/>
            <a:ext cx="2463612" cy="5183078"/>
            <a:chOff x="-4559112" y="-241167"/>
            <a:chExt cx="2463612" cy="5183078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233"/>
            <a:stretch/>
          </p:blipFill>
          <p:spPr bwMode="auto">
            <a:xfrm>
              <a:off x="-4533687" y="-212875"/>
              <a:ext cx="2438187" cy="5154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4559112" y="-241167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4533687" y="-212875"/>
              <a:ext cx="2438187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B0BF27"/>
                </a:solidFill>
              </a:rPr>
              <a:t>Land</a:t>
            </a:r>
            <a:r>
              <a:rPr lang="es-ES" sz="1100" b="0" dirty="0">
                <a:solidFill>
                  <a:srgbClr val="B0BF27"/>
                </a:solidFill>
              </a:rPr>
              <a:t> </a:t>
            </a:r>
            <a:r>
              <a:rPr lang="es-ES" sz="1100" b="0" dirty="0" err="1">
                <a:solidFill>
                  <a:srgbClr val="B0BF27"/>
                </a:solidFill>
              </a:rPr>
              <a:t>Monitoring</a:t>
            </a:r>
            <a:endParaRPr lang="en-US" sz="1100" b="0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5938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Designer\Desktop\PRESENTATION COPERNICUS\foto3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64" y="0"/>
            <a:ext cx="2099054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75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Designer\Desktop\PRESENTATION COPERNICUS\FOTO5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678" y="-36863"/>
            <a:ext cx="2415629" cy="52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6">
                    <a:lumMod val="50000"/>
                  </a:schemeClr>
                </a:solidFill>
              </a:rPr>
              <a:t>Emergency</a:t>
            </a:r>
            <a:endParaRPr lang="es-ES" sz="1100" b="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s-ES" sz="1100" b="0" dirty="0">
                <a:solidFill>
                  <a:schemeClr val="accent6">
                    <a:lumMod val="50000"/>
                  </a:schemeClr>
                </a:solidFill>
              </a:rPr>
              <a:t>Management</a:t>
            </a:r>
            <a:endParaRPr lang="en-US" sz="1100" b="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175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4" name="Rectangle 13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6278" y="0"/>
            <a:ext cx="184839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2515170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363838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" name="Group 28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0" name="Rectangle 29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Group 1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19" name="Rectangle 1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3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32" name="Rectangle 31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40429" y="-46112"/>
            <a:ext cx="2298483" cy="5282158"/>
            <a:chOff x="-140429" y="-46112"/>
            <a:chExt cx="2298483" cy="5282158"/>
          </a:xfrm>
        </p:grpSpPr>
        <p:pic>
          <p:nvPicPr>
            <p:cNvPr id="27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08520" y="-46112"/>
              <a:ext cx="2266574" cy="5189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 userDrawn="1"/>
          </p:nvGrpSpPr>
          <p:grpSpPr>
            <a:xfrm>
              <a:off x="-140429" y="-46112"/>
              <a:ext cx="2298483" cy="5282158"/>
              <a:chOff x="-140429" y="-46112"/>
              <a:chExt cx="2298483" cy="5282158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-108520" y="969"/>
                <a:ext cx="2266574" cy="52350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/>
              <p:cNvSpPr/>
              <p:nvPr userDrawn="1"/>
            </p:nvSpPr>
            <p:spPr>
              <a:xfrm>
                <a:off x="-140429" y="-46112"/>
                <a:ext cx="2298483" cy="5189612"/>
              </a:xfrm>
              <a:prstGeom prst="rect">
                <a:avLst/>
              </a:prstGeom>
              <a:solidFill>
                <a:schemeClr val="bg1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Atmosphere</a:t>
            </a:r>
            <a:endParaRPr lang="es-ES" sz="1100" b="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s-ES" sz="1100" b="0" dirty="0" err="1">
                <a:solidFill>
                  <a:schemeClr val="accent5">
                    <a:lumMod val="75000"/>
                  </a:schemeClr>
                </a:solidFill>
              </a:rPr>
              <a:t>Monitoring</a:t>
            </a:r>
            <a:endParaRPr lang="en-US" sz="11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1268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602384" y="1923678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Release 2 of </a:t>
            </a:r>
            <a:br>
              <a:rPr lang="en-US" dirty="0" smtClean="0"/>
            </a:br>
            <a:r>
              <a:rPr lang="en-US" dirty="0" smtClean="0"/>
              <a:t>SSM/T-2 Fundamental Data Record by EUMETSAT/C3S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8"/>
          <a:stretch/>
        </p:blipFill>
        <p:spPr bwMode="auto">
          <a:xfrm>
            <a:off x="7291387" y="-11268"/>
            <a:ext cx="1852613" cy="516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2771800" y="4811834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-11410" y="-545"/>
            <a:ext cx="2077082" cy="51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-8194"/>
            <a:ext cx="2323579" cy="5195022"/>
            <a:chOff x="-2988840" y="-681190"/>
            <a:chExt cx="2323579" cy="5195022"/>
          </a:xfrm>
        </p:grpSpPr>
        <p:pic>
          <p:nvPicPr>
            <p:cNvPr id="21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"/>
            <a:stretch/>
          </p:blipFill>
          <p:spPr bwMode="auto">
            <a:xfrm>
              <a:off x="-2988840" y="-668610"/>
              <a:ext cx="2323578" cy="5181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2978397" y="-681190"/>
              <a:ext cx="2313136" cy="51847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2988840" y="-667227"/>
              <a:ext cx="2323578" cy="518105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9239" y="-12685"/>
            <a:ext cx="2463883" cy="5176972"/>
            <a:chOff x="-2604708" y="-1040096"/>
            <a:chExt cx="2463883" cy="5176972"/>
          </a:xfrm>
        </p:grpSpPr>
        <p:pic>
          <p:nvPicPr>
            <p:cNvPr id="21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2604436" y="-1028650"/>
              <a:ext cx="2002973" cy="5138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2604436" y="-1013193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2604708" y="-1040096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26023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6" t="16406" r="27978" b="9049"/>
          <a:stretch/>
        </p:blipFill>
        <p:spPr bwMode="auto">
          <a:xfrm>
            <a:off x="7195187" y="0"/>
            <a:ext cx="1951417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6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19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103" y="-92545"/>
            <a:ext cx="2077083" cy="525658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4720" y="0"/>
            <a:ext cx="2084906" cy="516403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4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8100" y="12576"/>
            <a:ext cx="2482389" cy="5170484"/>
            <a:chOff x="9658589" y="-81666"/>
            <a:chExt cx="2482389" cy="5170484"/>
          </a:xfrm>
        </p:grpSpPr>
        <p:pic>
          <p:nvPicPr>
            <p:cNvPr id="20" name="Picture 3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56" t="16406" r="27978" b="9049"/>
            <a:stretch/>
          </p:blipFill>
          <p:spPr bwMode="auto">
            <a:xfrm>
              <a:off x="9677367" y="-81666"/>
              <a:ext cx="1951417" cy="516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9658589" y="-81389"/>
              <a:ext cx="2438852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677367" y="-61251"/>
              <a:ext cx="2463611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627784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462" r="31215" b="-462"/>
          <a:stretch/>
        </p:blipFill>
        <p:spPr bwMode="auto">
          <a:xfrm>
            <a:off x="7293990" y="0"/>
            <a:ext cx="1865239" cy="51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4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3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1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-34552" y="-19050"/>
            <a:ext cx="2149624" cy="5212283"/>
            <a:chOff x="-5476811" y="-524594"/>
            <a:chExt cx="2149624" cy="5212283"/>
          </a:xfrm>
        </p:grpSpPr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74" t="-337" r="22574" b="337"/>
            <a:stretch/>
          </p:blipFill>
          <p:spPr bwMode="auto">
            <a:xfrm>
              <a:off x="-5460787" y="-524594"/>
              <a:ext cx="2133600" cy="5193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5476811" y="-524594"/>
              <a:ext cx="2149624" cy="515006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5462053" y="-505544"/>
              <a:ext cx="2134866" cy="5193233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168363" y="112960"/>
            <a:ext cx="531980" cy="5299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Space</a:t>
            </a:r>
            <a:endParaRPr lang="es-ES" sz="1100" b="0" dirty="0">
              <a:solidFill>
                <a:srgbClr val="25408F"/>
              </a:solidFill>
            </a:endParaRPr>
          </a:p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Component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24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402"/>
            <a:ext cx="549227" cy="3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28" y="0"/>
            <a:ext cx="2220615" cy="517857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7857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5837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316" y="-92546"/>
            <a:ext cx="2666236" cy="525891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810252" cy="5169026"/>
          </a:xfrm>
          <a:prstGeom prst="rect">
            <a:avLst/>
          </a:prstGeom>
          <a:gradFill flip="none" rotWithShape="1">
            <a:gsLst>
              <a:gs pos="4000">
                <a:schemeClr val="accent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69823" y="2578909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5408F"/>
                </a:solidFill>
              </a:rPr>
              <a:t>User</a:t>
            </a:r>
            <a:r>
              <a:rPr lang="es-ES" sz="1100" b="0" dirty="0">
                <a:solidFill>
                  <a:srgbClr val="25408F"/>
                </a:solidFill>
              </a:rPr>
              <a:t> </a:t>
            </a:r>
            <a:r>
              <a:rPr lang="es-ES" sz="1100" b="0" dirty="0" err="1">
                <a:solidFill>
                  <a:srgbClr val="25408F"/>
                </a:solidFill>
              </a:rPr>
              <a:t>Uptake</a:t>
            </a:r>
            <a:endParaRPr lang="en-US" sz="1100" b="0" dirty="0">
              <a:solidFill>
                <a:srgbClr val="25408F"/>
              </a:solidFill>
            </a:endParaRP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8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3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8"/>
          <a:stretch/>
        </p:blipFill>
        <p:spPr bwMode="auto">
          <a:xfrm>
            <a:off x="7293990" y="-41746"/>
            <a:ext cx="1862585" cy="519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581176" y="2572001"/>
            <a:ext cx="4678288" cy="560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 spc="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 userDrawn="1"/>
        </p:nvGrpSpPr>
        <p:grpSpPr>
          <a:xfrm>
            <a:off x="603940" y="1541238"/>
            <a:ext cx="1728192" cy="1784190"/>
            <a:chOff x="-1692696" y="827409"/>
            <a:chExt cx="1728192" cy="1784190"/>
          </a:xfrm>
        </p:grpSpPr>
        <p:pic>
          <p:nvPicPr>
            <p:cNvPr id="2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0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33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B751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14" name="Group 13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0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" name="Rectangle 15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36512" y="-20538"/>
            <a:ext cx="2808312" cy="5175913"/>
            <a:chOff x="-3432453" y="-181390"/>
            <a:chExt cx="2622202" cy="5144541"/>
          </a:xfrm>
        </p:grpSpPr>
        <p:pic>
          <p:nvPicPr>
            <p:cNvPr id="29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-3426451" y="-181390"/>
              <a:ext cx="2207251" cy="514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432453" y="-181390"/>
              <a:ext cx="2622202" cy="513184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3425440" y="-168690"/>
              <a:ext cx="2603624" cy="5131841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B7513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B75133"/>
                </a:solidFill>
              </a:rPr>
              <a:t>In</a:t>
            </a:r>
            <a:r>
              <a:rPr lang="es-ES" sz="1100" b="0" baseline="0" dirty="0">
                <a:solidFill>
                  <a:srgbClr val="B75133"/>
                </a:solidFill>
              </a:rPr>
              <a:t> situ</a:t>
            </a:r>
            <a:endParaRPr lang="en-US" sz="1100" b="0" dirty="0">
              <a:solidFill>
                <a:srgbClr val="B75133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B75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08086" y="159012"/>
            <a:ext cx="436445" cy="450588"/>
            <a:chOff x="-1692696" y="827409"/>
            <a:chExt cx="1728192" cy="178419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827409"/>
              <a:ext cx="1728192" cy="1784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 userDrawn="1"/>
          </p:nvSpPr>
          <p:spPr>
            <a:xfrm rot="10800000" flipV="1">
              <a:off x="-973932" y="12898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 rot="10800000" flipV="1">
              <a:off x="-973932" y="152479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 rot="10800000" flipV="1">
              <a:off x="-973932" y="1757437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 flipV="1">
              <a:off x="-973932" y="1992511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 rot="10800000" flipV="1">
              <a:off x="-973932" y="2227585"/>
              <a:ext cx="121443" cy="48368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rot="10800000" flipV="1">
              <a:off x="-917974" y="1412479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 userDrawn="1"/>
          </p:nvSpPr>
          <p:spPr>
            <a:xfrm rot="10800000" flipV="1">
              <a:off x="-917974" y="1635646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 rot="10800000" flipV="1">
              <a:off x="-917974" y="1878092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 userDrawn="1"/>
          </p:nvSpPr>
          <p:spPr>
            <a:xfrm rot="10800000" flipV="1">
              <a:off x="-917974" y="2103507"/>
              <a:ext cx="60721" cy="45719"/>
            </a:xfrm>
            <a:prstGeom prst="rect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-1049386" y="1244173"/>
              <a:ext cx="45719" cy="45719"/>
            </a:xfrm>
            <a:prstGeom prst="ellipse">
              <a:avLst/>
            </a:prstGeom>
            <a:solidFill>
              <a:srgbClr val="B75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1410" y="-11063"/>
            <a:ext cx="2091596" cy="5160587"/>
            <a:chOff x="-2916832" y="-200722"/>
            <a:chExt cx="2091596" cy="5160587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-2916832" y="-200722"/>
              <a:ext cx="2091596" cy="5157838"/>
              <a:chOff x="-3291385" y="112960"/>
              <a:chExt cx="2091596" cy="5157838"/>
            </a:xfrm>
          </p:grpSpPr>
          <p:pic>
            <p:nvPicPr>
              <p:cNvPr id="22" name="Picture 2" descr="S:\F15015_Copernicus\3_Work\330_Work-in-process\SC4_BackgroundMat\Visual_ID\Photos\Po_River_Italy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 rot="10800000">
                <a:off x="-3291385" y="123478"/>
                <a:ext cx="2077082" cy="5147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Rectangle 24"/>
              <p:cNvSpPr/>
              <p:nvPr userDrawn="1"/>
            </p:nvSpPr>
            <p:spPr>
              <a:xfrm>
                <a:off x="-3276872" y="112960"/>
                <a:ext cx="2077083" cy="5150069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-2910142" y="-190204"/>
              <a:ext cx="2084906" cy="515006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" descr="S:\F15015_Copernicus\3_Work\330_Work-in-process\SC4_BackgroundMat\PPT\item Copernicus\Big data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817912" cy="5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17" y="0"/>
            <a:ext cx="2106504" cy="517526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21945" y="-1"/>
            <a:ext cx="2102132" cy="516403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4928764"/>
            <a:ext cx="2133600" cy="273844"/>
          </a:xfrm>
        </p:spPr>
        <p:txBody>
          <a:bodyPr/>
          <a:lstStyle/>
          <a:p>
            <a:fld id="{30E17047-C597-4B34-8FEE-7A0D1EA692A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4928764"/>
            <a:ext cx="2895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4928764"/>
            <a:ext cx="2133600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23.tiff"/><Relationship Id="rId4" Type="http://schemas.openxmlformats.org/officeDocument/2006/relationships/slideLayout" Target="../slideLayouts/slideLayout40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55" r:id="rId5"/>
    <p:sldLayoutId id="2147483727" r:id="rId6"/>
    <p:sldLayoutId id="2147483728" r:id="rId7"/>
    <p:sldLayoutId id="2147483729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5940152" y="4610776"/>
            <a:ext cx="901141" cy="409245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04051" y="4746177"/>
            <a:ext cx="823500" cy="1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17047-C597-4B34-8FEE-7A0D1EA692A4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3317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331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68E1A-8455-4611-8763-3FA1B747F6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47" y="4610263"/>
            <a:ext cx="2037896" cy="4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5770/EUM_SEC_CLM_0050" TargetMode="External"/><Relationship Id="rId7" Type="http://schemas.openxmlformats.org/officeDocument/2006/relationships/image" Target="../media/image50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9.png"/><Relationship Id="rId5" Type="http://schemas.openxmlformats.org/officeDocument/2006/relationships/hyperlink" Target="http://doi.org/10.5676/EUM_SAF_CM/HOAPS/V002" TargetMode="External"/><Relationship Id="rId4" Type="http://schemas.openxmlformats.org/officeDocument/2006/relationships/hyperlink" Target="http://doi.org/10.15770/EUM_SEC_CLM_004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7.png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3"/>
          </p:nvPr>
        </p:nvSpPr>
        <p:spPr>
          <a:xfrm>
            <a:off x="2602384" y="3435846"/>
            <a:ext cx="4201864" cy="1152128"/>
          </a:xfrm>
        </p:spPr>
        <p:txBody>
          <a:bodyPr>
            <a:normAutofit/>
          </a:bodyPr>
          <a:lstStyle/>
          <a:p>
            <a:r>
              <a:rPr lang="en-US" dirty="0" smtClean="0"/>
              <a:t>Paul Poli, Timo Hanschmann, Viju John, Joerg Schulz (EUMETSAT)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756090"/>
            <a:ext cx="1413573" cy="2610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51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instrument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4" y="627534"/>
            <a:ext cx="4427526" cy="3459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439" y="1079326"/>
            <a:ext cx="35620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Mounted on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block 5D-2 satellites (F11, F12, F14)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block 5D-3 satellite (F15)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402439" y="2499742"/>
            <a:ext cx="3490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First</a:t>
            </a:r>
            <a:r>
              <a:rPr lang="en-US" dirty="0" smtClean="0"/>
              <a:t> instrument to routinely observe the 183 GHz band </a:t>
            </a:r>
            <a:br>
              <a:rPr lang="en-US" dirty="0" smtClean="0"/>
            </a:br>
            <a:r>
              <a:rPr lang="en-US" sz="1400" dirty="0" smtClean="0"/>
              <a:t>(3 channels: </a:t>
            </a:r>
            <a:r>
              <a:rPr lang="en-US" sz="1400" dirty="0"/>
              <a:t>183.31 GHz </a:t>
            </a:r>
            <a:r>
              <a:rPr lang="en-US" sz="1400" dirty="0" smtClean="0"/>
              <a:t>± 1, </a:t>
            </a:r>
            <a:r>
              <a:rPr lang="en-US" sz="1400" dirty="0"/>
              <a:t>± </a:t>
            </a:r>
            <a:r>
              <a:rPr lang="en-US" sz="1400" dirty="0" smtClean="0"/>
              <a:t>3, ± 7 GHz)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4227934"/>
            <a:ext cx="77768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“Reference article” for </a:t>
            </a:r>
            <a:r>
              <a:rPr lang="en-US" sz="1100" dirty="0"/>
              <a:t>this instrument: </a:t>
            </a:r>
            <a:r>
              <a:rPr lang="en-US" sz="1100" dirty="0" smtClean="0"/>
              <a:t>I. </a:t>
            </a:r>
            <a:r>
              <a:rPr lang="en-US" sz="1100" dirty="0" err="1" smtClean="0"/>
              <a:t>Galin</a:t>
            </a:r>
            <a:r>
              <a:rPr lang="en-US" sz="1100" dirty="0" smtClean="0"/>
              <a:t>, D.H</a:t>
            </a:r>
            <a:r>
              <a:rPr lang="en-US" sz="1100" dirty="0"/>
              <a:t>. Brest, </a:t>
            </a:r>
            <a:r>
              <a:rPr lang="en-US" sz="1100" dirty="0" smtClean="0"/>
              <a:t>and G.R</a:t>
            </a:r>
            <a:r>
              <a:rPr lang="en-US" sz="1100" dirty="0"/>
              <a:t>. </a:t>
            </a:r>
            <a:r>
              <a:rPr lang="en-US" sz="1100" dirty="0" err="1" smtClean="0"/>
              <a:t>Martner</a:t>
            </a:r>
            <a:r>
              <a:rPr lang="en-US" sz="1100" dirty="0" smtClean="0"/>
              <a:t>, 1993: DMSP </a:t>
            </a:r>
            <a:r>
              <a:rPr lang="en-US" sz="1100" dirty="0"/>
              <a:t>SSM/T-2 </a:t>
            </a:r>
            <a:r>
              <a:rPr lang="en-US" sz="1100" dirty="0" smtClean="0"/>
              <a:t>microwave water </a:t>
            </a:r>
            <a:r>
              <a:rPr lang="en-US" sz="1100" dirty="0"/>
              <a:t>vapor profiler</a:t>
            </a:r>
            <a:r>
              <a:rPr lang="en-US" sz="1100" dirty="0" smtClean="0"/>
              <a:t>, </a:t>
            </a:r>
            <a:r>
              <a:rPr lang="en-US" sz="1100" i="1" dirty="0"/>
              <a:t>Proc. SPIE </a:t>
            </a:r>
            <a:r>
              <a:rPr lang="en-US" sz="1100" b="1" dirty="0"/>
              <a:t>1935</a:t>
            </a:r>
            <a:r>
              <a:rPr lang="en-US" sz="1100" dirty="0"/>
              <a:t>, Microwave Instrumentation for </a:t>
            </a:r>
            <a:r>
              <a:rPr lang="en-US" sz="1100" dirty="0" smtClean="0"/>
              <a:t>Remote Sensing </a:t>
            </a:r>
            <a:r>
              <a:rPr lang="en-US" sz="1100" dirty="0"/>
              <a:t>of the </a:t>
            </a:r>
            <a:r>
              <a:rPr lang="en-US" sz="1100" dirty="0" smtClean="0"/>
              <a:t>Earth. </a:t>
            </a:r>
            <a:r>
              <a:rPr lang="en-US" sz="1100" dirty="0" err="1" smtClean="0"/>
              <a:t>doi</a:t>
            </a:r>
            <a:r>
              <a:rPr lang="en-US" sz="1100" dirty="0"/>
              <a:t>: </a:t>
            </a:r>
            <a:r>
              <a:rPr lang="en-US" sz="1100" dirty="0" smtClean="0"/>
              <a:t>10.1117/12.152603.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2108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SSM/T-2 FDR Release 2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03648" y="741758"/>
            <a:ext cx="65995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SSM/T-2 from FIDUCEO 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Difference with respect to previous release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Collocation </a:t>
            </a:r>
            <a:r>
              <a:rPr lang="en-US" sz="1600" dirty="0"/>
              <a:t>with </a:t>
            </a:r>
            <a:r>
              <a:rPr lang="en-US" sz="1600" dirty="0" smtClean="0"/>
              <a:t>CM-SAF  HOAPS </a:t>
            </a:r>
            <a:r>
              <a:rPr lang="en-US" sz="1600" dirty="0"/>
              <a:t>4.0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SSM/I retrievals over </a:t>
            </a:r>
            <a:r>
              <a:rPr lang="en-US" sz="1600" dirty="0"/>
              <a:t>ice-free </a:t>
            </a:r>
            <a:r>
              <a:rPr lang="en-US" sz="1600" dirty="0" smtClean="0"/>
              <a:t>oceans, </a:t>
            </a:r>
            <a:br>
              <a:rPr lang="en-US" sz="1600" dirty="0" smtClean="0"/>
            </a:br>
            <a:r>
              <a:rPr lang="en-US" sz="1600" dirty="0" smtClean="0"/>
              <a:t>and aggregation of matching retrievals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Flagging of scenes believed to be affected by rain/cloud contamination, </a:t>
            </a:r>
            <a:r>
              <a:rPr lang="en-US" sz="1600" dirty="0" smtClean="0"/>
              <a:t>where HOAPS rain rate or total water path exceed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Flagging of scan positions affected by glare obstruction bracket (GLOB)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Output product: FDR Release 2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Includes all the information above</a:t>
            </a:r>
            <a:endParaRPr lang="en-GB" sz="1600" dirty="0"/>
          </a:p>
        </p:txBody>
      </p:sp>
      <p:sp>
        <p:nvSpPr>
          <p:cNvPr id="12" name="Snip Diagonal Corner Rectangle 11"/>
          <p:cNvSpPr/>
          <p:nvPr/>
        </p:nvSpPr>
        <p:spPr>
          <a:xfrm>
            <a:off x="4925440" y="3939902"/>
            <a:ext cx="3384376" cy="398862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hlinkClick r:id="rId3"/>
              </a:rPr>
              <a:t>doi:10.15770/EUM_SEC_CLM_0050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4925440" y="897842"/>
            <a:ext cx="3384376" cy="398862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hlinkClick r:id="rId4"/>
              </a:rPr>
              <a:t>doi:10.15770/EUM_SEC_CLM_0046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4925440" y="2048293"/>
            <a:ext cx="3823024" cy="398862"/>
          </a:xfrm>
          <a:prstGeom prst="snip2DiagRect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hlinkClick r:id="rId5"/>
              </a:rPr>
              <a:t>doi:10.5676/EUM_SAF_CM/HOAPS/V002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994256"/>
            <a:ext cx="720080" cy="25346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33201" r="24801" b="37400"/>
          <a:stretch/>
        </p:blipFill>
        <p:spPr>
          <a:xfrm>
            <a:off x="2987824" y="1072032"/>
            <a:ext cx="792088" cy="25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64501" y="1820444"/>
            <a:ext cx="7639346" cy="1328261"/>
            <a:chOff x="964501" y="2102116"/>
            <a:chExt cx="7639346" cy="132826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965" b="1041"/>
            <a:stretch/>
          </p:blipFill>
          <p:spPr>
            <a:xfrm>
              <a:off x="3203847" y="2102116"/>
              <a:ext cx="5400000" cy="132826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964501" y="2375253"/>
              <a:ext cx="1482727" cy="5232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>
                  <a:lumMod val="50000"/>
                </a:schemeClr>
              </a:solidFill>
              <a:prstDash val="sysDot"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chemeClr val="tx2"/>
                  </a:solidFill>
                </a:defRPr>
              </a:lvl1pPr>
            </a:lstStyle>
            <a:p>
              <a:r>
                <a:rPr lang="en-GB" dirty="0"/>
                <a:t>FIDUCEO total </a:t>
              </a:r>
              <a:br>
                <a:rPr lang="en-GB" dirty="0"/>
              </a:br>
              <a:r>
                <a:rPr lang="en-GB" dirty="0"/>
                <a:t>uncertainty (K)</a:t>
              </a:r>
            </a:p>
          </p:txBody>
        </p:sp>
        <p:cxnSp>
          <p:nvCxnSpPr>
            <p:cNvPr id="37" name="Elbow Connector 36"/>
            <p:cNvCxnSpPr>
              <a:stCxn id="36" idx="3"/>
              <a:endCxn id="6" idx="1"/>
            </p:cNvCxnSpPr>
            <p:nvPr/>
          </p:nvCxnSpPr>
          <p:spPr>
            <a:xfrm>
              <a:off x="2447228" y="2636863"/>
              <a:ext cx="756619" cy="12938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2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SSM/T-2 Uncertainties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17" r="19622"/>
          <a:stretch/>
        </p:blipFill>
        <p:spPr>
          <a:xfrm>
            <a:off x="3203848" y="3239586"/>
            <a:ext cx="5400000" cy="13879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931480" y="3020560"/>
            <a:ext cx="2392030" cy="57362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16200000">
            <a:off x="6210534" y="3023007"/>
            <a:ext cx="2392030" cy="52467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6200000">
            <a:off x="6930613" y="3023007"/>
            <a:ext cx="2392030" cy="52468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 rot="16200000">
            <a:off x="4492159" y="3023007"/>
            <a:ext cx="2392030" cy="52467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3536051" y="3229135"/>
            <a:ext cx="1564751" cy="493912"/>
            <a:chOff x="3536051" y="2055549"/>
            <a:chExt cx="1564751" cy="493912"/>
          </a:xfrm>
        </p:grpSpPr>
        <p:sp>
          <p:nvSpPr>
            <p:cNvPr id="25" name="TextBox 24"/>
            <p:cNvSpPr txBox="1"/>
            <p:nvPr/>
          </p:nvSpPr>
          <p:spPr>
            <a:xfrm>
              <a:off x="4092256" y="2055549"/>
              <a:ext cx="10085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ERA-Interim</a:t>
              </a:r>
              <a:endParaRPr lang="en-GB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93420" y="2272462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ERA5</a:t>
              </a:r>
              <a:endParaRPr lang="en-GB" sz="12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3545419" y="2240215"/>
              <a:ext cx="50680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536051" y="2425957"/>
              <a:ext cx="50680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213521" y="154544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5BE26"/>
                </a:solidFill>
              </a:rPr>
              <a:t>DMSP F11</a:t>
            </a:r>
            <a:endParaRPr lang="en-GB" sz="1400" dirty="0">
              <a:solidFill>
                <a:srgbClr val="F5BE2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34319" y="154544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4184F4"/>
                </a:solidFill>
              </a:rPr>
              <a:t>DMSP F12</a:t>
            </a:r>
            <a:endParaRPr lang="en-GB" sz="1400" dirty="0">
              <a:solidFill>
                <a:srgbClr val="4184F4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55117" y="154544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D83629"/>
                </a:solidFill>
              </a:rPr>
              <a:t>DMSP F14</a:t>
            </a:r>
            <a:endParaRPr lang="en-GB" sz="1400" dirty="0">
              <a:solidFill>
                <a:srgbClr val="D8362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575915" y="1545449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069952"/>
                </a:solidFill>
              </a:rPr>
              <a:t>DMSP F15</a:t>
            </a:r>
            <a:endParaRPr lang="en-GB" sz="1400" dirty="0">
              <a:solidFill>
                <a:srgbClr val="06995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rot="16200000">
            <a:off x="5161891" y="3023007"/>
            <a:ext cx="2392030" cy="52467"/>
          </a:xfrm>
          <a:prstGeom prst="rect">
            <a:avLst/>
          </a:prstGeom>
          <a:solidFill>
            <a:srgbClr val="FF8E2B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744882" y="1010628"/>
            <a:ext cx="240823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SSM/T-2 channel 183 ± 7 GHz </a:t>
            </a:r>
            <a:r>
              <a:rPr lang="en-US" sz="1400" dirty="0" smtClean="0">
                <a:solidFill>
                  <a:schemeClr val="tx2"/>
                </a:solidFill>
              </a:rPr>
              <a:t>(lower tropospheric humidity)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4501" y="3029074"/>
            <a:ext cx="1466819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>
                <a:lumMod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Std. dev. of differences between FCDR and radiative transfer simulations (K)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4" name="Elbow Connector 3"/>
          <p:cNvCxnSpPr>
            <a:endCxn id="5" idx="1"/>
          </p:cNvCxnSpPr>
          <p:nvPr/>
        </p:nvCxnSpPr>
        <p:spPr>
          <a:xfrm>
            <a:off x="2414787" y="3753156"/>
            <a:ext cx="789061" cy="180399"/>
          </a:xfrm>
          <a:prstGeom prst="bentConnector3">
            <a:avLst>
              <a:gd name="adj1" fmla="val 50000"/>
            </a:avLst>
          </a:prstGeom>
          <a:ln w="28575">
            <a:solidFill>
              <a:schemeClr val="tx2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20500" y="520719"/>
            <a:ext cx="624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components of uncertainty: independent, structured, common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3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Content Placeholder 5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20" y="590391"/>
            <a:ext cx="5493012" cy="42856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differences with ERA5</a:t>
            </a:r>
            <a:endParaRPr lang="en-GB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67766" y="484098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1.00 GHz  ~Upper-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395719" y="1930260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3.00 GHz  ~Mid-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67766" y="3363838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7.00 GHz  ~Lower-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6986471" y="3234831"/>
            <a:ext cx="2179940" cy="1372909"/>
            <a:chOff x="6799044" y="3143656"/>
            <a:chExt cx="2179940" cy="137290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6239" y="3173050"/>
              <a:ext cx="1892289" cy="816640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>
            <a:xfrm flipV="1">
              <a:off x="7596336" y="3355312"/>
              <a:ext cx="383193" cy="15254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557666" y="3173050"/>
              <a:ext cx="0" cy="741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8000955" y="3173050"/>
              <a:ext cx="0" cy="7411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148868" y="3143656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P</a:t>
              </a:r>
              <a:endParaRPr lang="en-GB" dirty="0">
                <a:solidFill>
                  <a:schemeClr val="accent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1604" y="337160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99044" y="3939484"/>
              <a:ext cx="166143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/>
                <a:t>Fig. 23 excerpt from Hersbach et al. (2020</a:t>
              </a:r>
              <a:r>
                <a:rPr lang="en-US" sz="1050" dirty="0"/>
                <a:t>, </a:t>
              </a:r>
              <a:r>
                <a:rPr lang="en-US" sz="1050" dirty="0" smtClean="0"/>
                <a:t>doi:10.1002/qj.3803</a:t>
              </a:r>
              <a:r>
                <a:rPr lang="en-US" sz="1050" dirty="0"/>
                <a:t>)</a:t>
              </a:r>
              <a:endParaRPr lang="en-GB" sz="1050" dirty="0"/>
            </a:p>
          </p:txBody>
        </p:sp>
        <p:sp>
          <p:nvSpPr>
            <p:cNvPr id="35" name="TextBox 34"/>
            <p:cNvSpPr txBox="1"/>
            <p:nvPr/>
          </p:nvSpPr>
          <p:spPr>
            <a:xfrm rot="5400000">
              <a:off x="8571661" y="3440851"/>
              <a:ext cx="5838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m</a:t>
              </a:r>
              <a:r>
                <a:rPr lang="en-US" sz="900" smtClean="0"/>
                <a:t>m/day</a:t>
              </a:r>
              <a:endParaRPr lang="en-GB" sz="9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685325" y="635932"/>
            <a:ext cx="1094587" cy="65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A03"/>
                </a:solidFill>
              </a:rPr>
              <a:t>SSM/T-2 F12</a:t>
            </a:r>
            <a:endParaRPr lang="en-GB" dirty="0">
              <a:solidFill>
                <a:srgbClr val="FF7A0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67842" y="641039"/>
            <a:ext cx="104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B255"/>
                </a:solidFill>
              </a:rPr>
              <a:t>SSM/T-2 F14</a:t>
            </a:r>
            <a:endParaRPr lang="en-GB" dirty="0">
              <a:solidFill>
                <a:srgbClr val="55B25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96503" y="641039"/>
            <a:ext cx="10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41C1D"/>
                </a:solidFill>
              </a:rPr>
              <a:t>SSM/T-2 F15</a:t>
            </a:r>
            <a:endParaRPr lang="en-GB" dirty="0">
              <a:solidFill>
                <a:srgbClr val="D41C1D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90309" y="800707"/>
            <a:ext cx="614271" cy="3518492"/>
            <a:chOff x="8311449" y="721450"/>
            <a:chExt cx="614271" cy="3518492"/>
          </a:xfrm>
        </p:grpSpPr>
        <p:sp>
          <p:nvSpPr>
            <p:cNvPr id="17" name="Plus 16"/>
            <p:cNvSpPr/>
            <p:nvPr/>
          </p:nvSpPr>
          <p:spPr>
            <a:xfrm>
              <a:off x="8460479" y="721450"/>
              <a:ext cx="316210" cy="31621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Minus 17"/>
            <p:cNvSpPr/>
            <p:nvPr/>
          </p:nvSpPr>
          <p:spPr>
            <a:xfrm>
              <a:off x="8520533" y="4054721"/>
              <a:ext cx="316210" cy="185221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311449" y="2381791"/>
              <a:ext cx="614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~</a:t>
              </a:r>
              <a:r>
                <a:rPr lang="en-US" sz="3200" b="1" dirty="0" smtClean="0">
                  <a:ln w="22225">
                    <a:solidFill>
                      <a:schemeClr val="tx2"/>
                    </a:solidFill>
                    <a:prstDash val="solid"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</a:rPr>
                <a:t> 0</a:t>
              </a:r>
              <a:endParaRPr lang="en-GB" sz="3200" b="1" dirty="0">
                <a:ln w="22225">
                  <a:solidFill>
                    <a:schemeClr val="tx2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99992" y="1277347"/>
            <a:ext cx="1286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17AC5"/>
                </a:solidFill>
              </a:rPr>
              <a:t>AMSU-B </a:t>
            </a:r>
            <a:br>
              <a:rPr lang="en-US" dirty="0" smtClean="0">
                <a:solidFill>
                  <a:srgbClr val="A17AC5"/>
                </a:solidFill>
              </a:rPr>
            </a:br>
            <a:r>
              <a:rPr lang="en-US" dirty="0" smtClean="0">
                <a:solidFill>
                  <a:srgbClr val="A17AC5"/>
                </a:solidFill>
              </a:rPr>
              <a:t>NOAA-16</a:t>
            </a:r>
            <a:endParaRPr lang="en-GB" dirty="0">
              <a:solidFill>
                <a:srgbClr val="A17AC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45280" y="641039"/>
            <a:ext cx="102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76B4"/>
                </a:solidFill>
              </a:rPr>
              <a:t>SSM/T-2 F11</a:t>
            </a:r>
            <a:endParaRPr lang="en-GB" dirty="0">
              <a:solidFill>
                <a:srgbClr val="1E76B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83344" y="1277347"/>
            <a:ext cx="207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D5752"/>
                </a:solidFill>
              </a:rPr>
              <a:t>AMSU-B </a:t>
            </a:r>
            <a:br>
              <a:rPr lang="en-US" dirty="0" smtClean="0">
                <a:solidFill>
                  <a:srgbClr val="8D5752"/>
                </a:solidFill>
              </a:rPr>
            </a:br>
            <a:r>
              <a:rPr lang="en-US" dirty="0" smtClean="0">
                <a:solidFill>
                  <a:srgbClr val="8D5752"/>
                </a:solidFill>
              </a:rPr>
              <a:t>NOAA-17</a:t>
            </a:r>
            <a:endParaRPr lang="en-GB" dirty="0">
              <a:solidFill>
                <a:srgbClr val="8D575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14461" y="2325987"/>
            <a:ext cx="222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② ERA5 </a:t>
            </a:r>
            <a:r>
              <a:rPr lang="en-US" sz="1200" dirty="0"/>
              <a:t>observation </a:t>
            </a:r>
            <a:r>
              <a:rPr lang="en-US" sz="1200" dirty="0" smtClean="0"/>
              <a:t>data assimilation feedback, for AMSU-B data </a:t>
            </a:r>
            <a:r>
              <a:rPr lang="en-US" sz="1200" smtClean="0"/>
              <a:t>actively assimilated in ERA5</a:t>
            </a:r>
            <a:endParaRPr lang="en-GB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6914462" y="607816"/>
            <a:ext cx="222953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①</a:t>
            </a:r>
            <a:r>
              <a:rPr lang="en-US" sz="1200" dirty="0" smtClean="0"/>
              <a:t> [SSM/T-2 FCDR] </a:t>
            </a:r>
            <a:r>
              <a:rPr lang="en-US" sz="1200" i="1" dirty="0" smtClean="0"/>
              <a:t>minus </a:t>
            </a:r>
            <a:br>
              <a:rPr lang="en-US" sz="1200" i="1" dirty="0" smtClean="0"/>
            </a:br>
            <a:r>
              <a:rPr lang="en-US" sz="1200" dirty="0" smtClean="0"/>
              <a:t>[clear-sky radiative transfer simulations (running NWP-SAF RADSIM &amp; RTTOV, using ERA5 atmospheric profiles) for scenes believed to be clear of cloud/rain effects, after removing noisy events based on FIDUCEO total uncertainty]</a:t>
            </a:r>
            <a:endParaRPr lang="en-GB" sz="1200" dirty="0"/>
          </a:p>
        </p:txBody>
      </p:sp>
      <p:sp>
        <p:nvSpPr>
          <p:cNvPr id="57" name="Rectangle 56"/>
          <p:cNvSpPr/>
          <p:nvPr/>
        </p:nvSpPr>
        <p:spPr>
          <a:xfrm>
            <a:off x="1424606" y="77698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①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4108867" y="142085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②</a:t>
            </a:r>
            <a:endParaRPr lang="en-GB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b="11313"/>
          <a:stretch/>
        </p:blipFill>
        <p:spPr>
          <a:xfrm>
            <a:off x="8296297" y="1016297"/>
            <a:ext cx="703217" cy="2160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533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12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1520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" y="590400"/>
            <a:ext cx="5493600" cy="428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Std. dev. differences with ERA5</a:t>
            </a:r>
            <a:endParaRPr lang="en-GB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064" y="4731990"/>
            <a:ext cx="937014" cy="17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51742" y="484098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1.00 GHz  ~Upper-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179695" y="1930260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3.00 GHz  ~Mid-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151742" y="3363838"/>
            <a:ext cx="345638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 smtClean="0"/>
              <a:t>183.31 ± 7.00 GHz  ~Lower-</a:t>
            </a:r>
            <a:r>
              <a:rPr lang="en-US" sz="1400" dirty="0" err="1" smtClean="0"/>
              <a:t>Tropos</a:t>
            </a:r>
            <a:r>
              <a:rPr lang="en-US" sz="1400" dirty="0" smtClean="0"/>
              <a:t>. Hum.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2469301" y="635932"/>
            <a:ext cx="1094587" cy="65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7A03"/>
                </a:solidFill>
              </a:rPr>
              <a:t>SSM/T-2 F12</a:t>
            </a:r>
            <a:endParaRPr lang="en-GB" dirty="0">
              <a:solidFill>
                <a:srgbClr val="FF7A03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51818" y="641039"/>
            <a:ext cx="104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5B255"/>
                </a:solidFill>
              </a:rPr>
              <a:t>SSM/T-2 F14</a:t>
            </a:r>
            <a:endParaRPr lang="en-GB" dirty="0">
              <a:solidFill>
                <a:srgbClr val="55B255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80479" y="641039"/>
            <a:ext cx="1027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41C1D"/>
                </a:solidFill>
              </a:rPr>
              <a:t>SSM/T-2 F15</a:t>
            </a:r>
            <a:endParaRPr lang="en-GB" dirty="0">
              <a:solidFill>
                <a:srgbClr val="D41C1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1349355"/>
            <a:ext cx="1286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A17AC5"/>
                </a:solidFill>
              </a:rPr>
              <a:t>AMSU-B </a:t>
            </a:r>
            <a:br>
              <a:rPr lang="en-US" sz="1600" dirty="0" smtClean="0">
                <a:solidFill>
                  <a:srgbClr val="A17AC5"/>
                </a:solidFill>
              </a:rPr>
            </a:br>
            <a:r>
              <a:rPr lang="en-US" sz="1600" dirty="0" smtClean="0">
                <a:solidFill>
                  <a:srgbClr val="A17AC5"/>
                </a:solidFill>
              </a:rPr>
              <a:t>NOAA-16</a:t>
            </a:r>
            <a:endParaRPr lang="en-GB" sz="1600" dirty="0">
              <a:solidFill>
                <a:srgbClr val="A17AC5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529256" y="641039"/>
            <a:ext cx="1026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76B4"/>
                </a:solidFill>
              </a:rPr>
              <a:t>SSM/T-2 F11</a:t>
            </a:r>
            <a:endParaRPr lang="en-GB" dirty="0">
              <a:solidFill>
                <a:srgbClr val="1E76B4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0072" y="1349355"/>
            <a:ext cx="2070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D5752"/>
                </a:solidFill>
              </a:rPr>
              <a:t>AMSU-B </a:t>
            </a:r>
            <a:br>
              <a:rPr lang="en-US" sz="1600" dirty="0" smtClean="0">
                <a:solidFill>
                  <a:srgbClr val="8D5752"/>
                </a:solidFill>
              </a:rPr>
            </a:br>
            <a:r>
              <a:rPr lang="en-US" sz="1600" dirty="0" smtClean="0">
                <a:solidFill>
                  <a:srgbClr val="8D5752"/>
                </a:solidFill>
              </a:rPr>
              <a:t>NOAA-17</a:t>
            </a:r>
            <a:endParaRPr lang="en-GB" sz="1600" dirty="0">
              <a:solidFill>
                <a:srgbClr val="8D5752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08582" y="77698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①</a:t>
            </a:r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3972726" y="148591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②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6914461" y="2325987"/>
            <a:ext cx="2229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② ERA5 </a:t>
            </a:r>
            <a:r>
              <a:rPr lang="en-US" sz="1200" dirty="0"/>
              <a:t>observation </a:t>
            </a:r>
            <a:r>
              <a:rPr lang="en-US" sz="1200" dirty="0" smtClean="0"/>
              <a:t>data assimilation feedback, for AMSU-B data actively assimilated in ERA5</a:t>
            </a:r>
            <a:endParaRPr lang="en-GB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6914462" y="607816"/>
            <a:ext cx="2229537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①</a:t>
            </a:r>
            <a:r>
              <a:rPr lang="en-US" sz="1200" dirty="0" smtClean="0"/>
              <a:t> [SSM/T-2 FCDR] </a:t>
            </a:r>
            <a:r>
              <a:rPr lang="en-US" sz="1200" i="1" dirty="0" smtClean="0"/>
              <a:t>minus </a:t>
            </a:r>
            <a:br>
              <a:rPr lang="en-US" sz="1200" i="1" dirty="0" smtClean="0"/>
            </a:br>
            <a:r>
              <a:rPr lang="en-US" sz="1200" dirty="0" smtClean="0"/>
              <a:t>[clear-sky radiative transfer simulations (running NWP-SAF RADSIM &amp; RTTOV, using ERA5 atmospheric profiles) for scenes believed to be clear of cloud/rain effects, after removing noisy events based on FIDUCEO total uncertainty]</a:t>
            </a:r>
            <a:endParaRPr lang="en-GB" sz="1200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3" b="11313"/>
          <a:stretch/>
        </p:blipFill>
        <p:spPr>
          <a:xfrm>
            <a:off x="8296297" y="1016297"/>
            <a:ext cx="703217" cy="2160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226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ta Access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n situ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mergenc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tmospher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limate Chan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ecurity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pace component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User Uptake">
  <a:themeElements>
    <a:clrScheme name="Copernicu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5408F"/>
      </a:accent1>
      <a:accent2>
        <a:srgbClr val="FFC800"/>
      </a:accent2>
      <a:accent3>
        <a:srgbClr val="69AADC"/>
      </a:accent3>
      <a:accent4>
        <a:srgbClr val="8064A2"/>
      </a:accent4>
      <a:accent5>
        <a:srgbClr val="32A857"/>
      </a:accent5>
      <a:accent6>
        <a:srgbClr val="F25B3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14370</TotalTime>
  <Words>486</Words>
  <Application>Microsoft Office PowerPoint</Application>
  <PresentationFormat>On-screen Show (16:9)</PresentationFormat>
  <Paragraphs>71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Data Access</vt:lpstr>
      <vt:lpstr>Marine</vt:lpstr>
      <vt:lpstr>Land</vt:lpstr>
      <vt:lpstr>Emergency</vt:lpstr>
      <vt:lpstr>Atmosphere</vt:lpstr>
      <vt:lpstr>Climate Change</vt:lpstr>
      <vt:lpstr>Security</vt:lpstr>
      <vt:lpstr>Space component</vt:lpstr>
      <vt:lpstr>User Uptake</vt:lpstr>
      <vt:lpstr>In situ</vt:lpstr>
      <vt:lpstr>PowerPoint Presentation</vt:lpstr>
      <vt:lpstr>SSM/T-2 instrument</vt:lpstr>
      <vt:lpstr>SSM/T-2 FDR Release 2</vt:lpstr>
      <vt:lpstr>SSM/T-2 Uncertainties</vt:lpstr>
      <vt:lpstr>Mean differences with ERA5</vt:lpstr>
      <vt:lpstr>PowerPoint Presentation</vt:lpstr>
      <vt:lpstr>Std. dev. differences with ERA5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(critical) look at bias models for correcting observation biases</dc:title>
  <dc:creator>Borras, Telm</dc:creator>
  <cp:lastModifiedBy>Paul Poli</cp:lastModifiedBy>
  <cp:revision>716</cp:revision>
  <dcterms:created xsi:type="dcterms:W3CDTF">2016-08-05T07:21:09Z</dcterms:created>
  <dcterms:modified xsi:type="dcterms:W3CDTF">2021-03-30T14:30:32Z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1209457</vt:lpwstr>
  </property>
  <property fmtid="{D5CDD505-2E9C-101B-9397-08002B2CF9AE}" pid="3" name="DM_DOCNAME">
    <vt:lpwstr>GSICS MW subgroup 2021 SSMT2 FCDR bias assessment</vt:lpwstr>
  </property>
  <property fmtid="{D5CDD505-2E9C-101B-9397-08002B2CF9AE}" pid="4" name="DM_AUTHOR">
    <vt:lpwstr>Paul Poli</vt:lpwstr>
  </property>
  <property fmtid="{D5CDD505-2E9C-101B-9397-08002B2CF9AE}" pid="5" name="DM_E_DOC_NO">
    <vt:lpwstr>EUM/CLIMATE/VWG/21/1209457</vt:lpwstr>
  </property>
  <property fmtid="{D5CDD505-2E9C-101B-9397-08002B2CF9AE}" pid="6" name="DM_E_VER_NO">
    <vt:lpwstr>2 Draft</vt:lpwstr>
  </property>
  <property fmtid="{D5CDD505-2E9C-101B-9397-08002B2CF9AE}" pid="7" name="DM_E_ISS_DATE">
    <vt:lpwstr>18 January 2021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