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5"/>
    <p:sldMasterId id="2147483950" r:id="rId6"/>
    <p:sldMasterId id="2147483957" r:id="rId7"/>
    <p:sldMasterId id="2147483970" r:id="rId8"/>
  </p:sldMasterIdLst>
  <p:notesMasterIdLst>
    <p:notesMasterId r:id="rId34"/>
  </p:notesMasterIdLst>
  <p:handoutMasterIdLst>
    <p:handoutMasterId r:id="rId35"/>
  </p:handoutMasterIdLst>
  <p:sldIdLst>
    <p:sldId id="256" r:id="rId9"/>
    <p:sldId id="265" r:id="rId10"/>
    <p:sldId id="266" r:id="rId11"/>
    <p:sldId id="268" r:id="rId12"/>
    <p:sldId id="267" r:id="rId13"/>
    <p:sldId id="269" r:id="rId14"/>
    <p:sldId id="259" r:id="rId15"/>
    <p:sldId id="270" r:id="rId16"/>
    <p:sldId id="272" r:id="rId17"/>
    <p:sldId id="273" r:id="rId18"/>
    <p:sldId id="274" r:id="rId19"/>
    <p:sldId id="277" r:id="rId20"/>
    <p:sldId id="275" r:id="rId21"/>
    <p:sldId id="276" r:id="rId22"/>
    <p:sldId id="278" r:id="rId23"/>
    <p:sldId id="288" r:id="rId24"/>
    <p:sldId id="279" r:id="rId25"/>
    <p:sldId id="281" r:id="rId26"/>
    <p:sldId id="284" r:id="rId27"/>
    <p:sldId id="282" r:id="rId28"/>
    <p:sldId id="285" r:id="rId29"/>
    <p:sldId id="283" r:id="rId30"/>
    <p:sldId id="286" r:id="rId31"/>
    <p:sldId id="287" r:id="rId32"/>
    <p:sldId id="289" r:id="rId33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2D1FE1"/>
    <a:srgbClr val="E92BB7"/>
    <a:srgbClr val="006196"/>
    <a:srgbClr val="8197A6"/>
    <a:srgbClr val="F1666A"/>
    <a:srgbClr val="D9D9D9"/>
    <a:srgbClr val="053249"/>
    <a:srgbClr val="003249"/>
    <a:srgbClr val="335E6F"/>
    <a:srgbClr val="6DC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6" autoAdjust="0"/>
    <p:restoredTop sz="94035" autoAdjust="0"/>
  </p:normalViewPr>
  <p:slideViewPr>
    <p:cSldViewPr snapToGrid="0">
      <p:cViewPr>
        <p:scale>
          <a:sx n="89" d="100"/>
          <a:sy n="89" d="100"/>
        </p:scale>
        <p:origin x="180" y="486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3/22/2021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8.png"/><Relationship Id="rId3" Type="http://schemas.openxmlformats.org/officeDocument/2006/relationships/image" Target="../media/image30.png"/><Relationship Id="rId21" Type="http://schemas.openxmlformats.org/officeDocument/2006/relationships/image" Target="../media/image44.png"/><Relationship Id="rId7" Type="http://schemas.openxmlformats.org/officeDocument/2006/relationships/image" Target="../media/image7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7.png"/><Relationship Id="rId2" Type="http://schemas.openxmlformats.org/officeDocument/2006/relationships/image" Target="../media/image29.jpe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24" Type="http://schemas.openxmlformats.org/officeDocument/2006/relationships/image" Target="../media/image46.png"/><Relationship Id="rId5" Type="http://schemas.openxmlformats.org/officeDocument/2006/relationships/image" Target="../media/image5.png"/><Relationship Id="rId15" Type="http://schemas.openxmlformats.org/officeDocument/2006/relationships/image" Target="../media/image38.png"/><Relationship Id="rId23" Type="http://schemas.openxmlformats.org/officeDocument/2006/relationships/image" Target="../media/image23.png"/><Relationship Id="rId28" Type="http://schemas.openxmlformats.org/officeDocument/2006/relationships/image" Target="../media/image2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9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4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55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image" Target="../media/image28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50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24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8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image" Target="../media/image28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51.jp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24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image" Target="../media/image28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52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24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440BF7BC-B34F-4433-92C7-6C44753A6C69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64" name="Picture 123" descr="at.png">
              <a:extLst>
                <a:ext uri="{FF2B5EF4-FFF2-40B4-BE49-F238E27FC236}">
                  <a16:creationId xmlns:a16="http://schemas.microsoft.com/office/drawing/2014/main" id="{D3886876-46B4-435E-815C-C4EE1E0CE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124" descr="be.png">
              <a:extLst>
                <a:ext uri="{FF2B5EF4-FFF2-40B4-BE49-F238E27FC236}">
                  <a16:creationId xmlns:a16="http://schemas.microsoft.com/office/drawing/2014/main" id="{DD097B1D-FB4D-4BAB-84C4-401861A41E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125" descr="ch.png">
              <a:extLst>
                <a:ext uri="{FF2B5EF4-FFF2-40B4-BE49-F238E27FC236}">
                  <a16:creationId xmlns:a16="http://schemas.microsoft.com/office/drawing/2014/main" id="{AE740CFC-D88F-4662-B272-2A11625ED3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126" descr="cz.png">
              <a:extLst>
                <a:ext uri="{FF2B5EF4-FFF2-40B4-BE49-F238E27FC236}">
                  <a16:creationId xmlns:a16="http://schemas.microsoft.com/office/drawing/2014/main" id="{D12ABF30-9824-44B3-9630-55F4C9625E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127" descr="de.png">
              <a:extLst>
                <a:ext uri="{FF2B5EF4-FFF2-40B4-BE49-F238E27FC236}">
                  <a16:creationId xmlns:a16="http://schemas.microsoft.com/office/drawing/2014/main" id="{852E59E1-4F9F-4320-B851-06A76A18F5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128" descr="dk.png">
              <a:extLst>
                <a:ext uri="{FF2B5EF4-FFF2-40B4-BE49-F238E27FC236}">
                  <a16:creationId xmlns:a16="http://schemas.microsoft.com/office/drawing/2014/main" id="{D35497CD-9E6C-4B09-9009-97F8A8EB5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129" descr="ee.png">
              <a:extLst>
                <a:ext uri="{FF2B5EF4-FFF2-40B4-BE49-F238E27FC236}">
                  <a16:creationId xmlns:a16="http://schemas.microsoft.com/office/drawing/2014/main" id="{DF217C9F-172F-4E9E-9A66-A7CD967D53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130" descr="es.png">
              <a:extLst>
                <a:ext uri="{FF2B5EF4-FFF2-40B4-BE49-F238E27FC236}">
                  <a16:creationId xmlns:a16="http://schemas.microsoft.com/office/drawing/2014/main" id="{66FCB59D-3062-4757-8BFB-22C932BC53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131" descr="fi.png">
              <a:extLst>
                <a:ext uri="{FF2B5EF4-FFF2-40B4-BE49-F238E27FC236}">
                  <a16:creationId xmlns:a16="http://schemas.microsoft.com/office/drawing/2014/main" id="{857FBF31-3267-4A85-B93D-D5F66D4655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132" descr="fr.png">
              <a:extLst>
                <a:ext uri="{FF2B5EF4-FFF2-40B4-BE49-F238E27FC236}">
                  <a16:creationId xmlns:a16="http://schemas.microsoft.com/office/drawing/2014/main" id="{AC3AC60A-A22A-4771-BBEA-4A4A79EA8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133" descr="gr.png">
              <a:extLst>
                <a:ext uri="{FF2B5EF4-FFF2-40B4-BE49-F238E27FC236}">
                  <a16:creationId xmlns:a16="http://schemas.microsoft.com/office/drawing/2014/main" id="{95C7D437-D0D4-4871-A7A9-4FB01C49B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134" descr="hu.png">
              <a:extLst>
                <a:ext uri="{FF2B5EF4-FFF2-40B4-BE49-F238E27FC236}">
                  <a16:creationId xmlns:a16="http://schemas.microsoft.com/office/drawing/2014/main" id="{9AA03365-688C-4189-9CF4-77654972D2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135" descr="ie.png">
              <a:extLst>
                <a:ext uri="{FF2B5EF4-FFF2-40B4-BE49-F238E27FC236}">
                  <a16:creationId xmlns:a16="http://schemas.microsoft.com/office/drawing/2014/main" id="{FB0E5814-0AB6-4AC5-9674-4C73FE8D7A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136" descr="it.png">
              <a:extLst>
                <a:ext uri="{FF2B5EF4-FFF2-40B4-BE49-F238E27FC236}">
                  <a16:creationId xmlns:a16="http://schemas.microsoft.com/office/drawing/2014/main" id="{DC3DD283-869F-47D0-A48A-4F1B3DCD89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137" descr="lu.png">
              <a:extLst>
                <a:ext uri="{FF2B5EF4-FFF2-40B4-BE49-F238E27FC236}">
                  <a16:creationId xmlns:a16="http://schemas.microsoft.com/office/drawing/2014/main" id="{85D43585-9A22-4D20-8F48-346B16189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138" descr="nl.png">
              <a:extLst>
                <a:ext uri="{FF2B5EF4-FFF2-40B4-BE49-F238E27FC236}">
                  <a16:creationId xmlns:a16="http://schemas.microsoft.com/office/drawing/2014/main" id="{237E0A86-2B7A-4934-A712-1A7DAA2F0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139" descr="no.png">
              <a:extLst>
                <a:ext uri="{FF2B5EF4-FFF2-40B4-BE49-F238E27FC236}">
                  <a16:creationId xmlns:a16="http://schemas.microsoft.com/office/drawing/2014/main" id="{BA522E5F-812F-441E-8D49-50204B024A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140" descr="pl.png">
              <a:extLst>
                <a:ext uri="{FF2B5EF4-FFF2-40B4-BE49-F238E27FC236}">
                  <a16:creationId xmlns:a16="http://schemas.microsoft.com/office/drawing/2014/main" id="{5C25A66E-F50A-4AC7-AE2A-253DC36475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141" descr="pt.png">
              <a:extLst>
                <a:ext uri="{FF2B5EF4-FFF2-40B4-BE49-F238E27FC236}">
                  <a16:creationId xmlns:a16="http://schemas.microsoft.com/office/drawing/2014/main" id="{871FA8BE-D304-45C2-AC4E-787E09F29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142" descr="ro.png">
              <a:extLst>
                <a:ext uri="{FF2B5EF4-FFF2-40B4-BE49-F238E27FC236}">
                  <a16:creationId xmlns:a16="http://schemas.microsoft.com/office/drawing/2014/main" id="{C4853C68-B8CF-4FE0-83DC-780A833866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143" descr="se.png">
              <a:extLst>
                <a:ext uri="{FF2B5EF4-FFF2-40B4-BE49-F238E27FC236}">
                  <a16:creationId xmlns:a16="http://schemas.microsoft.com/office/drawing/2014/main" id="{1E1D2C75-A8F1-432D-B413-3E29B7CA8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144" descr="uk.png">
              <a:extLst>
                <a:ext uri="{FF2B5EF4-FFF2-40B4-BE49-F238E27FC236}">
                  <a16:creationId xmlns:a16="http://schemas.microsoft.com/office/drawing/2014/main" id="{F0D1B348-FFED-48BE-B0F9-D78EE5FE9E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145" descr="ca.png">
              <a:extLst>
                <a:ext uri="{FF2B5EF4-FFF2-40B4-BE49-F238E27FC236}">
                  <a16:creationId xmlns:a16="http://schemas.microsoft.com/office/drawing/2014/main" id="{5B719153-ECAB-4C91-A5DA-A5770D2A47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146">
              <a:extLst>
                <a:ext uri="{FF2B5EF4-FFF2-40B4-BE49-F238E27FC236}">
                  <a16:creationId xmlns:a16="http://schemas.microsoft.com/office/drawing/2014/main" id="{05FC866A-66E0-4D16-B82F-F2A39DF75C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8" name="Picture 147" descr="si.png">
              <a:extLst>
                <a:ext uri="{FF2B5EF4-FFF2-40B4-BE49-F238E27FC236}">
                  <a16:creationId xmlns:a16="http://schemas.microsoft.com/office/drawing/2014/main" id="{DDA4AA46-85CD-455A-88E6-E55FBA6A29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3D8EFE9-2B65-41B7-8890-FC741C413786}"/>
              </a:ext>
            </a:extLst>
          </p:cNvPr>
          <p:cNvPicPr>
            <a:picLocks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err="1" smtClean="0"/>
              <a:t>fth</a:t>
            </a:r>
            <a:r>
              <a:rPr lang="en-GB" noProof="0" dirty="0" smtClean="0"/>
              <a:t>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421831"/>
            <a:ext cx="10625007" cy="567399"/>
          </a:xfrm>
          <a:prstGeom prst="rect">
            <a:avLst/>
          </a:prstGeom>
        </p:spPr>
        <p:txBody>
          <a:bodyPr/>
          <a:lstStyle>
            <a:lvl1pPr algn="l"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grpSp>
        <p:nvGrpSpPr>
          <p:cNvPr id="41" name="Group 170">
            <a:extLst>
              <a:ext uri="{FF2B5EF4-FFF2-40B4-BE49-F238E27FC236}">
                <a16:creationId xmlns:a16="http://schemas.microsoft.com/office/drawing/2014/main" id="{B3B744C6-0973-4F56-9325-36503709D9C5}"/>
              </a:ext>
            </a:extLst>
          </p:cNvPr>
          <p:cNvGrpSpPr/>
          <p:nvPr userDrawn="1"/>
        </p:nvGrpSpPr>
        <p:grpSpPr>
          <a:xfrm>
            <a:off x="226800" y="6573600"/>
            <a:ext cx="9280921" cy="144114"/>
            <a:chOff x="226688" y="6572055"/>
            <a:chExt cx="9280921" cy="144114"/>
          </a:xfrm>
        </p:grpSpPr>
        <p:pic>
          <p:nvPicPr>
            <p:cNvPr id="42" name="Picture 171" descr="at.png">
              <a:extLst>
                <a:ext uri="{FF2B5EF4-FFF2-40B4-BE49-F238E27FC236}">
                  <a16:creationId xmlns:a16="http://schemas.microsoft.com/office/drawing/2014/main" id="{B5B0CFD8-C3CB-47B4-9D28-CA25F3C53B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72" descr="be.png">
              <a:extLst>
                <a:ext uri="{FF2B5EF4-FFF2-40B4-BE49-F238E27FC236}">
                  <a16:creationId xmlns:a16="http://schemas.microsoft.com/office/drawing/2014/main" id="{C45E3C1E-816C-4CB8-B951-27B7CF249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73" descr="ch.png">
              <a:extLst>
                <a:ext uri="{FF2B5EF4-FFF2-40B4-BE49-F238E27FC236}">
                  <a16:creationId xmlns:a16="http://schemas.microsoft.com/office/drawing/2014/main" id="{04CB944C-2016-4FF4-847D-84B3D02A52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74" descr="cz.png">
              <a:extLst>
                <a:ext uri="{FF2B5EF4-FFF2-40B4-BE49-F238E27FC236}">
                  <a16:creationId xmlns:a16="http://schemas.microsoft.com/office/drawing/2014/main" id="{7F6B9631-2851-448B-8A9E-9AFB5C3CF9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75" descr="de.png">
              <a:extLst>
                <a:ext uri="{FF2B5EF4-FFF2-40B4-BE49-F238E27FC236}">
                  <a16:creationId xmlns:a16="http://schemas.microsoft.com/office/drawing/2014/main" id="{9280F65B-B6FE-43B9-85FA-83E152098E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76" descr="dk.png">
              <a:extLst>
                <a:ext uri="{FF2B5EF4-FFF2-40B4-BE49-F238E27FC236}">
                  <a16:creationId xmlns:a16="http://schemas.microsoft.com/office/drawing/2014/main" id="{345270D6-A1AE-423C-B001-A14D706F83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77" descr="ee.png">
              <a:extLst>
                <a:ext uri="{FF2B5EF4-FFF2-40B4-BE49-F238E27FC236}">
                  <a16:creationId xmlns:a16="http://schemas.microsoft.com/office/drawing/2014/main" id="{E9720694-E594-4858-817B-AFD5BB427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78" descr="es.png">
              <a:extLst>
                <a:ext uri="{FF2B5EF4-FFF2-40B4-BE49-F238E27FC236}">
                  <a16:creationId xmlns:a16="http://schemas.microsoft.com/office/drawing/2014/main" id="{F94E2827-B237-4C99-B010-7DE26DCC1C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79" descr="fi.png">
              <a:extLst>
                <a:ext uri="{FF2B5EF4-FFF2-40B4-BE49-F238E27FC236}">
                  <a16:creationId xmlns:a16="http://schemas.microsoft.com/office/drawing/2014/main" id="{2FBE710C-3BBE-4EE1-85F0-543821CF76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80" descr="fr.png">
              <a:extLst>
                <a:ext uri="{FF2B5EF4-FFF2-40B4-BE49-F238E27FC236}">
                  <a16:creationId xmlns:a16="http://schemas.microsoft.com/office/drawing/2014/main" id="{7ED01A0D-E5FE-4CD6-BBA2-4617900FE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81" descr="gr.png">
              <a:extLst>
                <a:ext uri="{FF2B5EF4-FFF2-40B4-BE49-F238E27FC236}">
                  <a16:creationId xmlns:a16="http://schemas.microsoft.com/office/drawing/2014/main" id="{1D925DCE-3867-4F59-9E97-7C6C8E8908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82" descr="hu.png">
              <a:extLst>
                <a:ext uri="{FF2B5EF4-FFF2-40B4-BE49-F238E27FC236}">
                  <a16:creationId xmlns:a16="http://schemas.microsoft.com/office/drawing/2014/main" id="{73B21AB1-7B30-434E-880C-D6451EEAAF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83" descr="ie.png">
              <a:extLst>
                <a:ext uri="{FF2B5EF4-FFF2-40B4-BE49-F238E27FC236}">
                  <a16:creationId xmlns:a16="http://schemas.microsoft.com/office/drawing/2014/main" id="{7E4F70E7-80D8-4E80-8BC8-5180B59A7B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84" descr="it.png">
              <a:extLst>
                <a:ext uri="{FF2B5EF4-FFF2-40B4-BE49-F238E27FC236}">
                  <a16:creationId xmlns:a16="http://schemas.microsoft.com/office/drawing/2014/main" id="{F6F5528D-59BB-41F1-840C-E3DBFFA4FE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85" descr="lu.png">
              <a:extLst>
                <a:ext uri="{FF2B5EF4-FFF2-40B4-BE49-F238E27FC236}">
                  <a16:creationId xmlns:a16="http://schemas.microsoft.com/office/drawing/2014/main" id="{5F9A0BB6-45AA-49B2-8320-C7BD3B563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86" descr="nl.png">
              <a:extLst>
                <a:ext uri="{FF2B5EF4-FFF2-40B4-BE49-F238E27FC236}">
                  <a16:creationId xmlns:a16="http://schemas.microsoft.com/office/drawing/2014/main" id="{CF23BCF8-5E52-43CE-8938-F7E03FB21A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87" descr="no.png">
              <a:extLst>
                <a:ext uri="{FF2B5EF4-FFF2-40B4-BE49-F238E27FC236}">
                  <a16:creationId xmlns:a16="http://schemas.microsoft.com/office/drawing/2014/main" id="{EEB48D4B-8F86-4BA0-8245-63AE9EC807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88" descr="pl.png">
              <a:extLst>
                <a:ext uri="{FF2B5EF4-FFF2-40B4-BE49-F238E27FC236}">
                  <a16:creationId xmlns:a16="http://schemas.microsoft.com/office/drawing/2014/main" id="{8FF317D1-D872-4891-A77A-414A273A83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189" descr="pt.png">
              <a:extLst>
                <a:ext uri="{FF2B5EF4-FFF2-40B4-BE49-F238E27FC236}">
                  <a16:creationId xmlns:a16="http://schemas.microsoft.com/office/drawing/2014/main" id="{18DC2CF5-35ED-4121-B046-EC136E215D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190" descr="ro.png">
              <a:extLst>
                <a:ext uri="{FF2B5EF4-FFF2-40B4-BE49-F238E27FC236}">
                  <a16:creationId xmlns:a16="http://schemas.microsoft.com/office/drawing/2014/main" id="{5F054902-78EF-4CCF-9359-A8B11EAA77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191" descr="se.png">
              <a:extLst>
                <a:ext uri="{FF2B5EF4-FFF2-40B4-BE49-F238E27FC236}">
                  <a16:creationId xmlns:a16="http://schemas.microsoft.com/office/drawing/2014/main" id="{E89F7401-B6DA-4DB2-BB60-35E0BE4D0B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192" descr="uk.png">
              <a:extLst>
                <a:ext uri="{FF2B5EF4-FFF2-40B4-BE49-F238E27FC236}">
                  <a16:creationId xmlns:a16="http://schemas.microsoft.com/office/drawing/2014/main" id="{EAC5D92B-0226-4633-913E-04D535240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193" descr="ca.png">
              <a:extLst>
                <a:ext uri="{FF2B5EF4-FFF2-40B4-BE49-F238E27FC236}">
                  <a16:creationId xmlns:a16="http://schemas.microsoft.com/office/drawing/2014/main" id="{9AE548EA-7BBE-4EBE-ABEE-C6746D6B29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194">
              <a:extLst>
                <a:ext uri="{FF2B5EF4-FFF2-40B4-BE49-F238E27FC236}">
                  <a16:creationId xmlns:a16="http://schemas.microsoft.com/office/drawing/2014/main" id="{B5E46B32-C552-4409-ACD4-AF594DBB4E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97" name="Picture 195" descr="si.png">
              <a:extLst>
                <a:ext uri="{FF2B5EF4-FFF2-40B4-BE49-F238E27FC236}">
                  <a16:creationId xmlns:a16="http://schemas.microsoft.com/office/drawing/2014/main" id="{E9E9700C-1AFD-4364-A052-26C33DEA28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2" name="Picture 5">
            <a:extLst>
              <a:ext uri="{FF2B5EF4-FFF2-40B4-BE49-F238E27FC236}">
                <a16:creationId xmlns:a16="http://schemas.microsoft.com/office/drawing/2014/main" id="{0CF3CBB4-F6DB-4B28-8E88-00027CC62FA5}"/>
              </a:ext>
            </a:extLst>
          </p:cNvPr>
          <p:cNvPicPr>
            <a:picLocks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E59789FD-0EA2-4C0F-A892-2BD716E05C8D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92" name="Picture 123" descr="at.png">
              <a:extLst>
                <a:ext uri="{FF2B5EF4-FFF2-40B4-BE49-F238E27FC236}">
                  <a16:creationId xmlns:a16="http://schemas.microsoft.com/office/drawing/2014/main" id="{E0204FF9-5EFA-4CD2-8E80-05FEA2DA4F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124" descr="be.png">
              <a:extLst>
                <a:ext uri="{FF2B5EF4-FFF2-40B4-BE49-F238E27FC236}">
                  <a16:creationId xmlns:a16="http://schemas.microsoft.com/office/drawing/2014/main" id="{AD0FBA18-1F11-4311-8CBB-B541FEF62A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125" descr="ch.png">
              <a:extLst>
                <a:ext uri="{FF2B5EF4-FFF2-40B4-BE49-F238E27FC236}">
                  <a16:creationId xmlns:a16="http://schemas.microsoft.com/office/drawing/2014/main" id="{C8BADCDB-CFF6-4A9A-96EF-0A9803587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126" descr="cz.png">
              <a:extLst>
                <a:ext uri="{FF2B5EF4-FFF2-40B4-BE49-F238E27FC236}">
                  <a16:creationId xmlns:a16="http://schemas.microsoft.com/office/drawing/2014/main" id="{93D9E1DC-B125-4ADB-9C4C-F81018E26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127" descr="de.png">
              <a:extLst>
                <a:ext uri="{FF2B5EF4-FFF2-40B4-BE49-F238E27FC236}">
                  <a16:creationId xmlns:a16="http://schemas.microsoft.com/office/drawing/2014/main" id="{8A830C3F-B2B6-4DD9-9410-D6D37F1F54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128" descr="dk.png">
              <a:extLst>
                <a:ext uri="{FF2B5EF4-FFF2-40B4-BE49-F238E27FC236}">
                  <a16:creationId xmlns:a16="http://schemas.microsoft.com/office/drawing/2014/main" id="{2101810F-B79F-4218-9079-467E033D6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129" descr="ee.png">
              <a:extLst>
                <a:ext uri="{FF2B5EF4-FFF2-40B4-BE49-F238E27FC236}">
                  <a16:creationId xmlns:a16="http://schemas.microsoft.com/office/drawing/2014/main" id="{9E6C0BB8-FC17-4A30-B2A2-86641B275B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130" descr="es.png">
              <a:extLst>
                <a:ext uri="{FF2B5EF4-FFF2-40B4-BE49-F238E27FC236}">
                  <a16:creationId xmlns:a16="http://schemas.microsoft.com/office/drawing/2014/main" id="{7B2C6903-C6B7-4024-9762-4E90682498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31" descr="fi.png">
              <a:extLst>
                <a:ext uri="{FF2B5EF4-FFF2-40B4-BE49-F238E27FC236}">
                  <a16:creationId xmlns:a16="http://schemas.microsoft.com/office/drawing/2014/main" id="{96EBEFBC-5962-42AE-87E1-59680768F9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32" descr="fr.png">
              <a:extLst>
                <a:ext uri="{FF2B5EF4-FFF2-40B4-BE49-F238E27FC236}">
                  <a16:creationId xmlns:a16="http://schemas.microsoft.com/office/drawing/2014/main" id="{216EEBCA-6382-4431-9DCB-EDBD00481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33" descr="gr.png">
              <a:extLst>
                <a:ext uri="{FF2B5EF4-FFF2-40B4-BE49-F238E27FC236}">
                  <a16:creationId xmlns:a16="http://schemas.microsoft.com/office/drawing/2014/main" id="{EF075456-921F-4F24-8D6C-BDBED624DE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34" descr="hu.png">
              <a:extLst>
                <a:ext uri="{FF2B5EF4-FFF2-40B4-BE49-F238E27FC236}">
                  <a16:creationId xmlns:a16="http://schemas.microsoft.com/office/drawing/2014/main" id="{DF06615A-1C78-4FA9-B193-8782BD3848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35" descr="ie.png">
              <a:extLst>
                <a:ext uri="{FF2B5EF4-FFF2-40B4-BE49-F238E27FC236}">
                  <a16:creationId xmlns:a16="http://schemas.microsoft.com/office/drawing/2014/main" id="{8BABB360-2D81-4E2C-8FBF-2BE2EE986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36" descr="it.png">
              <a:extLst>
                <a:ext uri="{FF2B5EF4-FFF2-40B4-BE49-F238E27FC236}">
                  <a16:creationId xmlns:a16="http://schemas.microsoft.com/office/drawing/2014/main" id="{D8241C33-42E8-47C2-B51A-D826A3179C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37" descr="lu.png">
              <a:extLst>
                <a:ext uri="{FF2B5EF4-FFF2-40B4-BE49-F238E27FC236}">
                  <a16:creationId xmlns:a16="http://schemas.microsoft.com/office/drawing/2014/main" id="{1271C06B-B89A-4EEB-AE76-F10694645F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38" descr="nl.png">
              <a:extLst>
                <a:ext uri="{FF2B5EF4-FFF2-40B4-BE49-F238E27FC236}">
                  <a16:creationId xmlns:a16="http://schemas.microsoft.com/office/drawing/2014/main" id="{3095DA32-D902-4C89-93C7-48A327350A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39" descr="no.png">
              <a:extLst>
                <a:ext uri="{FF2B5EF4-FFF2-40B4-BE49-F238E27FC236}">
                  <a16:creationId xmlns:a16="http://schemas.microsoft.com/office/drawing/2014/main" id="{81D53F8D-AC71-48F5-B043-106884B496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40" descr="pl.png">
              <a:extLst>
                <a:ext uri="{FF2B5EF4-FFF2-40B4-BE49-F238E27FC236}">
                  <a16:creationId xmlns:a16="http://schemas.microsoft.com/office/drawing/2014/main" id="{3F32C7B2-83C6-4236-996B-74400A8C35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41" descr="pt.png">
              <a:extLst>
                <a:ext uri="{FF2B5EF4-FFF2-40B4-BE49-F238E27FC236}">
                  <a16:creationId xmlns:a16="http://schemas.microsoft.com/office/drawing/2014/main" id="{2A42C3A9-2AE1-4193-848B-5443CBAB6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42" descr="ro.png">
              <a:extLst>
                <a:ext uri="{FF2B5EF4-FFF2-40B4-BE49-F238E27FC236}">
                  <a16:creationId xmlns:a16="http://schemas.microsoft.com/office/drawing/2014/main" id="{0E37C70D-744A-42F6-A5E1-58E75BA7C4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43" descr="se.png">
              <a:extLst>
                <a:ext uri="{FF2B5EF4-FFF2-40B4-BE49-F238E27FC236}">
                  <a16:creationId xmlns:a16="http://schemas.microsoft.com/office/drawing/2014/main" id="{DFE8F438-F990-42B8-9D68-79FE03EBF6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44" descr="uk.png">
              <a:extLst>
                <a:ext uri="{FF2B5EF4-FFF2-40B4-BE49-F238E27FC236}">
                  <a16:creationId xmlns:a16="http://schemas.microsoft.com/office/drawing/2014/main" id="{3CF1FB40-262C-4153-B744-E7233DFF5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45" descr="ca.png">
              <a:extLst>
                <a:ext uri="{FF2B5EF4-FFF2-40B4-BE49-F238E27FC236}">
                  <a16:creationId xmlns:a16="http://schemas.microsoft.com/office/drawing/2014/main" id="{66056919-7533-4849-ABF9-C7A10E9BBD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46">
              <a:extLst>
                <a:ext uri="{FF2B5EF4-FFF2-40B4-BE49-F238E27FC236}">
                  <a16:creationId xmlns:a16="http://schemas.microsoft.com/office/drawing/2014/main" id="{E69B511B-8C38-4657-A38E-8F6796AB19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47" descr="si.png">
              <a:extLst>
                <a:ext uri="{FF2B5EF4-FFF2-40B4-BE49-F238E27FC236}">
                  <a16:creationId xmlns:a16="http://schemas.microsoft.com/office/drawing/2014/main" id="{3BEB1A9B-8E64-4E11-BBF4-BB71FE6E4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3" name="Picture 5">
            <a:extLst>
              <a:ext uri="{FF2B5EF4-FFF2-40B4-BE49-F238E27FC236}">
                <a16:creationId xmlns:a16="http://schemas.microsoft.com/office/drawing/2014/main" id="{F21F1BF2-A799-4B0C-94A0-623E5F0B8903}"/>
              </a:ext>
            </a:extLst>
          </p:cNvPr>
          <p:cNvPicPr>
            <a:picLocks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 smtClean="0"/>
              <a:t>Click to edit Master text styles</a:t>
            </a:r>
          </a:p>
          <a:p>
            <a:pPr lvl="1"/>
            <a:r>
              <a:rPr lang="en-GB" altLang="en-US" noProof="0" dirty="0" smtClean="0"/>
              <a:t>Second level</a:t>
            </a:r>
          </a:p>
          <a:p>
            <a:pPr lvl="2"/>
            <a:r>
              <a:rPr lang="en-GB" altLang="en-US" noProof="0" dirty="0" smtClean="0"/>
              <a:t>Third level</a:t>
            </a:r>
          </a:p>
          <a:p>
            <a:pPr lvl="3"/>
            <a:r>
              <a:rPr lang="en-GB" altLang="en-US" noProof="0" dirty="0" smtClean="0"/>
              <a:t>Fourth level</a:t>
            </a:r>
          </a:p>
          <a:p>
            <a:pPr lvl="4"/>
            <a:r>
              <a:rPr lang="en-GB" altLang="en-US" noProof="0" dirty="0" smtClean="0"/>
              <a:t>Fifth level</a:t>
            </a:r>
            <a:endParaRPr lang="en-GB" altLang="en-US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 smtClean="0"/>
              <a:t>Click to edit Master text styles</a:t>
            </a:r>
          </a:p>
          <a:p>
            <a:pPr lvl="1"/>
            <a:r>
              <a:rPr lang="en-GB" altLang="en-US" noProof="0" dirty="0" smtClean="0"/>
              <a:t>Second level</a:t>
            </a:r>
          </a:p>
          <a:p>
            <a:pPr lvl="2"/>
            <a:r>
              <a:rPr lang="en-GB" altLang="en-US" noProof="0" dirty="0" smtClean="0"/>
              <a:t>Third level</a:t>
            </a:r>
          </a:p>
          <a:p>
            <a:pPr lvl="3"/>
            <a:r>
              <a:rPr lang="en-GB" altLang="en-US" noProof="0" dirty="0" smtClean="0"/>
              <a:t>Fourth level</a:t>
            </a:r>
          </a:p>
          <a:p>
            <a:pPr lvl="4"/>
            <a:r>
              <a:rPr lang="en-GB" altLang="en-US" noProof="0" dirty="0" smtClean="0"/>
              <a:t>Fifth level</a:t>
            </a:r>
            <a:endParaRPr lang="en-GB" altLang="en-US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 smtClean="0"/>
              <a:t>Second</a:t>
            </a:r>
            <a:r>
              <a:rPr lang="en-US" noProof="0" dirty="0" smtClean="0"/>
              <a:t> </a:t>
            </a:r>
            <a:r>
              <a:rPr lang="en-US" noProof="0" dirty="0"/>
              <a:t>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 smtClean="0"/>
              <a:t>level</a:t>
            </a:r>
          </a:p>
          <a:p>
            <a:pPr lvl="3"/>
            <a:r>
              <a:rPr lang="en-GB" noProof="0" dirty="0" smtClean="0"/>
              <a:t>Fourth</a:t>
            </a:r>
            <a:r>
              <a:rPr lang="en-US" noProof="0" dirty="0" smtClean="0"/>
              <a:t> </a:t>
            </a:r>
            <a:r>
              <a:rPr lang="en-US" noProof="0" dirty="0"/>
              <a:t>level</a:t>
            </a:r>
          </a:p>
          <a:p>
            <a:pPr lvl="4"/>
            <a:r>
              <a:rPr lang="en-GB" noProof="0" dirty="0" smtClean="0"/>
              <a:t>Fifth</a:t>
            </a:r>
            <a:r>
              <a:rPr lang="en-US" noProof="0" dirty="0" smtClean="0"/>
              <a:t> </a:t>
            </a:r>
            <a:r>
              <a:rPr lang="en-US" noProof="0" dirty="0"/>
              <a:t>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 smtClean="0"/>
              <a:t>Click to edit Master text styles</a:t>
            </a:r>
          </a:p>
          <a:p>
            <a:pPr lvl="1"/>
            <a:r>
              <a:rPr lang="en-GB" altLang="en-US" noProof="0" dirty="0" smtClean="0"/>
              <a:t>Second level</a:t>
            </a:r>
          </a:p>
          <a:p>
            <a:pPr lvl="2"/>
            <a:r>
              <a:rPr lang="en-GB" altLang="en-US" noProof="0" dirty="0" smtClean="0"/>
              <a:t>Third level</a:t>
            </a:r>
          </a:p>
          <a:p>
            <a:pPr lvl="3"/>
            <a:r>
              <a:rPr lang="en-GB" altLang="en-US" noProof="0" dirty="0" smtClean="0"/>
              <a:t>Fourth level</a:t>
            </a:r>
          </a:p>
          <a:p>
            <a:pPr lvl="4"/>
            <a:r>
              <a:rPr lang="en-GB" altLang="en-US" noProof="0" dirty="0" smtClean="0"/>
              <a:t>Fifth level</a:t>
            </a:r>
            <a:endParaRPr lang="en-GB" altLang="en-US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 dirty="0" smtClean="0"/>
              <a:t>Click to edit Master text styles</a:t>
            </a:r>
          </a:p>
          <a:p>
            <a:pPr lvl="1"/>
            <a:r>
              <a:rPr lang="en-GB" altLang="en-US" noProof="0" dirty="0" smtClean="0"/>
              <a:t>Second level</a:t>
            </a:r>
          </a:p>
          <a:p>
            <a:pPr lvl="2"/>
            <a:r>
              <a:rPr lang="en-GB" altLang="en-US" noProof="0" dirty="0" smtClean="0"/>
              <a:t>Third level</a:t>
            </a:r>
          </a:p>
          <a:p>
            <a:pPr lvl="3"/>
            <a:r>
              <a:rPr lang="en-GB" altLang="en-US" noProof="0" dirty="0" smtClean="0"/>
              <a:t>Fourth level</a:t>
            </a:r>
          </a:p>
          <a:p>
            <a:pPr lvl="4"/>
            <a:r>
              <a:rPr lang="en-GB" altLang="en-US" noProof="0" dirty="0" smtClean="0"/>
              <a:t>Fifth level</a:t>
            </a:r>
            <a:endParaRPr lang="en-GB" altLang="en-US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 dirty="0" smtClean="0"/>
              <a:t>Click to edit Master text styles</a:t>
            </a:r>
          </a:p>
          <a:p>
            <a:pPr lvl="1"/>
            <a:r>
              <a:rPr lang="en-GB" altLang="en-US" noProof="0" dirty="0" smtClean="0"/>
              <a:t>Second level</a:t>
            </a:r>
          </a:p>
          <a:p>
            <a:pPr lvl="2"/>
            <a:r>
              <a:rPr lang="en-GB" altLang="en-US" noProof="0" dirty="0" smtClean="0"/>
              <a:t>Third level</a:t>
            </a:r>
          </a:p>
          <a:p>
            <a:pPr lvl="3"/>
            <a:r>
              <a:rPr lang="en-GB" altLang="en-US" noProof="0" dirty="0" smtClean="0"/>
              <a:t>Fourth level</a:t>
            </a:r>
          </a:p>
          <a:p>
            <a:pPr lvl="4"/>
            <a:r>
              <a:rPr lang="en-GB" altLang="en-US" noProof="0" dirty="0" smtClean="0"/>
              <a:t>Fifth level</a:t>
            </a:r>
            <a:endParaRPr lang="en-GB" altLang="en-US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 dirty="0" smtClean="0"/>
              <a:t>Click to edit Master text styles</a:t>
            </a:r>
          </a:p>
          <a:p>
            <a:pPr lvl="1"/>
            <a:r>
              <a:rPr lang="en-GB" altLang="en-US" noProof="0" dirty="0" smtClean="0"/>
              <a:t>Second level</a:t>
            </a:r>
          </a:p>
          <a:p>
            <a:pPr lvl="2"/>
            <a:r>
              <a:rPr lang="en-GB" altLang="en-US" noProof="0" dirty="0" smtClean="0"/>
              <a:t>Third level</a:t>
            </a:r>
          </a:p>
          <a:p>
            <a:pPr lvl="3"/>
            <a:r>
              <a:rPr lang="en-GB" altLang="en-US" noProof="0" dirty="0" smtClean="0"/>
              <a:t>Fourth level</a:t>
            </a:r>
          </a:p>
          <a:p>
            <a:pPr lvl="4"/>
            <a:r>
              <a:rPr lang="en-GB" altLang="en-US" noProof="0" dirty="0" smtClean="0"/>
              <a:t>Fifth level</a:t>
            </a:r>
            <a:endParaRPr lang="en-GB" altLang="en-US" noProof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 dirty="0" smtClean="0"/>
              <a:t>Click to edit Master text styles</a:t>
            </a:r>
          </a:p>
          <a:p>
            <a:pPr lvl="1"/>
            <a:r>
              <a:rPr lang="en-GB" altLang="en-US" noProof="0" dirty="0" smtClean="0"/>
              <a:t>Second level</a:t>
            </a:r>
          </a:p>
          <a:p>
            <a:pPr lvl="2"/>
            <a:r>
              <a:rPr lang="en-GB" altLang="en-US" noProof="0" dirty="0" smtClean="0"/>
              <a:t>Third level</a:t>
            </a:r>
          </a:p>
          <a:p>
            <a:pPr lvl="3"/>
            <a:r>
              <a:rPr lang="en-GB" altLang="en-US" noProof="0" dirty="0" smtClean="0"/>
              <a:t>Fourth level</a:t>
            </a:r>
          </a:p>
          <a:p>
            <a:pPr lvl="4"/>
            <a:r>
              <a:rPr lang="en-GB" altLang="en-US" noProof="0" dirty="0" smtClean="0"/>
              <a:t>Fifth level</a:t>
            </a:r>
            <a:endParaRPr lang="en-GB" alt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7" name="Group 122">
            <a:extLst>
              <a:ext uri="{FF2B5EF4-FFF2-40B4-BE49-F238E27FC236}">
                <a16:creationId xmlns:a16="http://schemas.microsoft.com/office/drawing/2014/main" id="{7A760FB0-B64B-43FB-AC0E-A475EE584F38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38" name="Picture 123" descr="at.png">
              <a:extLst>
                <a:ext uri="{FF2B5EF4-FFF2-40B4-BE49-F238E27FC236}">
                  <a16:creationId xmlns:a16="http://schemas.microsoft.com/office/drawing/2014/main" id="{F2EBB9A4-D19D-4DF8-911D-A2770B803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124" descr="be.png">
              <a:extLst>
                <a:ext uri="{FF2B5EF4-FFF2-40B4-BE49-F238E27FC236}">
                  <a16:creationId xmlns:a16="http://schemas.microsoft.com/office/drawing/2014/main" id="{8A2C120C-7AB4-48D6-AF4B-3D38A6C99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5" descr="ch.png">
              <a:extLst>
                <a:ext uri="{FF2B5EF4-FFF2-40B4-BE49-F238E27FC236}">
                  <a16:creationId xmlns:a16="http://schemas.microsoft.com/office/drawing/2014/main" id="{6BE12465-731D-43F6-A86F-04AFC9D5D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6" descr="cz.png">
              <a:extLst>
                <a:ext uri="{FF2B5EF4-FFF2-40B4-BE49-F238E27FC236}">
                  <a16:creationId xmlns:a16="http://schemas.microsoft.com/office/drawing/2014/main" id="{F8546346-D4FB-4C19-B325-3D8410ACD4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7" descr="de.png">
              <a:extLst>
                <a:ext uri="{FF2B5EF4-FFF2-40B4-BE49-F238E27FC236}">
                  <a16:creationId xmlns:a16="http://schemas.microsoft.com/office/drawing/2014/main" id="{C0A8A0DC-63BD-40F1-91F6-DC2AB9F26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8" descr="dk.png">
              <a:extLst>
                <a:ext uri="{FF2B5EF4-FFF2-40B4-BE49-F238E27FC236}">
                  <a16:creationId xmlns:a16="http://schemas.microsoft.com/office/drawing/2014/main" id="{BA419F4D-E157-4BC9-972F-F4CD1E1AC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9" descr="ee.png">
              <a:extLst>
                <a:ext uri="{FF2B5EF4-FFF2-40B4-BE49-F238E27FC236}">
                  <a16:creationId xmlns:a16="http://schemas.microsoft.com/office/drawing/2014/main" id="{3A00AED9-AE60-4A6A-8D55-4A556CDB5F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30" descr="es.png">
              <a:extLst>
                <a:ext uri="{FF2B5EF4-FFF2-40B4-BE49-F238E27FC236}">
                  <a16:creationId xmlns:a16="http://schemas.microsoft.com/office/drawing/2014/main" id="{37116DDA-3254-4E20-BA5F-59D5910B3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1" descr="fi.png">
              <a:extLst>
                <a:ext uri="{FF2B5EF4-FFF2-40B4-BE49-F238E27FC236}">
                  <a16:creationId xmlns:a16="http://schemas.microsoft.com/office/drawing/2014/main" id="{00A03EF6-401F-4BE1-A197-D4E6612EC4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2" descr="fr.png">
              <a:extLst>
                <a:ext uri="{FF2B5EF4-FFF2-40B4-BE49-F238E27FC236}">
                  <a16:creationId xmlns:a16="http://schemas.microsoft.com/office/drawing/2014/main" id="{6DB4FEEC-CC9A-4881-858F-F8477E74D3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3" descr="gr.png">
              <a:extLst>
                <a:ext uri="{FF2B5EF4-FFF2-40B4-BE49-F238E27FC236}">
                  <a16:creationId xmlns:a16="http://schemas.microsoft.com/office/drawing/2014/main" id="{C84FFDB6-B1C4-409B-A516-F419ACD02F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4" descr="hu.png">
              <a:extLst>
                <a:ext uri="{FF2B5EF4-FFF2-40B4-BE49-F238E27FC236}">
                  <a16:creationId xmlns:a16="http://schemas.microsoft.com/office/drawing/2014/main" id="{7D5B0C2E-7DFF-4CB9-A205-EFFB5A94F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5" descr="ie.png">
              <a:extLst>
                <a:ext uri="{FF2B5EF4-FFF2-40B4-BE49-F238E27FC236}">
                  <a16:creationId xmlns:a16="http://schemas.microsoft.com/office/drawing/2014/main" id="{C3A5162F-7D06-437D-8552-E6D2CBF2DD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6" descr="it.png">
              <a:extLst>
                <a:ext uri="{FF2B5EF4-FFF2-40B4-BE49-F238E27FC236}">
                  <a16:creationId xmlns:a16="http://schemas.microsoft.com/office/drawing/2014/main" id="{275CCD43-9C15-47C8-BA34-B437C3C1C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7" descr="lu.png">
              <a:extLst>
                <a:ext uri="{FF2B5EF4-FFF2-40B4-BE49-F238E27FC236}">
                  <a16:creationId xmlns:a16="http://schemas.microsoft.com/office/drawing/2014/main" id="{F359393F-28CA-4EDA-992A-E804CE8FA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8" descr="nl.png">
              <a:extLst>
                <a:ext uri="{FF2B5EF4-FFF2-40B4-BE49-F238E27FC236}">
                  <a16:creationId xmlns:a16="http://schemas.microsoft.com/office/drawing/2014/main" id="{5D92B26F-3154-4C98-ACF1-1687EEE5A7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9" descr="no.png">
              <a:extLst>
                <a:ext uri="{FF2B5EF4-FFF2-40B4-BE49-F238E27FC236}">
                  <a16:creationId xmlns:a16="http://schemas.microsoft.com/office/drawing/2014/main" id="{74CA5676-0718-4806-9A0A-2C471266C4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40" descr="pl.png">
              <a:extLst>
                <a:ext uri="{FF2B5EF4-FFF2-40B4-BE49-F238E27FC236}">
                  <a16:creationId xmlns:a16="http://schemas.microsoft.com/office/drawing/2014/main" id="{5F4BC0A9-00A3-4BE6-A9AE-B6C35F8A20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1" descr="pt.png">
              <a:extLst>
                <a:ext uri="{FF2B5EF4-FFF2-40B4-BE49-F238E27FC236}">
                  <a16:creationId xmlns:a16="http://schemas.microsoft.com/office/drawing/2014/main" id="{5C9D937F-5231-4D7D-B953-FC671B284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2" descr="ro.png">
              <a:extLst>
                <a:ext uri="{FF2B5EF4-FFF2-40B4-BE49-F238E27FC236}">
                  <a16:creationId xmlns:a16="http://schemas.microsoft.com/office/drawing/2014/main" id="{707A379F-20CF-4F7A-9F7C-1ACBE1736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3" descr="se.png">
              <a:extLst>
                <a:ext uri="{FF2B5EF4-FFF2-40B4-BE49-F238E27FC236}">
                  <a16:creationId xmlns:a16="http://schemas.microsoft.com/office/drawing/2014/main" id="{19867D3C-CEC8-45F1-A2BE-DE1077BFA4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4" descr="uk.png">
              <a:extLst>
                <a:ext uri="{FF2B5EF4-FFF2-40B4-BE49-F238E27FC236}">
                  <a16:creationId xmlns:a16="http://schemas.microsoft.com/office/drawing/2014/main" id="{7C39E0E9-76D4-4599-83CA-822A1DDEF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5" descr="ca.png">
              <a:extLst>
                <a:ext uri="{FF2B5EF4-FFF2-40B4-BE49-F238E27FC236}">
                  <a16:creationId xmlns:a16="http://schemas.microsoft.com/office/drawing/2014/main" id="{3DA3058B-D133-4E5A-8EA4-C490ED329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6">
              <a:extLst>
                <a:ext uri="{FF2B5EF4-FFF2-40B4-BE49-F238E27FC236}">
                  <a16:creationId xmlns:a16="http://schemas.microsoft.com/office/drawing/2014/main" id="{AD882A97-4EF6-4033-9400-0F3C09AA8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2" name="Picture 147" descr="si.png">
              <a:extLst>
                <a:ext uri="{FF2B5EF4-FFF2-40B4-BE49-F238E27FC236}">
                  <a16:creationId xmlns:a16="http://schemas.microsoft.com/office/drawing/2014/main" id="{DB7B042E-E3F4-4D5C-8F73-1E6711266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FA3E670-4649-4E27-AD4C-76D783383024}"/>
              </a:ext>
            </a:extLst>
          </p:cNvPr>
          <p:cNvPicPr>
            <a:picLocks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8" name="Group 122">
            <a:extLst>
              <a:ext uri="{FF2B5EF4-FFF2-40B4-BE49-F238E27FC236}">
                <a16:creationId xmlns:a16="http://schemas.microsoft.com/office/drawing/2014/main" id="{AFAB0CCD-2616-4252-95B0-E25C4F20B12D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39" name="Picture 123" descr="at.png">
              <a:extLst>
                <a:ext uri="{FF2B5EF4-FFF2-40B4-BE49-F238E27FC236}">
                  <a16:creationId xmlns:a16="http://schemas.microsoft.com/office/drawing/2014/main" id="{89CB5FC5-E07E-4870-BF08-798AB53CBB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4" descr="be.png">
              <a:extLst>
                <a:ext uri="{FF2B5EF4-FFF2-40B4-BE49-F238E27FC236}">
                  <a16:creationId xmlns:a16="http://schemas.microsoft.com/office/drawing/2014/main" id="{B43F865A-E935-4465-8282-78974BFB4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5" descr="ch.png">
              <a:extLst>
                <a:ext uri="{FF2B5EF4-FFF2-40B4-BE49-F238E27FC236}">
                  <a16:creationId xmlns:a16="http://schemas.microsoft.com/office/drawing/2014/main" id="{9A5E6969-B651-4638-BB72-0383E5BFF8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6" descr="cz.png">
              <a:extLst>
                <a:ext uri="{FF2B5EF4-FFF2-40B4-BE49-F238E27FC236}">
                  <a16:creationId xmlns:a16="http://schemas.microsoft.com/office/drawing/2014/main" id="{0125FC12-7151-41F7-9C33-9481618BA8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7" descr="de.png">
              <a:extLst>
                <a:ext uri="{FF2B5EF4-FFF2-40B4-BE49-F238E27FC236}">
                  <a16:creationId xmlns:a16="http://schemas.microsoft.com/office/drawing/2014/main" id="{808343FF-7A13-4CA0-A464-DDFF4A35E6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8" descr="dk.png">
              <a:extLst>
                <a:ext uri="{FF2B5EF4-FFF2-40B4-BE49-F238E27FC236}">
                  <a16:creationId xmlns:a16="http://schemas.microsoft.com/office/drawing/2014/main" id="{CB32897A-FA16-4F45-90EB-432A645F6B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29" descr="ee.png">
              <a:extLst>
                <a:ext uri="{FF2B5EF4-FFF2-40B4-BE49-F238E27FC236}">
                  <a16:creationId xmlns:a16="http://schemas.microsoft.com/office/drawing/2014/main" id="{E5564762-E688-4CA7-88D6-3763EDEC7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0" descr="es.png">
              <a:extLst>
                <a:ext uri="{FF2B5EF4-FFF2-40B4-BE49-F238E27FC236}">
                  <a16:creationId xmlns:a16="http://schemas.microsoft.com/office/drawing/2014/main" id="{ACE91B17-6834-4A8C-8E4D-6313DF69B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1" descr="fi.png">
              <a:extLst>
                <a:ext uri="{FF2B5EF4-FFF2-40B4-BE49-F238E27FC236}">
                  <a16:creationId xmlns:a16="http://schemas.microsoft.com/office/drawing/2014/main" id="{D3A24353-090A-4BC1-AE09-DEFA7B64DA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2" descr="fr.png">
              <a:extLst>
                <a:ext uri="{FF2B5EF4-FFF2-40B4-BE49-F238E27FC236}">
                  <a16:creationId xmlns:a16="http://schemas.microsoft.com/office/drawing/2014/main" id="{14FF6451-E2D5-4B3D-ABF7-E6F45678D6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3" descr="gr.png">
              <a:extLst>
                <a:ext uri="{FF2B5EF4-FFF2-40B4-BE49-F238E27FC236}">
                  <a16:creationId xmlns:a16="http://schemas.microsoft.com/office/drawing/2014/main" id="{D6B0C089-0181-4E4A-AB36-90A14AE90D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4" descr="hu.png">
              <a:extLst>
                <a:ext uri="{FF2B5EF4-FFF2-40B4-BE49-F238E27FC236}">
                  <a16:creationId xmlns:a16="http://schemas.microsoft.com/office/drawing/2014/main" id="{AD6623B6-F074-4EB1-B9C7-564677F082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5" descr="ie.png">
              <a:extLst>
                <a:ext uri="{FF2B5EF4-FFF2-40B4-BE49-F238E27FC236}">
                  <a16:creationId xmlns:a16="http://schemas.microsoft.com/office/drawing/2014/main" id="{A0DB9FAA-84DC-45B3-8B17-A26D6A9B2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6" descr="it.png">
              <a:extLst>
                <a:ext uri="{FF2B5EF4-FFF2-40B4-BE49-F238E27FC236}">
                  <a16:creationId xmlns:a16="http://schemas.microsoft.com/office/drawing/2014/main" id="{35DC710C-8BE4-4C36-8696-927D3EF030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7" descr="lu.png">
              <a:extLst>
                <a:ext uri="{FF2B5EF4-FFF2-40B4-BE49-F238E27FC236}">
                  <a16:creationId xmlns:a16="http://schemas.microsoft.com/office/drawing/2014/main" id="{FA841B02-333F-49C0-BC3B-5006204C18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8" descr="nl.png">
              <a:extLst>
                <a:ext uri="{FF2B5EF4-FFF2-40B4-BE49-F238E27FC236}">
                  <a16:creationId xmlns:a16="http://schemas.microsoft.com/office/drawing/2014/main" id="{5820EE99-1050-489A-9687-08077046E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39" descr="no.png">
              <a:extLst>
                <a:ext uri="{FF2B5EF4-FFF2-40B4-BE49-F238E27FC236}">
                  <a16:creationId xmlns:a16="http://schemas.microsoft.com/office/drawing/2014/main" id="{4F8EEB3E-8654-44BB-8756-B54287FE86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0" descr="pl.png">
              <a:extLst>
                <a:ext uri="{FF2B5EF4-FFF2-40B4-BE49-F238E27FC236}">
                  <a16:creationId xmlns:a16="http://schemas.microsoft.com/office/drawing/2014/main" id="{66F346BE-8144-499E-8F81-6BE7B70570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1" descr="pt.png">
              <a:extLst>
                <a:ext uri="{FF2B5EF4-FFF2-40B4-BE49-F238E27FC236}">
                  <a16:creationId xmlns:a16="http://schemas.microsoft.com/office/drawing/2014/main" id="{60390774-B085-44C0-8128-3B2100909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2" descr="ro.png">
              <a:extLst>
                <a:ext uri="{FF2B5EF4-FFF2-40B4-BE49-F238E27FC236}">
                  <a16:creationId xmlns:a16="http://schemas.microsoft.com/office/drawing/2014/main" id="{970A111D-4938-427C-8A71-0F422B845B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3" descr="se.png">
              <a:extLst>
                <a:ext uri="{FF2B5EF4-FFF2-40B4-BE49-F238E27FC236}">
                  <a16:creationId xmlns:a16="http://schemas.microsoft.com/office/drawing/2014/main" id="{A0BC0473-0AE0-49CD-9D08-058098161B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4" descr="uk.png">
              <a:extLst>
                <a:ext uri="{FF2B5EF4-FFF2-40B4-BE49-F238E27FC236}">
                  <a16:creationId xmlns:a16="http://schemas.microsoft.com/office/drawing/2014/main" id="{9126FF38-3070-4767-B585-617DA2A18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5" descr="ca.png">
              <a:extLst>
                <a:ext uri="{FF2B5EF4-FFF2-40B4-BE49-F238E27FC236}">
                  <a16:creationId xmlns:a16="http://schemas.microsoft.com/office/drawing/2014/main" id="{B91F32F2-636E-48AE-9367-1D1CB9064B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46">
              <a:extLst>
                <a:ext uri="{FF2B5EF4-FFF2-40B4-BE49-F238E27FC236}">
                  <a16:creationId xmlns:a16="http://schemas.microsoft.com/office/drawing/2014/main" id="{CE261003-4D2D-402D-A16E-5B480E579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3" name="Picture 147" descr="si.png">
              <a:extLst>
                <a:ext uri="{FF2B5EF4-FFF2-40B4-BE49-F238E27FC236}">
                  <a16:creationId xmlns:a16="http://schemas.microsoft.com/office/drawing/2014/main" id="{703203ED-D2AC-4617-8D2A-E6A00CAAE7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5B8AD4-80D4-4FDD-B3FE-57DDCE5E75BC}"/>
              </a:ext>
            </a:extLst>
          </p:cNvPr>
          <p:cNvPicPr>
            <a:picLocks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34" Type="http://schemas.openxmlformats.org/officeDocument/2006/relationships/image" Target="../media/image16.png"/><Relationship Id="rId42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38" Type="http://schemas.openxmlformats.org/officeDocument/2006/relationships/image" Target="../media/image20.png"/><Relationship Id="rId46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29" Type="http://schemas.openxmlformats.org/officeDocument/2006/relationships/image" Target="../media/image11.png"/><Relationship Id="rId41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31" Type="http://schemas.openxmlformats.org/officeDocument/2006/relationships/image" Target="../media/image13.png"/><Relationship Id="rId44" Type="http://schemas.openxmlformats.org/officeDocument/2006/relationships/image" Target="../media/image2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theme" Target="../theme/theme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53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9" Type="http://schemas.openxmlformats.org/officeDocument/2006/relationships/image" Target="../media/image54.pn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38" Type="http://schemas.openxmlformats.org/officeDocument/2006/relationships/image" Target="../media/image27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56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5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 smtClean="0"/>
              <a:t>Click to edit Master title style</a:t>
            </a:r>
            <a:endParaRPr lang="en-GB" noProof="0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  <a:endParaRPr lang="en-GB" altLang="en-US" noProof="0" dirty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0B575FE6-5C9C-47C0-909A-56151DBB141C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64" name="Picture 123" descr="at.png">
              <a:extLst>
                <a:ext uri="{FF2B5EF4-FFF2-40B4-BE49-F238E27FC236}">
                  <a16:creationId xmlns:a16="http://schemas.microsoft.com/office/drawing/2014/main" id="{774A539F-11A0-4AE3-B227-B8FE90B347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124" descr="be.png">
              <a:extLst>
                <a:ext uri="{FF2B5EF4-FFF2-40B4-BE49-F238E27FC236}">
                  <a16:creationId xmlns:a16="http://schemas.microsoft.com/office/drawing/2014/main" id="{2689A539-DA9C-4FA7-ACEE-3F433D78E4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125" descr="ch.png">
              <a:extLst>
                <a:ext uri="{FF2B5EF4-FFF2-40B4-BE49-F238E27FC236}">
                  <a16:creationId xmlns:a16="http://schemas.microsoft.com/office/drawing/2014/main" id="{6F2307E7-4492-452E-93E0-6C5D05E304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126" descr="cz.png">
              <a:extLst>
                <a:ext uri="{FF2B5EF4-FFF2-40B4-BE49-F238E27FC236}">
                  <a16:creationId xmlns:a16="http://schemas.microsoft.com/office/drawing/2014/main" id="{ADB9CCAD-4BAB-4B86-A8A5-E2142741D9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127" descr="de.png">
              <a:extLst>
                <a:ext uri="{FF2B5EF4-FFF2-40B4-BE49-F238E27FC236}">
                  <a16:creationId xmlns:a16="http://schemas.microsoft.com/office/drawing/2014/main" id="{8B1129E2-9137-4118-8EA9-F146E6F9A4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128" descr="dk.png">
              <a:extLst>
                <a:ext uri="{FF2B5EF4-FFF2-40B4-BE49-F238E27FC236}">
                  <a16:creationId xmlns:a16="http://schemas.microsoft.com/office/drawing/2014/main" id="{CC459D84-236C-4518-9877-9D0A8DFA23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129" descr="ee.png">
              <a:extLst>
                <a:ext uri="{FF2B5EF4-FFF2-40B4-BE49-F238E27FC236}">
                  <a16:creationId xmlns:a16="http://schemas.microsoft.com/office/drawing/2014/main" id="{F4AA8672-C327-488A-B899-8637EBF999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130" descr="es.png">
              <a:extLst>
                <a:ext uri="{FF2B5EF4-FFF2-40B4-BE49-F238E27FC236}">
                  <a16:creationId xmlns:a16="http://schemas.microsoft.com/office/drawing/2014/main" id="{963AC03D-D8DF-4089-8207-0709C45B32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131" descr="fi.png">
              <a:extLst>
                <a:ext uri="{FF2B5EF4-FFF2-40B4-BE49-F238E27FC236}">
                  <a16:creationId xmlns:a16="http://schemas.microsoft.com/office/drawing/2014/main" id="{34C5873E-6246-4AFE-B650-269558C02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132" descr="fr.png">
              <a:extLst>
                <a:ext uri="{FF2B5EF4-FFF2-40B4-BE49-F238E27FC236}">
                  <a16:creationId xmlns:a16="http://schemas.microsoft.com/office/drawing/2014/main" id="{7B1600A7-D8EB-44EF-96FB-B488A19084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133" descr="gr.png">
              <a:extLst>
                <a:ext uri="{FF2B5EF4-FFF2-40B4-BE49-F238E27FC236}">
                  <a16:creationId xmlns:a16="http://schemas.microsoft.com/office/drawing/2014/main" id="{36E0F767-FC31-440F-9453-F493AE91B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134" descr="hu.png">
              <a:extLst>
                <a:ext uri="{FF2B5EF4-FFF2-40B4-BE49-F238E27FC236}">
                  <a16:creationId xmlns:a16="http://schemas.microsoft.com/office/drawing/2014/main" id="{843085AA-5147-4651-BC0C-CB984AEE2A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135" descr="ie.png">
              <a:extLst>
                <a:ext uri="{FF2B5EF4-FFF2-40B4-BE49-F238E27FC236}">
                  <a16:creationId xmlns:a16="http://schemas.microsoft.com/office/drawing/2014/main" id="{8F6602DC-448D-4385-8AC3-D4019FF82D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136" descr="it.png">
              <a:extLst>
                <a:ext uri="{FF2B5EF4-FFF2-40B4-BE49-F238E27FC236}">
                  <a16:creationId xmlns:a16="http://schemas.microsoft.com/office/drawing/2014/main" id="{7EE7D02F-366B-4941-9392-9F0213E65E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137" descr="lu.png">
              <a:extLst>
                <a:ext uri="{FF2B5EF4-FFF2-40B4-BE49-F238E27FC236}">
                  <a16:creationId xmlns:a16="http://schemas.microsoft.com/office/drawing/2014/main" id="{4025A972-01AC-463C-9F40-DF10B9F0E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138" descr="nl.png">
              <a:extLst>
                <a:ext uri="{FF2B5EF4-FFF2-40B4-BE49-F238E27FC236}">
                  <a16:creationId xmlns:a16="http://schemas.microsoft.com/office/drawing/2014/main" id="{E94700FF-77E0-44A2-A14E-4ED9F0F7CF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139" descr="no.png">
              <a:extLst>
                <a:ext uri="{FF2B5EF4-FFF2-40B4-BE49-F238E27FC236}">
                  <a16:creationId xmlns:a16="http://schemas.microsoft.com/office/drawing/2014/main" id="{6F17D9C5-D52E-4062-9383-4BE800B62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140" descr="pl.png">
              <a:extLst>
                <a:ext uri="{FF2B5EF4-FFF2-40B4-BE49-F238E27FC236}">
                  <a16:creationId xmlns:a16="http://schemas.microsoft.com/office/drawing/2014/main" id="{2528BF07-519D-4AAE-8850-1EAC51C482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141" descr="pt.png">
              <a:extLst>
                <a:ext uri="{FF2B5EF4-FFF2-40B4-BE49-F238E27FC236}">
                  <a16:creationId xmlns:a16="http://schemas.microsoft.com/office/drawing/2014/main" id="{5DC3BB44-A3E2-49DF-88D1-F655B82DD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142" descr="ro.png">
              <a:extLst>
                <a:ext uri="{FF2B5EF4-FFF2-40B4-BE49-F238E27FC236}">
                  <a16:creationId xmlns:a16="http://schemas.microsoft.com/office/drawing/2014/main" id="{A3EB7CFC-AE20-49A0-8810-EF1D8D8436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143" descr="se.png">
              <a:extLst>
                <a:ext uri="{FF2B5EF4-FFF2-40B4-BE49-F238E27FC236}">
                  <a16:creationId xmlns:a16="http://schemas.microsoft.com/office/drawing/2014/main" id="{F0CCED82-5908-445D-858E-7CB37C21F5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144" descr="uk.png">
              <a:extLst>
                <a:ext uri="{FF2B5EF4-FFF2-40B4-BE49-F238E27FC236}">
                  <a16:creationId xmlns:a16="http://schemas.microsoft.com/office/drawing/2014/main" id="{0F5B4FE6-D48C-4048-9A9A-18D1FF8D50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145" descr="ca.png">
              <a:extLst>
                <a:ext uri="{FF2B5EF4-FFF2-40B4-BE49-F238E27FC236}">
                  <a16:creationId xmlns:a16="http://schemas.microsoft.com/office/drawing/2014/main" id="{598A7997-9B51-4628-947C-D2B2D37123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146">
              <a:extLst>
                <a:ext uri="{FF2B5EF4-FFF2-40B4-BE49-F238E27FC236}">
                  <a16:creationId xmlns:a16="http://schemas.microsoft.com/office/drawing/2014/main" id="{EB873E34-D8D1-4D3C-A2D1-8394AF100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90" name="Picture 147" descr="si.png">
              <a:extLst>
                <a:ext uri="{FF2B5EF4-FFF2-40B4-BE49-F238E27FC236}">
                  <a16:creationId xmlns:a16="http://schemas.microsoft.com/office/drawing/2014/main" id="{872CAB85-8374-403E-B359-5F3B2F22C7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122">
            <a:extLst>
              <a:ext uri="{FF2B5EF4-FFF2-40B4-BE49-F238E27FC236}">
                <a16:creationId xmlns:a16="http://schemas.microsoft.com/office/drawing/2014/main" id="{D3533F85-6931-4FC7-A076-FE4957DAE959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37" name="Picture 123" descr="at.png">
              <a:extLst>
                <a:ext uri="{FF2B5EF4-FFF2-40B4-BE49-F238E27FC236}">
                  <a16:creationId xmlns:a16="http://schemas.microsoft.com/office/drawing/2014/main" id="{C6AE9EEC-D67D-4355-8792-E50A858B7B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124" descr="be.png">
              <a:extLst>
                <a:ext uri="{FF2B5EF4-FFF2-40B4-BE49-F238E27FC236}">
                  <a16:creationId xmlns:a16="http://schemas.microsoft.com/office/drawing/2014/main" id="{32CCC81B-4E19-460A-BABA-6B4229B477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125" descr="ch.png">
              <a:extLst>
                <a:ext uri="{FF2B5EF4-FFF2-40B4-BE49-F238E27FC236}">
                  <a16:creationId xmlns:a16="http://schemas.microsoft.com/office/drawing/2014/main" id="{B701145A-AF6C-462F-AA05-F50E61A8B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6" descr="cz.png">
              <a:extLst>
                <a:ext uri="{FF2B5EF4-FFF2-40B4-BE49-F238E27FC236}">
                  <a16:creationId xmlns:a16="http://schemas.microsoft.com/office/drawing/2014/main" id="{5103740A-333E-48FE-8D1D-2F28DF3861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7" descr="de.png">
              <a:extLst>
                <a:ext uri="{FF2B5EF4-FFF2-40B4-BE49-F238E27FC236}">
                  <a16:creationId xmlns:a16="http://schemas.microsoft.com/office/drawing/2014/main" id="{8964BC34-00BE-4C13-8C86-B4E95C91A1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8" descr="dk.png">
              <a:extLst>
                <a:ext uri="{FF2B5EF4-FFF2-40B4-BE49-F238E27FC236}">
                  <a16:creationId xmlns:a16="http://schemas.microsoft.com/office/drawing/2014/main" id="{7F190ED5-7AA5-427E-93A3-653E44CB3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9" descr="ee.png">
              <a:extLst>
                <a:ext uri="{FF2B5EF4-FFF2-40B4-BE49-F238E27FC236}">
                  <a16:creationId xmlns:a16="http://schemas.microsoft.com/office/drawing/2014/main" id="{BD22C7B1-E606-48E6-8540-3F7E4DE6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30" descr="es.png">
              <a:extLst>
                <a:ext uri="{FF2B5EF4-FFF2-40B4-BE49-F238E27FC236}">
                  <a16:creationId xmlns:a16="http://schemas.microsoft.com/office/drawing/2014/main" id="{1E4A64BB-AB73-4843-B2C7-E15E165359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31" descr="fi.png">
              <a:extLst>
                <a:ext uri="{FF2B5EF4-FFF2-40B4-BE49-F238E27FC236}">
                  <a16:creationId xmlns:a16="http://schemas.microsoft.com/office/drawing/2014/main" id="{3FEF554A-F29F-4AEE-AB7C-1BAE2858F2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2" descr="fr.png">
              <a:extLst>
                <a:ext uri="{FF2B5EF4-FFF2-40B4-BE49-F238E27FC236}">
                  <a16:creationId xmlns:a16="http://schemas.microsoft.com/office/drawing/2014/main" id="{13A7DC88-54DB-43EC-A888-08C71758AF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3" descr="gr.png">
              <a:extLst>
                <a:ext uri="{FF2B5EF4-FFF2-40B4-BE49-F238E27FC236}">
                  <a16:creationId xmlns:a16="http://schemas.microsoft.com/office/drawing/2014/main" id="{265B3EF7-5300-4E42-9627-61E0FDEC2F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4" descr="hu.png">
              <a:extLst>
                <a:ext uri="{FF2B5EF4-FFF2-40B4-BE49-F238E27FC236}">
                  <a16:creationId xmlns:a16="http://schemas.microsoft.com/office/drawing/2014/main" id="{F1E4CC9A-0573-4933-8755-E27C43A286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5" descr="ie.png">
              <a:extLst>
                <a:ext uri="{FF2B5EF4-FFF2-40B4-BE49-F238E27FC236}">
                  <a16:creationId xmlns:a16="http://schemas.microsoft.com/office/drawing/2014/main" id="{7F651F7B-0C22-4791-AF50-75BFB1255C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6" descr="it.png">
              <a:extLst>
                <a:ext uri="{FF2B5EF4-FFF2-40B4-BE49-F238E27FC236}">
                  <a16:creationId xmlns:a16="http://schemas.microsoft.com/office/drawing/2014/main" id="{25C99B22-0C39-4332-A57B-06A47344E6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7" descr="lu.png">
              <a:extLst>
                <a:ext uri="{FF2B5EF4-FFF2-40B4-BE49-F238E27FC236}">
                  <a16:creationId xmlns:a16="http://schemas.microsoft.com/office/drawing/2014/main" id="{21689DF9-F15D-4BAF-B6A6-CA42BFFA30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8" descr="nl.png">
              <a:extLst>
                <a:ext uri="{FF2B5EF4-FFF2-40B4-BE49-F238E27FC236}">
                  <a16:creationId xmlns:a16="http://schemas.microsoft.com/office/drawing/2014/main" id="{ABC777CE-FFC1-4317-B409-4524EED0B8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9" descr="no.png">
              <a:extLst>
                <a:ext uri="{FF2B5EF4-FFF2-40B4-BE49-F238E27FC236}">
                  <a16:creationId xmlns:a16="http://schemas.microsoft.com/office/drawing/2014/main" id="{E5E38C9B-F103-4185-B4D6-7527CE3C74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40" descr="pl.png">
              <a:extLst>
                <a:ext uri="{FF2B5EF4-FFF2-40B4-BE49-F238E27FC236}">
                  <a16:creationId xmlns:a16="http://schemas.microsoft.com/office/drawing/2014/main" id="{3C7C4380-9B4B-4C05-B8E0-C86868C29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41" descr="pt.png">
              <a:extLst>
                <a:ext uri="{FF2B5EF4-FFF2-40B4-BE49-F238E27FC236}">
                  <a16:creationId xmlns:a16="http://schemas.microsoft.com/office/drawing/2014/main" id="{0448D8CA-1D7C-491D-9EB4-65D5C16F02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2" descr="ro.png">
              <a:extLst>
                <a:ext uri="{FF2B5EF4-FFF2-40B4-BE49-F238E27FC236}">
                  <a16:creationId xmlns:a16="http://schemas.microsoft.com/office/drawing/2014/main" id="{CDEFCCB2-BE52-439D-BAC9-81389C49A2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3" descr="se.png">
              <a:extLst>
                <a:ext uri="{FF2B5EF4-FFF2-40B4-BE49-F238E27FC236}">
                  <a16:creationId xmlns:a16="http://schemas.microsoft.com/office/drawing/2014/main" id="{050D1A89-31BC-4415-A088-537078B4A2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4" descr="uk.png">
              <a:extLst>
                <a:ext uri="{FF2B5EF4-FFF2-40B4-BE49-F238E27FC236}">
                  <a16:creationId xmlns:a16="http://schemas.microsoft.com/office/drawing/2014/main" id="{58A1A19C-B1A3-4CCD-B2B2-F4844E7EFC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5" descr="ca.png">
              <a:extLst>
                <a:ext uri="{FF2B5EF4-FFF2-40B4-BE49-F238E27FC236}">
                  <a16:creationId xmlns:a16="http://schemas.microsoft.com/office/drawing/2014/main" id="{34354E10-A4BB-4DDB-80A4-C411DEE40A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6">
              <a:extLst>
                <a:ext uri="{FF2B5EF4-FFF2-40B4-BE49-F238E27FC236}">
                  <a16:creationId xmlns:a16="http://schemas.microsoft.com/office/drawing/2014/main" id="{43C55647-0E52-4E86-9BF9-25F0FF291E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1" name="Picture 147" descr="si.png">
              <a:extLst>
                <a:ext uri="{FF2B5EF4-FFF2-40B4-BE49-F238E27FC236}">
                  <a16:creationId xmlns:a16="http://schemas.microsoft.com/office/drawing/2014/main" id="{AEC4CEAC-A457-4B68-BF82-F64B850C47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 smtClean="0"/>
              <a:t>Click to edit Master text styles</a:t>
            </a:r>
          </a:p>
          <a:p>
            <a:pPr lvl="1"/>
            <a:r>
              <a:rPr lang="en-GB" altLang="en-US" noProof="0" dirty="0" smtClean="0"/>
              <a:t>Second level</a:t>
            </a:r>
          </a:p>
          <a:p>
            <a:pPr lvl="2"/>
            <a:r>
              <a:rPr lang="en-GB" altLang="en-US" noProof="0" dirty="0" smtClean="0"/>
              <a:t>Third level</a:t>
            </a:r>
          </a:p>
          <a:p>
            <a:pPr lvl="3"/>
            <a:r>
              <a:rPr lang="en-GB" altLang="en-US" noProof="0" dirty="0" smtClean="0"/>
              <a:t>Fourth level</a:t>
            </a:r>
          </a:p>
          <a:p>
            <a:pPr lvl="4"/>
            <a:r>
              <a:rPr lang="en-GB" altLang="en-US" noProof="0" dirty="0" smtClean="0"/>
              <a:t>Fifth level</a:t>
            </a:r>
            <a:endParaRPr lang="en-GB" altLang="en-US" noProof="0" dirty="0"/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pic>
        <p:nvPicPr>
          <p:cNvPr id="6" name="Picture 37">
            <a:extLst>
              <a:ext uri="{FF2B5EF4-FFF2-40B4-BE49-F238E27FC236}">
                <a16:creationId xmlns:a16="http://schemas.microsoft.com/office/drawing/2014/main" id="{B14E059E-A27E-41E4-B3EC-84E9D24E35D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122">
            <a:extLst>
              <a:ext uri="{FF2B5EF4-FFF2-40B4-BE49-F238E27FC236}">
                <a16:creationId xmlns:a16="http://schemas.microsoft.com/office/drawing/2014/main" id="{7FB9EDA0-89A3-4D5E-8582-01B787AA5E9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40" name="Picture 123" descr="at.png">
              <a:extLst>
                <a:ext uri="{FF2B5EF4-FFF2-40B4-BE49-F238E27FC236}">
                  <a16:creationId xmlns:a16="http://schemas.microsoft.com/office/drawing/2014/main" id="{30CBF021-6EB5-4D60-BB21-157B1C042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4" descr="be.png">
              <a:extLst>
                <a:ext uri="{FF2B5EF4-FFF2-40B4-BE49-F238E27FC236}">
                  <a16:creationId xmlns:a16="http://schemas.microsoft.com/office/drawing/2014/main" id="{449E9EE1-9498-4E36-99A1-CC19C4F9DB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5" descr="ch.png">
              <a:extLst>
                <a:ext uri="{FF2B5EF4-FFF2-40B4-BE49-F238E27FC236}">
                  <a16:creationId xmlns:a16="http://schemas.microsoft.com/office/drawing/2014/main" id="{BF33A33E-DB69-40AF-A232-FD625CB394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6" descr="cz.png">
              <a:extLst>
                <a:ext uri="{FF2B5EF4-FFF2-40B4-BE49-F238E27FC236}">
                  <a16:creationId xmlns:a16="http://schemas.microsoft.com/office/drawing/2014/main" id="{DB8F2DEF-7DCC-48C7-84D7-3D899E1DE5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7" descr="de.png">
              <a:extLst>
                <a:ext uri="{FF2B5EF4-FFF2-40B4-BE49-F238E27FC236}">
                  <a16:creationId xmlns:a16="http://schemas.microsoft.com/office/drawing/2014/main" id="{0125C480-F8B4-4FEF-B062-AD631D865A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28" descr="dk.png">
              <a:extLst>
                <a:ext uri="{FF2B5EF4-FFF2-40B4-BE49-F238E27FC236}">
                  <a16:creationId xmlns:a16="http://schemas.microsoft.com/office/drawing/2014/main" id="{7D478CFA-4A3D-48A7-8453-CFE9F4D09D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29" descr="ee.png">
              <a:extLst>
                <a:ext uri="{FF2B5EF4-FFF2-40B4-BE49-F238E27FC236}">
                  <a16:creationId xmlns:a16="http://schemas.microsoft.com/office/drawing/2014/main" id="{F89B31A1-9478-41FE-9377-64E8135361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0" descr="es.png">
              <a:extLst>
                <a:ext uri="{FF2B5EF4-FFF2-40B4-BE49-F238E27FC236}">
                  <a16:creationId xmlns:a16="http://schemas.microsoft.com/office/drawing/2014/main" id="{35226DB1-F535-41FB-BF59-E79CF6EA0E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1" descr="fi.png">
              <a:extLst>
                <a:ext uri="{FF2B5EF4-FFF2-40B4-BE49-F238E27FC236}">
                  <a16:creationId xmlns:a16="http://schemas.microsoft.com/office/drawing/2014/main" id="{407F5C0E-C93B-40C3-83FB-D649CA12B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2" descr="fr.png">
              <a:extLst>
                <a:ext uri="{FF2B5EF4-FFF2-40B4-BE49-F238E27FC236}">
                  <a16:creationId xmlns:a16="http://schemas.microsoft.com/office/drawing/2014/main" id="{D13BA759-35E1-4202-93A7-A3EA9E964A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3" descr="gr.png">
              <a:extLst>
                <a:ext uri="{FF2B5EF4-FFF2-40B4-BE49-F238E27FC236}">
                  <a16:creationId xmlns:a16="http://schemas.microsoft.com/office/drawing/2014/main" id="{95AD088E-1510-4C8E-A4B8-7D2D938AB3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4" descr="hu.png">
              <a:extLst>
                <a:ext uri="{FF2B5EF4-FFF2-40B4-BE49-F238E27FC236}">
                  <a16:creationId xmlns:a16="http://schemas.microsoft.com/office/drawing/2014/main" id="{EC1E1AEA-0765-4987-BEF2-04D2E8E9E4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5" descr="ie.png">
              <a:extLst>
                <a:ext uri="{FF2B5EF4-FFF2-40B4-BE49-F238E27FC236}">
                  <a16:creationId xmlns:a16="http://schemas.microsoft.com/office/drawing/2014/main" id="{1555B209-148E-4747-8295-114756240D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6" descr="it.png">
              <a:extLst>
                <a:ext uri="{FF2B5EF4-FFF2-40B4-BE49-F238E27FC236}">
                  <a16:creationId xmlns:a16="http://schemas.microsoft.com/office/drawing/2014/main" id="{27C29EE6-CFDD-468A-960D-620EB90C90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7" descr="lu.png">
              <a:extLst>
                <a:ext uri="{FF2B5EF4-FFF2-40B4-BE49-F238E27FC236}">
                  <a16:creationId xmlns:a16="http://schemas.microsoft.com/office/drawing/2014/main" id="{CBFDBC8F-7FFB-4799-87F0-476F27556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38" descr="nl.png">
              <a:extLst>
                <a:ext uri="{FF2B5EF4-FFF2-40B4-BE49-F238E27FC236}">
                  <a16:creationId xmlns:a16="http://schemas.microsoft.com/office/drawing/2014/main" id="{F852D6A6-CE68-42D1-9E08-5B1B4CB815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39" descr="no.png">
              <a:extLst>
                <a:ext uri="{FF2B5EF4-FFF2-40B4-BE49-F238E27FC236}">
                  <a16:creationId xmlns:a16="http://schemas.microsoft.com/office/drawing/2014/main" id="{15A4B8E4-CCD5-4EF8-9912-0368D432D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0" descr="pl.png">
              <a:extLst>
                <a:ext uri="{FF2B5EF4-FFF2-40B4-BE49-F238E27FC236}">
                  <a16:creationId xmlns:a16="http://schemas.microsoft.com/office/drawing/2014/main" id="{2D3E1082-C515-4285-80C5-E3FA8DCC78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1" descr="pt.png">
              <a:extLst>
                <a:ext uri="{FF2B5EF4-FFF2-40B4-BE49-F238E27FC236}">
                  <a16:creationId xmlns:a16="http://schemas.microsoft.com/office/drawing/2014/main" id="{2414DE5A-A283-4AFB-939D-605EFC6D21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2" descr="ro.png">
              <a:extLst>
                <a:ext uri="{FF2B5EF4-FFF2-40B4-BE49-F238E27FC236}">
                  <a16:creationId xmlns:a16="http://schemas.microsoft.com/office/drawing/2014/main" id="{CF40D39F-5B4E-47F8-B4D3-7CFDB5641F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3" descr="se.png">
              <a:extLst>
                <a:ext uri="{FF2B5EF4-FFF2-40B4-BE49-F238E27FC236}">
                  <a16:creationId xmlns:a16="http://schemas.microsoft.com/office/drawing/2014/main" id="{EC146608-00C4-4962-84E1-DFD15906F7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4" descr="uk.png">
              <a:extLst>
                <a:ext uri="{FF2B5EF4-FFF2-40B4-BE49-F238E27FC236}">
                  <a16:creationId xmlns:a16="http://schemas.microsoft.com/office/drawing/2014/main" id="{0658A477-DC8D-4A19-9FD9-D971BA0898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45" descr="ca.png">
              <a:extLst>
                <a:ext uri="{FF2B5EF4-FFF2-40B4-BE49-F238E27FC236}">
                  <a16:creationId xmlns:a16="http://schemas.microsoft.com/office/drawing/2014/main" id="{E1CA7940-1A73-4F68-8087-A963CE6B33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146">
              <a:extLst>
                <a:ext uri="{FF2B5EF4-FFF2-40B4-BE49-F238E27FC236}">
                  <a16:creationId xmlns:a16="http://schemas.microsoft.com/office/drawing/2014/main" id="{51EC6D10-C47F-42B8-AFDD-26FDBE99E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5" name="Picture 147" descr="si.png">
              <a:extLst>
                <a:ext uri="{FF2B5EF4-FFF2-40B4-BE49-F238E27FC236}">
                  <a16:creationId xmlns:a16="http://schemas.microsoft.com/office/drawing/2014/main" id="{412DFCC4-DEDD-470C-B1FF-CCB4915E0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66" name="Picture 65"/>
          <p:cNvPicPr>
            <a:picLocks/>
          </p:cNvPicPr>
          <p:nvPr userDrawn="1"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pic>
        <p:nvPicPr>
          <p:cNvPr id="2" name="Picture 37">
            <a:extLst>
              <a:ext uri="{FF2B5EF4-FFF2-40B4-BE49-F238E27FC236}">
                <a16:creationId xmlns:a16="http://schemas.microsoft.com/office/drawing/2014/main" id="{8F688038-E69C-45A1-B9E8-668298D9477C}"/>
              </a:ext>
            </a:extLst>
          </p:cNvPr>
          <p:cNvPicPr preferRelativeResize="0"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5919"/>
            <a:ext cx="1620000" cy="105919"/>
          </a:xfrm>
          <a:prstGeom prst="rect">
            <a:avLst/>
          </a:prstGeom>
        </p:spPr>
      </p:pic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122">
            <a:extLst>
              <a:ext uri="{FF2B5EF4-FFF2-40B4-BE49-F238E27FC236}">
                <a16:creationId xmlns:a16="http://schemas.microsoft.com/office/drawing/2014/main" id="{8609F970-88C7-476D-82E1-1036AC8CAE2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39" name="Picture 123" descr="at.png">
              <a:extLst>
                <a:ext uri="{FF2B5EF4-FFF2-40B4-BE49-F238E27FC236}">
                  <a16:creationId xmlns:a16="http://schemas.microsoft.com/office/drawing/2014/main" id="{66E65784-FD04-4350-AD92-F0B82AB5A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4" descr="be.png">
              <a:extLst>
                <a:ext uri="{FF2B5EF4-FFF2-40B4-BE49-F238E27FC236}">
                  <a16:creationId xmlns:a16="http://schemas.microsoft.com/office/drawing/2014/main" id="{4B6CFEA0-14E9-4275-A19B-8D9F82B9C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5" descr="ch.png">
              <a:extLst>
                <a:ext uri="{FF2B5EF4-FFF2-40B4-BE49-F238E27FC236}">
                  <a16:creationId xmlns:a16="http://schemas.microsoft.com/office/drawing/2014/main" id="{A8B479D1-BBCE-429F-A237-97B9A748AA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6" descr="cz.png">
              <a:extLst>
                <a:ext uri="{FF2B5EF4-FFF2-40B4-BE49-F238E27FC236}">
                  <a16:creationId xmlns:a16="http://schemas.microsoft.com/office/drawing/2014/main" id="{5E12F77F-2532-4874-8B46-1F62FFD7E3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7" descr="de.png">
              <a:extLst>
                <a:ext uri="{FF2B5EF4-FFF2-40B4-BE49-F238E27FC236}">
                  <a16:creationId xmlns:a16="http://schemas.microsoft.com/office/drawing/2014/main" id="{67EB12BF-3708-4D0D-BF5B-32CA4FEDE4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8" descr="dk.png">
              <a:extLst>
                <a:ext uri="{FF2B5EF4-FFF2-40B4-BE49-F238E27FC236}">
                  <a16:creationId xmlns:a16="http://schemas.microsoft.com/office/drawing/2014/main" id="{5CDBC77C-839C-409C-9C01-3DB1A56121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29" descr="ee.png">
              <a:extLst>
                <a:ext uri="{FF2B5EF4-FFF2-40B4-BE49-F238E27FC236}">
                  <a16:creationId xmlns:a16="http://schemas.microsoft.com/office/drawing/2014/main" id="{6FDB66D3-AA86-405A-A1B2-BD2580AE0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0" descr="es.png">
              <a:extLst>
                <a:ext uri="{FF2B5EF4-FFF2-40B4-BE49-F238E27FC236}">
                  <a16:creationId xmlns:a16="http://schemas.microsoft.com/office/drawing/2014/main" id="{658FB52F-7A6E-4ACD-830E-E0AB0142D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1" descr="fi.png">
              <a:extLst>
                <a:ext uri="{FF2B5EF4-FFF2-40B4-BE49-F238E27FC236}">
                  <a16:creationId xmlns:a16="http://schemas.microsoft.com/office/drawing/2014/main" id="{D12C4D64-EB07-4748-9725-405FD70F16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2" descr="fr.png">
              <a:extLst>
                <a:ext uri="{FF2B5EF4-FFF2-40B4-BE49-F238E27FC236}">
                  <a16:creationId xmlns:a16="http://schemas.microsoft.com/office/drawing/2014/main" id="{DA053B2C-CBE7-4EDF-BFE7-0C6D1DE525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3" descr="gr.png">
              <a:extLst>
                <a:ext uri="{FF2B5EF4-FFF2-40B4-BE49-F238E27FC236}">
                  <a16:creationId xmlns:a16="http://schemas.microsoft.com/office/drawing/2014/main" id="{C9DEA4D5-EBCB-4DDF-B09A-3BA43214D2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4" descr="hu.png">
              <a:extLst>
                <a:ext uri="{FF2B5EF4-FFF2-40B4-BE49-F238E27FC236}">
                  <a16:creationId xmlns:a16="http://schemas.microsoft.com/office/drawing/2014/main" id="{C22F2D0C-B5FD-47F8-B81F-01ADFB9C0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5" descr="ie.png">
              <a:extLst>
                <a:ext uri="{FF2B5EF4-FFF2-40B4-BE49-F238E27FC236}">
                  <a16:creationId xmlns:a16="http://schemas.microsoft.com/office/drawing/2014/main" id="{80AE0363-7A39-466E-963D-165D710EE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6" descr="it.png">
              <a:extLst>
                <a:ext uri="{FF2B5EF4-FFF2-40B4-BE49-F238E27FC236}">
                  <a16:creationId xmlns:a16="http://schemas.microsoft.com/office/drawing/2014/main" id="{4DE6A983-379C-4973-A3CB-5B0B953D09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7" descr="lu.png">
              <a:extLst>
                <a:ext uri="{FF2B5EF4-FFF2-40B4-BE49-F238E27FC236}">
                  <a16:creationId xmlns:a16="http://schemas.microsoft.com/office/drawing/2014/main" id="{323C98A7-0B95-4D26-982A-86ECF7B0CF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8" descr="nl.png">
              <a:extLst>
                <a:ext uri="{FF2B5EF4-FFF2-40B4-BE49-F238E27FC236}">
                  <a16:creationId xmlns:a16="http://schemas.microsoft.com/office/drawing/2014/main" id="{6A33FE1C-0C58-4822-B7C2-1EDD4C30EA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39" descr="no.png">
              <a:extLst>
                <a:ext uri="{FF2B5EF4-FFF2-40B4-BE49-F238E27FC236}">
                  <a16:creationId xmlns:a16="http://schemas.microsoft.com/office/drawing/2014/main" id="{6E455369-2330-4F76-BC8C-BA1967B362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0" descr="pl.png">
              <a:extLst>
                <a:ext uri="{FF2B5EF4-FFF2-40B4-BE49-F238E27FC236}">
                  <a16:creationId xmlns:a16="http://schemas.microsoft.com/office/drawing/2014/main" id="{2516A663-F5C1-4404-BBC7-723047CC31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1" descr="pt.png">
              <a:extLst>
                <a:ext uri="{FF2B5EF4-FFF2-40B4-BE49-F238E27FC236}">
                  <a16:creationId xmlns:a16="http://schemas.microsoft.com/office/drawing/2014/main" id="{5C524023-EA9A-4833-A715-9DD2B9E3B2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2" descr="ro.png">
              <a:extLst>
                <a:ext uri="{FF2B5EF4-FFF2-40B4-BE49-F238E27FC236}">
                  <a16:creationId xmlns:a16="http://schemas.microsoft.com/office/drawing/2014/main" id="{027592AF-15EA-4DAE-B030-B44A15E4B6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3" descr="se.png">
              <a:extLst>
                <a:ext uri="{FF2B5EF4-FFF2-40B4-BE49-F238E27FC236}">
                  <a16:creationId xmlns:a16="http://schemas.microsoft.com/office/drawing/2014/main" id="{B63F0418-729E-4990-B012-BF1485AC79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4" descr="uk.png">
              <a:extLst>
                <a:ext uri="{FF2B5EF4-FFF2-40B4-BE49-F238E27FC236}">
                  <a16:creationId xmlns:a16="http://schemas.microsoft.com/office/drawing/2014/main" id="{26091826-9100-48EE-8263-5F03946863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5" descr="ca.png">
              <a:extLst>
                <a:ext uri="{FF2B5EF4-FFF2-40B4-BE49-F238E27FC236}">
                  <a16:creationId xmlns:a16="http://schemas.microsoft.com/office/drawing/2014/main" id="{4D0CCBE1-06D4-4135-834C-80AE239408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46">
              <a:extLst>
                <a:ext uri="{FF2B5EF4-FFF2-40B4-BE49-F238E27FC236}">
                  <a16:creationId xmlns:a16="http://schemas.microsoft.com/office/drawing/2014/main" id="{C48A9CEE-3BC8-4751-B260-87185639B0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9" name="Picture 147" descr="si.png">
              <a:extLst>
                <a:ext uri="{FF2B5EF4-FFF2-40B4-BE49-F238E27FC236}">
                  <a16:creationId xmlns:a16="http://schemas.microsoft.com/office/drawing/2014/main" id="{C70705EB-C62C-46C3-AA8F-F39363E49C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d.adobe.com/view/26da113c-173f-485f-a2cd-0eb08b773d57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6000" y="3087037"/>
            <a:ext cx="7690068" cy="1039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GB" sz="3087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SMOS-SMAP Inter-comparison activities over Antarctica and wind measurement</a:t>
            </a:r>
            <a:endParaRPr lang="en-GB" sz="3087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915706" y="5224144"/>
            <a:ext cx="512369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Raffaele Crapolicchio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915681" y="5885467"/>
            <a:ext cx="512372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31/03/2021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smtClean="0">
                <a:latin typeface="Arial" panose="020B0604020202020204" pitchFamily="34" charset="0"/>
                <a:cs typeface="Arial" panose="020B0604020202020204" pitchFamily="34" charset="0"/>
              </a:rPr>
              <a:t>ESA ESRIN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allAtOnce"/>
      <p:bldP spid="8" grpId="0" build="allAtOnce"/>
      <p:bldP spid="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920358" y="1007425"/>
            <a:ext cx="8203843" cy="52341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DOMEX experiment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99" y="978440"/>
            <a:ext cx="3585540" cy="5263136"/>
          </a:xfrm>
        </p:spPr>
        <p:txBody>
          <a:bodyPr/>
          <a:lstStyle/>
          <a:p>
            <a:r>
              <a:rPr lang="en-GB" dirty="0" smtClean="0"/>
              <a:t>Time series realignment   between 2012-19 and 2020 is ongoing. </a:t>
            </a:r>
            <a:r>
              <a:rPr lang="en-US" dirty="0" smtClean="0"/>
              <a:t>Points </a:t>
            </a:r>
            <a:r>
              <a:rPr lang="en-US" dirty="0"/>
              <a:t>to be considered: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System remained switched off (but heated) for around 1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Antenna cables were inverted at the receiver inputs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Some manipulations (screw/unscrew) between antenna, cable and receiver inputs were carried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Set-points and thermal regulation was modified </a:t>
            </a:r>
            <a:endParaRPr lang="en-US" sz="1600" dirty="0" smtClean="0"/>
          </a:p>
          <a:p>
            <a:endParaRPr lang="en-GB" dirty="0" smtClean="0"/>
          </a:p>
          <a:p>
            <a:r>
              <a:rPr lang="en-GB" dirty="0" smtClean="0"/>
              <a:t>(</a:t>
            </a:r>
            <a:r>
              <a:rPr lang="en-GB" dirty="0"/>
              <a:t>Figure credits IFAC)</a:t>
            </a:r>
            <a:endParaRPr lang="en-GB" dirty="0"/>
          </a:p>
          <a:p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664"/>
          <a:stretch/>
        </p:blipFill>
        <p:spPr>
          <a:xfrm>
            <a:off x="3993931" y="1493147"/>
            <a:ext cx="8015051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8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SMOS/DOMEX Inter-comparison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99" y="5329529"/>
            <a:ext cx="11721527" cy="1029230"/>
          </a:xfrm>
        </p:spPr>
        <p:txBody>
          <a:bodyPr/>
          <a:lstStyle/>
          <a:p>
            <a:r>
              <a:rPr lang="en-GB" dirty="0" smtClean="0"/>
              <a:t>Time-series is averaged over a period of 18 days (SMOS satellite sub-cycle). </a:t>
            </a:r>
            <a:r>
              <a:rPr lang="en-GB" dirty="0" err="1" smtClean="0"/>
              <a:t>Domex</a:t>
            </a:r>
            <a:r>
              <a:rPr lang="en-GB" dirty="0" smtClean="0"/>
              <a:t> </a:t>
            </a:r>
            <a:r>
              <a:rPr lang="en-GB" dirty="0" err="1" smtClean="0"/>
              <a:t>deconvoluted</a:t>
            </a:r>
            <a:r>
              <a:rPr lang="en-GB" dirty="0" smtClean="0"/>
              <a:t>. Bias of few Kelvin between SMOS V6 and </a:t>
            </a:r>
            <a:r>
              <a:rPr lang="en-GB" dirty="0" err="1" smtClean="0"/>
              <a:t>Domex</a:t>
            </a:r>
            <a:r>
              <a:rPr lang="en-GB" dirty="0" smtClean="0"/>
              <a:t> to be understood. H-pol variation clear seen by SMOS and </a:t>
            </a:r>
            <a:r>
              <a:rPr lang="en-GB" dirty="0" err="1" smtClean="0"/>
              <a:t>Domex</a:t>
            </a:r>
            <a:r>
              <a:rPr lang="en-GB" dirty="0" smtClean="0"/>
              <a:t>. (Figure credits ESA/CEC)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967590"/>
            <a:ext cx="11721527" cy="42127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60827" y="1326636"/>
            <a:ext cx="3279227" cy="13861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07972" y="1408938"/>
            <a:ext cx="30269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B050"/>
                </a:solidFill>
              </a:rPr>
              <a:t>SMOS V-pol  </a:t>
            </a:r>
            <a:r>
              <a:rPr lang="en-GB" sz="1600" dirty="0" err="1" smtClean="0"/>
              <a:t>ToA</a:t>
            </a:r>
            <a:r>
              <a:rPr lang="en-GB" sz="1600" dirty="0" smtClean="0"/>
              <a:t> @42 </a:t>
            </a:r>
            <a:r>
              <a:rPr lang="en-GB" sz="1600" dirty="0" err="1" smtClean="0"/>
              <a:t>deg</a:t>
            </a:r>
            <a:endParaRPr lang="en-GB" sz="1600" dirty="0" smtClean="0"/>
          </a:p>
          <a:p>
            <a:r>
              <a:rPr lang="en-GB" sz="1600" dirty="0" smtClean="0">
                <a:solidFill>
                  <a:srgbClr val="2D1FE1"/>
                </a:solidFill>
              </a:rPr>
              <a:t>SMOS H-pol  </a:t>
            </a:r>
            <a:r>
              <a:rPr lang="en-GB" sz="1600" dirty="0" err="1" smtClean="0"/>
              <a:t>ToA</a:t>
            </a:r>
            <a:r>
              <a:rPr lang="en-GB" sz="1600" dirty="0" smtClean="0"/>
              <a:t> </a:t>
            </a:r>
            <a:r>
              <a:rPr lang="en-GB" sz="1600" dirty="0"/>
              <a:t>@42 </a:t>
            </a:r>
            <a:r>
              <a:rPr lang="en-GB" sz="1600" dirty="0" err="1" smtClean="0"/>
              <a:t>deg</a:t>
            </a:r>
            <a:endParaRPr lang="en-GB" sz="1600" dirty="0" smtClean="0"/>
          </a:p>
          <a:p>
            <a:r>
              <a:rPr lang="en-GB" sz="1600" dirty="0" err="1" smtClean="0">
                <a:solidFill>
                  <a:srgbClr val="E92BB7"/>
                </a:solidFill>
              </a:rPr>
              <a:t>Domex</a:t>
            </a:r>
            <a:r>
              <a:rPr lang="en-GB" sz="1600" dirty="0" smtClean="0">
                <a:solidFill>
                  <a:srgbClr val="E92BB7"/>
                </a:solidFill>
              </a:rPr>
              <a:t> V-pol </a:t>
            </a:r>
            <a:r>
              <a:rPr lang="en-GB" sz="1600" dirty="0" err="1"/>
              <a:t>ToA</a:t>
            </a:r>
            <a:r>
              <a:rPr lang="en-GB" sz="1600" dirty="0"/>
              <a:t> @42 </a:t>
            </a:r>
            <a:r>
              <a:rPr lang="en-GB" sz="1600" dirty="0" err="1" smtClean="0"/>
              <a:t>deg</a:t>
            </a:r>
            <a:endParaRPr lang="en-GB" sz="1600" dirty="0" smtClean="0"/>
          </a:p>
          <a:p>
            <a:r>
              <a:rPr lang="en-GB" sz="1600" dirty="0" err="1" smtClean="0">
                <a:solidFill>
                  <a:srgbClr val="FF0000"/>
                </a:solidFill>
              </a:rPr>
              <a:t>Domex</a:t>
            </a:r>
            <a:r>
              <a:rPr lang="en-GB" sz="1600" dirty="0" smtClean="0">
                <a:solidFill>
                  <a:srgbClr val="FF0000"/>
                </a:solidFill>
              </a:rPr>
              <a:t> H-pol </a:t>
            </a:r>
            <a:r>
              <a:rPr lang="en-GB" sz="1600" dirty="0" err="1"/>
              <a:t>ToA</a:t>
            </a:r>
            <a:r>
              <a:rPr lang="en-GB" sz="1600" dirty="0"/>
              <a:t> @42 </a:t>
            </a:r>
            <a:r>
              <a:rPr lang="en-GB" sz="1600" dirty="0" err="1" smtClean="0"/>
              <a:t>deg</a:t>
            </a: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309253" y="1578215"/>
            <a:ext cx="38723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7030A0"/>
                </a:solidFill>
              </a:rPr>
              <a:t>June 2010 SMOS Ref Values V620: </a:t>
            </a:r>
          </a:p>
          <a:p>
            <a:r>
              <a:rPr lang="en-GB" sz="1400" dirty="0" smtClean="0">
                <a:solidFill>
                  <a:srgbClr val="7030A0"/>
                </a:solidFill>
              </a:rPr>
              <a:t>H: 187.2971</a:t>
            </a:r>
            <a:br>
              <a:rPr lang="en-GB" sz="1400" dirty="0" smtClean="0">
                <a:solidFill>
                  <a:srgbClr val="7030A0"/>
                </a:solidFill>
              </a:rPr>
            </a:br>
            <a:r>
              <a:rPr lang="en-GB" sz="1400" dirty="0" smtClean="0">
                <a:solidFill>
                  <a:srgbClr val="7030A0"/>
                </a:solidFill>
              </a:rPr>
              <a:t>V: 212.1379</a:t>
            </a:r>
            <a:endParaRPr lang="en-GB" sz="1400" dirty="0">
              <a:solidFill>
                <a:srgbClr val="7030A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657612" y="1947547"/>
            <a:ext cx="651641" cy="166801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4348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SMOS/DOMEX Inter-comparison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99" y="5329529"/>
            <a:ext cx="11721527" cy="1029230"/>
          </a:xfrm>
        </p:spPr>
        <p:txBody>
          <a:bodyPr/>
          <a:lstStyle/>
          <a:p>
            <a:r>
              <a:rPr lang="en-GB" dirty="0" smtClean="0"/>
              <a:t>Time-series is averaged over a period of 18 days (SMOS satellite sub-cycle). </a:t>
            </a:r>
            <a:r>
              <a:rPr lang="en-GB" dirty="0" err="1" smtClean="0"/>
              <a:t>Domex</a:t>
            </a:r>
            <a:r>
              <a:rPr lang="en-GB" dirty="0" smtClean="0"/>
              <a:t> </a:t>
            </a:r>
            <a:r>
              <a:rPr lang="en-GB" dirty="0" err="1" smtClean="0"/>
              <a:t>deconvoluted</a:t>
            </a:r>
            <a:r>
              <a:rPr lang="en-GB" dirty="0" smtClean="0"/>
              <a:t>. SMOS V7 dataset cooler in H-pol and slightly warmer in V-pol. (Figure credits ESA/CEC)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60827" y="1326636"/>
            <a:ext cx="3279227" cy="13861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07972" y="1408938"/>
            <a:ext cx="30269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B050"/>
                </a:solidFill>
              </a:rPr>
              <a:t>SMOS V-pol  </a:t>
            </a:r>
            <a:r>
              <a:rPr lang="en-GB" sz="1600" dirty="0" err="1" smtClean="0"/>
              <a:t>ToA</a:t>
            </a:r>
            <a:r>
              <a:rPr lang="en-GB" sz="1600" dirty="0" smtClean="0"/>
              <a:t> @42 </a:t>
            </a:r>
            <a:r>
              <a:rPr lang="en-GB" sz="1600" dirty="0" err="1" smtClean="0"/>
              <a:t>deg</a:t>
            </a:r>
            <a:endParaRPr lang="en-GB" sz="1600" dirty="0" smtClean="0"/>
          </a:p>
          <a:p>
            <a:r>
              <a:rPr lang="en-GB" sz="1600" dirty="0" smtClean="0">
                <a:solidFill>
                  <a:srgbClr val="002060"/>
                </a:solidFill>
              </a:rPr>
              <a:t>SMOS H-pol  </a:t>
            </a:r>
            <a:r>
              <a:rPr lang="en-GB" sz="1600" dirty="0" err="1" smtClean="0"/>
              <a:t>ToA</a:t>
            </a:r>
            <a:r>
              <a:rPr lang="en-GB" sz="1600" dirty="0" smtClean="0"/>
              <a:t> </a:t>
            </a:r>
            <a:r>
              <a:rPr lang="en-GB" sz="1600" dirty="0"/>
              <a:t>@42 </a:t>
            </a:r>
            <a:r>
              <a:rPr lang="en-GB" sz="1600" dirty="0" err="1" smtClean="0"/>
              <a:t>deg</a:t>
            </a:r>
            <a:endParaRPr lang="en-GB" sz="1600" dirty="0" smtClean="0"/>
          </a:p>
          <a:p>
            <a:r>
              <a:rPr lang="en-GB" sz="1600" dirty="0" err="1" smtClean="0">
                <a:solidFill>
                  <a:srgbClr val="E92BB7"/>
                </a:solidFill>
              </a:rPr>
              <a:t>Domex</a:t>
            </a:r>
            <a:r>
              <a:rPr lang="en-GB" sz="1600" dirty="0" smtClean="0">
                <a:solidFill>
                  <a:srgbClr val="E92BB7"/>
                </a:solidFill>
              </a:rPr>
              <a:t> V-pol </a:t>
            </a:r>
            <a:r>
              <a:rPr lang="en-GB" sz="1600" dirty="0" err="1"/>
              <a:t>ToA</a:t>
            </a:r>
            <a:r>
              <a:rPr lang="en-GB" sz="1600" dirty="0"/>
              <a:t> @42 </a:t>
            </a:r>
            <a:r>
              <a:rPr lang="en-GB" sz="1600" dirty="0" err="1" smtClean="0"/>
              <a:t>deg</a:t>
            </a:r>
            <a:endParaRPr lang="en-GB" sz="1600" dirty="0" smtClean="0"/>
          </a:p>
          <a:p>
            <a:r>
              <a:rPr lang="en-GB" sz="1600" dirty="0" err="1" smtClean="0">
                <a:solidFill>
                  <a:srgbClr val="FF0000"/>
                </a:solidFill>
              </a:rPr>
              <a:t>Domex</a:t>
            </a:r>
            <a:r>
              <a:rPr lang="en-GB" sz="1600" dirty="0" smtClean="0">
                <a:solidFill>
                  <a:srgbClr val="FF0000"/>
                </a:solidFill>
              </a:rPr>
              <a:t> H-pol </a:t>
            </a:r>
            <a:r>
              <a:rPr lang="en-GB" sz="1600" dirty="0" err="1"/>
              <a:t>ToA</a:t>
            </a:r>
            <a:r>
              <a:rPr lang="en-GB" sz="1600" dirty="0"/>
              <a:t> @42 </a:t>
            </a:r>
            <a:r>
              <a:rPr lang="en-GB" sz="1600" dirty="0" err="1" smtClean="0"/>
              <a:t>deg</a:t>
            </a: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309253" y="1578215"/>
            <a:ext cx="38723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7030A0"/>
                </a:solidFill>
              </a:rPr>
              <a:t>June 2010 SMOS Ref Values V620: </a:t>
            </a:r>
          </a:p>
          <a:p>
            <a:r>
              <a:rPr lang="en-GB" sz="1400" dirty="0" smtClean="0">
                <a:solidFill>
                  <a:srgbClr val="7030A0"/>
                </a:solidFill>
              </a:rPr>
              <a:t>H: 187.2971</a:t>
            </a:r>
            <a:br>
              <a:rPr lang="en-GB" sz="1400" dirty="0" smtClean="0">
                <a:solidFill>
                  <a:srgbClr val="7030A0"/>
                </a:solidFill>
              </a:rPr>
            </a:br>
            <a:r>
              <a:rPr lang="en-GB" sz="1400" dirty="0" smtClean="0">
                <a:solidFill>
                  <a:srgbClr val="7030A0"/>
                </a:solidFill>
              </a:rPr>
              <a:t>V: 212.1379</a:t>
            </a:r>
            <a:endParaRPr lang="en-GB" sz="1400" dirty="0">
              <a:solidFill>
                <a:srgbClr val="7030A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657612" y="1947547"/>
            <a:ext cx="651641" cy="166801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9" name="Picture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968400"/>
            <a:ext cx="11721600" cy="4212000"/>
          </a:xfrm>
          <a:prstGeom prst="rect">
            <a:avLst/>
          </a:prstGeom>
          <a:ln>
            <a:solidFill>
              <a:schemeClr val="dk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8355724" y="1254447"/>
            <a:ext cx="3279227" cy="13861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8607971" y="1338412"/>
            <a:ext cx="30269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B050"/>
                </a:solidFill>
              </a:rPr>
              <a:t>SMOS V-pol  </a:t>
            </a:r>
            <a:r>
              <a:rPr lang="en-GB" sz="1600" dirty="0" err="1" smtClean="0"/>
              <a:t>ToA</a:t>
            </a:r>
            <a:r>
              <a:rPr lang="en-GB" sz="1600" dirty="0" smtClean="0"/>
              <a:t> @42 </a:t>
            </a:r>
            <a:r>
              <a:rPr lang="en-GB" sz="1600" dirty="0" err="1" smtClean="0"/>
              <a:t>deg</a:t>
            </a:r>
            <a:endParaRPr lang="en-GB" sz="1600" dirty="0" smtClean="0"/>
          </a:p>
          <a:p>
            <a:r>
              <a:rPr lang="en-GB" sz="1600" dirty="0">
                <a:solidFill>
                  <a:srgbClr val="2D1FE1"/>
                </a:solidFill>
              </a:rPr>
              <a:t>SMOS H-pol </a:t>
            </a:r>
            <a:r>
              <a:rPr lang="en-GB" sz="1600" dirty="0" smtClean="0">
                <a:solidFill>
                  <a:srgbClr val="2D1FE1"/>
                </a:solidFill>
              </a:rPr>
              <a:t> </a:t>
            </a:r>
            <a:r>
              <a:rPr lang="en-GB" sz="1600" dirty="0" err="1" smtClean="0"/>
              <a:t>ToA</a:t>
            </a:r>
            <a:r>
              <a:rPr lang="en-GB" sz="1600" dirty="0" smtClean="0"/>
              <a:t> </a:t>
            </a:r>
            <a:r>
              <a:rPr lang="en-GB" sz="1600" dirty="0"/>
              <a:t>@42 </a:t>
            </a:r>
            <a:r>
              <a:rPr lang="en-GB" sz="1600" dirty="0" err="1" smtClean="0"/>
              <a:t>deg</a:t>
            </a:r>
            <a:endParaRPr lang="en-GB" sz="1600" dirty="0" smtClean="0"/>
          </a:p>
          <a:p>
            <a:r>
              <a:rPr lang="en-GB" sz="1600" dirty="0" err="1" smtClean="0">
                <a:solidFill>
                  <a:srgbClr val="E92BB7"/>
                </a:solidFill>
              </a:rPr>
              <a:t>Domex</a:t>
            </a:r>
            <a:r>
              <a:rPr lang="en-GB" sz="1600" dirty="0" smtClean="0">
                <a:solidFill>
                  <a:srgbClr val="E92BB7"/>
                </a:solidFill>
              </a:rPr>
              <a:t> V-pol </a:t>
            </a:r>
            <a:r>
              <a:rPr lang="en-GB" sz="1600" dirty="0" err="1"/>
              <a:t>ToA</a:t>
            </a:r>
            <a:r>
              <a:rPr lang="en-GB" sz="1600" dirty="0"/>
              <a:t> @42 </a:t>
            </a:r>
            <a:r>
              <a:rPr lang="en-GB" sz="1600" dirty="0" err="1" smtClean="0"/>
              <a:t>deg</a:t>
            </a:r>
            <a:endParaRPr lang="en-GB" sz="1600" dirty="0" smtClean="0"/>
          </a:p>
          <a:p>
            <a:r>
              <a:rPr lang="en-GB" sz="1600" dirty="0" err="1" smtClean="0">
                <a:solidFill>
                  <a:srgbClr val="FF0000"/>
                </a:solidFill>
              </a:rPr>
              <a:t>Domex</a:t>
            </a:r>
            <a:r>
              <a:rPr lang="en-GB" sz="1600" dirty="0" smtClean="0">
                <a:solidFill>
                  <a:srgbClr val="FF0000"/>
                </a:solidFill>
              </a:rPr>
              <a:t> H-pol </a:t>
            </a:r>
            <a:r>
              <a:rPr lang="en-GB" sz="1600" dirty="0" err="1"/>
              <a:t>ToA</a:t>
            </a:r>
            <a:r>
              <a:rPr lang="en-GB" sz="1600" dirty="0"/>
              <a:t> @42 </a:t>
            </a:r>
            <a:r>
              <a:rPr lang="en-GB" sz="1600" dirty="0" err="1" smtClean="0"/>
              <a:t>deg</a:t>
            </a:r>
            <a:endParaRPr lang="en-GB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814904" y="1391516"/>
            <a:ext cx="387234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7030A0"/>
                </a:solidFill>
              </a:rPr>
              <a:t>June 2010 SMOS Ref Values </a:t>
            </a:r>
            <a:r>
              <a:rPr lang="en-GB" sz="1400" dirty="0" smtClean="0">
                <a:solidFill>
                  <a:srgbClr val="7030A0"/>
                </a:solidFill>
              </a:rPr>
              <a:t>V724: </a:t>
            </a:r>
            <a:endParaRPr lang="en-GB" sz="1400" dirty="0" smtClean="0">
              <a:solidFill>
                <a:srgbClr val="7030A0"/>
              </a:solidFill>
            </a:endParaRPr>
          </a:p>
          <a:p>
            <a:r>
              <a:rPr lang="en-GB" sz="1400" dirty="0" smtClean="0">
                <a:solidFill>
                  <a:srgbClr val="7030A0"/>
                </a:solidFill>
              </a:rPr>
              <a:t>H: </a:t>
            </a:r>
            <a:r>
              <a:rPr lang="en-GB" sz="1400" dirty="0" smtClean="0">
                <a:solidFill>
                  <a:srgbClr val="7030A0"/>
                </a:solidFill>
              </a:rPr>
              <a:t>186.4750</a:t>
            </a:r>
            <a:r>
              <a:rPr lang="en-GB" sz="1400" dirty="0" smtClean="0">
                <a:solidFill>
                  <a:srgbClr val="7030A0"/>
                </a:solidFill>
              </a:rPr>
              <a:t/>
            </a:r>
            <a:br>
              <a:rPr lang="en-GB" sz="1400" dirty="0" smtClean="0">
                <a:solidFill>
                  <a:srgbClr val="7030A0"/>
                </a:solidFill>
              </a:rPr>
            </a:br>
            <a:r>
              <a:rPr lang="en-GB" sz="1400" dirty="0" smtClean="0">
                <a:solidFill>
                  <a:srgbClr val="7030A0"/>
                </a:solidFill>
              </a:rPr>
              <a:t>V: </a:t>
            </a:r>
            <a:r>
              <a:rPr lang="en-GB" sz="1400" dirty="0" smtClean="0">
                <a:solidFill>
                  <a:srgbClr val="7030A0"/>
                </a:solidFill>
              </a:rPr>
              <a:t>212.7121</a:t>
            </a:r>
            <a:endParaRPr lang="en-GB" sz="1400" dirty="0">
              <a:solidFill>
                <a:srgbClr val="7030A0"/>
              </a:solidFill>
            </a:endParaRP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 bwMode="auto">
          <a:xfrm flipH="1">
            <a:off x="814905" y="2130180"/>
            <a:ext cx="1936173" cy="1486898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7553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SMOS – SMAP Inter-comparison (Antarctica)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" y="5518715"/>
            <a:ext cx="11721527" cy="830797"/>
          </a:xfrm>
        </p:spPr>
        <p:txBody>
          <a:bodyPr/>
          <a:lstStyle/>
          <a:p>
            <a:r>
              <a:rPr lang="en-GB" dirty="0" smtClean="0"/>
              <a:t>Processing includes careful filtering and SMOS reconstruction to match SMAP footprint at 40 deg. incidence angle</a:t>
            </a:r>
          </a:p>
          <a:p>
            <a:r>
              <a:rPr lang="en-GB" dirty="0" smtClean="0"/>
              <a:t>SMAP data release R16010. </a:t>
            </a:r>
            <a:r>
              <a:rPr lang="en-GB" b="1" dirty="0" smtClean="0"/>
              <a:t>SMOS – SMAP H@40 -0.4K; V@40 0.0K  </a:t>
            </a:r>
            <a:r>
              <a:rPr lang="en-GB" dirty="0" smtClean="0"/>
              <a:t>(Figure credits CESBIO)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09253" y="1578215"/>
            <a:ext cx="38723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7030A0"/>
                </a:solidFill>
              </a:rPr>
              <a:t>June 2010 SMOS Ref Values V620: </a:t>
            </a:r>
          </a:p>
          <a:p>
            <a:r>
              <a:rPr lang="en-GB" sz="1400" dirty="0" smtClean="0">
                <a:solidFill>
                  <a:srgbClr val="7030A0"/>
                </a:solidFill>
              </a:rPr>
              <a:t>H: 187.2971</a:t>
            </a:r>
            <a:br>
              <a:rPr lang="en-GB" sz="1400" dirty="0" smtClean="0">
                <a:solidFill>
                  <a:srgbClr val="7030A0"/>
                </a:solidFill>
              </a:rPr>
            </a:br>
            <a:r>
              <a:rPr lang="en-GB" sz="1400" dirty="0" smtClean="0">
                <a:solidFill>
                  <a:srgbClr val="7030A0"/>
                </a:solidFill>
              </a:rPr>
              <a:t>V: 212.1379</a:t>
            </a:r>
            <a:endParaRPr lang="en-GB" sz="1400" dirty="0">
              <a:solidFill>
                <a:srgbClr val="7030A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657612" y="1947547"/>
            <a:ext cx="651641" cy="166801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9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6"/>
          <a:stretch/>
        </p:blipFill>
        <p:spPr>
          <a:xfrm>
            <a:off x="216000" y="1061510"/>
            <a:ext cx="11655972" cy="42995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53903" y="3689131"/>
            <a:ext cx="2039007" cy="32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9364717" y="151348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SMAP R16010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381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"/>
          <a:stretch/>
        </p:blipFill>
        <p:spPr>
          <a:xfrm>
            <a:off x="216000" y="1062000"/>
            <a:ext cx="11650179" cy="4299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SMOS/SMAP Inter-comparison (Antarctica)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" y="5518715"/>
            <a:ext cx="11721527" cy="830797"/>
          </a:xfrm>
        </p:spPr>
        <p:txBody>
          <a:bodyPr/>
          <a:lstStyle/>
          <a:p>
            <a:r>
              <a:rPr lang="en-GB" dirty="0" smtClean="0"/>
              <a:t>Processing includes careful filtering and SMOS reconstruction to match SMAP footprint at 40 deg. incidence angle</a:t>
            </a:r>
          </a:p>
          <a:p>
            <a:r>
              <a:rPr lang="en-GB" dirty="0" smtClean="0"/>
              <a:t>SMAP data release R17000. </a:t>
            </a:r>
            <a:r>
              <a:rPr lang="en-GB" b="1" dirty="0" smtClean="0"/>
              <a:t>SMOS – SMAP H@40 1.6K; V@40 3.1K  </a:t>
            </a:r>
            <a:r>
              <a:rPr lang="en-GB" dirty="0" smtClean="0"/>
              <a:t>(Figure credits CESBIO)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553903" y="3689131"/>
            <a:ext cx="2039007" cy="32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9364717" y="151348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SMAP R17000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94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SMOS/SMAP Inter-comparison (Antarctica)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01" y="5884444"/>
            <a:ext cx="10704248" cy="383532"/>
          </a:xfrm>
        </p:spPr>
        <p:txBody>
          <a:bodyPr/>
          <a:lstStyle/>
          <a:p>
            <a:r>
              <a:rPr lang="en-GB" dirty="0" smtClean="0"/>
              <a:t>SMOS and SMAP show same trend over past 5 years. (Figure credits CESBIO)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9364717" y="151348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SMAP R17000</a:t>
            </a:r>
            <a:endParaRPr lang="en-GB" dirty="0"/>
          </a:p>
        </p:txBody>
      </p:sp>
      <p:pic>
        <p:nvPicPr>
          <p:cNvPr id="7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86" y="1006736"/>
            <a:ext cx="9508974" cy="475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SMOS/SMAP Inter-comparison level 2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8092" y="966730"/>
            <a:ext cx="6736170" cy="532765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19599" y="978440"/>
            <a:ext cx="4310360" cy="526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kern="0" dirty="0" smtClean="0"/>
              <a:t>L-band emissivity strong increases under high wind condition due to foam formation on sea surface.</a:t>
            </a:r>
          </a:p>
          <a:p>
            <a:endParaRPr lang="en-GB" kern="0" dirty="0"/>
          </a:p>
          <a:p>
            <a:r>
              <a:rPr lang="en-GB" kern="0" dirty="0"/>
              <a:t>This phenomena makes possible reliable estimation of wind speed under tropical cyclone condition.</a:t>
            </a:r>
          </a:p>
          <a:p>
            <a:endParaRPr lang="en-GB" kern="0" dirty="0" smtClean="0"/>
          </a:p>
          <a:p>
            <a:r>
              <a:rPr lang="en-GB" kern="0" dirty="0" smtClean="0"/>
              <a:t>Level </a:t>
            </a:r>
            <a:r>
              <a:rPr lang="en-GB" kern="0" dirty="0"/>
              <a:t>2 </a:t>
            </a:r>
            <a:r>
              <a:rPr lang="en-GB" kern="0" dirty="0" smtClean="0"/>
              <a:t>inter-comparison takes </a:t>
            </a:r>
            <a:r>
              <a:rPr lang="en-GB" kern="0" dirty="0"/>
              <a:t>into account </a:t>
            </a:r>
            <a:r>
              <a:rPr lang="en-GB" kern="0" dirty="0" smtClean="0"/>
              <a:t>both sensors </a:t>
            </a:r>
            <a:r>
              <a:rPr lang="en-GB" kern="0" dirty="0"/>
              <a:t>calibration and Geophysical Model Function</a:t>
            </a:r>
          </a:p>
          <a:p>
            <a:endParaRPr lang="en-GB" kern="0" dirty="0" smtClean="0"/>
          </a:p>
          <a:p>
            <a:r>
              <a:rPr lang="en-GB" kern="0" dirty="0" smtClean="0"/>
              <a:t>(Figure credits IFREMER)</a:t>
            </a:r>
          </a:p>
          <a:p>
            <a:endParaRPr lang="en-GB" kern="0" dirty="0" smtClean="0"/>
          </a:p>
        </p:txBody>
      </p:sp>
    </p:spTree>
    <p:extLst>
      <p:ext uri="{BB962C8B-B14F-4D97-AF65-F5344CB8AC3E}">
        <p14:creationId xmlns:p14="http://schemas.microsoft.com/office/powerpoint/2010/main" val="72855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SMOS/SMAP Inter-comparison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91" y="6038819"/>
            <a:ext cx="10704248" cy="383532"/>
          </a:xfrm>
        </p:spPr>
        <p:txBody>
          <a:bodyPr/>
          <a:lstStyle/>
          <a:p>
            <a:r>
              <a:rPr lang="en-GB" dirty="0" smtClean="0"/>
              <a:t>Look for intercepts such that |∆t|&lt;1 H (Figure credits IFREMER)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64717" y="151348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SMAP R17000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282262" y="935420"/>
            <a:ext cx="9858704" cy="51080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631" y="984292"/>
            <a:ext cx="9352075" cy="48894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03" y="2120891"/>
            <a:ext cx="13877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speed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803" y="4537444"/>
            <a:ext cx="13877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Local Time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16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SMOS/SMAP Inter-comparison (match-ups)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" y="6038819"/>
            <a:ext cx="11566097" cy="383532"/>
          </a:xfrm>
        </p:spPr>
        <p:txBody>
          <a:bodyPr/>
          <a:lstStyle/>
          <a:p>
            <a:r>
              <a:rPr lang="en-GB" dirty="0" smtClean="0"/>
              <a:t>Number of co-localized measurements for the period August 2018 – December 2020  (Figure credits IFREMER)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64717" y="151348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SMAP R17000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282262" y="903890"/>
            <a:ext cx="9858704" cy="51080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7924" b="5735"/>
          <a:stretch/>
        </p:blipFill>
        <p:spPr bwMode="auto">
          <a:xfrm>
            <a:off x="2554014" y="1031763"/>
            <a:ext cx="7509523" cy="485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49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99" y="160401"/>
            <a:ext cx="10641187" cy="553998"/>
          </a:xfrm>
        </p:spPr>
        <p:txBody>
          <a:bodyPr/>
          <a:lstStyle/>
          <a:p>
            <a:r>
              <a:rPr lang="en-GB" dirty="0" smtClean="0"/>
              <a:t>SMOS/SMAP Inter-comparison (sea surface wind speed)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" y="6038819"/>
            <a:ext cx="11566097" cy="383532"/>
          </a:xfrm>
        </p:spPr>
        <p:txBody>
          <a:bodyPr/>
          <a:lstStyle/>
          <a:p>
            <a:r>
              <a:rPr lang="en-GB" dirty="0" smtClean="0"/>
              <a:t>Long-term evolution performances are stable. (Figure credits IFREMER)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64717" y="151348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SMAP R17000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16000" y="903890"/>
            <a:ext cx="11797324" cy="51080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age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4712" r="6405"/>
          <a:stretch/>
        </p:blipFill>
        <p:spPr>
          <a:xfrm>
            <a:off x="341038" y="1071704"/>
            <a:ext cx="5788304" cy="3122258"/>
          </a:xfrm>
          <a:prstGeom prst="rect">
            <a:avLst/>
          </a:prstGeom>
        </p:spPr>
      </p:pic>
      <p:pic>
        <p:nvPicPr>
          <p:cNvPr id="10" name="Image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r="8354"/>
          <a:stretch/>
        </p:blipFill>
        <p:spPr>
          <a:xfrm>
            <a:off x="6254379" y="903890"/>
            <a:ext cx="5619228" cy="32900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0514" y="4193962"/>
            <a:ext cx="2333296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SMAP missing data</a:t>
            </a:r>
            <a:endParaRPr lang="en-GB" sz="1600" dirty="0"/>
          </a:p>
        </p:txBody>
      </p:sp>
      <p:cxnSp>
        <p:nvCxnSpPr>
          <p:cNvPr id="11" name="Straight Arrow Connector 10"/>
          <p:cNvCxnSpPr>
            <a:stCxn id="4" idx="3"/>
          </p:cNvCxnSpPr>
          <p:nvPr/>
        </p:nvCxnSpPr>
        <p:spPr>
          <a:xfrm flipV="1">
            <a:off x="7513810" y="1804225"/>
            <a:ext cx="1247834" cy="2559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1"/>
          </p:cNvCxnSpPr>
          <p:nvPr/>
        </p:nvCxnSpPr>
        <p:spPr>
          <a:xfrm flipH="1" flipV="1">
            <a:off x="2848303" y="2743201"/>
            <a:ext cx="2332211" cy="1620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7794" y="4742075"/>
            <a:ext cx="5661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Daily mean wind speed differences (SMOS-SMAP) within +/- 1 m/s</a:t>
            </a:r>
            <a:endParaRPr lang="en-GB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730696" y="4721934"/>
            <a:ext cx="5268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Daily RMSD wind speed (SMOS-SMAP) stable around 4 m/s</a:t>
            </a:r>
            <a:endParaRPr lang="en-GB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643797" y="5496127"/>
            <a:ext cx="547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SMOS operational dataset (all quality level)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5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smtClean="0"/>
              <a:t>Soil Moisture Ocean Salinity </a:t>
            </a:r>
            <a:r>
              <a:rPr lang="en-US" sz="2000" dirty="0" smtClean="0"/>
              <a:t>(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SMOS</a:t>
            </a:r>
            <a:r>
              <a:rPr lang="en-US" sz="2000" dirty="0" smtClean="0"/>
              <a:t>) </a:t>
            </a:r>
            <a:r>
              <a:rPr lang="en-GB" sz="2000" dirty="0" smtClean="0"/>
              <a:t>mission overview</a:t>
            </a:r>
          </a:p>
          <a:p>
            <a:r>
              <a:rPr lang="en-US" sz="2000" dirty="0"/>
              <a:t>Microwave Imaging Radiometer using Aperture Synthesis (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MIRAS</a:t>
            </a:r>
            <a:r>
              <a:rPr lang="en-US" sz="2000" dirty="0"/>
              <a:t>) </a:t>
            </a:r>
            <a:r>
              <a:rPr lang="en-US" sz="2000" dirty="0" smtClean="0"/>
              <a:t>instrument</a:t>
            </a:r>
          </a:p>
          <a:p>
            <a:r>
              <a:rPr lang="en-US" sz="2000" dirty="0" smtClean="0"/>
              <a:t>MIRAS calibration </a:t>
            </a:r>
          </a:p>
          <a:p>
            <a:r>
              <a:rPr lang="en-GB" sz="2000" dirty="0" smtClean="0"/>
              <a:t>Inter-comparison context: Expert Support Laboratories and Quality Working Group</a:t>
            </a:r>
          </a:p>
          <a:p>
            <a:r>
              <a:rPr lang="en-GB" sz="2000" dirty="0" smtClean="0"/>
              <a:t>Brightness Temperature (Level 1) inter-comparison</a:t>
            </a:r>
          </a:p>
          <a:p>
            <a:pPr marL="1067076" lvl="1" indent="-285750">
              <a:buFont typeface="Arial" panose="020B0604020202020204" pitchFamily="34" charset="0"/>
              <a:buChar char="•"/>
            </a:pPr>
            <a:r>
              <a:rPr lang="en-GB" sz="2000" dirty="0" err="1" smtClean="0"/>
              <a:t>Domex</a:t>
            </a:r>
            <a:r>
              <a:rPr lang="en-GB" sz="2000" dirty="0" smtClean="0"/>
              <a:t> radiometer experiment</a:t>
            </a:r>
          </a:p>
          <a:p>
            <a:pPr marL="1067076" lvl="1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MIRAS - </a:t>
            </a:r>
            <a:r>
              <a:rPr lang="en-GB" sz="2000" dirty="0" err="1" smtClean="0"/>
              <a:t>Domex</a:t>
            </a:r>
            <a:r>
              <a:rPr lang="en-GB" sz="2000" dirty="0" smtClean="0"/>
              <a:t> inter-comparison over Antarctica</a:t>
            </a:r>
          </a:p>
          <a:p>
            <a:pPr marL="1067076" lvl="1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MIRAS – SMAP inter-comparison over Antarctica</a:t>
            </a:r>
          </a:p>
          <a:p>
            <a:r>
              <a:rPr lang="en-GB" sz="2000" dirty="0" smtClean="0"/>
              <a:t>Sea surface wind speed (Level 2) inter-comparison</a:t>
            </a:r>
          </a:p>
          <a:p>
            <a:pPr marL="1067076" lvl="1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MIRAS – SMAP </a:t>
            </a:r>
            <a:r>
              <a:rPr lang="en-GB" sz="2000" dirty="0"/>
              <a:t>inter-comparison over </a:t>
            </a:r>
            <a:r>
              <a:rPr lang="en-GB" sz="2000" dirty="0" smtClean="0"/>
              <a:t>global Ocean</a:t>
            </a:r>
          </a:p>
          <a:p>
            <a:r>
              <a:rPr lang="en-GB" sz="2000" dirty="0" smtClean="0"/>
              <a:t>Conclusion</a:t>
            </a:r>
            <a:endParaRPr lang="en-GB" sz="2000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160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-70431"/>
            <a:ext cx="10378428" cy="1015663"/>
          </a:xfrm>
        </p:spPr>
        <p:txBody>
          <a:bodyPr/>
          <a:lstStyle/>
          <a:p>
            <a:r>
              <a:rPr lang="en-GB" dirty="0"/>
              <a:t>SMOS/SMAP Inter-comparison (sea surface wind speed)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" y="6038819"/>
            <a:ext cx="11566097" cy="383532"/>
          </a:xfrm>
        </p:spPr>
        <p:txBody>
          <a:bodyPr/>
          <a:lstStyle/>
          <a:p>
            <a:r>
              <a:rPr lang="en-GB" dirty="0" smtClean="0"/>
              <a:t>Spatial patterns bias: large difference in coastal area (Figure credits IFREMER)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64717" y="151348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SMAP R17000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282262" y="903890"/>
            <a:ext cx="9858704" cy="51080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age 10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t="2027" r="8984" b="3212"/>
          <a:stretch/>
        </p:blipFill>
        <p:spPr bwMode="auto">
          <a:xfrm>
            <a:off x="2363402" y="1088320"/>
            <a:ext cx="7961398" cy="473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33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-70431"/>
            <a:ext cx="10378428" cy="1015663"/>
          </a:xfrm>
        </p:spPr>
        <p:txBody>
          <a:bodyPr/>
          <a:lstStyle/>
          <a:p>
            <a:r>
              <a:rPr lang="en-GB" dirty="0"/>
              <a:t>SMOS/SMAP Inter-comparison (sea surface wind speed)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" y="6038819"/>
            <a:ext cx="11566097" cy="383532"/>
          </a:xfrm>
        </p:spPr>
        <p:txBody>
          <a:bodyPr/>
          <a:lstStyle/>
          <a:p>
            <a:r>
              <a:rPr lang="en-GB" dirty="0" smtClean="0"/>
              <a:t>Spatial patterns bias: </a:t>
            </a:r>
            <a:r>
              <a:rPr lang="en-GB" b="1" dirty="0" smtClean="0"/>
              <a:t>NEW</a:t>
            </a:r>
            <a:r>
              <a:rPr lang="en-GB" dirty="0" smtClean="0"/>
              <a:t> L2 processor mitigates difference in coastal area (Figure credits IFREMER)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64717" y="151348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SMAP R17000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282262" y="903890"/>
            <a:ext cx="9858704" cy="51080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 4"/>
          <p:cNvPicPr>
            <a:picLocks noChangeAspect="1"/>
          </p:cNvPicPr>
          <p:nvPr/>
        </p:nvPicPr>
        <p:blipFill rotWithShape="1">
          <a:blip r:embed="rId2"/>
          <a:srcRect l="11158" t="46800" r="9122" b="5474"/>
          <a:stretch/>
        </p:blipFill>
        <p:spPr>
          <a:xfrm>
            <a:off x="2606565" y="960211"/>
            <a:ext cx="7903867" cy="5078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855" y="2853184"/>
            <a:ext cx="25377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New Processor from May 2021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97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-70431"/>
            <a:ext cx="10399448" cy="1015663"/>
          </a:xfrm>
        </p:spPr>
        <p:txBody>
          <a:bodyPr/>
          <a:lstStyle/>
          <a:p>
            <a:r>
              <a:rPr lang="en-GB" dirty="0"/>
              <a:t>SMOS/SMAP Inter-comparison (sea surface wind speed)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" y="6038819"/>
            <a:ext cx="11566097" cy="383532"/>
          </a:xfrm>
        </p:spPr>
        <p:txBody>
          <a:bodyPr/>
          <a:lstStyle/>
          <a:p>
            <a:r>
              <a:rPr lang="en-GB" dirty="0" smtClean="0"/>
              <a:t>Spatial patterns RMSD: large difference in coastal area (Figure credits IFREMER)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64717" y="151348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SMAP R17000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282262" y="903890"/>
            <a:ext cx="9858704" cy="51080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 10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9" t="-600" r="9776" b="600"/>
          <a:stretch/>
        </p:blipFill>
        <p:spPr bwMode="auto">
          <a:xfrm>
            <a:off x="2501218" y="957314"/>
            <a:ext cx="7930299" cy="50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1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99" y="-70431"/>
            <a:ext cx="10494041" cy="1015663"/>
          </a:xfrm>
        </p:spPr>
        <p:txBody>
          <a:bodyPr/>
          <a:lstStyle/>
          <a:p>
            <a:r>
              <a:rPr lang="en-GB" dirty="0"/>
              <a:t>SMOS/SMAP Inter-comparison (sea surface wind speed)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" y="6038819"/>
            <a:ext cx="11566097" cy="383532"/>
          </a:xfrm>
        </p:spPr>
        <p:txBody>
          <a:bodyPr/>
          <a:lstStyle/>
          <a:p>
            <a:r>
              <a:rPr lang="en-GB" dirty="0" smtClean="0"/>
              <a:t>Spatial patterns RMSD: significate reduction (Figure credits IFREMER)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64717" y="151348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SMAP R17000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282262" y="903890"/>
            <a:ext cx="9858704" cy="51080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age 5"/>
          <p:cNvPicPr>
            <a:picLocks noChangeAspect="1"/>
          </p:cNvPicPr>
          <p:nvPr/>
        </p:nvPicPr>
        <p:blipFill rotWithShape="1">
          <a:blip r:embed="rId2"/>
          <a:srcRect t="43804" b="8454"/>
          <a:stretch/>
        </p:blipFill>
        <p:spPr>
          <a:xfrm>
            <a:off x="1886145" y="1025067"/>
            <a:ext cx="8987257" cy="48656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855" y="2853184"/>
            <a:ext cx="25377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New Processor from May 2021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3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-70431"/>
            <a:ext cx="10378428" cy="1015663"/>
          </a:xfrm>
        </p:spPr>
        <p:txBody>
          <a:bodyPr/>
          <a:lstStyle/>
          <a:p>
            <a:r>
              <a:rPr lang="en-GB" dirty="0"/>
              <a:t>SMOS/SMAP Inter-comparison (sea surface wind speed)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" y="6038819"/>
            <a:ext cx="11566097" cy="383532"/>
          </a:xfrm>
        </p:spPr>
        <p:txBody>
          <a:bodyPr/>
          <a:lstStyle/>
          <a:p>
            <a:r>
              <a:rPr lang="en-GB" dirty="0" smtClean="0"/>
              <a:t>Global statistic shows improvements for all quality level (QL) (Figure credits IFREMER)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64717" y="151348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SMAP R17000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16000" y="825396"/>
            <a:ext cx="11860386" cy="51080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7441328" y="5374248"/>
            <a:ext cx="38761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New Processor from May 2021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b="55685"/>
          <a:stretch/>
        </p:blipFill>
        <p:spPr>
          <a:xfrm>
            <a:off x="304681" y="1194194"/>
            <a:ext cx="5886755" cy="2969291"/>
          </a:xfrm>
          <a:prstGeom prst="rect">
            <a:avLst/>
          </a:prstGeom>
        </p:spPr>
      </p:pic>
      <p:pic>
        <p:nvPicPr>
          <p:cNvPr id="12" name="Image 10"/>
          <p:cNvPicPr>
            <a:picLocks noChangeAspect="1"/>
          </p:cNvPicPr>
          <p:nvPr/>
        </p:nvPicPr>
        <p:blipFill rotWithShape="1">
          <a:blip r:embed="rId2"/>
          <a:srcRect t="55068"/>
          <a:stretch/>
        </p:blipFill>
        <p:spPr>
          <a:xfrm>
            <a:off x="6280117" y="1193503"/>
            <a:ext cx="5886755" cy="3010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032" y="4330062"/>
            <a:ext cx="5645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QL=0                           QL=1                        QL=2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42536" y="4330062"/>
            <a:ext cx="5276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QL=0                        QL=1                        QL=2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99371" y="5391188"/>
            <a:ext cx="27136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Operational baseline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031" y="4599631"/>
            <a:ext cx="1778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Bias = -0.1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m/s 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RMSD = 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2.3 m/s</a:t>
            </a:r>
            <a:endParaRPr lang="en-GB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2441787" y="4599631"/>
            <a:ext cx="1778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Bias = 0.9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m/s 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RMSD =  3.5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endParaRPr lang="en-GB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303274" y="4599630"/>
            <a:ext cx="1778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Bias = 1.2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m/s 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RMSD =  4.7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endParaRPr lang="en-GB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552050" y="4599630"/>
            <a:ext cx="1778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Bias = -0.2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m/s 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RMSD =  1.7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endParaRPr lang="en-GB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8446737" y="4578112"/>
            <a:ext cx="1778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Bias = -0.1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m/s 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RMSD =  2.0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endParaRPr lang="en-GB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10345177" y="4544151"/>
            <a:ext cx="1778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Bias = 0.2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m/s 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RMSD =  2.1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57948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9599" y="881999"/>
            <a:ext cx="11893511" cy="5497285"/>
          </a:xfrm>
        </p:spPr>
        <p:txBody>
          <a:bodyPr/>
          <a:lstStyle/>
          <a:p>
            <a:r>
              <a:rPr lang="en-GB" dirty="0"/>
              <a:t>An overview of the SMOS (Soil Moisture Ocean Salinity) mission and MIRAS </a:t>
            </a:r>
            <a:r>
              <a:rPr lang="en-GB" dirty="0" smtClean="0"/>
              <a:t>instrument has </a:t>
            </a:r>
            <a:r>
              <a:rPr lang="en-GB" dirty="0"/>
              <a:t>been </a:t>
            </a:r>
            <a:r>
              <a:rPr lang="en-GB" dirty="0" smtClean="0"/>
              <a:t>presented.</a:t>
            </a:r>
          </a:p>
          <a:p>
            <a:r>
              <a:rPr lang="en-GB" dirty="0" smtClean="0"/>
              <a:t>SMOS/SMAP Inter-comparison activities are performed as part of the SMOS Quality Working group and the Expert Support laboratories: IFAC, CESBIO, IFREMER.</a:t>
            </a:r>
          </a:p>
          <a:p>
            <a:r>
              <a:rPr lang="en-GB" dirty="0" smtClean="0"/>
              <a:t>L1 inter-comparison</a:t>
            </a:r>
          </a:p>
          <a:p>
            <a:pPr marL="1124226" lvl="1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L-band Brightness Temperature reference (DOMEX) has been established over Antarctica Dome-C for the period  Dec-12 – Dec-18. 2019 data gap is due to radiometer failure. 2020 dataset under recalibration</a:t>
            </a:r>
          </a:p>
          <a:p>
            <a:pPr marL="1067076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SMOS/DOMEX dataset agree within +/- 2K. SMOS calibration stable.</a:t>
            </a:r>
            <a:endParaRPr lang="en-GB" sz="1600" dirty="0"/>
          </a:p>
          <a:p>
            <a:pPr marL="1067076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SMOS/SMAP (old calibration) dataset good agreement within 0.5K</a:t>
            </a:r>
          </a:p>
          <a:p>
            <a:pPr marL="1067076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SMOS/SMAP </a:t>
            </a:r>
            <a:r>
              <a:rPr lang="en-GB" sz="1600" dirty="0" smtClean="0"/>
              <a:t>(new calibration) </a:t>
            </a:r>
            <a:r>
              <a:rPr lang="en-GB" sz="1600" dirty="0"/>
              <a:t>dataset </a:t>
            </a:r>
            <a:r>
              <a:rPr lang="en-GB" sz="1600" dirty="0" smtClean="0"/>
              <a:t>agree within 3K </a:t>
            </a:r>
            <a:endParaRPr lang="en-GB" sz="1600" dirty="0"/>
          </a:p>
          <a:p>
            <a:r>
              <a:rPr lang="en-GB" dirty="0" smtClean="0"/>
              <a:t>L2 inter-comparison surface wind speed </a:t>
            </a:r>
          </a:p>
          <a:p>
            <a:pPr marL="1067076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SMOS (operational) / SMAP differences within +/- 1 m/s, RMSD 4 m/s </a:t>
            </a:r>
          </a:p>
          <a:p>
            <a:pPr marL="1067076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SMOS (new version) /SMAP </a:t>
            </a:r>
            <a:r>
              <a:rPr lang="en-GB" sz="1600" dirty="0"/>
              <a:t>differences within +/- </a:t>
            </a:r>
            <a:r>
              <a:rPr lang="en-GB" sz="1600" dirty="0" smtClean="0"/>
              <a:t>0.2 </a:t>
            </a:r>
            <a:r>
              <a:rPr lang="en-GB" sz="1600" dirty="0"/>
              <a:t>m/s, RMSD </a:t>
            </a:r>
            <a:r>
              <a:rPr lang="en-GB" sz="1600" dirty="0" smtClean="0"/>
              <a:t>2 m/s </a:t>
            </a:r>
            <a:endParaRPr lang="en-GB" dirty="0" smtClean="0"/>
          </a:p>
          <a:p>
            <a:r>
              <a:rPr lang="en-GB" dirty="0" smtClean="0"/>
              <a:t>Inter-comparison is challenging (define a reference; interferometer vs radiometer; in-situ vs satellite measurements; different geophysical model function) nevertheless it is necessary to establish metrics for products improvements.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939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SMOS Mission overview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19599" y="882000"/>
            <a:ext cx="4115731" cy="551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just">
              <a:defRPr/>
            </a:pP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Land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products</a:t>
            </a:r>
            <a:r>
              <a:rPr lang="en-GB" dirty="0"/>
              <a:t>: </a:t>
            </a:r>
            <a:endParaRPr lang="en-GB" dirty="0" smtClean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GB" dirty="0" smtClean="0"/>
              <a:t>soil </a:t>
            </a:r>
            <a:r>
              <a:rPr lang="en-GB" dirty="0"/>
              <a:t>moisture, </a:t>
            </a:r>
            <a:endParaRPr lang="en-GB" dirty="0" smtClean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GB" dirty="0" smtClean="0"/>
              <a:t>soil </a:t>
            </a:r>
            <a:r>
              <a:rPr lang="en-GB" dirty="0"/>
              <a:t>state (freeze/thaw</a:t>
            </a:r>
            <a:r>
              <a:rPr lang="en-GB" dirty="0" smtClean="0"/>
              <a:t>),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GB" dirty="0" smtClean="0"/>
              <a:t>vegetation </a:t>
            </a:r>
            <a:r>
              <a:rPr lang="en-GB" dirty="0"/>
              <a:t>optical </a:t>
            </a:r>
            <a:r>
              <a:rPr lang="en-GB" dirty="0" smtClean="0"/>
              <a:t>depth (*)</a:t>
            </a:r>
            <a:endParaRPr lang="en-GB" dirty="0"/>
          </a:p>
          <a:p>
            <a:pPr algn="just">
              <a:defRPr/>
            </a:pPr>
            <a:endParaRPr lang="en-GB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defRPr/>
            </a:pP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Sea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products</a:t>
            </a:r>
            <a:r>
              <a:rPr lang="en-GB" dirty="0"/>
              <a:t>: </a:t>
            </a:r>
            <a:endParaRPr lang="en-GB" dirty="0" smtClean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GB" dirty="0" smtClean="0"/>
              <a:t>sea surface </a:t>
            </a:r>
            <a:r>
              <a:rPr lang="en-GB" dirty="0"/>
              <a:t>salinity, </a:t>
            </a:r>
            <a:endParaRPr lang="en-GB" dirty="0" smtClean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GB" dirty="0" smtClean="0"/>
              <a:t>sea </a:t>
            </a:r>
            <a:r>
              <a:rPr lang="en-GB" dirty="0"/>
              <a:t>ice thickness, </a:t>
            </a:r>
            <a:endParaRPr lang="en-GB" dirty="0" smtClean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GB" dirty="0" smtClean="0"/>
              <a:t>sea surface wind speed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GB" dirty="0"/>
              <a:t>c</a:t>
            </a:r>
            <a:r>
              <a:rPr lang="en-GB" dirty="0" smtClean="0"/>
              <a:t>yclone wind radii</a:t>
            </a:r>
          </a:p>
          <a:p>
            <a:pPr algn="just">
              <a:defRPr/>
            </a:pPr>
            <a:endParaRPr lang="en-GB" dirty="0" smtClean="0"/>
          </a:p>
          <a:p>
            <a:pPr algn="just">
              <a:defRPr/>
            </a:pP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Space weather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products</a:t>
            </a:r>
            <a:r>
              <a:rPr lang="en-GB" dirty="0"/>
              <a:t>: </a:t>
            </a:r>
            <a:endParaRPr lang="en-GB" dirty="0" smtClean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GB" dirty="0" smtClean="0"/>
              <a:t>Solar flux (*)</a:t>
            </a:r>
            <a:endParaRPr lang="en-GB" dirty="0"/>
          </a:p>
          <a:p>
            <a:pPr algn="just">
              <a:defRPr/>
            </a:pPr>
            <a:endParaRPr lang="en-GB" sz="1100" dirty="0" smtClean="0"/>
          </a:p>
          <a:p>
            <a:pPr algn="just">
              <a:defRPr/>
            </a:pPr>
            <a:r>
              <a:rPr lang="en-GB" sz="1400" dirty="0" smtClean="0"/>
              <a:t>(*) under development</a:t>
            </a:r>
            <a:endParaRPr lang="en-GB" sz="1400" dirty="0"/>
          </a:p>
          <a:p>
            <a:pPr algn="just">
              <a:defRPr/>
            </a:pPr>
            <a:endParaRPr lang="en-GB" kern="0" dirty="0"/>
          </a:p>
          <a:p>
            <a:endParaRPr lang="en-GB" kern="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5"/>
          <a:stretch/>
        </p:blipFill>
        <p:spPr>
          <a:xfrm>
            <a:off x="3914916" y="1051034"/>
            <a:ext cx="8045856" cy="5051650"/>
          </a:xfrm>
        </p:spPr>
      </p:pic>
    </p:spTree>
    <p:extLst>
      <p:ext uri="{BB962C8B-B14F-4D97-AF65-F5344CB8AC3E}">
        <p14:creationId xmlns:p14="http://schemas.microsoft.com/office/powerpoint/2010/main" val="375491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MIRAS instrument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600" y="1011092"/>
            <a:ext cx="5632560" cy="5328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payload of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SMOS</a:t>
            </a:r>
            <a:r>
              <a:rPr lang="en-US" dirty="0"/>
              <a:t> consists of the Microwave Imaging Radiometer using Aperture Synthesis (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MIRAS</a:t>
            </a:r>
            <a:r>
              <a:rPr lang="en-US" dirty="0"/>
              <a:t>) instrument, a passive microwave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2-D interferometric full polarization radiometer</a:t>
            </a:r>
            <a:r>
              <a:rPr lang="en-US" dirty="0"/>
              <a:t>, operating at 1.413 GHz (wavelength of 21 cm) within the protected 1400-1427 MHz band.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 </a:t>
            </a:r>
            <a:r>
              <a:rPr lang="en-US" dirty="0"/>
              <a:t>full polarimetry measurement is acquired in four integration period i.e. 4.8 seconds. </a:t>
            </a:r>
          </a:p>
          <a:p>
            <a:endParaRPr lang="en-GB" dirty="0"/>
          </a:p>
        </p:txBody>
      </p:sp>
      <p:pic>
        <p:nvPicPr>
          <p:cNvPr id="4" name="SMOS_Polaris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16224" y="1492347"/>
            <a:ext cx="5281397" cy="409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MIRAS instrument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600" y="1011092"/>
            <a:ext cx="5632560" cy="53280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MIRAS</a:t>
            </a:r>
            <a:r>
              <a:rPr lang="en-US" dirty="0"/>
              <a:t> instrument antenna array is formed by three arms 120° apart, with 23 equally spaced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LICEF </a:t>
            </a:r>
            <a:r>
              <a:rPr lang="en-US" dirty="0"/>
              <a:t>(Lightweight Cost-Effective Front-end) receivers each.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Due </a:t>
            </a:r>
            <a:r>
              <a:rPr lang="en-US" dirty="0"/>
              <a:t>to antenna size (diameter equal to 16.5 cm) and frequency wavelength (21 cm  at L-band) the instrument’s field of view (</a:t>
            </a:r>
            <a:r>
              <a:rPr lang="en-US" dirty="0" err="1"/>
              <a:t>FoV</a:t>
            </a:r>
            <a:r>
              <a:rPr lang="en-US" dirty="0"/>
              <a:t>) is large and includes full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Earth-disk</a:t>
            </a:r>
            <a:r>
              <a:rPr lang="en-US" dirty="0"/>
              <a:t> and part of the surrounding 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Sky</a:t>
            </a:r>
            <a:r>
              <a:rPr lang="en-US" dirty="0"/>
              <a:t>. </a:t>
            </a:r>
            <a:endParaRPr lang="en-US" dirty="0" smtClean="0"/>
          </a:p>
          <a:p>
            <a:endParaRPr lang="en-US" altLang="en-US" dirty="0"/>
          </a:p>
          <a:p>
            <a:r>
              <a:rPr lang="en-GB" altLang="en-US" dirty="0" smtClean="0"/>
              <a:t>The </a:t>
            </a:r>
            <a:r>
              <a:rPr lang="en-GB" altLang="en-US" b="1" dirty="0">
                <a:solidFill>
                  <a:schemeClr val="accent1">
                    <a:lumMod val="75000"/>
                  </a:schemeClr>
                </a:solidFill>
              </a:rPr>
              <a:t>Y-array</a:t>
            </a:r>
            <a:r>
              <a:rPr lang="en-GB" altLang="en-US" dirty="0"/>
              <a:t> configuration leads to an hexagonal sampling of the </a:t>
            </a:r>
            <a:r>
              <a:rPr lang="en-GB" altLang="en-US" dirty="0" smtClean="0"/>
              <a:t>space in front of the sensor</a:t>
            </a:r>
            <a:r>
              <a:rPr lang="en-US" altLang="en-US" dirty="0" smtClean="0"/>
              <a:t>.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18" t="7182" r="28469" b="4479"/>
          <a:stretch/>
        </p:blipFill>
        <p:spPr>
          <a:xfrm>
            <a:off x="6007003" y="1245466"/>
            <a:ext cx="6082704" cy="485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MIRAS calibration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99" y="1011092"/>
            <a:ext cx="6315929" cy="5328000"/>
          </a:xfrm>
        </p:spPr>
        <p:txBody>
          <a:bodyPr/>
          <a:lstStyle/>
          <a:p>
            <a:pPr algn="just"/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MIRAS</a:t>
            </a:r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dirty="0"/>
              <a:t>data calibration requires to convert the digital correlation counts </a:t>
            </a:r>
            <a:r>
              <a:rPr lang="en-GB" dirty="0" smtClean="0"/>
              <a:t>(L0) integrated </a:t>
            </a:r>
            <a:r>
              <a:rPr lang="en-GB" dirty="0"/>
              <a:t>over 1.2 second interval into calibrated visibility function </a:t>
            </a:r>
            <a:r>
              <a:rPr lang="en-GB" dirty="0" smtClean="0"/>
              <a:t>(L1A). </a:t>
            </a:r>
            <a:r>
              <a:rPr lang="en-GB" b="1" dirty="0" smtClean="0"/>
              <a:t>N.B. L1A product contains the sensor calibrated measurement</a:t>
            </a:r>
            <a:r>
              <a:rPr lang="en-GB" dirty="0" smtClean="0"/>
              <a:t>.</a:t>
            </a:r>
          </a:p>
          <a:p>
            <a:pPr algn="just"/>
            <a:endParaRPr lang="en-GB" dirty="0"/>
          </a:p>
          <a:p>
            <a:pPr algn="just"/>
            <a:endParaRPr lang="en-GB" dirty="0" smtClean="0"/>
          </a:p>
          <a:p>
            <a:pPr algn="just"/>
            <a:endParaRPr lang="en-GB" dirty="0"/>
          </a:p>
          <a:p>
            <a:pPr algn="just"/>
            <a:endParaRPr lang="en-GB" dirty="0" smtClean="0"/>
          </a:p>
          <a:p>
            <a:pPr algn="just"/>
            <a:r>
              <a:rPr lang="en-GB" dirty="0" smtClean="0"/>
              <a:t>Image </a:t>
            </a:r>
            <a:r>
              <a:rPr lang="en-GB" dirty="0"/>
              <a:t>retrieval requires to invert the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MIRAS</a:t>
            </a:r>
            <a:r>
              <a:rPr lang="en-GB" dirty="0"/>
              <a:t> instrument transfer function (which is not a simple IFT) to convert calibrated visibility into </a:t>
            </a:r>
            <a:r>
              <a:rPr lang="en-GB" dirty="0" smtClean="0"/>
              <a:t>Brightness Temperature calibrated image at antenna frame (L1B) and Earth geolocation (L1C). </a:t>
            </a:r>
            <a:r>
              <a:rPr lang="en-GB" b="1" dirty="0"/>
              <a:t>N.B. </a:t>
            </a:r>
            <a:r>
              <a:rPr lang="en-GB" b="1" dirty="0" smtClean="0"/>
              <a:t>L1C contains the </a:t>
            </a:r>
            <a:r>
              <a:rPr lang="en-GB" b="1" dirty="0"/>
              <a:t>sensor calibrated </a:t>
            </a:r>
            <a:r>
              <a:rPr lang="en-GB" b="1" dirty="0" smtClean="0"/>
              <a:t>measurement</a:t>
            </a:r>
            <a:r>
              <a:rPr lang="en-GB" dirty="0" smtClean="0"/>
              <a:t> </a:t>
            </a:r>
            <a:r>
              <a:rPr lang="en-GB" b="1" dirty="0" smtClean="0"/>
              <a:t>+ result of the image reconstruction algorithm</a:t>
            </a:r>
            <a:endParaRPr lang="en-GB" dirty="0"/>
          </a:p>
          <a:p>
            <a:pPr algn="just"/>
            <a:endParaRPr lang="en-GB" dirty="0"/>
          </a:p>
          <a:p>
            <a:endParaRPr lang="en-US" dirty="0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682601" y="935787"/>
            <a:ext cx="2610000" cy="233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5" t="50477" r="23444" b="15518"/>
          <a:stretch/>
        </p:blipFill>
        <p:spPr>
          <a:xfrm>
            <a:off x="9439673" y="957302"/>
            <a:ext cx="2610000" cy="233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0" t="49604" r="25688" b="14879"/>
          <a:stretch/>
        </p:blipFill>
        <p:spPr>
          <a:xfrm>
            <a:off x="6682601" y="3817298"/>
            <a:ext cx="2610000" cy="2293448"/>
          </a:xfrm>
          <a:prstGeom prst="rect">
            <a:avLst/>
          </a:prstGeom>
        </p:spPr>
      </p:pic>
      <p:pic>
        <p:nvPicPr>
          <p:cNvPr id="9" name="Picture 2" descr="ID-41441089-locat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6" t="19147" r="33301" b="27930"/>
          <a:stretch/>
        </p:blipFill>
        <p:spPr bwMode="auto">
          <a:xfrm>
            <a:off x="9439673" y="3850788"/>
            <a:ext cx="2610730" cy="2226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7436295" y="3292902"/>
            <a:ext cx="1102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Level 0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93367" y="3295565"/>
            <a:ext cx="1102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Level 1A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36294" y="6077255"/>
            <a:ext cx="1102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Level 1B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93367" y="6110746"/>
            <a:ext cx="1102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Level 1C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9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Inter-comparison context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7225" y="1171417"/>
            <a:ext cx="6955155" cy="474916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19599" y="881999"/>
            <a:ext cx="4917626" cy="542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/>
              <a:t>The Expert Support Laboratories (ESLs) are groups of experts that provide scientific support and expertise to the SMOS mission. </a:t>
            </a:r>
            <a:r>
              <a:rPr lang="en-GB" b="1" kern="0" dirty="0"/>
              <a:t>P</a:t>
            </a:r>
            <a:r>
              <a:rPr lang="en-GB" b="1" kern="0" dirty="0" smtClean="0"/>
              <a:t>roduct/sensor </a:t>
            </a:r>
            <a:r>
              <a:rPr lang="en-GB" b="1" kern="0" dirty="0"/>
              <a:t>calibration and  </a:t>
            </a:r>
            <a:r>
              <a:rPr lang="en-GB" b="1" kern="0" dirty="0" smtClean="0"/>
              <a:t>inter-comparison activities </a:t>
            </a:r>
            <a:r>
              <a:rPr lang="en-GB" kern="0" dirty="0" smtClean="0"/>
              <a:t>are carried out within this group to </a:t>
            </a:r>
            <a:r>
              <a:rPr lang="en-GB" kern="0" dirty="0"/>
              <a:t>form the basis of Level 1 </a:t>
            </a:r>
            <a:r>
              <a:rPr lang="en-GB" kern="0" dirty="0" smtClean="0"/>
              <a:t>processor (calibrated brightness </a:t>
            </a:r>
            <a:r>
              <a:rPr lang="en-GB" kern="0" dirty="0"/>
              <a:t>temperature</a:t>
            </a:r>
            <a:r>
              <a:rPr lang="en-GB" kern="0" dirty="0" smtClean="0"/>
              <a:t>) and Level 2 processor update.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 smtClean="0"/>
              <a:t>ESL supporting inter-comparison:  CESBIO, IFAC, IFREMER.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 smtClean="0"/>
              <a:t>The </a:t>
            </a:r>
            <a:r>
              <a:rPr lang="en-GB" kern="0" dirty="0"/>
              <a:t>Quality Working Group (QWG) </a:t>
            </a:r>
            <a:r>
              <a:rPr lang="en-GB" kern="0" dirty="0" smtClean="0"/>
              <a:t>provides </a:t>
            </a:r>
            <a:r>
              <a:rPr lang="en-GB" kern="0" dirty="0"/>
              <a:t>ESA with scientific recommendations to update or improve the SMOS mission, data quality and applications. </a:t>
            </a:r>
          </a:p>
          <a:p>
            <a:endParaRPr lang="en-GB" kern="0" dirty="0"/>
          </a:p>
        </p:txBody>
      </p:sp>
      <p:sp>
        <p:nvSpPr>
          <p:cNvPr id="7" name="Rectangle 6"/>
          <p:cNvSpPr/>
          <p:nvPr/>
        </p:nvSpPr>
        <p:spPr>
          <a:xfrm>
            <a:off x="6927925" y="5840667"/>
            <a:ext cx="40208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hlinkClick r:id="rId3"/>
              </a:rPr>
              <a:t>Figure from ESA SMOS multimedia book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64816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DOMEX experiment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99" y="978439"/>
            <a:ext cx="8583472" cy="1635289"/>
          </a:xfrm>
        </p:spPr>
        <p:txBody>
          <a:bodyPr/>
          <a:lstStyle/>
          <a:p>
            <a:r>
              <a:rPr lang="en-GB" dirty="0"/>
              <a:t>For high brightness temperature values (i.e. higher than 150 K) measured by SMOS, the East Antarctic Plateau, in particular the area of Dome-C near the Italian-French base of Concordia, is </a:t>
            </a:r>
            <a:r>
              <a:rPr lang="en-GB" dirty="0" smtClean="0"/>
              <a:t> used as </a:t>
            </a:r>
            <a:r>
              <a:rPr lang="en-GB" dirty="0"/>
              <a:t>one of the most suitable long-term test sites</a:t>
            </a:r>
            <a:r>
              <a:rPr lang="en-GB" dirty="0" smtClean="0"/>
              <a:t>.</a:t>
            </a:r>
            <a:endParaRPr lang="en-GB" dirty="0"/>
          </a:p>
          <a:p>
            <a:endParaRPr lang="en-GB" dirty="0" smtClean="0"/>
          </a:p>
        </p:txBody>
      </p:sp>
      <p:pic>
        <p:nvPicPr>
          <p:cNvPr id="4" name="Picture 3" descr="C:\Users\Raffaele Crapolicchi\Documents\ESA\SMOS-PhaseE2\600_smos-hb\Inputs\5.3 Domex\Radomex_tower_15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071" y="1080962"/>
            <a:ext cx="3331029" cy="5016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Raffaele Crapolicchi\Documents\ESA\SMOS-PhaseE2\600_smos-hb\Inputs\5.3 Domex\Radomex_tower_blo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76"/>
          <a:stretch/>
        </p:blipFill>
        <p:spPr bwMode="auto">
          <a:xfrm>
            <a:off x="5535665" y="3589031"/>
            <a:ext cx="3070996" cy="23089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15999" y="2346650"/>
            <a:ext cx="8587071" cy="73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dirty="0"/>
              <a:t>Full time series of brightness temperature values measured by DOMEX radiometer in the area of Dome-C </a:t>
            </a:r>
            <a:r>
              <a:rPr lang="en-GB" dirty="0" smtClean="0"/>
              <a:t>are available from </a:t>
            </a:r>
            <a:r>
              <a:rPr lang="en-GB" dirty="0"/>
              <a:t>December 2012 to December </a:t>
            </a:r>
            <a:r>
              <a:rPr lang="en-GB" dirty="0" smtClean="0"/>
              <a:t>2020 (and beyond).</a:t>
            </a:r>
            <a:endParaRPr lang="en-GB" kern="0" dirty="0"/>
          </a:p>
        </p:txBody>
      </p:sp>
      <p:pic>
        <p:nvPicPr>
          <p:cNvPr id="8" name="Immagine 2">
            <a:extLst>
              <a:ext uri="{FF2B5EF4-FFF2-40B4-BE49-F238E27FC236}">
                <a16:creationId xmlns:a16="http://schemas.microsoft.com/office/drawing/2014/main" id="{4E924BD8-3BE4-4D25-8407-AE8F40938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9" y="3333517"/>
            <a:ext cx="5123256" cy="30713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81083" y="6097100"/>
            <a:ext cx="274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Figures credits: IFAC</a:t>
            </a:r>
            <a:endParaRPr lang="en-GB" sz="140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61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130566" y="1007425"/>
            <a:ext cx="7993635" cy="52341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DOMEX experiment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99" y="978440"/>
            <a:ext cx="3809830" cy="4812760"/>
          </a:xfrm>
        </p:spPr>
        <p:txBody>
          <a:bodyPr/>
          <a:lstStyle/>
          <a:p>
            <a:r>
              <a:rPr lang="en-GB" dirty="0" smtClean="0"/>
              <a:t>Few hardware changes and improvements in calibration strategy  between 2012-16 time series and 2016-19 time series required a realignment  of the dataset. </a:t>
            </a:r>
          </a:p>
          <a:p>
            <a:endParaRPr lang="en-GB" dirty="0"/>
          </a:p>
          <a:p>
            <a:r>
              <a:rPr lang="en-GB" dirty="0" smtClean="0"/>
              <a:t>Figure on the left shows the brightness temperature at 42 deg. incidence angle  (</a:t>
            </a:r>
            <a:r>
              <a:rPr lang="en-GB" dirty="0" err="1" smtClean="0"/>
              <a:t>BoA</a:t>
            </a:r>
            <a:r>
              <a:rPr lang="en-GB" dirty="0" smtClean="0"/>
              <a:t>) after realignment  (antenna pattern not </a:t>
            </a:r>
            <a:r>
              <a:rPr lang="en-GB" dirty="0" err="1" smtClean="0"/>
              <a:t>deconvoluted</a:t>
            </a:r>
            <a:r>
              <a:rPr lang="en-GB" dirty="0" smtClean="0"/>
              <a:t>). </a:t>
            </a:r>
          </a:p>
          <a:p>
            <a:r>
              <a:rPr lang="en-GB" dirty="0" smtClean="0"/>
              <a:t>Stability within 0.5K for V-pol and 1K for H-pol</a:t>
            </a:r>
          </a:p>
          <a:p>
            <a:r>
              <a:rPr lang="en-GB" dirty="0" smtClean="0"/>
              <a:t>(Figure credits IFAC)</a:t>
            </a:r>
            <a:endParaRPr lang="en-GB" dirty="0"/>
          </a:p>
          <a:p>
            <a:endParaRPr lang="en-GB" dirty="0" smtClean="0"/>
          </a:p>
        </p:txBody>
      </p:sp>
      <p:sp>
        <p:nvSpPr>
          <p:cNvPr id="10" name="CasellaDiTesto 4">
            <a:extLst>
              <a:ext uri="{FF2B5EF4-FFF2-40B4-BE49-F238E27FC236}">
                <a16:creationId xmlns:a16="http://schemas.microsoft.com/office/drawing/2014/main" id="{85DFD4D4-EE43-44B8-AE83-493DB5E944AC}"/>
              </a:ext>
            </a:extLst>
          </p:cNvPr>
          <p:cNvSpPr txBox="1"/>
          <p:nvPr/>
        </p:nvSpPr>
        <p:spPr>
          <a:xfrm rot="16200000">
            <a:off x="7434890" y="3601813"/>
            <a:ext cx="1506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NO DATA</a:t>
            </a: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701" y="1063958"/>
            <a:ext cx="7791363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1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9A0717D1-5ED3-462A-8BFB-F8EEF5537A23}" vid="{B5055003-DCC8-4F8D-A082-F4110613BE36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9A0717D1-5ED3-462A-8BFB-F8EEF5537A23}" vid="{9E071A54-9F97-4254-93DE-397F628E5B62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9A0717D1-5ED3-462A-8BFB-F8EEF5537A23}" vid="{FEF76814-F8DB-4097-AEA3-1A9D87801135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9A0717D1-5ED3-462A-8BFB-F8EEF5537A23}" vid="{B3CA301C-C627-441E-AFCF-9D5EA7C4A8C6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– For ESA Official Use Only</Classification>
    <Issue_x0020_Date xmlns="ddc99d1b-0883-4f2c-a8e6-6d8ebaa0e5d6">2021-03-30T22:00:00+00:00</Issue_x0020_Date>
    <Issue xmlns="ddc99d1b-0883-4f2c-a8e6-6d8ebaa0e5d6">1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PKKMWAM5UKCP-1108600927-1254</_dlc_DocId>
    <_dlc_DocIdUrl xmlns="ddc99d1b-0883-4f2c-a8e6-6d8ebaa0e5d6">
      <Url>https://esateamsite.sso.esa.int/support/EOT2018/_layouts/15/DocIdRedir.aspx?ID=PKKMWAM5UKCP-1108600927-1254</Url>
      <Description>PKKMWAM5UKCP-1108600927-1254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22279E-2C4C-4C93-8498-455A58D1433E}">
  <ds:schemaRefs>
    <ds:schemaRef ds:uri="http://schemas.microsoft.com/sharepoint/v3/fields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ddc99d1b-0883-4f2c-a8e6-6d8ebaa0e5d6"/>
    <ds:schemaRef ds:uri="http://schemas.microsoft.com/office/2006/metadata/properties"/>
    <ds:schemaRef ds:uri="http://purl.org/dc/terms/"/>
    <ds:schemaRef ds:uri="http://schemas.microsoft.com/sharepoint/v4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AE357E-AA40-4137-B0C7-FF26FE7347B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C2DAB99F-4042-476C-A9D8-CFBCDD3C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ESA_Presentation</Template>
  <TotalTime>0</TotalTime>
  <Words>1534</Words>
  <Application>Microsoft Office PowerPoint</Application>
  <PresentationFormat>Custom</PresentationFormat>
  <Paragraphs>186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MS PGothic</vt:lpstr>
      <vt:lpstr>Arial</vt:lpstr>
      <vt:lpstr>Calibri</vt:lpstr>
      <vt:lpstr>Verdana</vt:lpstr>
      <vt:lpstr>ESA_Presentation_DARK</vt:lpstr>
      <vt:lpstr>ESA_Presentation_DARK_BG</vt:lpstr>
      <vt:lpstr>ESA_Presentation_CLEAR</vt:lpstr>
      <vt:lpstr>ESA_Presentation_CLEAR_BG</vt:lpstr>
      <vt:lpstr>PowerPoint Presentation</vt:lpstr>
      <vt:lpstr>Content</vt:lpstr>
      <vt:lpstr>SMOS Mission overview</vt:lpstr>
      <vt:lpstr>MIRAS instrument</vt:lpstr>
      <vt:lpstr>MIRAS instrument</vt:lpstr>
      <vt:lpstr>MIRAS calibration</vt:lpstr>
      <vt:lpstr>Inter-comparison context</vt:lpstr>
      <vt:lpstr>DOMEX experiment</vt:lpstr>
      <vt:lpstr>DOMEX experiment</vt:lpstr>
      <vt:lpstr>DOMEX experiment</vt:lpstr>
      <vt:lpstr>SMOS/DOMEX Inter-comparison</vt:lpstr>
      <vt:lpstr>SMOS/DOMEX Inter-comparison</vt:lpstr>
      <vt:lpstr>SMOS – SMAP Inter-comparison (Antarctica)</vt:lpstr>
      <vt:lpstr>SMOS/SMAP Inter-comparison (Antarctica)</vt:lpstr>
      <vt:lpstr>SMOS/SMAP Inter-comparison (Antarctica)</vt:lpstr>
      <vt:lpstr>SMOS/SMAP Inter-comparison level 2</vt:lpstr>
      <vt:lpstr>SMOS/SMAP Inter-comparison </vt:lpstr>
      <vt:lpstr>SMOS/SMAP Inter-comparison (match-ups)</vt:lpstr>
      <vt:lpstr>SMOS/SMAP Inter-comparison (sea surface wind speed)</vt:lpstr>
      <vt:lpstr>SMOS/SMAP Inter-comparison (sea surface wind speed)</vt:lpstr>
      <vt:lpstr>SMOS/SMAP Inter-comparison (sea surface wind speed)</vt:lpstr>
      <vt:lpstr>SMOS/SMAP Inter-comparison (sea surface wind speed)</vt:lpstr>
      <vt:lpstr>SMOS/SMAP Inter-comparison (sea surface wind speed)</vt:lpstr>
      <vt:lpstr>SMOS/SMAP Inter-comparison (sea surface wind speed)</vt:lpstr>
      <vt:lpstr>Conclusion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SMOS-SMAP Inter-comparison activities over Antarctica and wind measurement</dc:title>
  <dc:subject>SMOS-SMAP Inter-comparison activities over Antarctica and wind measurement</dc:subject>
  <dc:creator>Raffaele Crapolicchio</dc:creator>
  <cp:keywords/>
  <dc:description/>
  <cp:lastModifiedBy>Raffaele Crapolicchio</cp:lastModifiedBy>
  <cp:revision>61</cp:revision>
  <cp:lastPrinted>2008-08-26T16:26:23Z</cp:lastPrinted>
  <dcterms:created xsi:type="dcterms:W3CDTF">2021-03-22T12:23:19Z</dcterms:created>
  <dcterms:modified xsi:type="dcterms:W3CDTF">2021-03-30T20:31:25Z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Raffaele Crapolicchio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>ESA ESRIN</vt:lpwstr>
  </property>
  <property fmtid="{D5CDD505-2E9C-101B-9397-08002B2CF9AE}" pid="21" name="Originating Organisation">
    <vt:lpwstr>Directorate of Earth Observation Programmes</vt:lpwstr>
  </property>
  <property fmtid="{D5CDD505-2E9C-101B-9397-08002B2CF9AE}" pid="22" name="Distribution">
    <vt:lpwstr/>
  </property>
  <property fmtid="{D5CDD505-2E9C-101B-9397-08002B2CF9AE}" pid="23" name="bmsSitename2">
    <vt:lpwstr>ESA ESRIN</vt:lpwstr>
  </property>
  <property fmtid="{D5CDD505-2E9C-101B-9397-08002B2CF9AE}" pid="24" name="bmsAddress">
    <vt:lpwstr>Largo Galileo Galilei 1 - 00044 Frascati - Italy</vt:lpwstr>
  </property>
  <property fmtid="{D5CDD505-2E9C-101B-9397-08002B2CF9AE}" pid="25" name="bmsPlace">
    <vt:lpwstr>Frascati</vt:lpwstr>
  </property>
  <property fmtid="{D5CDD505-2E9C-101B-9397-08002B2CF9AE}" pid="26" name="bmsPhoneFax">
    <vt:lpwstr/>
  </property>
  <property fmtid="{D5CDD505-2E9C-101B-9397-08002B2CF9AE}" pid="27" name="Issue">
    <vt:i4>1</vt:i4>
  </property>
  <property fmtid="{D5CDD505-2E9C-101B-9397-08002B2CF9AE}" pid="28" name="Revision">
    <vt:i4>0</vt:i4>
  </property>
  <property fmtid="{D5CDD505-2E9C-101B-9397-08002B2CF9AE}" pid="29" name="Issue Date">
    <vt:filetime>2021-03-30T23:00:00Z</vt:filetime>
  </property>
  <property fmtid="{D5CDD505-2E9C-101B-9397-08002B2CF9AE}" pid="30" name="Organisational_x0020_entity">
    <vt:lpwstr>Directorate of Earth Observation Programmes</vt:lpwstr>
  </property>
  <property fmtid="{D5CDD505-2E9C-101B-9397-08002B2CF9AE}" pid="31" name="_dlc_DocIdItemGuid">
    <vt:lpwstr>9d36ad26-c4c2-44b3-9145-582895d752c1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PKKMWAM5UKCP-1108600927-1254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