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44.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36.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notesSlides/notesSlide4.xml" ContentType="application/vnd.openxmlformats-officedocument.presentationml.notesSlide+xml"/>
  <Override PartName="/ppt/slides/slide38.xml" ContentType="application/vnd.openxmlformats-officedocument.presentationml.slide+xml"/>
  <Override PartName="/ppt/diagrams/colors1.xml" ContentType="application/vnd.openxmlformats-officedocument.drawingml.diagramColor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377.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slides/slide46.xml" ContentType="application/vnd.openxmlformats-officedocument.presentationml.slide+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diagrams/data1.xml" ContentType="application/vnd.openxmlformats-officedocument.drawingml.diagramData+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diagrams/layout1.xml" ContentType="application/vnd.openxmlformats-officedocument.drawingml.diagramLayout+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50"/>
  </p:notesMasterIdLst>
  <p:handoutMasterIdLst>
    <p:handoutMasterId r:id="rId51"/>
  </p:handoutMasterIdLst>
  <p:sldIdLst>
    <p:sldId id="256" r:id="rId2"/>
    <p:sldId id="604" r:id="rId3"/>
    <p:sldId id="598" r:id="rId4"/>
    <p:sldId id="650" r:id="rId5"/>
    <p:sldId id="603" r:id="rId6"/>
    <p:sldId id="634" r:id="rId7"/>
    <p:sldId id="670" r:id="rId8"/>
    <p:sldId id="671" r:id="rId9"/>
    <p:sldId id="648" r:id="rId10"/>
    <p:sldId id="664" r:id="rId11"/>
    <p:sldId id="665" r:id="rId12"/>
    <p:sldId id="666" r:id="rId13"/>
    <p:sldId id="614" r:id="rId14"/>
    <p:sldId id="615" r:id="rId15"/>
    <p:sldId id="616" r:id="rId16"/>
    <p:sldId id="617" r:id="rId17"/>
    <p:sldId id="618" r:id="rId18"/>
    <p:sldId id="619" r:id="rId19"/>
    <p:sldId id="620" r:id="rId20"/>
    <p:sldId id="621" r:id="rId21"/>
    <p:sldId id="622" r:id="rId22"/>
    <p:sldId id="623" r:id="rId23"/>
    <p:sldId id="624" r:id="rId24"/>
    <p:sldId id="625" r:id="rId25"/>
    <p:sldId id="626" r:id="rId26"/>
    <p:sldId id="627" r:id="rId27"/>
    <p:sldId id="628" r:id="rId28"/>
    <p:sldId id="629" r:id="rId29"/>
    <p:sldId id="610" r:id="rId30"/>
    <p:sldId id="654" r:id="rId31"/>
    <p:sldId id="655" r:id="rId32"/>
    <p:sldId id="641" r:id="rId33"/>
    <p:sldId id="635" r:id="rId34"/>
    <p:sldId id="642" r:id="rId35"/>
    <p:sldId id="636" r:id="rId36"/>
    <p:sldId id="637" r:id="rId37"/>
    <p:sldId id="638" r:id="rId38"/>
    <p:sldId id="640" r:id="rId39"/>
    <p:sldId id="639" r:id="rId40"/>
    <p:sldId id="592" r:id="rId41"/>
    <p:sldId id="596" r:id="rId42"/>
    <p:sldId id="658" r:id="rId43"/>
    <p:sldId id="657" r:id="rId44"/>
    <p:sldId id="656" r:id="rId45"/>
    <p:sldId id="651" r:id="rId46"/>
    <p:sldId id="652" r:id="rId47"/>
    <p:sldId id="575" r:id="rId48"/>
    <p:sldId id="551" r:id="rId49"/>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xmlns="">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009900"/>
    <a:srgbClr val="EE2D24"/>
    <a:srgbClr val="FF9900"/>
    <a:srgbClr val="A2DADE"/>
    <a:srgbClr val="4E0B55"/>
    <a:srgbClr val="C7A775"/>
    <a:srgbClr val="00B5EF"/>
    <a:srgbClr val="CDE3A0"/>
    <a:srgbClr val="EFC8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4" autoAdjust="0"/>
    <p:restoredTop sz="90110" autoAdjust="0"/>
  </p:normalViewPr>
  <p:slideViewPr>
    <p:cSldViewPr snapToGrid="0">
      <p:cViewPr>
        <p:scale>
          <a:sx n="75" d="100"/>
          <a:sy n="75" d="100"/>
        </p:scale>
        <p:origin x="-936" y="-21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3606" y="-120"/>
      </p:cViewPr>
      <p:guideLst>
        <p:guide orient="horz" pos="2928"/>
        <p:guide pos="2207"/>
      </p:guideLst>
    </p:cSldViewPr>
  </p:notesViewPr>
  <p:gridSpacing cx="92171838" cy="9217183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BD803E-17CE-4238-A92C-47F0C5B2DF2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9350BB6-147C-4245-9342-156FB94865AE}">
      <dgm:prSet phldrT="[Text]" custT="1"/>
      <dgm:spPr/>
      <dgm:t>
        <a:bodyPr/>
        <a:lstStyle/>
        <a:p>
          <a:r>
            <a:rPr lang="en-US" sz="1900" dirty="0" smtClean="0"/>
            <a:t>Data Producer</a:t>
          </a:r>
        </a:p>
        <a:p>
          <a:r>
            <a:rPr lang="en-US" sz="1050" dirty="0" smtClean="0">
              <a:solidFill>
                <a:schemeClr val="tx1"/>
              </a:solidFill>
            </a:rPr>
            <a:t>(GPAF)</a:t>
          </a:r>
          <a:endParaRPr lang="en-US" sz="1050" dirty="0">
            <a:solidFill>
              <a:schemeClr val="tx1"/>
            </a:solidFill>
          </a:endParaRPr>
        </a:p>
      </dgm:t>
    </dgm:pt>
    <dgm:pt modelId="{441D43D0-408B-489E-A084-C76F1A599399}" type="parTrans" cxnId="{01DDCEE4-3366-4DE8-8E6C-FC230622F75E}">
      <dgm:prSet/>
      <dgm:spPr/>
      <dgm:t>
        <a:bodyPr/>
        <a:lstStyle/>
        <a:p>
          <a:endParaRPr lang="en-US"/>
        </a:p>
      </dgm:t>
    </dgm:pt>
    <dgm:pt modelId="{1B2A0D6B-2038-42D7-B25E-D1133C26F6F8}" type="sibTrans" cxnId="{01DDCEE4-3366-4DE8-8E6C-FC230622F75E}">
      <dgm:prSet/>
      <dgm:spPr/>
      <dgm:t>
        <a:bodyPr/>
        <a:lstStyle/>
        <a:p>
          <a:endParaRPr lang="en-US"/>
        </a:p>
      </dgm:t>
    </dgm:pt>
    <dgm:pt modelId="{DFAD8C6A-05E1-4B05-944C-C0C5B7FE7E15}">
      <dgm:prSet phldrT="[Text]" custT="1"/>
      <dgm:spPr/>
      <dgm:t>
        <a:bodyPr/>
        <a:lstStyle/>
        <a:p>
          <a:r>
            <a:rPr lang="en-US" sz="1800" dirty="0" smtClean="0"/>
            <a:t>Data</a:t>
          </a:r>
        </a:p>
        <a:p>
          <a:r>
            <a:rPr lang="en-US" sz="1800" dirty="0" smtClean="0"/>
            <a:t>Reviewer</a:t>
          </a:r>
        </a:p>
        <a:p>
          <a:r>
            <a:rPr lang="en-US" sz="1050" dirty="0" smtClean="0">
              <a:solidFill>
                <a:schemeClr val="tx1"/>
              </a:solidFill>
            </a:rPr>
            <a:t>(GPAT/ or EXCEMPT)</a:t>
          </a:r>
          <a:endParaRPr lang="en-US" sz="1050" dirty="0">
            <a:solidFill>
              <a:schemeClr val="tx1"/>
            </a:solidFill>
          </a:endParaRPr>
        </a:p>
      </dgm:t>
    </dgm:pt>
    <dgm:pt modelId="{AF92CD6A-160A-4429-9D62-CDC3785B1BDB}" type="parTrans" cxnId="{B54AC27A-43EF-4443-BBEC-3D46713A0932}">
      <dgm:prSet/>
      <dgm:spPr/>
      <dgm:t>
        <a:bodyPr/>
        <a:lstStyle/>
        <a:p>
          <a:endParaRPr lang="en-US"/>
        </a:p>
      </dgm:t>
    </dgm:pt>
    <dgm:pt modelId="{9BFB0DFC-8A9F-485A-8240-57A831D7C594}" type="sibTrans" cxnId="{B54AC27A-43EF-4443-BBEC-3D46713A0932}">
      <dgm:prSet/>
      <dgm:spPr/>
      <dgm:t>
        <a:bodyPr/>
        <a:lstStyle/>
        <a:p>
          <a:endParaRPr lang="en-US"/>
        </a:p>
      </dgm:t>
    </dgm:pt>
    <dgm:pt modelId="{A831244C-3EE7-4D5B-A4AB-38C832E5A0D6}">
      <dgm:prSet phldrT="[Text]" custT="1"/>
      <dgm:spPr/>
      <dgm:t>
        <a:bodyPr/>
        <a:lstStyle/>
        <a:p>
          <a:r>
            <a:rPr lang="en-US" sz="1900" dirty="0" smtClean="0"/>
            <a:t>Data User</a:t>
          </a:r>
        </a:p>
        <a:p>
          <a:r>
            <a:rPr lang="en-US" sz="1050" b="1" i="0" dirty="0" smtClean="0">
              <a:solidFill>
                <a:schemeClr val="tx1"/>
              </a:solidFill>
            </a:rPr>
            <a:t>( GPERF)</a:t>
          </a:r>
          <a:endParaRPr lang="en-US" sz="1050" b="1" i="0" dirty="0">
            <a:solidFill>
              <a:schemeClr val="tx1"/>
            </a:solidFill>
          </a:endParaRPr>
        </a:p>
      </dgm:t>
    </dgm:pt>
    <dgm:pt modelId="{C70D547D-D714-49E4-B521-501ABF17CF9A}" type="parTrans" cxnId="{4B3765BB-243E-47E6-99C5-D09F84C15D38}">
      <dgm:prSet/>
      <dgm:spPr/>
      <dgm:t>
        <a:bodyPr/>
        <a:lstStyle/>
        <a:p>
          <a:endParaRPr lang="en-US"/>
        </a:p>
      </dgm:t>
    </dgm:pt>
    <dgm:pt modelId="{AEA04631-D37E-4A4F-9C88-4F36A048CF40}" type="sibTrans" cxnId="{4B3765BB-243E-47E6-99C5-D09F84C15D38}">
      <dgm:prSet/>
      <dgm:spPr/>
      <dgm:t>
        <a:bodyPr/>
        <a:lstStyle/>
        <a:p>
          <a:endParaRPr lang="en-US"/>
        </a:p>
      </dgm:t>
    </dgm:pt>
    <dgm:pt modelId="{3FAD925C-ED6C-44B5-97ED-7DC13033077C}">
      <dgm:prSet phldrT="[Text]"/>
      <dgm:spPr/>
      <dgm:t>
        <a:bodyPr/>
        <a:lstStyle/>
        <a:p>
          <a:r>
            <a:rPr lang="en-US" dirty="0" smtClean="0"/>
            <a:t>GSICS Executive Panel</a:t>
          </a:r>
          <a:endParaRPr lang="en-US" dirty="0"/>
        </a:p>
      </dgm:t>
    </dgm:pt>
    <dgm:pt modelId="{FC546B57-D626-42A8-B386-D7DDFC87CFCF}" type="parTrans" cxnId="{5A67794F-F63F-48F1-B560-5C3884F5FBB2}">
      <dgm:prSet/>
      <dgm:spPr/>
      <dgm:t>
        <a:bodyPr/>
        <a:lstStyle/>
        <a:p>
          <a:endParaRPr lang="en-US"/>
        </a:p>
      </dgm:t>
    </dgm:pt>
    <dgm:pt modelId="{C016DE71-B002-4C0A-87D4-07EAEEAEF1B5}" type="sibTrans" cxnId="{5A67794F-F63F-48F1-B560-5C3884F5FBB2}">
      <dgm:prSet/>
      <dgm:spPr/>
      <dgm:t>
        <a:bodyPr/>
        <a:lstStyle/>
        <a:p>
          <a:endParaRPr lang="en-US"/>
        </a:p>
      </dgm:t>
    </dgm:pt>
    <dgm:pt modelId="{B417D23B-623D-417B-ACBF-2237107BD0E8}" type="pres">
      <dgm:prSet presAssocID="{EBBD803E-17CE-4238-A92C-47F0C5B2DF25}" presName="cycle" presStyleCnt="0">
        <dgm:presLayoutVars>
          <dgm:dir/>
          <dgm:resizeHandles val="exact"/>
        </dgm:presLayoutVars>
      </dgm:prSet>
      <dgm:spPr/>
      <dgm:t>
        <a:bodyPr/>
        <a:lstStyle/>
        <a:p>
          <a:endParaRPr lang="en-US"/>
        </a:p>
      </dgm:t>
    </dgm:pt>
    <dgm:pt modelId="{394D2A99-C3C8-4EE1-93E3-0D8B38AC5772}" type="pres">
      <dgm:prSet presAssocID="{79350BB6-147C-4245-9342-156FB94865AE}" presName="node" presStyleLbl="node1" presStyleIdx="0" presStyleCnt="4">
        <dgm:presLayoutVars>
          <dgm:bulletEnabled val="1"/>
        </dgm:presLayoutVars>
      </dgm:prSet>
      <dgm:spPr/>
      <dgm:t>
        <a:bodyPr/>
        <a:lstStyle/>
        <a:p>
          <a:endParaRPr lang="en-US"/>
        </a:p>
      </dgm:t>
    </dgm:pt>
    <dgm:pt modelId="{62442038-6F7D-4C6E-A004-387A6DD4263C}" type="pres">
      <dgm:prSet presAssocID="{1B2A0D6B-2038-42D7-B25E-D1133C26F6F8}" presName="sibTrans" presStyleLbl="sibTrans2D1" presStyleIdx="0" presStyleCnt="4"/>
      <dgm:spPr/>
      <dgm:t>
        <a:bodyPr/>
        <a:lstStyle/>
        <a:p>
          <a:endParaRPr lang="en-US"/>
        </a:p>
      </dgm:t>
    </dgm:pt>
    <dgm:pt modelId="{CA90466E-0F01-4D69-AE53-D80107DCB448}" type="pres">
      <dgm:prSet presAssocID="{1B2A0D6B-2038-42D7-B25E-D1133C26F6F8}" presName="connectorText" presStyleLbl="sibTrans2D1" presStyleIdx="0" presStyleCnt="4"/>
      <dgm:spPr/>
      <dgm:t>
        <a:bodyPr/>
        <a:lstStyle/>
        <a:p>
          <a:endParaRPr lang="en-US"/>
        </a:p>
      </dgm:t>
    </dgm:pt>
    <dgm:pt modelId="{CEDEB88B-2EC1-423D-8DCC-F83C91F8CF4E}" type="pres">
      <dgm:prSet presAssocID="{DFAD8C6A-05E1-4B05-944C-C0C5B7FE7E15}" presName="node" presStyleLbl="node1" presStyleIdx="1" presStyleCnt="4">
        <dgm:presLayoutVars>
          <dgm:bulletEnabled val="1"/>
        </dgm:presLayoutVars>
      </dgm:prSet>
      <dgm:spPr/>
      <dgm:t>
        <a:bodyPr/>
        <a:lstStyle/>
        <a:p>
          <a:endParaRPr lang="en-US"/>
        </a:p>
      </dgm:t>
    </dgm:pt>
    <dgm:pt modelId="{8612EBF5-47A7-487E-8073-CE4F1F0B52AD}" type="pres">
      <dgm:prSet presAssocID="{9BFB0DFC-8A9F-485A-8240-57A831D7C594}" presName="sibTrans" presStyleLbl="sibTrans2D1" presStyleIdx="1" presStyleCnt="4"/>
      <dgm:spPr/>
      <dgm:t>
        <a:bodyPr/>
        <a:lstStyle/>
        <a:p>
          <a:endParaRPr lang="en-US"/>
        </a:p>
      </dgm:t>
    </dgm:pt>
    <dgm:pt modelId="{29277E4E-CE8A-4298-977E-2D4186C266BB}" type="pres">
      <dgm:prSet presAssocID="{9BFB0DFC-8A9F-485A-8240-57A831D7C594}" presName="connectorText" presStyleLbl="sibTrans2D1" presStyleIdx="1" presStyleCnt="4"/>
      <dgm:spPr/>
      <dgm:t>
        <a:bodyPr/>
        <a:lstStyle/>
        <a:p>
          <a:endParaRPr lang="en-US"/>
        </a:p>
      </dgm:t>
    </dgm:pt>
    <dgm:pt modelId="{E46653FA-253C-477B-AD8C-8017BEF98D4D}" type="pres">
      <dgm:prSet presAssocID="{A831244C-3EE7-4D5B-A4AB-38C832E5A0D6}" presName="node" presStyleLbl="node1" presStyleIdx="2" presStyleCnt="4">
        <dgm:presLayoutVars>
          <dgm:bulletEnabled val="1"/>
        </dgm:presLayoutVars>
      </dgm:prSet>
      <dgm:spPr/>
      <dgm:t>
        <a:bodyPr/>
        <a:lstStyle/>
        <a:p>
          <a:endParaRPr lang="en-US"/>
        </a:p>
      </dgm:t>
    </dgm:pt>
    <dgm:pt modelId="{C76EEF34-FD0E-49E6-9EF0-FB7D66CF1AFA}" type="pres">
      <dgm:prSet presAssocID="{AEA04631-D37E-4A4F-9C88-4F36A048CF40}" presName="sibTrans" presStyleLbl="sibTrans2D1" presStyleIdx="2" presStyleCnt="4"/>
      <dgm:spPr/>
      <dgm:t>
        <a:bodyPr/>
        <a:lstStyle/>
        <a:p>
          <a:endParaRPr lang="en-US"/>
        </a:p>
      </dgm:t>
    </dgm:pt>
    <dgm:pt modelId="{95A02354-BD32-42D6-A9E7-459A2947ED2D}" type="pres">
      <dgm:prSet presAssocID="{AEA04631-D37E-4A4F-9C88-4F36A048CF40}" presName="connectorText" presStyleLbl="sibTrans2D1" presStyleIdx="2" presStyleCnt="4"/>
      <dgm:spPr/>
      <dgm:t>
        <a:bodyPr/>
        <a:lstStyle/>
        <a:p>
          <a:endParaRPr lang="en-US"/>
        </a:p>
      </dgm:t>
    </dgm:pt>
    <dgm:pt modelId="{35CEF56C-D060-404F-B624-5A4FD768B7AD}" type="pres">
      <dgm:prSet presAssocID="{3FAD925C-ED6C-44B5-97ED-7DC13033077C}" presName="node" presStyleLbl="node1" presStyleIdx="3" presStyleCnt="4">
        <dgm:presLayoutVars>
          <dgm:bulletEnabled val="1"/>
        </dgm:presLayoutVars>
      </dgm:prSet>
      <dgm:spPr/>
      <dgm:t>
        <a:bodyPr/>
        <a:lstStyle/>
        <a:p>
          <a:endParaRPr lang="en-US"/>
        </a:p>
      </dgm:t>
    </dgm:pt>
    <dgm:pt modelId="{55407364-C3C7-4BB5-8716-9E9A6FD93B87}" type="pres">
      <dgm:prSet presAssocID="{C016DE71-B002-4C0A-87D4-07EAEEAEF1B5}" presName="sibTrans" presStyleLbl="sibTrans2D1" presStyleIdx="3" presStyleCnt="4"/>
      <dgm:spPr/>
      <dgm:t>
        <a:bodyPr/>
        <a:lstStyle/>
        <a:p>
          <a:endParaRPr lang="en-US"/>
        </a:p>
      </dgm:t>
    </dgm:pt>
    <dgm:pt modelId="{D7E3A76B-59BC-4567-A713-6A8EAC75A6B2}" type="pres">
      <dgm:prSet presAssocID="{C016DE71-B002-4C0A-87D4-07EAEEAEF1B5}" presName="connectorText" presStyleLbl="sibTrans2D1" presStyleIdx="3" presStyleCnt="4"/>
      <dgm:spPr/>
      <dgm:t>
        <a:bodyPr/>
        <a:lstStyle/>
        <a:p>
          <a:endParaRPr lang="en-US"/>
        </a:p>
      </dgm:t>
    </dgm:pt>
  </dgm:ptLst>
  <dgm:cxnLst>
    <dgm:cxn modelId="{0F55FA79-691A-479C-ACCB-FD4E7F22DCF3}" type="presOf" srcId="{AEA04631-D37E-4A4F-9C88-4F36A048CF40}" destId="{C76EEF34-FD0E-49E6-9EF0-FB7D66CF1AFA}" srcOrd="0" destOrd="0" presId="urn:microsoft.com/office/officeart/2005/8/layout/cycle2"/>
    <dgm:cxn modelId="{01DDCEE4-3366-4DE8-8E6C-FC230622F75E}" srcId="{EBBD803E-17CE-4238-A92C-47F0C5B2DF25}" destId="{79350BB6-147C-4245-9342-156FB94865AE}" srcOrd="0" destOrd="0" parTransId="{441D43D0-408B-489E-A084-C76F1A599399}" sibTransId="{1B2A0D6B-2038-42D7-B25E-D1133C26F6F8}"/>
    <dgm:cxn modelId="{4AFD2189-C245-48CA-8DCB-1676E23F5C20}" type="presOf" srcId="{9BFB0DFC-8A9F-485A-8240-57A831D7C594}" destId="{8612EBF5-47A7-487E-8073-CE4F1F0B52AD}" srcOrd="0" destOrd="0" presId="urn:microsoft.com/office/officeart/2005/8/layout/cycle2"/>
    <dgm:cxn modelId="{5114CB12-459B-4F6F-89DF-BC3E71A22D45}" type="presOf" srcId="{1B2A0D6B-2038-42D7-B25E-D1133C26F6F8}" destId="{62442038-6F7D-4C6E-A004-387A6DD4263C}" srcOrd="0" destOrd="0" presId="urn:microsoft.com/office/officeart/2005/8/layout/cycle2"/>
    <dgm:cxn modelId="{BABF182D-572C-4CCC-A869-28CA13572CD2}" type="presOf" srcId="{EBBD803E-17CE-4238-A92C-47F0C5B2DF25}" destId="{B417D23B-623D-417B-ACBF-2237107BD0E8}" srcOrd="0" destOrd="0" presId="urn:microsoft.com/office/officeart/2005/8/layout/cycle2"/>
    <dgm:cxn modelId="{B54AC27A-43EF-4443-BBEC-3D46713A0932}" srcId="{EBBD803E-17CE-4238-A92C-47F0C5B2DF25}" destId="{DFAD8C6A-05E1-4B05-944C-C0C5B7FE7E15}" srcOrd="1" destOrd="0" parTransId="{AF92CD6A-160A-4429-9D62-CDC3785B1BDB}" sibTransId="{9BFB0DFC-8A9F-485A-8240-57A831D7C594}"/>
    <dgm:cxn modelId="{F16C1F10-A9A4-4C0C-BD13-A3B41DF6D5F7}" type="presOf" srcId="{C016DE71-B002-4C0A-87D4-07EAEEAEF1B5}" destId="{D7E3A76B-59BC-4567-A713-6A8EAC75A6B2}" srcOrd="1" destOrd="0" presId="urn:microsoft.com/office/officeart/2005/8/layout/cycle2"/>
    <dgm:cxn modelId="{2AD3C0BD-F28D-4BA8-8CE1-2B9A7769B2B3}" type="presOf" srcId="{AEA04631-D37E-4A4F-9C88-4F36A048CF40}" destId="{95A02354-BD32-42D6-A9E7-459A2947ED2D}" srcOrd="1" destOrd="0" presId="urn:microsoft.com/office/officeart/2005/8/layout/cycle2"/>
    <dgm:cxn modelId="{5DE78819-32CE-4DBB-B790-5C1ACE496226}" type="presOf" srcId="{1B2A0D6B-2038-42D7-B25E-D1133C26F6F8}" destId="{CA90466E-0F01-4D69-AE53-D80107DCB448}" srcOrd="1" destOrd="0" presId="urn:microsoft.com/office/officeart/2005/8/layout/cycle2"/>
    <dgm:cxn modelId="{63D92638-BC38-48BA-A056-96C1E1B7A3AA}" type="presOf" srcId="{9BFB0DFC-8A9F-485A-8240-57A831D7C594}" destId="{29277E4E-CE8A-4298-977E-2D4186C266BB}" srcOrd="1" destOrd="0" presId="urn:microsoft.com/office/officeart/2005/8/layout/cycle2"/>
    <dgm:cxn modelId="{29A71623-792F-4ED7-B8DD-4EC716040B94}" type="presOf" srcId="{A831244C-3EE7-4D5B-A4AB-38C832E5A0D6}" destId="{E46653FA-253C-477B-AD8C-8017BEF98D4D}" srcOrd="0" destOrd="0" presId="urn:microsoft.com/office/officeart/2005/8/layout/cycle2"/>
    <dgm:cxn modelId="{122A506A-749F-4F9E-87BF-2639B5757AA7}" type="presOf" srcId="{C016DE71-B002-4C0A-87D4-07EAEEAEF1B5}" destId="{55407364-C3C7-4BB5-8716-9E9A6FD93B87}" srcOrd="0" destOrd="0" presId="urn:microsoft.com/office/officeart/2005/8/layout/cycle2"/>
    <dgm:cxn modelId="{425644B7-3F48-4E21-A16F-A859A2B23C1A}" type="presOf" srcId="{79350BB6-147C-4245-9342-156FB94865AE}" destId="{394D2A99-C3C8-4EE1-93E3-0D8B38AC5772}" srcOrd="0" destOrd="0" presId="urn:microsoft.com/office/officeart/2005/8/layout/cycle2"/>
    <dgm:cxn modelId="{4B3765BB-243E-47E6-99C5-D09F84C15D38}" srcId="{EBBD803E-17CE-4238-A92C-47F0C5B2DF25}" destId="{A831244C-3EE7-4D5B-A4AB-38C832E5A0D6}" srcOrd="2" destOrd="0" parTransId="{C70D547D-D714-49E4-B521-501ABF17CF9A}" sibTransId="{AEA04631-D37E-4A4F-9C88-4F36A048CF40}"/>
    <dgm:cxn modelId="{011E197B-7B92-4184-A801-E06F51D6F512}" type="presOf" srcId="{DFAD8C6A-05E1-4B05-944C-C0C5B7FE7E15}" destId="{CEDEB88B-2EC1-423D-8DCC-F83C91F8CF4E}" srcOrd="0" destOrd="0" presId="urn:microsoft.com/office/officeart/2005/8/layout/cycle2"/>
    <dgm:cxn modelId="{F7154A29-9C85-4759-AFC6-49A06E41BCBA}" type="presOf" srcId="{3FAD925C-ED6C-44B5-97ED-7DC13033077C}" destId="{35CEF56C-D060-404F-B624-5A4FD768B7AD}" srcOrd="0" destOrd="0" presId="urn:microsoft.com/office/officeart/2005/8/layout/cycle2"/>
    <dgm:cxn modelId="{5A67794F-F63F-48F1-B560-5C3884F5FBB2}" srcId="{EBBD803E-17CE-4238-A92C-47F0C5B2DF25}" destId="{3FAD925C-ED6C-44B5-97ED-7DC13033077C}" srcOrd="3" destOrd="0" parTransId="{FC546B57-D626-42A8-B386-D7DDFC87CFCF}" sibTransId="{C016DE71-B002-4C0A-87D4-07EAEEAEF1B5}"/>
    <dgm:cxn modelId="{1EBA5B40-8BE0-4F9B-B811-185839039E4F}" type="presParOf" srcId="{B417D23B-623D-417B-ACBF-2237107BD0E8}" destId="{394D2A99-C3C8-4EE1-93E3-0D8B38AC5772}" srcOrd="0" destOrd="0" presId="urn:microsoft.com/office/officeart/2005/8/layout/cycle2"/>
    <dgm:cxn modelId="{25390087-201A-4F25-8E8B-9C5756186194}" type="presParOf" srcId="{B417D23B-623D-417B-ACBF-2237107BD0E8}" destId="{62442038-6F7D-4C6E-A004-387A6DD4263C}" srcOrd="1" destOrd="0" presId="urn:microsoft.com/office/officeart/2005/8/layout/cycle2"/>
    <dgm:cxn modelId="{3F75ECDE-21C7-417E-98C8-8365B6085A80}" type="presParOf" srcId="{62442038-6F7D-4C6E-A004-387A6DD4263C}" destId="{CA90466E-0F01-4D69-AE53-D80107DCB448}" srcOrd="0" destOrd="0" presId="urn:microsoft.com/office/officeart/2005/8/layout/cycle2"/>
    <dgm:cxn modelId="{FF051A98-E32B-4BB0-A514-F6B9B4F61260}" type="presParOf" srcId="{B417D23B-623D-417B-ACBF-2237107BD0E8}" destId="{CEDEB88B-2EC1-423D-8DCC-F83C91F8CF4E}" srcOrd="2" destOrd="0" presId="urn:microsoft.com/office/officeart/2005/8/layout/cycle2"/>
    <dgm:cxn modelId="{2356002B-59AD-41B0-8759-6088F9127BD7}" type="presParOf" srcId="{B417D23B-623D-417B-ACBF-2237107BD0E8}" destId="{8612EBF5-47A7-487E-8073-CE4F1F0B52AD}" srcOrd="3" destOrd="0" presId="urn:microsoft.com/office/officeart/2005/8/layout/cycle2"/>
    <dgm:cxn modelId="{F6316EBD-4467-44E0-A09D-2DC238958940}" type="presParOf" srcId="{8612EBF5-47A7-487E-8073-CE4F1F0B52AD}" destId="{29277E4E-CE8A-4298-977E-2D4186C266BB}" srcOrd="0" destOrd="0" presId="urn:microsoft.com/office/officeart/2005/8/layout/cycle2"/>
    <dgm:cxn modelId="{57B81483-DA6F-47DD-954F-BD9752E67188}" type="presParOf" srcId="{B417D23B-623D-417B-ACBF-2237107BD0E8}" destId="{E46653FA-253C-477B-AD8C-8017BEF98D4D}" srcOrd="4" destOrd="0" presId="urn:microsoft.com/office/officeart/2005/8/layout/cycle2"/>
    <dgm:cxn modelId="{B1848C1F-1602-40AE-8C29-523B46663A6E}" type="presParOf" srcId="{B417D23B-623D-417B-ACBF-2237107BD0E8}" destId="{C76EEF34-FD0E-49E6-9EF0-FB7D66CF1AFA}" srcOrd="5" destOrd="0" presId="urn:microsoft.com/office/officeart/2005/8/layout/cycle2"/>
    <dgm:cxn modelId="{7D3F25AE-D0B0-4DBA-B99A-4D3C121D4F04}" type="presParOf" srcId="{C76EEF34-FD0E-49E6-9EF0-FB7D66CF1AFA}" destId="{95A02354-BD32-42D6-A9E7-459A2947ED2D}" srcOrd="0" destOrd="0" presId="urn:microsoft.com/office/officeart/2005/8/layout/cycle2"/>
    <dgm:cxn modelId="{75DD0FEC-7047-474D-A06B-026677629097}" type="presParOf" srcId="{B417D23B-623D-417B-ACBF-2237107BD0E8}" destId="{35CEF56C-D060-404F-B624-5A4FD768B7AD}" srcOrd="6" destOrd="0" presId="urn:microsoft.com/office/officeart/2005/8/layout/cycle2"/>
    <dgm:cxn modelId="{067A2150-E065-4638-8FE5-E15651EEF3F0}" type="presParOf" srcId="{B417D23B-623D-417B-ACBF-2237107BD0E8}" destId="{55407364-C3C7-4BB5-8716-9E9A6FD93B87}" srcOrd="7" destOrd="0" presId="urn:microsoft.com/office/officeart/2005/8/layout/cycle2"/>
    <dgm:cxn modelId="{2B6E3D2E-268F-42F9-BACB-252D7AA1A50E}" type="presParOf" srcId="{55407364-C3C7-4BB5-8716-9E9A6FD93B87}" destId="{D7E3A76B-59BC-4567-A713-6A8EAC75A6B2}" srcOrd="0" destOrd="0" presId="urn:microsoft.com/office/officeart/2005/8/layout/cycle2"/>
  </dgm:cxnLst>
  <dgm:bg>
    <a:solidFill>
      <a:schemeClr val="bg1"/>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4D2A99-C3C8-4EE1-93E3-0D8B38AC5772}">
      <dsp:nvSpPr>
        <dsp:cNvPr id="0" name=""/>
        <dsp:cNvSpPr/>
      </dsp:nvSpPr>
      <dsp:spPr>
        <a:xfrm>
          <a:off x="3250927" y="1371"/>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Producer</a:t>
          </a:r>
        </a:p>
        <a:p>
          <a:pPr lvl="0" algn="ctr" defTabSz="844550">
            <a:lnSpc>
              <a:spcPct val="90000"/>
            </a:lnSpc>
            <a:spcBef>
              <a:spcPct val="0"/>
            </a:spcBef>
            <a:spcAft>
              <a:spcPct val="35000"/>
            </a:spcAft>
          </a:pPr>
          <a:r>
            <a:rPr lang="en-US" sz="1050" kern="1200" dirty="0" smtClean="0">
              <a:solidFill>
                <a:schemeClr val="tx1"/>
              </a:solidFill>
            </a:rPr>
            <a:t>(GPAF)</a:t>
          </a:r>
          <a:endParaRPr lang="en-US" sz="1050" kern="1200" dirty="0">
            <a:solidFill>
              <a:schemeClr val="tx1"/>
            </a:solidFill>
          </a:endParaRPr>
        </a:p>
      </dsp:txBody>
      <dsp:txXfrm>
        <a:off x="3250927" y="1371"/>
        <a:ext cx="1524545" cy="1524545"/>
      </dsp:txXfrm>
    </dsp:sp>
    <dsp:sp modelId="{62442038-6F7D-4C6E-A004-387A6DD4263C}">
      <dsp:nvSpPr>
        <dsp:cNvPr id="0" name=""/>
        <dsp:cNvSpPr/>
      </dsp:nvSpPr>
      <dsp:spPr>
        <a:xfrm rot="2700000">
          <a:off x="4611922" y="1308112"/>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2700000">
        <a:off x="4611922" y="1308112"/>
        <a:ext cx="406025" cy="514534"/>
      </dsp:txXfrm>
    </dsp:sp>
    <dsp:sp modelId="{CEDEB88B-2EC1-423D-8DCC-F83C91F8CF4E}">
      <dsp:nvSpPr>
        <dsp:cNvPr id="0" name=""/>
        <dsp:cNvSpPr/>
      </dsp:nvSpPr>
      <dsp:spPr>
        <a:xfrm>
          <a:off x="4870648" y="1621093"/>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Data</a:t>
          </a:r>
        </a:p>
        <a:p>
          <a:pPr lvl="0" algn="ctr" defTabSz="800100">
            <a:lnSpc>
              <a:spcPct val="90000"/>
            </a:lnSpc>
            <a:spcBef>
              <a:spcPct val="0"/>
            </a:spcBef>
            <a:spcAft>
              <a:spcPct val="35000"/>
            </a:spcAft>
          </a:pPr>
          <a:r>
            <a:rPr lang="en-US" sz="1800" kern="1200" dirty="0" smtClean="0"/>
            <a:t>Reviewer</a:t>
          </a:r>
        </a:p>
        <a:p>
          <a:pPr lvl="0" algn="ctr" defTabSz="800100">
            <a:lnSpc>
              <a:spcPct val="90000"/>
            </a:lnSpc>
            <a:spcBef>
              <a:spcPct val="0"/>
            </a:spcBef>
            <a:spcAft>
              <a:spcPct val="35000"/>
            </a:spcAft>
          </a:pPr>
          <a:r>
            <a:rPr lang="en-US" sz="1050" kern="1200" dirty="0" smtClean="0">
              <a:solidFill>
                <a:schemeClr val="tx1"/>
              </a:solidFill>
            </a:rPr>
            <a:t>(GPAT/ or EXCEMPT)</a:t>
          </a:r>
          <a:endParaRPr lang="en-US" sz="1050" kern="1200" dirty="0">
            <a:solidFill>
              <a:schemeClr val="tx1"/>
            </a:solidFill>
          </a:endParaRPr>
        </a:p>
      </dsp:txBody>
      <dsp:txXfrm>
        <a:off x="4870648" y="1621093"/>
        <a:ext cx="1524545" cy="1524545"/>
      </dsp:txXfrm>
    </dsp:sp>
    <dsp:sp modelId="{8612EBF5-47A7-487E-8073-CE4F1F0B52AD}">
      <dsp:nvSpPr>
        <dsp:cNvPr id="0" name=""/>
        <dsp:cNvSpPr/>
      </dsp:nvSpPr>
      <dsp:spPr>
        <a:xfrm rot="8100000">
          <a:off x="4628173" y="2927834"/>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8100000">
        <a:off x="4628173" y="2927834"/>
        <a:ext cx="406025" cy="514534"/>
      </dsp:txXfrm>
    </dsp:sp>
    <dsp:sp modelId="{E46653FA-253C-477B-AD8C-8017BEF98D4D}">
      <dsp:nvSpPr>
        <dsp:cNvPr id="0" name=""/>
        <dsp:cNvSpPr/>
      </dsp:nvSpPr>
      <dsp:spPr>
        <a:xfrm>
          <a:off x="3250927" y="3240815"/>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Data User</a:t>
          </a:r>
        </a:p>
        <a:p>
          <a:pPr lvl="0" algn="ctr" defTabSz="844550">
            <a:lnSpc>
              <a:spcPct val="90000"/>
            </a:lnSpc>
            <a:spcBef>
              <a:spcPct val="0"/>
            </a:spcBef>
            <a:spcAft>
              <a:spcPct val="35000"/>
            </a:spcAft>
          </a:pPr>
          <a:r>
            <a:rPr lang="en-US" sz="1050" b="1" i="0" kern="1200" dirty="0" smtClean="0">
              <a:solidFill>
                <a:schemeClr val="tx1"/>
              </a:solidFill>
            </a:rPr>
            <a:t>( GPERF)</a:t>
          </a:r>
          <a:endParaRPr lang="en-US" sz="1050" b="1" i="0" kern="1200" dirty="0">
            <a:solidFill>
              <a:schemeClr val="tx1"/>
            </a:solidFill>
          </a:endParaRPr>
        </a:p>
      </dsp:txBody>
      <dsp:txXfrm>
        <a:off x="3250927" y="3240815"/>
        <a:ext cx="1524545" cy="1524545"/>
      </dsp:txXfrm>
    </dsp:sp>
    <dsp:sp modelId="{C76EEF34-FD0E-49E6-9EF0-FB7D66CF1AFA}">
      <dsp:nvSpPr>
        <dsp:cNvPr id="0" name=""/>
        <dsp:cNvSpPr/>
      </dsp:nvSpPr>
      <dsp:spPr>
        <a:xfrm rot="13500000">
          <a:off x="3008451" y="2944085"/>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3500000">
        <a:off x="3008451" y="2944085"/>
        <a:ext cx="406025" cy="514534"/>
      </dsp:txXfrm>
    </dsp:sp>
    <dsp:sp modelId="{35CEF56C-D060-404F-B624-5A4FD768B7AD}">
      <dsp:nvSpPr>
        <dsp:cNvPr id="0" name=""/>
        <dsp:cNvSpPr/>
      </dsp:nvSpPr>
      <dsp:spPr>
        <a:xfrm>
          <a:off x="1631205" y="1621093"/>
          <a:ext cx="1524545" cy="152454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GSICS Executive Panel</a:t>
          </a:r>
          <a:endParaRPr lang="en-US" sz="2000" kern="1200" dirty="0"/>
        </a:p>
      </dsp:txBody>
      <dsp:txXfrm>
        <a:off x="1631205" y="1621093"/>
        <a:ext cx="1524545" cy="1524545"/>
      </dsp:txXfrm>
    </dsp:sp>
    <dsp:sp modelId="{55407364-C3C7-4BB5-8716-9E9A6FD93B87}">
      <dsp:nvSpPr>
        <dsp:cNvPr id="0" name=""/>
        <dsp:cNvSpPr/>
      </dsp:nvSpPr>
      <dsp:spPr>
        <a:xfrm rot="18900000">
          <a:off x="2992200" y="1324364"/>
          <a:ext cx="406025" cy="5145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8900000">
        <a:off x="2992200" y="1324364"/>
        <a:ext cx="406025" cy="5145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10 August 2016</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xmlns="" val="23213646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10 August 2016</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xmlns="" val="2861720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10 August 2016</a:t>
            </a:fld>
            <a:endParaRPr lang="de-DE"/>
          </a:p>
        </p:txBody>
      </p:sp>
    </p:spTree>
    <p:extLst>
      <p:ext uri="{BB962C8B-B14F-4D97-AF65-F5344CB8AC3E}">
        <p14:creationId xmlns:p14="http://schemas.microsoft.com/office/powerpoint/2010/main" xmlns="" val="2662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10 August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10 August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48</a:t>
            </a:fld>
            <a:endParaRPr lang="de-DE"/>
          </a:p>
        </p:txBody>
      </p:sp>
      <p:sp>
        <p:nvSpPr>
          <p:cNvPr id="4098" name="Rectangle 2"/>
          <p:cNvSpPr>
            <a:spLocks noGrp="1" noRot="1" noChangeAspect="1" noChangeArrowheads="1" noTextEdit="1"/>
          </p:cNvSpPr>
          <p:nvPr>
            <p:ph type="sldImg"/>
          </p:nvPr>
        </p:nvSpPr>
        <p:spPr>
          <a:xfrm>
            <a:off x="987425" y="695325"/>
            <a:ext cx="5035550" cy="348615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7943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43"/>
            <a:ext cx="4762500" cy="1933575"/>
          </a:xfrm>
          <a:prstGeom prst="rect">
            <a:avLst/>
          </a:prstGeom>
          <a:noFill/>
        </p:spPr>
      </p:pic>
    </p:spTree>
  </p:cSld>
  <p:clrMapOvr>
    <a:masterClrMapping/>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9"/>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9"/>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4"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42"/>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4"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4"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8" name="TextBox 17"/>
          <p:cNvSpPr txBox="1"/>
          <p:nvPr userDrawn="1"/>
        </p:nvSpPr>
        <p:spPr>
          <a:xfrm>
            <a:off x="11" y="6488115"/>
            <a:ext cx="6272213" cy="369332"/>
          </a:xfrm>
          <a:prstGeom prst="rect">
            <a:avLst/>
          </a:prstGeom>
          <a:noFill/>
        </p:spPr>
        <p:txBody>
          <a:bodyPr>
            <a:spAutoFit/>
          </a:bodyPr>
          <a:lstStyle/>
          <a:p>
            <a:pPr>
              <a:defRPr/>
            </a:pPr>
            <a:r>
              <a:rPr lang="en-GB" baseline="0" dirty="0" smtClean="0">
                <a:solidFill>
                  <a:schemeClr val="tx1"/>
                </a:solidFill>
              </a:rPr>
              <a:t>GSICS  </a:t>
            </a:r>
            <a:r>
              <a:rPr lang="en-GB" baseline="0" dirty="0" smtClean="0">
                <a:solidFill>
                  <a:schemeClr val="tx1"/>
                </a:solidFill>
              </a:rPr>
              <a:t>Users Workshop</a:t>
            </a:r>
            <a:endParaRPr lang="en-GB" baseline="0" dirty="0" smtClean="0">
              <a:solidFill>
                <a:schemeClr val="tx1"/>
              </a:solidFill>
            </a:endParaRPr>
          </a:p>
          <a:p>
            <a:pPr>
              <a:defRPr/>
            </a:pPr>
            <a:endParaRPr lang="en-GB" dirty="0">
              <a:solidFill>
                <a:schemeClr val="tx1"/>
              </a:solidFill>
            </a:endParaRP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4"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timing>
    <p:tnLst>
      <p:par>
        <p:cTn id="1" dur="indefinite" restart="never" nodeType="tmRoot"/>
      </p:par>
    </p:tnLst>
  </p:timing>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forms/d/1BTiC88nRi6OupuLaRE7DwrGSv-KyfkfnmshLeSS6wig/viewform?entry.1907440198&amp;entry.560132887&amp;entry.1108756756&amp;entry.32709062&amp;entry.33466966&amp;entry.436935236&amp;entry.1845670995&amp;entry.765116449&amp;entry.1655493459&amp;entry.1782475041&amp;entry.8"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wmo.int/pages/prog/sat/meetings/documents/GSICS-EP-16_Doc_11_User-requirement-D2.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www.eumetsat.int/website/home/Satellites/CurrentSatellites/Metop/MetopDesign/MHS/index.html" TargetMode="External"/><Relationship Id="rId2" Type="http://schemas.openxmlformats.org/officeDocument/2006/relationships/hyperlink" Target="http://www.eumetsat.int/website/home/Satellites/CurrentSatellites/Metop/MetopDesign/HIRS/index.html"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6.jpeg"/><Relationship Id="rId7" Type="http://schemas.openxmlformats.org/officeDocument/2006/relationships/diagramData" Target="../diagrams/data1.xml"/><Relationship Id="rId2" Type="http://schemas.openxmlformats.org/officeDocument/2006/relationships/hyperlink" Target="https://gsics.nesdis.noaa.gov/pub/Development/GppaWorkflow/GSICS_GCC_GPAF_V01.2.doc" TargetMode="External"/><Relationship Id="rId1" Type="http://schemas.openxmlformats.org/officeDocument/2006/relationships/slideLayout" Target="../slideLayouts/slideLayout3.xml"/><Relationship Id="rId6" Type="http://schemas.openxmlformats.org/officeDocument/2006/relationships/image" Target="../media/image39.jpeg"/><Relationship Id="rId11" Type="http://schemas.microsoft.com/office/2007/relationships/diagramDrawing" Target="../diagrams/drawing1.xml"/><Relationship Id="rId5" Type="http://schemas.openxmlformats.org/officeDocument/2006/relationships/image" Target="../media/image38.jpeg"/><Relationship Id="rId10" Type="http://schemas.openxmlformats.org/officeDocument/2006/relationships/diagramColors" Target="../diagrams/colors1.xml"/><Relationship Id="rId4" Type="http://schemas.openxmlformats.org/officeDocument/2006/relationships/image" Target="../media/image37.jpeg"/><Relationship Id="rId9"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docs.google.com/forms/d/1sXbhrq85aPa5Yh-gycNleX47CKkdjDZgb2lMY97-6sY/viewform"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8.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4.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42.jpe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image" Target="../media/image43.jpeg"/><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idx="4294967295"/>
          </p:nvPr>
        </p:nvSpPr>
        <p:spPr>
          <a:xfrm>
            <a:off x="742950" y="2693991"/>
            <a:ext cx="8420100" cy="1470025"/>
          </a:xfrm>
        </p:spPr>
        <p:txBody>
          <a:bodyPr/>
          <a:lstStyle/>
          <a:p>
            <a:pPr eaLnBrk="1" hangingPunct="1"/>
            <a:r>
              <a:rPr lang="en-GB" sz="3600" b="1" dirty="0" smtClean="0"/>
              <a:t>GSICS User Requirements and Feedback</a:t>
            </a:r>
            <a:br>
              <a:rPr lang="en-GB" sz="3600" b="1" dirty="0" smtClean="0"/>
            </a:br>
            <a:endParaRPr lang="en-GB" sz="3600" b="1" dirty="0" smtClean="0"/>
          </a:p>
        </p:txBody>
      </p:sp>
      <p:sp>
        <p:nvSpPr>
          <p:cNvPr id="5" name="Rectangle 43"/>
          <p:cNvSpPr>
            <a:spLocks noGrp="1" noChangeArrowheads="1"/>
          </p:cNvSpPr>
          <p:nvPr>
            <p:ph type="subTitle" idx="1"/>
          </p:nvPr>
        </p:nvSpPr>
        <p:spPr>
          <a:xfrm>
            <a:off x="1509713" y="4128450"/>
            <a:ext cx="6934200" cy="1752600"/>
          </a:xfrm>
        </p:spPr>
        <p:txBody>
          <a:bodyPr/>
          <a:lstStyle/>
          <a:p>
            <a:pPr eaLnBrk="1" hangingPunct="1">
              <a:defRPr/>
            </a:pPr>
            <a:r>
              <a:rPr lang="en-US" dirty="0" err="1" smtClean="0">
                <a:solidFill>
                  <a:srgbClr val="002060"/>
                </a:solidFill>
              </a:rPr>
              <a:t>Manik</a:t>
            </a:r>
            <a:r>
              <a:rPr lang="en-US" dirty="0" smtClean="0">
                <a:solidFill>
                  <a:srgbClr val="002060"/>
                </a:solidFill>
              </a:rPr>
              <a:t> </a:t>
            </a:r>
            <a:r>
              <a:rPr lang="en-US" dirty="0" smtClean="0">
                <a:solidFill>
                  <a:srgbClr val="002060"/>
                </a:solidFill>
              </a:rPr>
              <a:t>Bali and</a:t>
            </a:r>
            <a:r>
              <a:rPr lang="en-US" baseline="30000" dirty="0" smtClean="0">
                <a:solidFill>
                  <a:srgbClr val="002060"/>
                </a:solidFill>
              </a:rPr>
              <a:t> </a:t>
            </a:r>
            <a:r>
              <a:rPr lang="en-US" dirty="0" smtClean="0">
                <a:solidFill>
                  <a:srgbClr val="002060"/>
                </a:solidFill>
              </a:rPr>
              <a:t>Lawrence Flynn</a:t>
            </a:r>
            <a:endParaRPr lang="en-US" baseline="30000" dirty="0" smtClean="0">
              <a:solidFill>
                <a:srgbClr val="002060"/>
              </a:solidFill>
            </a:endParaRPr>
          </a:p>
          <a:p>
            <a:pPr eaLnBrk="1" hangingPunct="1">
              <a:defRPr/>
            </a:pPr>
            <a:r>
              <a:rPr lang="en-US" dirty="0" smtClean="0">
                <a:solidFill>
                  <a:srgbClr val="002060"/>
                </a:solidFill>
              </a:rPr>
              <a:t>2016 GSICS </a:t>
            </a:r>
            <a:r>
              <a:rPr lang="en-US" dirty="0" smtClean="0">
                <a:solidFill>
                  <a:srgbClr val="002060"/>
                </a:solidFill>
              </a:rPr>
              <a:t>Users Workshop</a:t>
            </a:r>
            <a:endParaRPr lang="en-US" dirty="0" smtClean="0">
              <a:solidFill>
                <a:srgbClr val="002060"/>
              </a:solidFill>
            </a:endParaRPr>
          </a:p>
          <a:p>
            <a:pPr eaLnBrk="1" hangingPunct="1">
              <a:buFont typeface="Arial" pitchFamily="34" charset="0"/>
              <a:buNone/>
              <a:defRPr/>
            </a:pPr>
            <a:endParaRPr lang="en-US" sz="2400" dirty="0" smtClean="0">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82706"/>
            <a:ext cx="8915400" cy="4525963"/>
          </a:xfrm>
        </p:spPr>
        <p:txBody>
          <a:bodyPr/>
          <a:lstStyle/>
          <a:p>
            <a:r>
              <a:rPr lang="en-US" dirty="0" smtClean="0"/>
              <a:t>GSICS has made progress in meeting the needs of users from the weather and climate satellite calibration communities and demands are growing.</a:t>
            </a:r>
          </a:p>
          <a:p>
            <a:r>
              <a:rPr lang="en-US" dirty="0" smtClean="0"/>
              <a:t>Propose to discuss survey results within each subgroup to help in planning future activities and goals of the sub group</a:t>
            </a:r>
          </a:p>
          <a:p>
            <a:r>
              <a:rPr lang="en-US" dirty="0" smtClean="0"/>
              <a:t>It is felt that more communication (within and outside GSICS) is needed to meet future needs and to document those needs…</a:t>
            </a:r>
          </a:p>
          <a:p>
            <a:r>
              <a:rPr lang="en-US" dirty="0" smtClean="0">
                <a:solidFill>
                  <a:srgbClr val="FF0000"/>
                </a:solidFill>
              </a:rPr>
              <a:t>GCC will continue to collect user requirements.</a:t>
            </a:r>
          </a:p>
          <a:p>
            <a:r>
              <a:rPr lang="en-US" dirty="0" smtClean="0"/>
              <a:t>This year targeted groups would be GCOS SCOPE-CM , WMO and member agencies.</a:t>
            </a:r>
          </a:p>
          <a:p>
            <a:r>
              <a:rPr lang="en-US" dirty="0" smtClean="0"/>
              <a:t>An evaluation of  requirements is critically needed to move ahead</a:t>
            </a:r>
          </a:p>
          <a:p>
            <a:r>
              <a:rPr lang="en-US" dirty="0" smtClean="0"/>
              <a:t>Tim </a:t>
            </a:r>
            <a:r>
              <a:rPr lang="en-US" dirty="0" err="1" smtClean="0"/>
              <a:t>Hewison’s</a:t>
            </a:r>
            <a:r>
              <a:rPr lang="en-US" dirty="0" smtClean="0"/>
              <a:t> proposed questionnaire can be viewed </a:t>
            </a:r>
            <a:r>
              <a:rPr lang="en-US" dirty="0" smtClean="0">
                <a:hlinkClick r:id="rId2"/>
              </a:rPr>
              <a:t>here</a:t>
            </a:r>
            <a:r>
              <a:rPr lang="en-US" dirty="0" smtClean="0"/>
              <a:t> .</a:t>
            </a:r>
            <a:endParaRPr lang="en-US" dirty="0"/>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Way forward</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11600" y="2921007"/>
            <a:ext cx="3098800" cy="584194"/>
          </a:xfrm>
        </p:spPr>
        <p:txBody>
          <a:bodyPr/>
          <a:lstStyle/>
          <a:p>
            <a:pPr>
              <a:buNone/>
            </a:pPr>
            <a:r>
              <a:rPr lang="en-US" dirty="0" smtClean="0"/>
              <a:t>Thank you</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 y="1600207"/>
            <a:ext cx="8915400" cy="774694"/>
          </a:xfrm>
        </p:spPr>
        <p:txBody>
          <a:bodyPr/>
          <a:lstStyle/>
          <a:p>
            <a:r>
              <a:rPr lang="en-US" dirty="0" smtClean="0"/>
              <a:t>BACKUP SLIDES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73405" y="827316"/>
            <a:ext cx="9272104" cy="246017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2354" y="3831771"/>
            <a:ext cx="9385303" cy="2590800"/>
          </a:xfrm>
          <a:prstGeom prst="rect">
            <a:avLst/>
          </a:prstGeom>
          <a:noFill/>
          <a:ln w="9525">
            <a:noFill/>
            <a:miter lim="800000"/>
            <a:headEnd/>
            <a:tailEnd/>
          </a:ln>
        </p:spPr>
      </p:pic>
      <p:sp>
        <p:nvSpPr>
          <p:cNvPr id="6"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588310" y="740228"/>
            <a:ext cx="8729384" cy="28956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921202" y="3691617"/>
            <a:ext cx="6412185" cy="26438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95786"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Intermediate and GEO Ring data</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5122" name="Picture 2"/>
          <p:cNvPicPr>
            <a:picLocks noChangeAspect="1" noChangeArrowheads="1"/>
          </p:cNvPicPr>
          <p:nvPr/>
        </p:nvPicPr>
        <p:blipFill>
          <a:blip r:embed="rId2" cstate="print"/>
          <a:srcRect/>
          <a:stretch>
            <a:fillRect/>
          </a:stretch>
        </p:blipFill>
        <p:spPr bwMode="auto">
          <a:xfrm>
            <a:off x="158238" y="914400"/>
            <a:ext cx="9747762" cy="219891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19768" y="3307216"/>
            <a:ext cx="8439150" cy="294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24815"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IR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4338" name="Picture 2"/>
          <p:cNvPicPr>
            <a:picLocks noChangeAspect="1" noChangeArrowheads="1"/>
          </p:cNvPicPr>
          <p:nvPr/>
        </p:nvPicPr>
        <p:blipFill>
          <a:blip r:embed="rId2" cstate="print"/>
          <a:srcRect/>
          <a:stretch>
            <a:fillRect/>
          </a:stretch>
        </p:blipFill>
        <p:spPr bwMode="auto">
          <a:xfrm>
            <a:off x="782409" y="1063624"/>
            <a:ext cx="8390619" cy="218757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904760" y="3635829"/>
            <a:ext cx="5077512" cy="2518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24815"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GSICS IR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5362" name="Picture 2"/>
          <p:cNvPicPr>
            <a:picLocks noChangeAspect="1" noChangeArrowheads="1"/>
          </p:cNvPicPr>
          <p:nvPr/>
        </p:nvPicPr>
        <p:blipFill>
          <a:blip r:embed="rId2" cstate="print"/>
          <a:srcRect/>
          <a:stretch>
            <a:fillRect/>
          </a:stretch>
        </p:blipFill>
        <p:spPr bwMode="auto">
          <a:xfrm>
            <a:off x="718458" y="2388383"/>
            <a:ext cx="5261428" cy="2197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676275" y="1133587"/>
            <a:ext cx="8358868" cy="102178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889787" y="3202209"/>
            <a:ext cx="8190651" cy="64089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03717" y="4413627"/>
            <a:ext cx="8425878" cy="626608"/>
          </a:xfrm>
          <a:prstGeom prst="rect">
            <a:avLst/>
          </a:prstGeom>
          <a:noFill/>
          <a:ln w="9525">
            <a:noFill/>
            <a:miter lim="800000"/>
            <a:headEnd/>
            <a:tailEnd/>
          </a:ln>
        </p:spPr>
      </p:pic>
      <p:sp>
        <p:nvSpPr>
          <p:cNvPr id="10"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9" name="Rectangle 8"/>
          <p:cNvSpPr/>
          <p:nvPr/>
        </p:nvSpPr>
        <p:spPr>
          <a:xfrm>
            <a:off x="971289" y="1990305"/>
            <a:ext cx="8120519" cy="1200329"/>
          </a:xfrm>
          <a:prstGeom prst="rect">
            <a:avLst/>
          </a:prstGeom>
        </p:spPr>
        <p:txBody>
          <a:bodyPr wrap="square">
            <a:spAutoFit/>
          </a:bodyPr>
          <a:lstStyle/>
          <a:p>
            <a:r>
              <a:rPr lang="en-US" sz="1200" b="0" dirty="0" smtClean="0">
                <a:solidFill>
                  <a:srgbClr val="FF0000"/>
                </a:solidFill>
              </a:rPr>
              <a:t>We use LUTs to retrieve L2 products. The LUT is created for each sensor spectral band. The observation data (digital count) is tied to radiance based on each sensor's calibration coefficients. So, the differences in sensor calibration and spectral band differences are considered by LUT and calibration coefficients.</a:t>
            </a:r>
          </a:p>
          <a:p>
            <a:endParaRPr lang="en-US" sz="1200" b="0" dirty="0" smtClean="0">
              <a:solidFill>
                <a:srgbClr val="FF0000"/>
              </a:solidFill>
            </a:endParaRPr>
          </a:p>
          <a:p>
            <a:r>
              <a:rPr lang="en-US" sz="1200" b="0" dirty="0" smtClean="0">
                <a:solidFill>
                  <a:srgbClr val="FF0000"/>
                </a:solidFill>
              </a:rPr>
              <a:t>I take it as that there are no differences in sensor calibration. About the differences of spectral band, I will use the linearity interpolation to get the spectral resolution I needed.</a:t>
            </a:r>
            <a:endParaRPr lang="en-US" sz="1200" b="0" dirty="0">
              <a:solidFill>
                <a:srgbClr val="FF0000"/>
              </a:solidFill>
            </a:endParaRPr>
          </a:p>
        </p:txBody>
      </p:sp>
      <p:sp>
        <p:nvSpPr>
          <p:cNvPr id="11" name="Rectangle 10"/>
          <p:cNvSpPr/>
          <p:nvPr/>
        </p:nvSpPr>
        <p:spPr>
          <a:xfrm>
            <a:off x="948324" y="3738756"/>
            <a:ext cx="7394009" cy="646331"/>
          </a:xfrm>
          <a:prstGeom prst="rect">
            <a:avLst/>
          </a:prstGeom>
        </p:spPr>
        <p:txBody>
          <a:bodyPr wrap="square">
            <a:spAutoFit/>
          </a:bodyPr>
          <a:lstStyle/>
          <a:p>
            <a:r>
              <a:rPr lang="en-US" sz="1200" b="0" dirty="0" smtClean="0">
                <a:solidFill>
                  <a:srgbClr val="FF0000"/>
                </a:solidFill>
              </a:rPr>
              <a:t>Frequently update calibration coefficients of each sensor.</a:t>
            </a:r>
          </a:p>
          <a:p>
            <a:r>
              <a:rPr lang="en-US" sz="1200" b="0" dirty="0" smtClean="0">
                <a:solidFill>
                  <a:srgbClr val="FF0000"/>
                </a:solidFill>
              </a:rPr>
              <a:t>Similar to GSICS IR's case, I need relationship between a target sensor and a common reference sensor such as AIRS or IASI in IR bands.</a:t>
            </a:r>
            <a:endParaRPr lang="en-US" sz="1200" b="0" dirty="0">
              <a:solidFill>
                <a:srgbClr val="FF0000"/>
              </a:solidFill>
            </a:endParaRPr>
          </a:p>
        </p:txBody>
      </p:sp>
      <p:sp>
        <p:nvSpPr>
          <p:cNvPr id="12" name="Rectangle 11"/>
          <p:cNvSpPr/>
          <p:nvPr/>
        </p:nvSpPr>
        <p:spPr>
          <a:xfrm>
            <a:off x="1027134" y="4902963"/>
            <a:ext cx="7703507" cy="1015663"/>
          </a:xfrm>
          <a:prstGeom prst="rect">
            <a:avLst/>
          </a:prstGeom>
        </p:spPr>
        <p:txBody>
          <a:bodyPr wrap="square">
            <a:spAutoFit/>
          </a:bodyPr>
          <a:lstStyle/>
          <a:p>
            <a:r>
              <a:rPr lang="en-US" sz="1200" b="0" dirty="0" smtClean="0">
                <a:solidFill>
                  <a:srgbClr val="FF0000"/>
                </a:solidFill>
              </a:rPr>
              <a:t>Yes. I think it's useful for calibration (e.g. inter-comparison) and product retrieval. Usually, we have a preferable radiance range for product retrieval or calibration. For instance, a calibration </a:t>
            </a:r>
            <a:r>
              <a:rPr lang="en-US" sz="1200" b="0" dirty="0" err="1" smtClean="0">
                <a:solidFill>
                  <a:srgbClr val="FF0000"/>
                </a:solidFill>
              </a:rPr>
              <a:t>engeneer</a:t>
            </a:r>
            <a:r>
              <a:rPr lang="en-US" sz="1200" b="0" dirty="0" smtClean="0">
                <a:solidFill>
                  <a:srgbClr val="FF0000"/>
                </a:solidFill>
              </a:rPr>
              <a:t> who adopt DCC as a reference doesn't care dark ocean surface. Such users will prefer SBAF </a:t>
            </a:r>
            <a:r>
              <a:rPr lang="en-US" sz="1200" b="0" dirty="0" err="1" smtClean="0">
                <a:solidFill>
                  <a:srgbClr val="FF0000"/>
                </a:solidFill>
              </a:rPr>
              <a:t>optimised</a:t>
            </a:r>
            <a:r>
              <a:rPr lang="en-US" sz="1200" b="0" dirty="0" smtClean="0">
                <a:solidFill>
                  <a:srgbClr val="FF0000"/>
                </a:solidFill>
              </a:rPr>
              <a:t> over specific Earth targets.</a:t>
            </a:r>
          </a:p>
          <a:p>
            <a:r>
              <a:rPr lang="en-US" sz="1200" b="0" dirty="0" smtClean="0">
                <a:solidFill>
                  <a:srgbClr val="FF0000"/>
                </a:solidFill>
              </a:rPr>
              <a:t>yes</a:t>
            </a:r>
            <a:endParaRPr lang="en-US" sz="1200" b="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35429" y="5326842"/>
            <a:ext cx="9470571" cy="395982"/>
          </a:xfrm>
          <a:prstGeom prst="rect">
            <a:avLst/>
          </a:prstGeom>
          <a:noFill/>
          <a:ln w="9525">
            <a:noFill/>
            <a:miter lim="800000"/>
            <a:headEnd/>
            <a:tailEnd/>
          </a:ln>
        </p:spPr>
      </p:pic>
      <p:sp>
        <p:nvSpPr>
          <p:cNvPr id="8"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7"/>
          <p:cNvPicPr>
            <a:picLocks noChangeAspect="1" noChangeArrowheads="1"/>
          </p:cNvPicPr>
          <p:nvPr/>
        </p:nvPicPr>
        <p:blipFill>
          <a:blip r:embed="rId3" cstate="print"/>
          <a:srcRect/>
          <a:stretch>
            <a:fillRect/>
          </a:stretch>
        </p:blipFill>
        <p:spPr bwMode="auto">
          <a:xfrm>
            <a:off x="459177" y="4189565"/>
            <a:ext cx="8639900" cy="714374"/>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389547" y="2497676"/>
            <a:ext cx="8296955" cy="903753"/>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473986" y="999826"/>
            <a:ext cx="8421174" cy="785132"/>
          </a:xfrm>
          <a:prstGeom prst="rect">
            <a:avLst/>
          </a:prstGeom>
          <a:noFill/>
          <a:ln w="9525">
            <a:noFill/>
            <a:miter lim="800000"/>
            <a:headEnd/>
            <a:tailEnd/>
          </a:ln>
        </p:spPr>
      </p:pic>
      <p:sp>
        <p:nvSpPr>
          <p:cNvPr id="11" name="Rectangle 10"/>
          <p:cNvSpPr/>
          <p:nvPr/>
        </p:nvSpPr>
        <p:spPr>
          <a:xfrm>
            <a:off x="488515" y="1797222"/>
            <a:ext cx="8079287" cy="646331"/>
          </a:xfrm>
          <a:prstGeom prst="rect">
            <a:avLst/>
          </a:prstGeom>
        </p:spPr>
        <p:txBody>
          <a:bodyPr wrap="square">
            <a:spAutoFit/>
          </a:bodyPr>
          <a:lstStyle/>
          <a:p>
            <a:r>
              <a:rPr lang="en-US" sz="1200" b="0" dirty="0" smtClean="0">
                <a:solidFill>
                  <a:srgbClr val="FF0000"/>
                </a:solidFill>
              </a:rPr>
              <a:t>yes</a:t>
            </a:r>
          </a:p>
          <a:p>
            <a:r>
              <a:rPr lang="en-US" sz="1200" b="0" dirty="0" smtClean="0">
                <a:solidFill>
                  <a:srgbClr val="FF0000"/>
                </a:solidFill>
              </a:rPr>
              <a:t>I'm interested in it, because I don't know if the SBAF is effected by geometry angles or humidity. If the effect is negligible, I don't think it is necessary function for the Web site</a:t>
            </a:r>
            <a:r>
              <a:rPr lang="en-US" b="0" dirty="0" smtClean="0">
                <a:solidFill>
                  <a:srgbClr val="FF0000"/>
                </a:solidFill>
              </a:rPr>
              <a:t>.</a:t>
            </a:r>
            <a:endParaRPr lang="en-US" b="0" dirty="0">
              <a:solidFill>
                <a:srgbClr val="FF0000"/>
              </a:solidFill>
            </a:endParaRPr>
          </a:p>
        </p:txBody>
      </p:sp>
      <p:sp>
        <p:nvSpPr>
          <p:cNvPr id="12" name="Rectangle 11"/>
          <p:cNvSpPr/>
          <p:nvPr/>
        </p:nvSpPr>
        <p:spPr>
          <a:xfrm>
            <a:off x="450937" y="3425606"/>
            <a:ext cx="8480121" cy="646331"/>
          </a:xfrm>
          <a:prstGeom prst="rect">
            <a:avLst/>
          </a:prstGeom>
        </p:spPr>
        <p:txBody>
          <a:bodyPr wrap="square">
            <a:spAutoFit/>
          </a:bodyPr>
          <a:lstStyle/>
          <a:p>
            <a:r>
              <a:rPr lang="en-US" sz="1200" b="0" dirty="0" smtClean="0">
                <a:solidFill>
                  <a:srgbClr val="FF0000"/>
                </a:solidFill>
              </a:rPr>
              <a:t>yes of course</a:t>
            </a:r>
          </a:p>
          <a:p>
            <a:r>
              <a:rPr lang="en-US" sz="1200" b="0" dirty="0" smtClean="0">
                <a:solidFill>
                  <a:srgbClr val="FF0000"/>
                </a:solidFill>
              </a:rPr>
              <a:t>It will be helpful because Aqua-MODIS and IASI is well calibrated sensor. What sensor will be the next reference after MODIS? VIIRS?</a:t>
            </a:r>
            <a:endParaRPr lang="en-US" sz="1200" b="0" dirty="0">
              <a:solidFill>
                <a:srgbClr val="FF0000"/>
              </a:solidFill>
            </a:endParaRPr>
          </a:p>
        </p:txBody>
      </p:sp>
      <p:sp>
        <p:nvSpPr>
          <p:cNvPr id="13" name="Rectangle 12"/>
          <p:cNvSpPr/>
          <p:nvPr/>
        </p:nvSpPr>
        <p:spPr>
          <a:xfrm>
            <a:off x="425374" y="4804181"/>
            <a:ext cx="3093283" cy="276999"/>
          </a:xfrm>
          <a:prstGeom prst="rect">
            <a:avLst/>
          </a:prstGeom>
        </p:spPr>
        <p:txBody>
          <a:bodyPr wrap="none">
            <a:spAutoFit/>
          </a:bodyPr>
          <a:lstStyle/>
          <a:p>
            <a:r>
              <a:rPr lang="en-US" sz="1200" b="0" dirty="0" smtClean="0">
                <a:solidFill>
                  <a:srgbClr val="FF0000"/>
                </a:solidFill>
              </a:rPr>
              <a:t>Not yet, that is the orient of our en devour</a:t>
            </a:r>
            <a:endParaRPr lang="en-US" sz="1200" dirty="0">
              <a:solidFill>
                <a:srgbClr val="FF0000"/>
              </a:solidFill>
            </a:endParaRPr>
          </a:p>
        </p:txBody>
      </p:sp>
      <p:sp>
        <p:nvSpPr>
          <p:cNvPr id="14" name="Rectangle 13"/>
          <p:cNvSpPr/>
          <p:nvPr/>
        </p:nvSpPr>
        <p:spPr>
          <a:xfrm>
            <a:off x="572543" y="5855655"/>
            <a:ext cx="7556848" cy="646331"/>
          </a:xfrm>
          <a:prstGeom prst="rect">
            <a:avLst/>
          </a:prstGeom>
        </p:spPr>
        <p:txBody>
          <a:bodyPr wrap="square">
            <a:spAutoFit/>
          </a:bodyPr>
          <a:lstStyle/>
          <a:p>
            <a:r>
              <a:rPr lang="en-US" sz="1200" b="0" dirty="0" smtClean="0">
                <a:solidFill>
                  <a:srgbClr val="FF0000"/>
                </a:solidFill>
              </a:rPr>
              <a:t>The scaled radiance is convenient to use multiple sensors, because we don't need to care difference of solar spectra profile between sensors. </a:t>
            </a:r>
            <a:r>
              <a:rPr lang="en-US" sz="1200" b="0" dirty="0" err="1" smtClean="0">
                <a:solidFill>
                  <a:srgbClr val="FF0000"/>
                </a:solidFill>
              </a:rPr>
              <a:t>Thuillier</a:t>
            </a:r>
            <a:r>
              <a:rPr lang="en-US" sz="1200" b="0" dirty="0" smtClean="0">
                <a:solidFill>
                  <a:srgbClr val="FF0000"/>
                </a:solidFill>
              </a:rPr>
              <a:t>, MODTRAN, new </a:t>
            </a:r>
            <a:r>
              <a:rPr lang="en-US" sz="1200" b="0" dirty="0" err="1" smtClean="0">
                <a:solidFill>
                  <a:srgbClr val="FF0000"/>
                </a:solidFill>
              </a:rPr>
              <a:t>Kurucz</a:t>
            </a:r>
            <a:r>
              <a:rPr lang="en-US" sz="1200" b="0" dirty="0" smtClean="0">
                <a:solidFill>
                  <a:srgbClr val="FF0000"/>
                </a:solidFill>
              </a:rPr>
              <a:t>, ...</a:t>
            </a:r>
          </a:p>
          <a:p>
            <a:r>
              <a:rPr lang="en-US" sz="1200" b="0" dirty="0" smtClean="0">
                <a:solidFill>
                  <a:srgbClr val="FF0000"/>
                </a:solidFill>
              </a:rPr>
              <a:t>yes</a:t>
            </a:r>
            <a:endParaRPr lang="en-US" sz="1200" b="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333500"/>
            <a:ext cx="8953500" cy="5355312"/>
          </a:xfrm>
          <a:prstGeom prst="rect">
            <a:avLst/>
          </a:prstGeom>
          <a:noFill/>
        </p:spPr>
        <p:txBody>
          <a:bodyPr wrap="square" rtlCol="0">
            <a:spAutoFit/>
          </a:bodyPr>
          <a:lstStyle/>
          <a:p>
            <a:pPr>
              <a:lnSpc>
                <a:spcPct val="200000"/>
              </a:lnSpc>
              <a:buFont typeface="Arial" pitchFamily="34" charset="0"/>
              <a:buChar char="•"/>
            </a:pPr>
            <a:r>
              <a:rPr lang="en-US" sz="1800" dirty="0" smtClean="0">
                <a:solidFill>
                  <a:schemeClr val="tx1"/>
                </a:solidFill>
                <a:latin typeface="Arial Black" pitchFamily="34" charset="0"/>
              </a:rPr>
              <a:t>Introduction</a:t>
            </a:r>
          </a:p>
          <a:p>
            <a:pPr lvl="1">
              <a:lnSpc>
                <a:spcPct val="200000"/>
              </a:lnSpc>
              <a:buFont typeface="Arial" pitchFamily="34" charset="0"/>
              <a:buChar char="•"/>
            </a:pPr>
            <a:r>
              <a:rPr lang="en-US" sz="1800" dirty="0" smtClean="0">
                <a:solidFill>
                  <a:schemeClr val="tx1"/>
                </a:solidFill>
                <a:latin typeface="Arial Black" pitchFamily="34" charset="0"/>
              </a:rPr>
              <a:t>Where are we?</a:t>
            </a:r>
          </a:p>
          <a:p>
            <a:pPr>
              <a:lnSpc>
                <a:spcPct val="200000"/>
              </a:lnSpc>
              <a:buFont typeface="Arial" pitchFamily="34" charset="0"/>
              <a:buChar char="•"/>
            </a:pPr>
            <a:r>
              <a:rPr lang="en-US" sz="1800" dirty="0" smtClean="0">
                <a:solidFill>
                  <a:schemeClr val="tx1"/>
                </a:solidFill>
                <a:latin typeface="Arial Black" pitchFamily="34" charset="0"/>
              </a:rPr>
              <a:t>User Requirements</a:t>
            </a:r>
          </a:p>
          <a:p>
            <a:pPr lvl="1">
              <a:lnSpc>
                <a:spcPct val="200000"/>
              </a:lnSpc>
              <a:buFont typeface="Arial" pitchFamily="34" charset="0"/>
              <a:buChar char="•"/>
            </a:pPr>
            <a:r>
              <a:rPr lang="en-US" sz="1800" dirty="0" smtClean="0">
                <a:solidFill>
                  <a:schemeClr val="tx1"/>
                </a:solidFill>
                <a:latin typeface="Arial Black" pitchFamily="34" charset="0"/>
              </a:rPr>
              <a:t>Targeted groups</a:t>
            </a:r>
          </a:p>
          <a:p>
            <a:pPr>
              <a:lnSpc>
                <a:spcPct val="200000"/>
              </a:lnSpc>
              <a:buFont typeface="Arial" pitchFamily="34" charset="0"/>
              <a:buChar char="•"/>
            </a:pPr>
            <a:r>
              <a:rPr lang="en-US" sz="1800" dirty="0" smtClean="0">
                <a:solidFill>
                  <a:schemeClr val="tx1"/>
                </a:solidFill>
                <a:latin typeface="Arial Black" pitchFamily="34" charset="0"/>
              </a:rPr>
              <a:t>Requirements from Users of GSICS Products</a:t>
            </a:r>
          </a:p>
          <a:p>
            <a:pPr>
              <a:lnSpc>
                <a:spcPct val="200000"/>
              </a:lnSpc>
              <a:buFont typeface="Arial" pitchFamily="34" charset="0"/>
              <a:buChar char="•"/>
            </a:pPr>
            <a:r>
              <a:rPr lang="en-US" sz="1800" dirty="0" smtClean="0">
                <a:solidFill>
                  <a:schemeClr val="tx1"/>
                </a:solidFill>
                <a:latin typeface="Arial Black" pitchFamily="34" charset="0"/>
              </a:rPr>
              <a:t>Survey result summary</a:t>
            </a:r>
          </a:p>
          <a:p>
            <a:pPr lvl="1">
              <a:lnSpc>
                <a:spcPct val="200000"/>
              </a:lnSpc>
              <a:buFont typeface="Arial" pitchFamily="34" charset="0"/>
              <a:buChar char="•"/>
            </a:pPr>
            <a:r>
              <a:rPr lang="en-US" sz="1800" dirty="0" smtClean="0">
                <a:solidFill>
                  <a:schemeClr val="tx1"/>
                </a:solidFill>
                <a:latin typeface="Arial Black" pitchFamily="34" charset="0"/>
              </a:rPr>
              <a:t>Expectation from Reference Instrument</a:t>
            </a:r>
          </a:p>
          <a:p>
            <a:pPr lvl="1">
              <a:lnSpc>
                <a:spcPct val="200000"/>
              </a:lnSpc>
              <a:buFont typeface="Arial" pitchFamily="34" charset="0"/>
              <a:buChar char="•"/>
            </a:pPr>
            <a:r>
              <a:rPr lang="en-US" sz="1800" dirty="0" smtClean="0">
                <a:solidFill>
                  <a:schemeClr val="tx1"/>
                </a:solidFill>
                <a:latin typeface="Arial Black" pitchFamily="34" charset="0"/>
              </a:rPr>
              <a:t>Requirements from climate community</a:t>
            </a:r>
          </a:p>
          <a:p>
            <a:pPr>
              <a:lnSpc>
                <a:spcPct val="200000"/>
              </a:lnSpc>
              <a:buFont typeface="Arial" pitchFamily="34" charset="0"/>
              <a:buChar char="•"/>
            </a:pPr>
            <a:r>
              <a:rPr lang="en-US" sz="1800" dirty="0" smtClean="0">
                <a:solidFill>
                  <a:schemeClr val="tx1"/>
                </a:solidFill>
                <a:latin typeface="Arial Black" pitchFamily="34" charset="0"/>
              </a:rPr>
              <a:t>Way forward</a:t>
            </a:r>
          </a:p>
          <a:p>
            <a:endParaRPr lang="en-US" dirty="0" smtClean="0">
              <a:solidFill>
                <a:schemeClr val="tx1"/>
              </a:solidFill>
            </a:endParaRPr>
          </a:p>
          <a:p>
            <a:endParaRPr lang="en-US" dirty="0">
              <a:solidFill>
                <a:schemeClr val="tx1"/>
              </a:solidFill>
            </a:endParaRPr>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Outline</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513390" y="1088831"/>
            <a:ext cx="9018144" cy="655865"/>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442437" y="2487982"/>
            <a:ext cx="9078684" cy="756557"/>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616122" y="4241550"/>
            <a:ext cx="9289878" cy="607182"/>
          </a:xfrm>
          <a:prstGeom prst="rect">
            <a:avLst/>
          </a:prstGeom>
          <a:noFill/>
          <a:ln w="9525">
            <a:noFill/>
            <a:miter lim="800000"/>
            <a:headEnd/>
            <a:tailEnd/>
          </a:ln>
        </p:spPr>
      </p:pic>
      <p:sp>
        <p:nvSpPr>
          <p:cNvPr id="7" name="Rectangle 6"/>
          <p:cNvSpPr/>
          <p:nvPr/>
        </p:nvSpPr>
        <p:spPr>
          <a:xfrm>
            <a:off x="544669" y="1685991"/>
            <a:ext cx="4953000" cy="461665"/>
          </a:xfrm>
          <a:prstGeom prst="rect">
            <a:avLst/>
          </a:prstGeom>
        </p:spPr>
        <p:txBody>
          <a:bodyPr>
            <a:spAutoFit/>
          </a:bodyPr>
          <a:lstStyle/>
          <a:p>
            <a:r>
              <a:rPr lang="en-US" sz="1200" b="0" dirty="0" smtClean="0">
                <a:solidFill>
                  <a:srgbClr val="FF0000"/>
                </a:solidFill>
              </a:rPr>
              <a:t>yes</a:t>
            </a:r>
          </a:p>
          <a:p>
            <a:r>
              <a:rPr lang="en-US" sz="1200" b="0" dirty="0" smtClean="0">
                <a:solidFill>
                  <a:srgbClr val="FF0000"/>
                </a:solidFill>
              </a:rPr>
              <a:t>Same as above, but not mandatory.</a:t>
            </a:r>
            <a:endParaRPr lang="en-US" sz="1200" b="0" dirty="0">
              <a:solidFill>
                <a:srgbClr val="FF0000"/>
              </a:solidFill>
            </a:endParaRPr>
          </a:p>
        </p:txBody>
      </p:sp>
      <p:sp>
        <p:nvSpPr>
          <p:cNvPr id="8" name="Rectangle 7"/>
          <p:cNvSpPr/>
          <p:nvPr/>
        </p:nvSpPr>
        <p:spPr>
          <a:xfrm>
            <a:off x="534965" y="3350449"/>
            <a:ext cx="8847029" cy="646331"/>
          </a:xfrm>
          <a:prstGeom prst="rect">
            <a:avLst/>
          </a:prstGeom>
        </p:spPr>
        <p:txBody>
          <a:bodyPr wrap="square">
            <a:spAutoFit/>
          </a:bodyPr>
          <a:lstStyle/>
          <a:p>
            <a:r>
              <a:rPr lang="en-US" sz="1200" b="0" dirty="0" smtClean="0">
                <a:solidFill>
                  <a:srgbClr val="FF0000"/>
                </a:solidFill>
              </a:rPr>
              <a:t>The MODTRAN solar spectra were used as the reference. Providing the GSICS reference solar spectra are more convenient to my opinion</a:t>
            </a:r>
          </a:p>
          <a:p>
            <a:r>
              <a:rPr lang="en-US" sz="1200" b="0" dirty="0" smtClean="0">
                <a:solidFill>
                  <a:srgbClr val="FF0000"/>
                </a:solidFill>
              </a:rPr>
              <a:t>If GSICS decide a solar spectra as reference, the spectra should be the one accessible freely.</a:t>
            </a:r>
            <a:endParaRPr lang="en-US" sz="1200" b="0" dirty="0">
              <a:solidFill>
                <a:srgbClr val="FF0000"/>
              </a:solidFill>
            </a:endParaRPr>
          </a:p>
        </p:txBody>
      </p:sp>
      <p:sp>
        <p:nvSpPr>
          <p:cNvPr id="9" name="Rectangle 8"/>
          <p:cNvSpPr/>
          <p:nvPr/>
        </p:nvSpPr>
        <p:spPr>
          <a:xfrm>
            <a:off x="672752" y="5123238"/>
            <a:ext cx="9233248" cy="276999"/>
          </a:xfrm>
          <a:prstGeom prst="rect">
            <a:avLst/>
          </a:prstGeom>
        </p:spPr>
        <p:txBody>
          <a:bodyPr wrap="square">
            <a:spAutoFit/>
          </a:bodyPr>
          <a:lstStyle/>
          <a:p>
            <a:r>
              <a:rPr lang="en-US" sz="1200" b="0" dirty="0" smtClean="0">
                <a:solidFill>
                  <a:srgbClr val="FF0000"/>
                </a:solidFill>
              </a:rPr>
              <a:t>The sensor which has high accuracy onboard calibration, wide dynamic ranges, high spectral resolution is required besides MODIS.</a:t>
            </a:r>
            <a:endParaRPr lang="en-US" sz="1200" dirty="0">
              <a:solidFill>
                <a:srgbClr val="FF0000"/>
              </a:solidFill>
            </a:endParaRPr>
          </a:p>
        </p:txBody>
      </p:sp>
      <p:sp>
        <p:nvSpPr>
          <p:cNvPr id="10"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VIS-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120" y="274638"/>
            <a:ext cx="8915400" cy="1143000"/>
          </a:xfrm>
        </p:spPr>
        <p:txBody>
          <a:bodyPr/>
          <a:lstStyle/>
          <a:p>
            <a:r>
              <a:rPr lang="en-US" dirty="0" smtClean="0"/>
              <a:t>GSICS Microwave Survey</a:t>
            </a:r>
            <a:endParaRPr lang="en-US" sz="3200"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74D35CE4-D2A8-4161-91C9-CC23A6584C4A}" type="slidenum">
              <a:rPr lang="en-US" altLang="en-US" smtClean="0"/>
              <a:pPr/>
              <a:t>21</a:t>
            </a:fld>
            <a:endParaRPr lang="en-US" altLang="en-US"/>
          </a:p>
        </p:txBody>
      </p:sp>
      <p:pic>
        <p:nvPicPr>
          <p:cNvPr id="1040" name="Picture 16"/>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9104" t="38497" r="39636" b="16106"/>
          <a:stretch/>
        </p:blipFill>
        <p:spPr bwMode="auto">
          <a:xfrm>
            <a:off x="227474" y="1330722"/>
            <a:ext cx="4369925" cy="524862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8" name="TextBox 7"/>
          <p:cNvSpPr txBox="1"/>
          <p:nvPr/>
        </p:nvSpPr>
        <p:spPr>
          <a:xfrm>
            <a:off x="4772980" y="1943835"/>
            <a:ext cx="3283271" cy="307777"/>
          </a:xfrm>
          <a:prstGeom prst="rect">
            <a:avLst/>
          </a:prstGeom>
          <a:noFill/>
        </p:spPr>
        <p:txBody>
          <a:bodyPr wrap="none" rtlCol="0">
            <a:spAutoFit/>
          </a:bodyPr>
          <a:lstStyle/>
          <a:p>
            <a:r>
              <a:rPr lang="en-US" sz="1400" dirty="0" smtClean="0">
                <a:solidFill>
                  <a:schemeClr val="tx1"/>
                </a:solidFill>
              </a:rPr>
              <a:t>Real time use and/or climate use?</a:t>
            </a:r>
          </a:p>
        </p:txBody>
      </p:sp>
      <p:sp>
        <p:nvSpPr>
          <p:cNvPr id="11" name="TextBox 10"/>
          <p:cNvSpPr txBox="1"/>
          <p:nvPr/>
        </p:nvSpPr>
        <p:spPr>
          <a:xfrm>
            <a:off x="4772980" y="3023955"/>
            <a:ext cx="2170787" cy="307777"/>
          </a:xfrm>
          <a:prstGeom prst="rect">
            <a:avLst/>
          </a:prstGeom>
          <a:noFill/>
        </p:spPr>
        <p:txBody>
          <a:bodyPr wrap="none" rtlCol="0">
            <a:spAutoFit/>
          </a:bodyPr>
          <a:lstStyle/>
          <a:p>
            <a:r>
              <a:rPr lang="en-US" sz="1400" dirty="0" smtClean="0">
                <a:solidFill>
                  <a:schemeClr val="tx1"/>
                </a:solidFill>
              </a:rPr>
              <a:t>Latency vs. precision?</a:t>
            </a:r>
          </a:p>
        </p:txBody>
      </p:sp>
      <p:sp>
        <p:nvSpPr>
          <p:cNvPr id="12" name="TextBox 11"/>
          <p:cNvSpPr txBox="1"/>
          <p:nvPr/>
        </p:nvSpPr>
        <p:spPr>
          <a:xfrm>
            <a:off x="4772980" y="4464115"/>
            <a:ext cx="5134739" cy="307777"/>
          </a:xfrm>
          <a:prstGeom prst="rect">
            <a:avLst/>
          </a:prstGeom>
          <a:noFill/>
        </p:spPr>
        <p:txBody>
          <a:bodyPr wrap="none" rtlCol="0">
            <a:spAutoFit/>
          </a:bodyPr>
          <a:lstStyle/>
          <a:p>
            <a:r>
              <a:rPr lang="en-US" sz="1400" dirty="0" smtClean="0">
                <a:solidFill>
                  <a:schemeClr val="tx1"/>
                </a:solidFill>
              </a:rPr>
              <a:t>Different spectrum has different use and requirements</a:t>
            </a:r>
          </a:p>
        </p:txBody>
      </p:sp>
      <p:sp>
        <p:nvSpPr>
          <p:cNvPr id="9" name="Left Brace 8"/>
          <p:cNvSpPr/>
          <p:nvPr/>
        </p:nvSpPr>
        <p:spPr>
          <a:xfrm>
            <a:off x="4637966" y="162880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Left Brace 13"/>
          <p:cNvSpPr/>
          <p:nvPr/>
        </p:nvSpPr>
        <p:spPr>
          <a:xfrm>
            <a:off x="4637965" y="27089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p:cNvSpPr/>
          <p:nvPr/>
        </p:nvSpPr>
        <p:spPr>
          <a:xfrm>
            <a:off x="4637965" y="4104075"/>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4637965" y="5409220"/>
            <a:ext cx="180734" cy="99011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817985" y="5731513"/>
            <a:ext cx="2601994" cy="307777"/>
          </a:xfrm>
          <a:prstGeom prst="rect">
            <a:avLst/>
          </a:prstGeom>
          <a:noFill/>
        </p:spPr>
        <p:txBody>
          <a:bodyPr wrap="none" rtlCol="0">
            <a:spAutoFit/>
          </a:bodyPr>
          <a:lstStyle/>
          <a:p>
            <a:r>
              <a:rPr lang="en-US" sz="1400" dirty="0" smtClean="0">
                <a:solidFill>
                  <a:schemeClr val="tx1"/>
                </a:solidFill>
              </a:rPr>
              <a:t>Potential application areas</a:t>
            </a:r>
          </a:p>
        </p:txBody>
      </p:sp>
      <p:sp>
        <p:nvSpPr>
          <p:cNvPr id="13"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950658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22</a:t>
            </a:fld>
            <a:endParaRPr lang="en-US" altLang="en-US"/>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5925" r="21133" b="35953"/>
          <a:stretch/>
        </p:blipFill>
        <p:spPr bwMode="auto">
          <a:xfrm>
            <a:off x="13476" y="1223755"/>
            <a:ext cx="9696186" cy="36879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6890" r="43279" b="60669"/>
          <a:stretch/>
        </p:blipFill>
        <p:spPr bwMode="auto">
          <a:xfrm>
            <a:off x="13476" y="4911668"/>
            <a:ext cx="7493353" cy="16676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595715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625"/>
            <a:ext cx="8915400" cy="1143000"/>
          </a:xfrm>
        </p:spPr>
        <p:txBody>
          <a:bodyPr/>
          <a:lstStyle/>
          <a:p>
            <a:r>
              <a:rPr lang="en-US" dirty="0" smtClean="0"/>
              <a:t>Survey Results</a:t>
            </a:r>
            <a:br>
              <a:rPr lang="en-US" dirty="0" smtClean="0"/>
            </a:br>
            <a:r>
              <a:rPr lang="en-US" sz="2400" dirty="0" smtClean="0"/>
              <a:t>6 responses as of 20 Sept 2015</a:t>
            </a:r>
            <a:endParaRPr lang="en-US" dirty="0"/>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23</a:t>
            </a:fld>
            <a:endParaRPr lang="en-US" altLang="en-US"/>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639" t="13917" r="35805" b="21141"/>
          <a:stretch/>
        </p:blipFill>
        <p:spPr bwMode="auto">
          <a:xfrm>
            <a:off x="227475" y="1640642"/>
            <a:ext cx="6673669" cy="4545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2432720" y="2348880"/>
            <a:ext cx="1803699" cy="307777"/>
          </a:xfrm>
          <a:prstGeom prst="rect">
            <a:avLst/>
          </a:prstGeom>
          <a:noFill/>
        </p:spPr>
        <p:txBody>
          <a:bodyPr wrap="none" rtlCol="0">
            <a:spAutoFit/>
          </a:bodyPr>
          <a:lstStyle/>
          <a:p>
            <a:r>
              <a:rPr lang="en-US" sz="1400" dirty="0" smtClean="0">
                <a:solidFill>
                  <a:srgbClr val="FF0000"/>
                </a:solidFill>
              </a:rPr>
              <a:t>Window Channels</a:t>
            </a:r>
            <a:endParaRPr lang="en-US" sz="1400" dirty="0">
              <a:solidFill>
                <a:srgbClr val="FF0000"/>
              </a:solidFill>
            </a:endParaRPr>
          </a:p>
        </p:txBody>
      </p:sp>
      <p:sp>
        <p:nvSpPr>
          <p:cNvPr id="6" name="TextBox 5"/>
          <p:cNvSpPr txBox="1"/>
          <p:nvPr/>
        </p:nvSpPr>
        <p:spPr>
          <a:xfrm>
            <a:off x="2432720" y="3789040"/>
            <a:ext cx="1281120" cy="307777"/>
          </a:xfrm>
          <a:prstGeom prst="rect">
            <a:avLst/>
          </a:prstGeom>
          <a:noFill/>
        </p:spPr>
        <p:txBody>
          <a:bodyPr wrap="none" rtlCol="0">
            <a:spAutoFit/>
          </a:bodyPr>
          <a:lstStyle/>
          <a:p>
            <a:r>
              <a:rPr lang="en-US" sz="1400" dirty="0" smtClean="0">
                <a:solidFill>
                  <a:srgbClr val="FF0000"/>
                </a:solidFill>
              </a:rPr>
              <a:t>O</a:t>
            </a:r>
            <a:r>
              <a:rPr lang="en-US" sz="1400" baseline="-25000" dirty="0" smtClean="0">
                <a:solidFill>
                  <a:srgbClr val="FF0000"/>
                </a:solidFill>
              </a:rPr>
              <a:t>2</a:t>
            </a:r>
            <a:r>
              <a:rPr lang="en-US" sz="1400" dirty="0" smtClean="0">
                <a:solidFill>
                  <a:srgbClr val="FF0000"/>
                </a:solidFill>
              </a:rPr>
              <a:t> Channels</a:t>
            </a:r>
            <a:endParaRPr lang="en-US" sz="1400" dirty="0">
              <a:solidFill>
                <a:srgbClr val="FF0000"/>
              </a:solidFill>
            </a:endParaRPr>
          </a:p>
        </p:txBody>
      </p:sp>
      <p:sp>
        <p:nvSpPr>
          <p:cNvPr id="8" name="TextBox 7"/>
          <p:cNvSpPr txBox="1"/>
          <p:nvPr/>
        </p:nvSpPr>
        <p:spPr>
          <a:xfrm>
            <a:off x="2432719" y="5409220"/>
            <a:ext cx="1418978" cy="307777"/>
          </a:xfrm>
          <a:prstGeom prst="rect">
            <a:avLst/>
          </a:prstGeom>
          <a:noFill/>
        </p:spPr>
        <p:txBody>
          <a:bodyPr wrap="none" rtlCol="0">
            <a:spAutoFit/>
          </a:bodyPr>
          <a:lstStyle/>
          <a:p>
            <a:r>
              <a:rPr lang="en-US" sz="1400" dirty="0" smtClean="0">
                <a:solidFill>
                  <a:srgbClr val="FF0000"/>
                </a:solidFill>
              </a:rPr>
              <a:t>H</a:t>
            </a:r>
            <a:r>
              <a:rPr lang="en-US" sz="1400" baseline="-25000" dirty="0" smtClean="0">
                <a:solidFill>
                  <a:srgbClr val="FF0000"/>
                </a:solidFill>
              </a:rPr>
              <a:t>2</a:t>
            </a:r>
            <a:r>
              <a:rPr lang="en-US" sz="1400" dirty="0" smtClean="0">
                <a:solidFill>
                  <a:srgbClr val="FF0000"/>
                </a:solidFill>
              </a:rPr>
              <a:t>O Channels</a:t>
            </a:r>
            <a:endParaRPr lang="en-US" sz="1400" dirty="0">
              <a:solidFill>
                <a:srgbClr val="FF0000"/>
              </a:solidFill>
            </a:endParaRPr>
          </a:p>
        </p:txBody>
      </p:sp>
      <p:sp>
        <p:nvSpPr>
          <p:cNvPr id="9" name="TextBox 8"/>
          <p:cNvSpPr txBox="1"/>
          <p:nvPr/>
        </p:nvSpPr>
        <p:spPr>
          <a:xfrm>
            <a:off x="7248255" y="2483895"/>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0" name="TextBox 9"/>
          <p:cNvSpPr txBox="1"/>
          <p:nvPr/>
        </p:nvSpPr>
        <p:spPr>
          <a:xfrm>
            <a:off x="7248255" y="3751293"/>
            <a:ext cx="1640193" cy="307777"/>
          </a:xfrm>
          <a:prstGeom prst="rect">
            <a:avLst/>
          </a:prstGeom>
          <a:noFill/>
        </p:spPr>
        <p:txBody>
          <a:bodyPr wrap="none" rtlCol="0">
            <a:spAutoFit/>
          </a:bodyPr>
          <a:lstStyle/>
          <a:p>
            <a:r>
              <a:rPr lang="en-US" sz="1400" dirty="0" smtClean="0">
                <a:solidFill>
                  <a:schemeClr val="tx1"/>
                </a:solidFill>
              </a:rPr>
              <a:t>Average ~ 0.3 K</a:t>
            </a:r>
            <a:endParaRPr lang="en-US" sz="1400" dirty="0">
              <a:solidFill>
                <a:schemeClr val="tx1"/>
              </a:solidFill>
            </a:endParaRPr>
          </a:p>
        </p:txBody>
      </p:sp>
      <p:sp>
        <p:nvSpPr>
          <p:cNvPr id="11" name="TextBox 10"/>
          <p:cNvSpPr txBox="1"/>
          <p:nvPr/>
        </p:nvSpPr>
        <p:spPr>
          <a:xfrm>
            <a:off x="7248255" y="5416478"/>
            <a:ext cx="1640193" cy="307777"/>
          </a:xfrm>
          <a:prstGeom prst="rect">
            <a:avLst/>
          </a:prstGeom>
          <a:noFill/>
        </p:spPr>
        <p:txBody>
          <a:bodyPr wrap="none" rtlCol="0">
            <a:spAutoFit/>
          </a:bodyPr>
          <a:lstStyle/>
          <a:p>
            <a:r>
              <a:rPr lang="en-US" sz="1400" dirty="0" smtClean="0">
                <a:solidFill>
                  <a:schemeClr val="tx1"/>
                </a:solidFill>
              </a:rPr>
              <a:t>Average ~ 0.4 K</a:t>
            </a:r>
            <a:endParaRPr lang="en-US" sz="1400" dirty="0">
              <a:solidFill>
                <a:schemeClr val="tx1"/>
              </a:solidFill>
            </a:endParaRPr>
          </a:p>
        </p:txBody>
      </p:sp>
      <p:sp>
        <p:nvSpPr>
          <p:cNvPr id="12"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220716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92460" y="1538790"/>
            <a:ext cx="9813540" cy="4525963"/>
          </a:xfrm>
        </p:spPr>
        <p:txBody>
          <a:bodyPr/>
          <a:lstStyle/>
          <a:p>
            <a:pPr lvl="1"/>
            <a:r>
              <a:rPr lang="en-US" sz="2400" dirty="0" smtClean="0">
                <a:solidFill>
                  <a:srgbClr val="002060"/>
                </a:solidFill>
              </a:rPr>
              <a:t>Mapping time series of similar sensors but from vastly different heritage (e.g., SSMT2 to AMSU-B) together is of low priority </a:t>
            </a:r>
            <a:r>
              <a:rPr lang="en-US" sz="2400" dirty="0" smtClean="0">
                <a:solidFill>
                  <a:srgbClr val="C00000"/>
                </a:solidFill>
              </a:rPr>
              <a:t>(Q1)</a:t>
            </a:r>
          </a:p>
          <a:p>
            <a:pPr lvl="1"/>
            <a:r>
              <a:rPr lang="en-US" sz="2400" dirty="0" smtClean="0">
                <a:solidFill>
                  <a:srgbClr val="000066"/>
                </a:solidFill>
              </a:rPr>
              <a:t>More precise, longer latency correction are preferred </a:t>
            </a:r>
            <a:r>
              <a:rPr lang="en-US" sz="2400" dirty="0" smtClean="0">
                <a:solidFill>
                  <a:srgbClr val="C00000"/>
                </a:solidFill>
              </a:rPr>
              <a:t>(Q2)</a:t>
            </a:r>
            <a:endParaRPr lang="en-US" sz="2400" dirty="0" smtClean="0">
              <a:solidFill>
                <a:srgbClr val="000066"/>
              </a:solidFill>
            </a:endParaRPr>
          </a:p>
          <a:p>
            <a:pPr lvl="1"/>
            <a:r>
              <a:rPr lang="en-US" sz="2400" dirty="0" smtClean="0">
                <a:solidFill>
                  <a:srgbClr val="002060"/>
                </a:solidFill>
              </a:rPr>
              <a:t>It does appear most users would look at time series for global trends (most likely the O</a:t>
            </a:r>
            <a:r>
              <a:rPr lang="en-US" sz="2400" baseline="-25000" dirty="0" smtClean="0">
                <a:solidFill>
                  <a:srgbClr val="002060"/>
                </a:solidFill>
              </a:rPr>
              <a:t>2 </a:t>
            </a:r>
            <a:r>
              <a:rPr lang="en-US" sz="2400" dirty="0">
                <a:solidFill>
                  <a:srgbClr val="002060"/>
                </a:solidFill>
              </a:rPr>
              <a:t>&amp;</a:t>
            </a:r>
            <a:r>
              <a:rPr lang="en-US" sz="2400" dirty="0" smtClean="0">
                <a:solidFill>
                  <a:srgbClr val="002060"/>
                </a:solidFill>
              </a:rPr>
              <a:t> H</a:t>
            </a:r>
            <a:r>
              <a:rPr lang="en-US" sz="2400" baseline="-25000" dirty="0" smtClean="0">
                <a:solidFill>
                  <a:srgbClr val="002060"/>
                </a:solidFill>
              </a:rPr>
              <a:t>2</a:t>
            </a:r>
            <a:r>
              <a:rPr lang="en-US" sz="2400" dirty="0" smtClean="0">
                <a:solidFill>
                  <a:srgbClr val="002060"/>
                </a:solidFill>
              </a:rPr>
              <a:t>O bands) and use to derive geophysical parameters (most likely window &amp; </a:t>
            </a:r>
            <a:r>
              <a:rPr lang="en-US" sz="2400" dirty="0">
                <a:solidFill>
                  <a:srgbClr val="002060"/>
                </a:solidFill>
              </a:rPr>
              <a:t>H</a:t>
            </a:r>
            <a:r>
              <a:rPr lang="en-US" sz="2400" baseline="-25000" dirty="0">
                <a:solidFill>
                  <a:srgbClr val="002060"/>
                </a:solidFill>
              </a:rPr>
              <a:t>2</a:t>
            </a:r>
            <a:r>
              <a:rPr lang="en-US" sz="2400" dirty="0">
                <a:solidFill>
                  <a:srgbClr val="002060"/>
                </a:solidFill>
              </a:rPr>
              <a:t>O </a:t>
            </a:r>
            <a:r>
              <a:rPr lang="en-US" sz="2400" dirty="0" smtClean="0">
                <a:solidFill>
                  <a:srgbClr val="002060"/>
                </a:solidFill>
              </a:rPr>
              <a:t>bands) </a:t>
            </a:r>
            <a:r>
              <a:rPr lang="en-US" sz="2400" dirty="0" smtClean="0">
                <a:solidFill>
                  <a:srgbClr val="C00000"/>
                </a:solidFill>
              </a:rPr>
              <a:t>(Q3)</a:t>
            </a:r>
          </a:p>
          <a:p>
            <a:pPr lvl="1"/>
            <a:r>
              <a:rPr lang="en-US" sz="2400" dirty="0" smtClean="0">
                <a:solidFill>
                  <a:srgbClr val="000066"/>
                </a:solidFill>
              </a:rPr>
              <a:t>The average desired accuracy of the corrections was on the order of 0.4 K (slightly less for the O</a:t>
            </a:r>
            <a:r>
              <a:rPr lang="en-US" sz="2400" baseline="-25000" dirty="0" smtClean="0">
                <a:solidFill>
                  <a:srgbClr val="000066"/>
                </a:solidFill>
              </a:rPr>
              <a:t>2</a:t>
            </a:r>
            <a:r>
              <a:rPr lang="en-US" sz="2400" dirty="0" smtClean="0">
                <a:solidFill>
                  <a:srgbClr val="000066"/>
                </a:solidFill>
              </a:rPr>
              <a:t> bands)  </a:t>
            </a:r>
            <a:r>
              <a:rPr lang="en-US" sz="2400" dirty="0" smtClean="0">
                <a:solidFill>
                  <a:srgbClr val="C00000"/>
                </a:solidFill>
              </a:rPr>
              <a:t>(Q4)</a:t>
            </a:r>
          </a:p>
        </p:txBody>
      </p:sp>
      <p:sp>
        <p:nvSpPr>
          <p:cNvPr id="4" name="Slide Number Placeholder 3"/>
          <p:cNvSpPr>
            <a:spLocks noGrp="1"/>
          </p:cNvSpPr>
          <p:nvPr>
            <p:ph type="sldNum" sz="quarter" idx="4294967295"/>
          </p:nvPr>
        </p:nvSpPr>
        <p:spPr>
          <a:xfrm>
            <a:off x="7099300" y="6356350"/>
            <a:ext cx="2311400" cy="365125"/>
          </a:xfrm>
          <a:prstGeom prst="rect">
            <a:avLst/>
          </a:prstGeom>
        </p:spPr>
        <p:txBody>
          <a:bodyPr/>
          <a:lstStyle/>
          <a:p>
            <a:fld id="{C3BED8E1-D1FE-4068-BEE1-928EBDA11364}" type="slidenum">
              <a:rPr lang="en-US" altLang="en-US" smtClean="0"/>
              <a:pPr/>
              <a:t>24</a:t>
            </a:fld>
            <a:endParaRPr lang="en-US" altLang="en-US"/>
          </a:p>
        </p:txBody>
      </p:sp>
      <p:sp>
        <p:nvSpPr>
          <p:cNvPr id="5" name="Title 1"/>
          <p:cNvSpPr txBox="1">
            <a:spLocks/>
          </p:cNvSpPr>
          <p:nvPr/>
        </p:nvSpPr>
        <p:spPr bwMode="auto">
          <a:xfrm>
            <a:off x="2248929" y="0"/>
            <a:ext cx="5850042"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 GSICS MW  Products -Summary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xmlns="" val="2268193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9218" name="Picture 2"/>
          <p:cNvPicPr>
            <a:picLocks noChangeAspect="1" noChangeArrowheads="1"/>
          </p:cNvPicPr>
          <p:nvPr/>
        </p:nvPicPr>
        <p:blipFill>
          <a:blip r:embed="rId2" cstate="print"/>
          <a:srcRect/>
          <a:stretch>
            <a:fillRect/>
          </a:stretch>
        </p:blipFill>
        <p:spPr bwMode="auto">
          <a:xfrm>
            <a:off x="0" y="878114"/>
            <a:ext cx="7428168" cy="2634344"/>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b="40076"/>
          <a:stretch>
            <a:fillRect/>
          </a:stretch>
        </p:blipFill>
        <p:spPr bwMode="auto">
          <a:xfrm>
            <a:off x="0" y="4389707"/>
            <a:ext cx="4859794" cy="246829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t="63757"/>
          <a:stretch>
            <a:fillRect/>
          </a:stretch>
        </p:blipFill>
        <p:spPr bwMode="auto">
          <a:xfrm>
            <a:off x="5278435" y="4435947"/>
            <a:ext cx="4627565" cy="20229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669471" y="906348"/>
            <a:ext cx="8750300" cy="251413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581517" y="3940629"/>
            <a:ext cx="9091308" cy="2315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717782" y="841829"/>
            <a:ext cx="8325294" cy="1371600"/>
          </a:xfrm>
          <a:prstGeom prst="rect">
            <a:avLst/>
          </a:prstGeom>
          <a:noFill/>
          <a:ln w="9525">
            <a:noFill/>
            <a:miter lim="800000"/>
            <a:headEnd/>
            <a:tailEnd/>
          </a:ln>
        </p:spPr>
      </p:pic>
      <p:pic>
        <p:nvPicPr>
          <p:cNvPr id="11267" name="Picture 3"/>
          <p:cNvPicPr>
            <a:picLocks noGrp="1" noChangeAspect="1" noChangeArrowheads="1"/>
          </p:cNvPicPr>
          <p:nvPr>
            <p:ph idx="1"/>
          </p:nvPr>
        </p:nvPicPr>
        <p:blipFill>
          <a:blip r:embed="rId3" cstate="print"/>
          <a:srcRect/>
          <a:stretch>
            <a:fillRect/>
          </a:stretch>
        </p:blipFill>
        <p:spPr bwMode="auto">
          <a:xfrm>
            <a:off x="757689" y="2268876"/>
            <a:ext cx="8483963" cy="1766095"/>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706601" y="4216400"/>
            <a:ext cx="7447772" cy="1995714"/>
          </a:xfrm>
          <a:prstGeom prst="rect">
            <a:avLst/>
          </a:prstGeom>
          <a:noFill/>
          <a:ln w="9525">
            <a:noFill/>
            <a:miter lim="800000"/>
            <a:headEnd/>
            <a:tailEnd/>
          </a:ln>
        </p:spPr>
      </p:pic>
      <p:sp>
        <p:nvSpPr>
          <p:cNvPr id="7"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482187" y="769258"/>
            <a:ext cx="7838540" cy="1894114"/>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94379" y="2950028"/>
            <a:ext cx="7317495" cy="1404257"/>
          </a:xfrm>
          <a:prstGeom prst="rect">
            <a:avLst/>
          </a:prstGeom>
          <a:noFill/>
          <a:ln w="9525">
            <a:noFill/>
            <a:miter lim="800000"/>
            <a:headEnd/>
            <a:tailEnd/>
          </a:ln>
        </p:spPr>
      </p:pic>
      <p:sp>
        <p:nvSpPr>
          <p:cNvPr id="6"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UV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43300" y="3086107"/>
            <a:ext cx="2679700" cy="736594"/>
          </a:xfrm>
        </p:spPr>
        <p:txBody>
          <a:bodyPr/>
          <a:lstStyle/>
          <a:p>
            <a:pPr>
              <a:buNone/>
            </a:pPr>
            <a:r>
              <a:rPr lang="en-US" dirty="0" smtClean="0"/>
              <a:t>   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231906"/>
            <a:ext cx="9753600" cy="5143494"/>
          </a:xfrm>
          <a:ln>
            <a:solidFill>
              <a:srgbClr val="3333FF"/>
            </a:solidFill>
          </a:ln>
        </p:spPr>
        <p:txBody>
          <a:bodyPr/>
          <a:lstStyle/>
          <a:p>
            <a:pPr>
              <a:buNone/>
            </a:pPr>
            <a:r>
              <a:rPr lang="en-US" sz="2000" dirty="0" smtClean="0"/>
              <a:t>EP-16 observed 10 years of  GSICS existence in Denver, Colorado USA.</a:t>
            </a:r>
          </a:p>
          <a:p>
            <a:r>
              <a:rPr lang="en-US" sz="2000" dirty="0" smtClean="0"/>
              <a:t>GCC presented an overview of User Requirements ( </a:t>
            </a:r>
            <a:r>
              <a:rPr lang="en-US" sz="2000" dirty="0" smtClean="0">
                <a:hlinkClick r:id="rId3"/>
              </a:rPr>
              <a:t>Doc. 9</a:t>
            </a:r>
            <a:r>
              <a:rPr lang="en-US" sz="2000" dirty="0" smtClean="0"/>
              <a:t> ) that were gathered from reviews of GSICS Products  in the GPPA. </a:t>
            </a:r>
          </a:p>
          <a:p>
            <a:r>
              <a:rPr lang="en-US" sz="2000" dirty="0" smtClean="0"/>
              <a:t>In a major thrust to connect GSICS with scientific community and potential users Ep-16 placed the following actions</a:t>
            </a:r>
          </a:p>
          <a:p>
            <a:pPr>
              <a:buNone/>
            </a:pPr>
            <a:endParaRPr lang="en-US" dirty="0" smtClean="0"/>
          </a:p>
          <a:p>
            <a:pPr>
              <a:buNone/>
            </a:pPr>
            <a:r>
              <a:rPr lang="en-US" sz="1500" dirty="0" smtClean="0">
                <a:solidFill>
                  <a:schemeClr val="tx1">
                    <a:lumMod val="50000"/>
                    <a:lumOff val="50000"/>
                  </a:schemeClr>
                </a:solidFill>
                <a:effectLst>
                  <a:outerShdw blurRad="38100" dist="38100" dir="2700000" algn="tl">
                    <a:srgbClr val="000000">
                      <a:alpha val="43137"/>
                    </a:srgbClr>
                  </a:outerShdw>
                </a:effectLst>
              </a:rPr>
              <a:t>Action 16.10: All satellite operators to evaluate their requirements for GSICS resources, products and services to serve their internal users (NRT or climate applications such as SCOPE-CM projects): identify application areas, draft requirement indicating the characteristics of the product needed, quality criteria and delivery mode. Requirements shall be communicated to the GCC who will present a synthesis to the EP. </a:t>
            </a:r>
          </a:p>
          <a:p>
            <a:pPr>
              <a:buNone/>
            </a:pPr>
            <a:endParaRPr lang="en-US" sz="1500" dirty="0" smtClean="0">
              <a:solidFill>
                <a:schemeClr val="tx1">
                  <a:lumMod val="50000"/>
                  <a:lumOff val="50000"/>
                </a:schemeClr>
              </a:solidFill>
              <a:effectLst>
                <a:outerShdw blurRad="38100" dist="38100" dir="2700000" algn="tl">
                  <a:srgbClr val="000000">
                    <a:alpha val="43137"/>
                  </a:srgbClr>
                </a:outerShdw>
              </a:effectLst>
            </a:endParaRPr>
          </a:p>
          <a:p>
            <a:pPr>
              <a:buNone/>
            </a:pPr>
            <a:r>
              <a:rPr lang="en-US" sz="1500" dirty="0" smtClean="0">
                <a:solidFill>
                  <a:srgbClr val="FF0000"/>
                </a:solidFill>
                <a:effectLst>
                  <a:outerShdw blurRad="38100" dist="38100" dir="2700000" algn="tl">
                    <a:srgbClr val="000000">
                      <a:alpha val="43137"/>
                    </a:srgbClr>
                  </a:outerShdw>
                </a:effectLst>
              </a:rPr>
              <a:t>Action 16.11: GCC and GRWG Chair to organize a discussion on user requirements in the context of the 2015 GSICS User Workshop (Toulouse, 22 September 2015).</a:t>
            </a:r>
          </a:p>
          <a:p>
            <a:pPr>
              <a:buNone/>
            </a:pPr>
            <a:endParaRPr lang="en-US" sz="1500" dirty="0" smtClean="0">
              <a:solidFill>
                <a:schemeClr val="tx1">
                  <a:lumMod val="50000"/>
                  <a:lumOff val="50000"/>
                </a:schemeClr>
              </a:solidFill>
              <a:effectLst>
                <a:outerShdw blurRad="38100" dist="38100" dir="2700000" algn="tl">
                  <a:srgbClr val="000000">
                    <a:alpha val="43137"/>
                  </a:srgbClr>
                </a:outerShdw>
              </a:effectLst>
            </a:endParaRPr>
          </a:p>
          <a:p>
            <a:pPr>
              <a:buNone/>
            </a:pPr>
            <a:r>
              <a:rPr lang="en-US" sz="1500" dirty="0" smtClean="0">
                <a:solidFill>
                  <a:schemeClr val="tx1">
                    <a:lumMod val="50000"/>
                    <a:lumOff val="50000"/>
                  </a:schemeClr>
                </a:solidFill>
                <a:effectLst>
                  <a:outerShdw blurRad="38100" dist="38100" dir="2700000" algn="tl">
                    <a:srgbClr val="000000">
                      <a:alpha val="43137"/>
                    </a:srgbClr>
                  </a:outerShdw>
                </a:effectLst>
              </a:rPr>
              <a:t> Action 16.12: GCC to analyze, in consultation with GCOS/AOPC, the implications of GCOS observation needs on GSICS products.</a:t>
            </a:r>
            <a:endParaRPr lang="en-US" sz="1500" dirty="0">
              <a:solidFill>
                <a:schemeClr val="tx1">
                  <a:lumMod val="50000"/>
                  <a:lumOff val="50000"/>
                </a:schemeClr>
              </a:solidFill>
              <a:effectLst>
                <a:outerShdw blurRad="38100" dist="38100" dir="2700000" algn="tl">
                  <a:srgbClr val="000000">
                    <a:alpha val="43137"/>
                  </a:srgbClr>
                </a:outerShdw>
              </a:effectLst>
            </a:endParaRPr>
          </a:p>
        </p:txBody>
      </p:sp>
      <p:sp>
        <p:nvSpPr>
          <p:cNvPr id="7" name="TextBox 6"/>
          <p:cNvSpPr txBox="1"/>
          <p:nvPr/>
        </p:nvSpPr>
        <p:spPr>
          <a:xfrm>
            <a:off x="2235200" y="6519446"/>
            <a:ext cx="5283200" cy="338554"/>
          </a:xfrm>
          <a:prstGeom prst="rect">
            <a:avLst/>
          </a:prstGeom>
          <a:solidFill>
            <a:schemeClr val="accent2"/>
          </a:solidFill>
        </p:spPr>
        <p:txBody>
          <a:bodyPr wrap="square" rtlCol="0">
            <a:spAutoFit/>
          </a:bodyPr>
          <a:lstStyle/>
          <a:p>
            <a:r>
              <a:rPr lang="en-US" sz="1600" dirty="0" smtClean="0"/>
              <a:t>This presentation is in response to Action 16.11</a:t>
            </a:r>
            <a:endParaRPr lang="en-US" sz="1600" i="1" dirty="0"/>
          </a:p>
        </p:txBody>
      </p:sp>
      <p:sp>
        <p:nvSpPr>
          <p:cNvPr id="8"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Introduction</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posted by friends WMO+CEOS+…</a:t>
            </a:r>
            <a:endParaRPr lang="en-US" dirty="0"/>
          </a:p>
        </p:txBody>
      </p:sp>
      <p:sp>
        <p:nvSpPr>
          <p:cNvPr id="3" name="Content Placeholder 2"/>
          <p:cNvSpPr>
            <a:spLocks noGrp="1"/>
          </p:cNvSpPr>
          <p:nvPr>
            <p:ph idx="1"/>
          </p:nvPr>
        </p:nvSpPr>
        <p:spPr>
          <a:xfrm>
            <a:off x="457200" y="1549406"/>
            <a:ext cx="8915400" cy="4525963"/>
          </a:xfrm>
        </p:spPr>
        <p:txBody>
          <a:bodyPr/>
          <a:lstStyle/>
          <a:p>
            <a:r>
              <a:rPr lang="en-GB" dirty="0" smtClean="0"/>
              <a:t>EP stressed that GSICS should bring a key contribution to the Architecture for Climate Monitoring from Space in defining a </a:t>
            </a:r>
            <a:r>
              <a:rPr lang="en-GB" dirty="0" smtClean="0">
                <a:solidFill>
                  <a:srgbClr val="FF0000"/>
                </a:solidFill>
              </a:rPr>
              <a:t>calibration infrastructure and key processes </a:t>
            </a:r>
            <a:r>
              <a:rPr lang="en-GB" dirty="0" smtClean="0"/>
              <a:t>to ensure seamless continuity and consistency of climate records. </a:t>
            </a:r>
          </a:p>
          <a:p>
            <a:r>
              <a:rPr lang="en-GB" dirty="0" smtClean="0"/>
              <a:t>Pre-Launch Characterization</a:t>
            </a:r>
          </a:p>
          <a:p>
            <a:pPr lvl="0"/>
            <a:r>
              <a:rPr lang="en-GB" dirty="0" smtClean="0"/>
              <a:t>Procedures, best practices and calibration resources required to ensure the consistency of data records through accurate and homogeneous calibration should be defined by GSICS and CEOS WGCV as an input to the Architecture for Climate Monitoring from Space.</a:t>
            </a:r>
            <a:endParaRPr lang="en-US" dirty="0" smtClean="0"/>
          </a:p>
          <a:p>
            <a:pPr lvl="0"/>
            <a:r>
              <a:rPr lang="en-GB" dirty="0" smtClean="0"/>
              <a:t>Increased attention should be given to ground calibration sites;</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11300"/>
            <a:ext cx="8915400" cy="4132269"/>
          </a:xfrm>
        </p:spPr>
        <p:txBody>
          <a:bodyPr/>
          <a:lstStyle/>
          <a:p>
            <a:r>
              <a:rPr lang="en-US" dirty="0" smtClean="0"/>
              <a:t>User Requirements are central to creating GSICS Products / Deliverables and assigning maturity to GSICS Products.</a:t>
            </a:r>
          </a:p>
          <a:p>
            <a:r>
              <a:rPr lang="en-US" dirty="0" smtClean="0"/>
              <a:t>However these are closely linked to the kind of product being delivered.</a:t>
            </a:r>
          </a:p>
          <a:p>
            <a:r>
              <a:rPr lang="en-US" dirty="0" smtClean="0"/>
              <a:t>Need a plan to find applications of our products</a:t>
            </a:r>
          </a:p>
          <a:p>
            <a:r>
              <a:rPr lang="en-US" dirty="0" smtClean="0"/>
              <a:t>We need a clear plan to communicate with users, collect and document all of the user requirements. </a:t>
            </a:r>
          </a:p>
          <a:p>
            <a:pPr lvl="1"/>
            <a:r>
              <a:rPr lang="en-US" dirty="0" smtClean="0"/>
              <a:t>Individual agencies collect requirements to identify product creation priorities, however these are not necessarily shared on GSICS platform.</a:t>
            </a:r>
          </a:p>
          <a:p>
            <a:pPr lvl="1"/>
            <a:r>
              <a:rPr lang="en-US" dirty="0" smtClean="0"/>
              <a:t>Is GNU (GMES Network of Users) model of collecting user requirements a way forward ? </a:t>
            </a:r>
          </a:p>
          <a:p>
            <a:r>
              <a:rPr lang="en-US" b="0" dirty="0" smtClean="0"/>
              <a:t>)</a:t>
            </a:r>
            <a:r>
              <a:rPr lang="en-US" dirty="0" smtClean="0"/>
              <a:t/>
            </a:r>
            <a:br>
              <a:rPr lang="en-US" dirty="0" smtClean="0"/>
            </a:br>
            <a:endParaRPr lang="en-US" dirty="0" smtClean="0"/>
          </a:p>
          <a:p>
            <a:endParaRPr lang="en-US" dirty="0" smtClean="0"/>
          </a:p>
          <a:p>
            <a:pPr>
              <a:buNone/>
            </a:pPr>
            <a:endParaRPr lang="en-US" dirty="0" smtClean="0"/>
          </a:p>
        </p:txBody>
      </p:sp>
      <p:sp>
        <p:nvSpPr>
          <p:cNvPr id="5" name="Title 1"/>
          <p:cNvSpPr txBox="1">
            <a:spLocks/>
          </p:cNvSpPr>
          <p:nvPr/>
        </p:nvSpPr>
        <p:spPr bwMode="auto">
          <a:xfrm>
            <a:off x="647700" y="4270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Summary</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FIDUCIO</a:t>
            </a:r>
            <a:endParaRPr lang="en-US" dirty="0"/>
          </a:p>
        </p:txBody>
      </p:sp>
      <p:sp>
        <p:nvSpPr>
          <p:cNvPr id="3" name="Content Placeholder 2"/>
          <p:cNvSpPr>
            <a:spLocks noGrp="1"/>
          </p:cNvSpPr>
          <p:nvPr>
            <p:ph idx="1"/>
          </p:nvPr>
        </p:nvSpPr>
        <p:spPr>
          <a:xfrm>
            <a:off x="558800" y="2222507"/>
            <a:ext cx="8915400" cy="3454393"/>
          </a:xfrm>
        </p:spPr>
        <p:txBody>
          <a:bodyPr/>
          <a:lstStyle/>
          <a:p>
            <a:pPr marL="457200" indent="-457200">
              <a:buFont typeface="+mj-lt"/>
              <a:buAutoNum type="arabicPeriod"/>
            </a:pPr>
            <a:r>
              <a:rPr lang="en-US" b="0" dirty="0" smtClean="0"/>
              <a:t>MVIRI visible channel time-series from 1982-today (Infrared is done in SCOPE-CM);</a:t>
            </a:r>
          </a:p>
          <a:p>
            <a:pPr marL="457200" indent="-457200">
              <a:buFont typeface="+mj-lt"/>
              <a:buAutoNum type="arabicPeriod"/>
            </a:pPr>
            <a:r>
              <a:rPr lang="en-US" b="0" dirty="0" smtClean="0">
                <a:hlinkClick r:id="rId2"/>
              </a:rPr>
              <a:t>HIRS</a:t>
            </a:r>
            <a:r>
              <a:rPr lang="en-US" b="0" dirty="0" smtClean="0"/>
              <a:t> time-series from 1982-2016 (NOAA and METOP);</a:t>
            </a:r>
          </a:p>
          <a:p>
            <a:pPr marL="457200" indent="-457200">
              <a:buFont typeface="+mj-lt"/>
              <a:buAutoNum type="arabicPeriod"/>
            </a:pPr>
            <a:r>
              <a:rPr lang="en-US" b="0" dirty="0" smtClean="0"/>
              <a:t>Microwave Humidity Sounders time-series from 1992-2016 (SSM/T2, AMSU-B, and </a:t>
            </a:r>
            <a:r>
              <a:rPr lang="en-US" b="0" dirty="0" smtClean="0">
                <a:hlinkClick r:id="rId3"/>
              </a:rPr>
              <a:t>MHS</a:t>
            </a:r>
            <a:r>
              <a:rPr lang="en-US" b="0" dirty="0" smtClean="0"/>
              <a:t>);</a:t>
            </a:r>
          </a:p>
          <a:p>
            <a:pPr marL="457200" indent="-457200">
              <a:buFont typeface="+mj-lt"/>
              <a:buAutoNum type="arabicPeriod"/>
            </a:pPr>
            <a:r>
              <a:rPr lang="en-US" b="0" dirty="0" smtClean="0"/>
              <a:t>AVHRR infrared and visible channels time-series from 1982-2016 (NOAA and METOP).</a:t>
            </a:r>
          </a:p>
          <a:p>
            <a:endParaRPr lang="en-US" dirty="0" smtClean="0"/>
          </a:p>
        </p:txBody>
      </p:sp>
      <p:sp>
        <p:nvSpPr>
          <p:cNvPr id="4" name="TextBox 3"/>
          <p:cNvSpPr txBox="1"/>
          <p:nvPr/>
        </p:nvSpPr>
        <p:spPr>
          <a:xfrm>
            <a:off x="558800" y="1447800"/>
            <a:ext cx="552450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dirty="0" smtClean="0">
                <a:solidFill>
                  <a:schemeClr val="tx1"/>
                </a:solidFill>
              </a:rPr>
              <a:t>Aim is to create four FCDR</a:t>
            </a:r>
            <a:endParaRPr lang="en-US" sz="2400" dirty="0">
              <a:solidFill>
                <a:schemeClr val="tx1"/>
              </a:solidFill>
            </a:endParaRPr>
          </a:p>
        </p:txBody>
      </p:sp>
      <p:sp>
        <p:nvSpPr>
          <p:cNvPr id="5" name="TextBox 4"/>
          <p:cNvSpPr txBox="1"/>
          <p:nvPr/>
        </p:nvSpPr>
        <p:spPr>
          <a:xfrm>
            <a:off x="355600" y="5803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Eg</a:t>
            </a:r>
            <a:r>
              <a:rPr lang="en-US" sz="2000" dirty="0" smtClean="0">
                <a:solidFill>
                  <a:schemeClr val="tx1"/>
                </a:solidFill>
              </a:rPr>
              <a:t>. </a:t>
            </a:r>
            <a:r>
              <a:rPr lang="en-US" sz="2000" dirty="0" err="1" smtClean="0">
                <a:solidFill>
                  <a:schemeClr val="tx1"/>
                </a:solidFill>
              </a:rPr>
              <a:t>Strawman’s</a:t>
            </a:r>
            <a:r>
              <a:rPr lang="en-US" sz="2000" dirty="0" smtClean="0">
                <a:solidFill>
                  <a:schemeClr val="tx1"/>
                </a:solidFill>
              </a:rPr>
              <a:t> FCDR=AVHRR1+AVHRR2+AVHRR3+AVHRR4+……</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FIDUCIO Document</a:t>
            </a:r>
            <a:endParaRPr lang="en-US" dirty="0"/>
          </a:p>
        </p:txBody>
      </p:sp>
      <p:sp>
        <p:nvSpPr>
          <p:cNvPr id="3" name="Content Placeholder 2"/>
          <p:cNvSpPr>
            <a:spLocks noGrp="1"/>
          </p:cNvSpPr>
          <p:nvPr>
            <p:ph idx="1"/>
          </p:nvPr>
        </p:nvSpPr>
        <p:spPr>
          <a:xfrm>
            <a:off x="495300" y="1600207"/>
            <a:ext cx="8915400" cy="2451094"/>
          </a:xfrm>
        </p:spPr>
        <p:txBody>
          <a:bodyPr/>
          <a:lstStyle/>
          <a:p>
            <a:r>
              <a:rPr lang="en-US" dirty="0" smtClean="0"/>
              <a:t>An assessment of user requirements for Fundamental Climate Data Records (FCDRs) was undertaken using two sources: a set of </a:t>
            </a:r>
            <a:r>
              <a:rPr lang="en-US" dirty="0" smtClean="0">
                <a:solidFill>
                  <a:srgbClr val="C00000"/>
                </a:solidFill>
              </a:rPr>
              <a:t>16 </a:t>
            </a:r>
            <a:r>
              <a:rPr lang="en-US" dirty="0" smtClean="0"/>
              <a:t>interviews with current FCDR users, and a review of prior literature. From this assessment, requirements for Fidelity and Uncertainty for Climate and Earth Observation (FIDUCEO) were defined as follows.</a:t>
            </a:r>
          </a:p>
          <a:p>
            <a:endParaRPr lang="en-US" dirty="0" smtClean="0"/>
          </a:p>
          <a:p>
            <a:r>
              <a:rPr lang="en-US" dirty="0" smtClean="0"/>
              <a:t>But we are looking for what do FCDR  producers need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644900" y="3619507"/>
            <a:ext cx="2590800" cy="507993"/>
          </a:xfrm>
          <a:solidFill>
            <a:schemeClr val="accent2"/>
          </a:solidFill>
        </p:spPr>
        <p:txBody>
          <a:bodyPr/>
          <a:lstStyle/>
          <a:p>
            <a:pPr>
              <a:buNone/>
            </a:pPr>
            <a:r>
              <a:rPr lang="en-US" dirty="0" smtClean="0"/>
              <a:t>Harmonization</a:t>
            </a:r>
            <a:endParaRPr lang="en-US" dirty="0"/>
          </a:p>
        </p:txBody>
      </p:sp>
      <p:sp>
        <p:nvSpPr>
          <p:cNvPr id="4" name="Content Placeholder 2"/>
          <p:cNvSpPr txBox="1">
            <a:spLocks/>
          </p:cNvSpPr>
          <p:nvPr/>
        </p:nvSpPr>
        <p:spPr bwMode="auto">
          <a:xfrm>
            <a:off x="6375400" y="3606807"/>
            <a:ext cx="3454400" cy="761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Uncertainties estimates of bias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lang="en-US" sz="2400" dirty="0" smtClean="0">
              <a:solidFill>
                <a:schemeClr val="tx1"/>
              </a:solidFill>
              <a:latin typeface="+mn-lt"/>
            </a:endParaRPr>
          </a:p>
        </p:txBody>
      </p:sp>
      <p:sp>
        <p:nvSpPr>
          <p:cNvPr id="5" name="Content Placeholder 2"/>
          <p:cNvSpPr txBox="1">
            <a:spLocks/>
          </p:cNvSpPr>
          <p:nvPr/>
        </p:nvSpPr>
        <p:spPr bwMode="auto">
          <a:xfrm>
            <a:off x="63500" y="3632207"/>
            <a:ext cx="3492500" cy="888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Long term monitoring using stable references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09600" y="1612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Eg</a:t>
            </a:r>
            <a:r>
              <a:rPr lang="en-US" sz="2000" dirty="0" smtClean="0">
                <a:solidFill>
                  <a:schemeClr val="tx1"/>
                </a:solidFill>
              </a:rPr>
              <a:t>. </a:t>
            </a:r>
            <a:r>
              <a:rPr lang="en-US" sz="2000" dirty="0" err="1" smtClean="0">
                <a:solidFill>
                  <a:schemeClr val="tx1"/>
                </a:solidFill>
              </a:rPr>
              <a:t>Strawman’s</a:t>
            </a:r>
            <a:r>
              <a:rPr lang="en-US" sz="2000" dirty="0" smtClean="0">
                <a:solidFill>
                  <a:schemeClr val="tx1"/>
                </a:solidFill>
              </a:rPr>
              <a:t> FCDR=AVHRR1+AVHRR2+AVHRR3+AVHRR4+……</a:t>
            </a:r>
            <a:endParaRPr lang="en-US" sz="2000" dirty="0">
              <a:solidFill>
                <a:schemeClr val="tx1"/>
              </a:solidFill>
            </a:endParaRPr>
          </a:p>
        </p:txBody>
      </p:sp>
      <p:sp>
        <p:nvSpPr>
          <p:cNvPr id="7" name="TextBox 6"/>
          <p:cNvSpPr txBox="1"/>
          <p:nvPr/>
        </p:nvSpPr>
        <p:spPr>
          <a:xfrm>
            <a:off x="0" y="4919008"/>
            <a:ext cx="9626600" cy="193899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solidFill>
                  <a:schemeClr val="tx1"/>
                </a:solidFill>
              </a:rPr>
              <a:t>Direct usage of GSICS products may not be possible </a:t>
            </a:r>
          </a:p>
          <a:p>
            <a:r>
              <a:rPr lang="en-US" sz="2000" dirty="0" smtClean="0">
                <a:solidFill>
                  <a:schemeClr val="tx1"/>
                </a:solidFill>
              </a:rPr>
              <a:t>                                                            …………however……….</a:t>
            </a:r>
          </a:p>
          <a:p>
            <a:endParaRPr lang="en-US" sz="2000" dirty="0" smtClean="0">
              <a:solidFill>
                <a:schemeClr val="tx1"/>
              </a:solidFill>
            </a:endParaRPr>
          </a:p>
          <a:p>
            <a:r>
              <a:rPr lang="en-US" sz="2000" dirty="0" smtClean="0">
                <a:solidFill>
                  <a:schemeClr val="tx1"/>
                </a:solidFill>
              </a:rPr>
              <a:t>However GSICS expertise , Algorithms and Deliverables can contribute towards meeting these goals. Expertise in blending IASI-A IASI-B ( similar to GSICS Prime Ref) can help harmonization.</a:t>
            </a:r>
            <a:endParaRPr lang="en-US" sz="2000" dirty="0">
              <a:solidFill>
                <a:schemeClr val="tx1"/>
              </a:solidFill>
            </a:endParaRPr>
          </a:p>
        </p:txBody>
      </p:sp>
      <p:sp>
        <p:nvSpPr>
          <p:cNvPr id="8" name="Content Placeholder 2"/>
          <p:cNvSpPr txBox="1">
            <a:spLocks/>
          </p:cNvSpPr>
          <p:nvPr/>
        </p:nvSpPr>
        <p:spPr bwMode="auto">
          <a:xfrm>
            <a:off x="800100" y="2514607"/>
            <a:ext cx="8432800" cy="850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sz="1500" dirty="0" smtClean="0">
                <a:solidFill>
                  <a:schemeClr val="tx1"/>
                </a:solidFill>
              </a:rPr>
              <a:t>All known and established corrections for timing, geo-location, and viewing geometry of pixels should be applied in the FCDR record and described in associated documentation. Associated uncertainties should also be included or described</a:t>
            </a:r>
            <a:endParaRPr lang="en-US" sz="1500" dirty="0" smtClean="0">
              <a:solidFill>
                <a:schemeClr val="tx1"/>
              </a:solidFill>
              <a:latin typeface="+mn-lt"/>
            </a:endParaRPr>
          </a:p>
          <a:p>
            <a:pPr marL="342900" lvl="0" indent="-342900" eaLnBrk="0" hangingPunct="0">
              <a:spcBef>
                <a:spcPct val="20000"/>
              </a:spcBef>
            </a:pPr>
            <a:r>
              <a:rPr lang="en-US" sz="2400" dirty="0" smtClean="0"/>
              <a: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Oval 8"/>
          <p:cNvSpPr/>
          <p:nvPr/>
        </p:nvSpPr>
        <p:spPr>
          <a:xfrm>
            <a:off x="3594100" y="3352800"/>
            <a:ext cx="2755900" cy="1117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1333507"/>
            <a:ext cx="8915400" cy="2628894"/>
          </a:xfrm>
        </p:spPr>
        <p:txBody>
          <a:bodyPr/>
          <a:lstStyle/>
          <a:p>
            <a:pPr>
              <a:buNone/>
            </a:pPr>
            <a:r>
              <a:rPr lang="en-US" dirty="0" smtClean="0">
                <a:solidFill>
                  <a:srgbClr val="C00000"/>
                </a:solidFill>
              </a:rPr>
              <a:t>MVIRI“</a:t>
            </a:r>
          </a:p>
          <a:p>
            <a:pPr>
              <a:buNone/>
            </a:pPr>
            <a:r>
              <a:rPr lang="en-US" i="1" dirty="0" smtClean="0"/>
              <a:t>Could use operational Global Space-based Inter-Calibration System (GSICS) inter-calibration factors for SEVIRI. use. Would be impossible to do a per-pixel This exists but I’m not using it. Further information, I probably wouldn’t uncertainty. If it was provided I probably wouldn’t trust it.”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a:t>
            </a:r>
            <a:endParaRPr lang="en-US" dirty="0"/>
          </a:p>
        </p:txBody>
      </p:sp>
      <p:sp>
        <p:nvSpPr>
          <p:cNvPr id="3" name="Content Placeholder 2"/>
          <p:cNvSpPr>
            <a:spLocks noGrp="1"/>
          </p:cNvSpPr>
          <p:nvPr>
            <p:ph idx="1"/>
          </p:nvPr>
        </p:nvSpPr>
        <p:spPr/>
        <p:txBody>
          <a:bodyPr/>
          <a:lstStyle/>
          <a:p>
            <a:pPr>
              <a:buNone/>
            </a:pPr>
            <a:r>
              <a:rPr lang="en-US" dirty="0" smtClean="0">
                <a:solidFill>
                  <a:srgbClr val="C00000"/>
                </a:solidFill>
              </a:rPr>
              <a:t>AVHRR</a:t>
            </a:r>
          </a:p>
          <a:p>
            <a:r>
              <a:rPr lang="en-US" dirty="0" smtClean="0"/>
              <a:t>“</a:t>
            </a:r>
            <a:r>
              <a:rPr lang="en-US" i="1" dirty="0" smtClean="0"/>
              <a:t>Would be very useful to have clear information about stability, accuracy, and variability of the accuracy (precision). Flag information about how useful/trustworthy the </a:t>
            </a:r>
            <a:r>
              <a:rPr lang="en-US" i="1" dirty="0" err="1" smtClean="0"/>
              <a:t>intercalibration</a:t>
            </a:r>
            <a:r>
              <a:rPr lang="en-US" i="1" dirty="0" smtClean="0"/>
              <a:t> information is, on a pixel-basis. (Many problems with early 3.9 </a:t>
            </a:r>
            <a:r>
              <a:rPr lang="en-US" i="1" dirty="0" err="1" smtClean="0"/>
              <a:t>μm</a:t>
            </a:r>
            <a:r>
              <a:rPr lang="en-US" i="1" dirty="0" smtClean="0"/>
              <a:t> AVHRR.)” </a:t>
            </a:r>
          </a:p>
          <a:p>
            <a:endParaRPr lang="en-US" dirty="0" smtClean="0"/>
          </a:p>
          <a:p>
            <a:r>
              <a:rPr lang="en-US" dirty="0" smtClean="0"/>
              <a:t>“</a:t>
            </a:r>
            <a:r>
              <a:rPr lang="en-US" i="1" dirty="0" smtClean="0"/>
              <a:t>Would be very useful to have clear information about stability, accuracy, and variability of the accuracy (precision). Flag information about how useful/trustworthy the </a:t>
            </a:r>
            <a:r>
              <a:rPr lang="en-US" i="1" dirty="0" err="1" smtClean="0"/>
              <a:t>intercalibration</a:t>
            </a:r>
            <a:r>
              <a:rPr lang="en-US" i="1" dirty="0" smtClean="0"/>
              <a:t> information is, on a pixel-basis. (Many problems with early 3.9 </a:t>
            </a:r>
            <a:r>
              <a:rPr lang="en-US" i="1" dirty="0" err="1" smtClean="0"/>
              <a:t>μm</a:t>
            </a:r>
            <a:r>
              <a:rPr lang="en-US" i="1" dirty="0" smtClean="0"/>
              <a:t> AVHRR.)”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a:t>
            </a:r>
            <a:endParaRPr lang="en-US" dirty="0"/>
          </a:p>
        </p:txBody>
      </p:sp>
      <p:sp>
        <p:nvSpPr>
          <p:cNvPr id="3" name="Content Placeholder 2"/>
          <p:cNvSpPr>
            <a:spLocks noGrp="1"/>
          </p:cNvSpPr>
          <p:nvPr>
            <p:ph idx="1"/>
          </p:nvPr>
        </p:nvSpPr>
        <p:spPr/>
        <p:txBody>
          <a:bodyPr/>
          <a:lstStyle/>
          <a:p>
            <a:r>
              <a:rPr lang="en-US" dirty="0" smtClean="0">
                <a:solidFill>
                  <a:srgbClr val="C00000"/>
                </a:solidFill>
              </a:rPr>
              <a:t>AMSU</a:t>
            </a:r>
          </a:p>
          <a:p>
            <a:endParaRPr lang="en-US" dirty="0" smtClean="0"/>
          </a:p>
          <a:p>
            <a:r>
              <a:rPr lang="en-US" i="1" dirty="0" smtClean="0"/>
              <a:t>Uncertainties on the channel radiances. </a:t>
            </a:r>
            <a:r>
              <a:rPr lang="en-US" i="1" dirty="0" err="1" smtClean="0"/>
              <a:t>Characterisation</a:t>
            </a:r>
            <a:r>
              <a:rPr lang="en-US" i="1" dirty="0" smtClean="0"/>
              <a:t> of across-scan bias. The more detail the better. Historical disconnect between the engineering side and data users </a:t>
            </a:r>
          </a:p>
          <a:p>
            <a:endParaRPr lang="en-US" dirty="0" smtClean="0"/>
          </a:p>
          <a:p>
            <a:r>
              <a:rPr lang="en-US" i="1" dirty="0" smtClean="0"/>
              <a:t>Uncertainties on the channel radiances. </a:t>
            </a:r>
            <a:r>
              <a:rPr lang="en-US" i="1" dirty="0" err="1" smtClean="0"/>
              <a:t>Characterisation</a:t>
            </a:r>
            <a:r>
              <a:rPr lang="en-US" i="1" dirty="0" smtClean="0"/>
              <a:t> of across-scan bias. The more detail the better. Historical disconnect between the engineering side and data users </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Sensors</a:t>
            </a:r>
            <a:endParaRPr lang="en-US" dirty="0"/>
          </a:p>
        </p:txBody>
      </p:sp>
      <p:sp>
        <p:nvSpPr>
          <p:cNvPr id="3" name="Content Placeholder 2"/>
          <p:cNvSpPr>
            <a:spLocks noGrp="1"/>
          </p:cNvSpPr>
          <p:nvPr>
            <p:ph idx="1"/>
          </p:nvPr>
        </p:nvSpPr>
        <p:spPr/>
        <p:txBody>
          <a:bodyPr/>
          <a:lstStyle/>
          <a:p>
            <a:r>
              <a:rPr lang="en-US" dirty="0" smtClean="0"/>
              <a:t>• AVHRR GAC PRT measurement sequence needs to be checked. </a:t>
            </a:r>
          </a:p>
          <a:p>
            <a:r>
              <a:rPr lang="en-US" dirty="0" smtClean="0"/>
              <a:t>• HIRS needs to be more stable than 0.2 K/decade for the production of CTH. </a:t>
            </a:r>
          </a:p>
          <a:p>
            <a:r>
              <a:rPr lang="en-US" dirty="0" smtClean="0"/>
              <a:t>• HIRS needs to be more stable than 0.05 K/decade for the production of SST. </a:t>
            </a:r>
          </a:p>
          <a:p>
            <a:r>
              <a:rPr lang="en-US" dirty="0" smtClean="0"/>
              <a:t>• AMSU needs to be more stable than 0.1 K/decade for the production of UTH. </a:t>
            </a:r>
          </a:p>
          <a:p>
            <a:r>
              <a:rPr lang="en-US" dirty="0" smtClean="0"/>
              <a:t>• AVHRR </a:t>
            </a:r>
            <a:r>
              <a:rPr lang="en-US" dirty="0" err="1" smtClean="0"/>
              <a:t>harmonisation</a:t>
            </a:r>
            <a:r>
              <a:rPr lang="en-US" dirty="0" smtClean="0"/>
              <a:t> should be better than 50 </a:t>
            </a:r>
            <a:r>
              <a:rPr lang="en-US" dirty="0" err="1" smtClean="0"/>
              <a:t>mK</a:t>
            </a:r>
            <a:r>
              <a:rPr lang="en-US" dirty="0" smtClean="0"/>
              <a:t>/decade. </a:t>
            </a:r>
          </a:p>
          <a:p>
            <a:r>
              <a:rPr lang="en-US" dirty="0" smtClean="0"/>
              <a:t>• AVHRR </a:t>
            </a:r>
            <a:r>
              <a:rPr lang="en-US" dirty="0" err="1" smtClean="0"/>
              <a:t>harmonisation</a:t>
            </a:r>
            <a:r>
              <a:rPr lang="en-US" dirty="0" smtClean="0"/>
              <a:t> should be better than 1 %, according to an “educated guess” by an AVHRR user. </a:t>
            </a:r>
          </a:p>
          <a:p>
            <a:endParaRPr lang="en-US" dirty="0"/>
          </a:p>
        </p:txBody>
      </p:sp>
      <p:sp>
        <p:nvSpPr>
          <p:cNvPr id="4" name="TextBox 3"/>
          <p:cNvSpPr txBox="1"/>
          <p:nvPr/>
        </p:nvSpPr>
        <p:spPr>
          <a:xfrm>
            <a:off x="2946400" y="6255435"/>
            <a:ext cx="3632200" cy="323165"/>
          </a:xfrm>
          <a:prstGeom prst="rect">
            <a:avLst/>
          </a:prstGeom>
          <a:solidFill>
            <a:schemeClr val="accent2"/>
          </a:solidFill>
        </p:spPr>
        <p:txBody>
          <a:bodyPr wrap="square" rtlCol="0">
            <a:spAutoFit/>
          </a:bodyPr>
          <a:lstStyle/>
          <a:p>
            <a:r>
              <a:rPr lang="en-US" sz="1500" dirty="0" smtClean="0">
                <a:solidFill>
                  <a:schemeClr val="tx1"/>
                </a:solidFill>
              </a:rPr>
              <a:t>Can help in achieving these targets</a:t>
            </a:r>
            <a:endParaRPr lang="en-US" sz="1500"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Pre-launch</a:t>
            </a:r>
            <a:endParaRPr lang="en-US" dirty="0"/>
          </a:p>
        </p:txBody>
      </p:sp>
      <p:sp>
        <p:nvSpPr>
          <p:cNvPr id="3" name="Content Placeholder 2"/>
          <p:cNvSpPr>
            <a:spLocks noGrp="1"/>
          </p:cNvSpPr>
          <p:nvPr>
            <p:ph idx="1"/>
          </p:nvPr>
        </p:nvSpPr>
        <p:spPr/>
        <p:txBody>
          <a:bodyPr/>
          <a:lstStyle/>
          <a:p>
            <a:r>
              <a:rPr lang="en-US" i="1" dirty="0" smtClean="0"/>
              <a:t>Instrument calibration for nonlinearity. Antenna pattern measurements. We use what is available. Those are the main things. What was done was adequate for instrument specifications for operational use, but not adequate for climate applications. Disconnect</a:t>
            </a:r>
          </a:p>
          <a:p>
            <a:endParaRPr lang="en-US" i="1" dirty="0" smtClean="0"/>
          </a:p>
          <a:p>
            <a:r>
              <a:rPr lang="en-US" i="1" dirty="0" smtClean="0"/>
              <a:t>Harmonization-&gt;  Satellites equatorial crossing times differ.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1511300"/>
            <a:ext cx="8915400" cy="3352801"/>
          </a:xfrm>
        </p:spPr>
        <p:txBody>
          <a:bodyPr/>
          <a:lstStyle/>
          <a:p>
            <a:r>
              <a:rPr lang="en-US" sz="2800" dirty="0" smtClean="0"/>
              <a:t>Users of GSICS products</a:t>
            </a:r>
            <a:endParaRPr lang="en-US" sz="2800" dirty="0" smtClean="0"/>
          </a:p>
          <a:p>
            <a:pPr lvl="1"/>
            <a:r>
              <a:rPr lang="en-US" sz="2400" dirty="0" smtClean="0"/>
              <a:t>Products were made available to experts and their opinions were taken as to what they view as the applications of the products and what they expect from GSICS.</a:t>
            </a:r>
          </a:p>
          <a:p>
            <a:r>
              <a:rPr lang="en-US" sz="2800" dirty="0" smtClean="0"/>
              <a:t>GSICS member agencies</a:t>
            </a:r>
          </a:p>
          <a:p>
            <a:pPr lvl="1"/>
            <a:r>
              <a:rPr lang="en-US" sz="2400" dirty="0" smtClean="0"/>
              <a:t>Survey questions were posed to members agencies and their responses were tabulated and evaluated.</a:t>
            </a:r>
          </a:p>
          <a:p>
            <a:r>
              <a:rPr lang="en-US" sz="2800" dirty="0" smtClean="0"/>
              <a:t>Climate Monitoring  groups  (FIDUCEO)</a:t>
            </a:r>
          </a:p>
          <a:p>
            <a:pPr lvl="1"/>
            <a:r>
              <a:rPr lang="en-US" sz="2400" dirty="0" smtClean="0"/>
              <a:t>The FIDUCEO Project has compiled a set of requirements as part of their work.</a:t>
            </a:r>
            <a:endParaRPr lang="en-US" sz="2400" dirty="0"/>
          </a:p>
        </p:txBody>
      </p:sp>
      <p:sp>
        <p:nvSpPr>
          <p:cNvPr id="4"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Targeted Groups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892300" y="3314700"/>
            <a:ext cx="7137400" cy="698500"/>
          </a:xfrm>
          <a:prstGeom prst="rect">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 y="274642"/>
            <a:ext cx="8915400" cy="1069899"/>
          </a:xfrm>
        </p:spPr>
        <p:txBody>
          <a:bodyPr/>
          <a:lstStyle/>
          <a:p>
            <a:r>
              <a:rPr lang="en-US" dirty="0" smtClean="0"/>
              <a:t>GPPA Maturity-Operational Phase</a:t>
            </a:r>
            <a:endParaRPr lang="en-US" dirty="0"/>
          </a:p>
        </p:txBody>
      </p:sp>
      <p:sp>
        <p:nvSpPr>
          <p:cNvPr id="5" name="Rectangle 4"/>
          <p:cNvSpPr/>
          <p:nvPr/>
        </p:nvSpPr>
        <p:spPr>
          <a:xfrm>
            <a:off x="3143078" y="3345619"/>
            <a:ext cx="4921422" cy="609540"/>
          </a:xfrm>
          <a:prstGeom prst="rect">
            <a:avLst/>
          </a:prstGeom>
          <a:gradFill flip="none" rotWithShape="1">
            <a:gsLst>
              <a:gs pos="0">
                <a:schemeClr val="bg1">
                  <a:alpha val="0"/>
                </a:schemeClr>
              </a:gs>
              <a:gs pos="56000">
                <a:srgbClr val="FBBF28"/>
              </a:gs>
              <a:gs pos="100000">
                <a:srgbClr val="FAB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   Product version Control                         Data released with disclaimer</a:t>
            </a:r>
            <a:endParaRPr lang="en-US" sz="1000" dirty="0">
              <a:solidFill>
                <a:schemeClr val="tx1"/>
              </a:solidFill>
            </a:endParaRPr>
          </a:p>
          <a:p>
            <a:r>
              <a:rPr lang="en-US" sz="1000" dirty="0">
                <a:solidFill>
                  <a:schemeClr val="tx1"/>
                </a:solidFill>
              </a:rPr>
              <a:t>C        </a:t>
            </a:r>
            <a:r>
              <a:rPr lang="en-US" sz="1000" dirty="0" smtClean="0">
                <a:solidFill>
                  <a:schemeClr val="tx1"/>
                </a:solidFill>
              </a:rPr>
              <a:t>Operations and distribution plan         Data user’s guide    T=180 days</a:t>
            </a:r>
            <a:endParaRPr lang="en-US" sz="1000" dirty="0">
              <a:solidFill>
                <a:schemeClr val="tx1"/>
              </a:solidFill>
            </a:endParaRPr>
          </a:p>
        </p:txBody>
      </p:sp>
      <p:sp>
        <p:nvSpPr>
          <p:cNvPr id="6" name="Rectangle 5"/>
          <p:cNvSpPr/>
          <p:nvPr/>
        </p:nvSpPr>
        <p:spPr>
          <a:xfrm>
            <a:off x="3665406" y="4004703"/>
            <a:ext cx="4411794" cy="609540"/>
          </a:xfrm>
          <a:prstGeom prst="rect">
            <a:avLst/>
          </a:prstGeom>
          <a:gradFill flip="none" rotWithShape="1">
            <a:gsLst>
              <a:gs pos="52000">
                <a:srgbClr val="9CDD46"/>
              </a:gs>
              <a:gs pos="0">
                <a:schemeClr val="bg1">
                  <a:alpha val="0"/>
                </a:schemeClr>
              </a:gs>
              <a:gs pos="100000">
                <a:srgbClr val="8AD72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Founding concepts Supporting models    Data </a:t>
            </a:r>
            <a:r>
              <a:rPr lang="en-US" sz="1000" dirty="0">
                <a:solidFill>
                  <a:schemeClr val="tx1"/>
                </a:solidFill>
              </a:rPr>
              <a:t>Archived and Free Access</a:t>
            </a:r>
          </a:p>
          <a:p>
            <a:r>
              <a:rPr lang="en-US" sz="1000" dirty="0">
                <a:solidFill>
                  <a:schemeClr val="tx1"/>
                </a:solidFill>
              </a:rPr>
              <a:t>           ATBD </a:t>
            </a:r>
            <a:r>
              <a:rPr lang="en-US" sz="1000" dirty="0" smtClean="0">
                <a:solidFill>
                  <a:schemeClr val="tx1"/>
                </a:solidFill>
              </a:rPr>
              <a:t>Peer-Publications                      Product quality indicator description</a:t>
            </a:r>
            <a:endParaRPr lang="en-US" sz="1000" dirty="0">
              <a:solidFill>
                <a:schemeClr val="tx1"/>
              </a:solidFill>
            </a:endParaRPr>
          </a:p>
          <a:p>
            <a:r>
              <a:rPr lang="en-US" sz="1000" dirty="0">
                <a:solidFill>
                  <a:schemeClr val="tx1"/>
                </a:solidFill>
              </a:rPr>
              <a:t>            </a:t>
            </a:r>
            <a:r>
              <a:rPr lang="en-US" sz="1000" dirty="0" smtClean="0">
                <a:solidFill>
                  <a:schemeClr val="tx1"/>
                </a:solidFill>
              </a:rPr>
              <a:t>Traceability document                         T=365 days</a:t>
            </a:r>
            <a:endParaRPr lang="en-US" sz="1000" dirty="0">
              <a:solidFill>
                <a:schemeClr val="tx1"/>
              </a:solidFill>
            </a:endParaRPr>
          </a:p>
        </p:txBody>
      </p:sp>
      <p:sp>
        <p:nvSpPr>
          <p:cNvPr id="8" name="Rectangle 13"/>
          <p:cNvSpPr/>
          <p:nvPr/>
        </p:nvSpPr>
        <p:spPr>
          <a:xfrm>
            <a:off x="1913458" y="3352800"/>
            <a:ext cx="1693342" cy="665859"/>
          </a:xfrm>
          <a:custGeom>
            <a:avLst/>
            <a:gdLst/>
            <a:ahLst/>
            <a:cxnLst/>
            <a:rect l="l" t="t" r="r" b="b"/>
            <a:pathLst>
              <a:path w="1548748" h="594360">
                <a:moveTo>
                  <a:pt x="367404" y="0"/>
                </a:moveTo>
                <a:lnTo>
                  <a:pt x="1181344" y="0"/>
                </a:lnTo>
                <a:lnTo>
                  <a:pt x="1548748" y="594360"/>
                </a:lnTo>
                <a:lnTo>
                  <a:pt x="0" y="5943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Preoperational</a:t>
            </a:r>
          </a:p>
          <a:p>
            <a:pPr algn="ctr"/>
            <a:r>
              <a:rPr lang="en-US" dirty="0" smtClean="0"/>
              <a:t>Phase</a:t>
            </a:r>
            <a:endParaRPr lang="en-US" dirty="0"/>
          </a:p>
        </p:txBody>
      </p:sp>
      <p:sp>
        <p:nvSpPr>
          <p:cNvPr id="9" name="Rectangle 14"/>
          <p:cNvSpPr/>
          <p:nvPr/>
        </p:nvSpPr>
        <p:spPr>
          <a:xfrm>
            <a:off x="1544588" y="4068711"/>
            <a:ext cx="2430512" cy="609540"/>
          </a:xfrm>
          <a:custGeom>
            <a:avLst/>
            <a:gdLst/>
            <a:ahLst/>
            <a:cxnLst/>
            <a:rect l="l" t="t" r="r" b="b"/>
            <a:pathLst>
              <a:path w="2362688" h="594360">
                <a:moveTo>
                  <a:pt x="367404" y="0"/>
                </a:moveTo>
                <a:lnTo>
                  <a:pt x="1995284" y="0"/>
                </a:lnTo>
                <a:lnTo>
                  <a:pt x="2362688" y="594360"/>
                </a:lnTo>
                <a:lnTo>
                  <a:pt x="0" y="594360"/>
                </a:lnTo>
                <a:close/>
              </a:path>
            </a:pathLst>
          </a:custGeom>
          <a:solidFill>
            <a:srgbClr val="8AD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Demonstration Phase</a:t>
            </a:r>
            <a:endParaRPr lang="en-US" dirty="0"/>
          </a:p>
        </p:txBody>
      </p:sp>
      <p:sp>
        <p:nvSpPr>
          <p:cNvPr id="10" name="Rectangle 9"/>
          <p:cNvSpPr/>
          <p:nvPr/>
        </p:nvSpPr>
        <p:spPr>
          <a:xfrm>
            <a:off x="4028128" y="4673660"/>
            <a:ext cx="4036372" cy="609540"/>
          </a:xfrm>
          <a:prstGeom prst="rect">
            <a:avLst/>
          </a:prstGeom>
          <a:gradFill flip="none" rotWithShape="1">
            <a:gsLst>
              <a:gs pos="53000">
                <a:srgbClr val="2EB1EC"/>
              </a:gs>
              <a:gs pos="0">
                <a:schemeClr val="bg1">
                  <a:alpha val="0"/>
                </a:schemeClr>
              </a:gs>
              <a:gs pos="100000">
                <a:srgbClr val="00A0E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1"/>
                </a:solidFill>
              </a:rPr>
              <a:t>            </a:t>
            </a:r>
            <a:r>
              <a:rPr lang="en-US" sz="1000" dirty="0" smtClean="0">
                <a:solidFill>
                  <a:schemeClr val="tx1"/>
                </a:solidFill>
              </a:rPr>
              <a:t>Fill out </a:t>
            </a:r>
            <a:r>
              <a:rPr lang="en-US" sz="1000" dirty="0">
                <a:solidFill>
                  <a:schemeClr val="tx1"/>
                </a:solidFill>
              </a:rPr>
              <a:t>GSICS Product Acceptance Form  ( </a:t>
            </a:r>
            <a:r>
              <a:rPr lang="en-US" sz="1000" dirty="0">
                <a:solidFill>
                  <a:schemeClr val="tx1"/>
                </a:solidFill>
                <a:hlinkClick r:id="rId2"/>
              </a:rPr>
              <a:t>GPAF</a:t>
            </a:r>
            <a:r>
              <a:rPr lang="en-US" sz="1000" dirty="0">
                <a:solidFill>
                  <a:schemeClr val="tx1"/>
                </a:solidFill>
              </a:rPr>
              <a:t> </a:t>
            </a:r>
            <a:r>
              <a:rPr lang="en-US" sz="1000" dirty="0" smtClean="0">
                <a:solidFill>
                  <a:schemeClr val="tx1"/>
                </a:solidFill>
              </a:rPr>
              <a:t>)  </a:t>
            </a:r>
            <a:endParaRPr lang="en-US" sz="1000" dirty="0">
              <a:solidFill>
                <a:schemeClr val="tx1"/>
              </a:solidFill>
            </a:endParaRPr>
          </a:p>
        </p:txBody>
      </p:sp>
      <p:sp>
        <p:nvSpPr>
          <p:cNvPr id="11" name="Rectangle 16"/>
          <p:cNvSpPr/>
          <p:nvPr/>
        </p:nvSpPr>
        <p:spPr>
          <a:xfrm>
            <a:off x="1156870" y="4724460"/>
            <a:ext cx="3211930" cy="609540"/>
          </a:xfrm>
          <a:custGeom>
            <a:avLst/>
            <a:gdLst/>
            <a:ahLst/>
            <a:cxnLst/>
            <a:rect l="l" t="t" r="r" b="b"/>
            <a:pathLst>
              <a:path w="3176628" h="594360">
                <a:moveTo>
                  <a:pt x="367404" y="0"/>
                </a:moveTo>
                <a:lnTo>
                  <a:pt x="2809225" y="0"/>
                </a:lnTo>
                <a:lnTo>
                  <a:pt x="3176628" y="594360"/>
                </a:lnTo>
                <a:lnTo>
                  <a:pt x="0" y="594360"/>
                </a:lnTo>
                <a:close/>
              </a:path>
            </a:pathLst>
          </a:cu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Submission  Phase</a:t>
            </a:r>
            <a:endParaRPr lang="en-US" dirty="0"/>
          </a:p>
        </p:txBody>
      </p:sp>
      <p:pic>
        <p:nvPicPr>
          <p:cNvPr id="12" name="Picture 11" descr="463px-Apollo_17_Pre-Launch_-_GPN-2000-000636.jpg"/>
          <p:cNvPicPr>
            <a:picLocks noChangeAspect="1"/>
          </p:cNvPicPr>
          <p:nvPr/>
        </p:nvPicPr>
        <p:blipFill>
          <a:blip r:embed="rId3" cstate="print"/>
          <a:stretch>
            <a:fillRect/>
          </a:stretch>
        </p:blipFill>
        <p:spPr>
          <a:xfrm>
            <a:off x="8204200" y="4652851"/>
            <a:ext cx="596900" cy="630349"/>
          </a:xfrm>
          <a:prstGeom prst="rect">
            <a:avLst/>
          </a:prstGeom>
        </p:spPr>
      </p:pic>
      <p:pic>
        <p:nvPicPr>
          <p:cNvPr id="13" name="Picture 12" descr="750px-Apollo_16_Launch_-_GPN-2000-000638.jpg"/>
          <p:cNvPicPr>
            <a:picLocks noChangeAspect="1"/>
          </p:cNvPicPr>
          <p:nvPr/>
        </p:nvPicPr>
        <p:blipFill>
          <a:blip r:embed="rId4" cstate="print"/>
          <a:stretch>
            <a:fillRect/>
          </a:stretch>
        </p:blipFill>
        <p:spPr>
          <a:xfrm flipH="1">
            <a:off x="8216900" y="3958767"/>
            <a:ext cx="584200" cy="651370"/>
          </a:xfrm>
          <a:prstGeom prst="rect">
            <a:avLst/>
          </a:prstGeom>
        </p:spPr>
      </p:pic>
      <p:pic>
        <p:nvPicPr>
          <p:cNvPr id="14" name="Picture 13" descr="546px-Apollo_16_Command_and_Service_Module_Over_the_Moon_-_GPN-2002-000069.jpg"/>
          <p:cNvPicPr>
            <a:picLocks noChangeAspect="1"/>
          </p:cNvPicPr>
          <p:nvPr/>
        </p:nvPicPr>
        <p:blipFill>
          <a:blip r:embed="rId5" cstate="print"/>
          <a:srcRect t="17647" r="12928"/>
          <a:stretch>
            <a:fillRect/>
          </a:stretch>
        </p:blipFill>
        <p:spPr>
          <a:xfrm>
            <a:off x="8216900" y="3329906"/>
            <a:ext cx="578662" cy="607504"/>
          </a:xfrm>
          <a:prstGeom prst="rect">
            <a:avLst/>
          </a:prstGeom>
        </p:spPr>
      </p:pic>
      <p:sp>
        <p:nvSpPr>
          <p:cNvPr id="16" name="Title 1"/>
          <p:cNvSpPr txBox="1">
            <a:spLocks/>
          </p:cNvSpPr>
          <p:nvPr/>
        </p:nvSpPr>
        <p:spPr bwMode="auto">
          <a:xfrm>
            <a:off x="-94735" y="5398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dirty="0" smtClean="0"/>
              <a:t>GPPA Description</a:t>
            </a:r>
            <a:endParaRPr lang="en-US" dirty="0"/>
          </a:p>
        </p:txBody>
      </p:sp>
      <p:sp>
        <p:nvSpPr>
          <p:cNvPr id="15" name="Rectangle 14"/>
          <p:cNvSpPr/>
          <p:nvPr/>
        </p:nvSpPr>
        <p:spPr>
          <a:xfrm>
            <a:off x="2804360" y="2732845"/>
            <a:ext cx="5260140" cy="566057"/>
          </a:xfrm>
          <a:prstGeom prst="rect">
            <a:avLst/>
          </a:prstGeom>
          <a:gradFill flip="none" rotWithShape="1">
            <a:gsLst>
              <a:gs pos="45000">
                <a:srgbClr val="F1583F"/>
              </a:gs>
              <a:gs pos="0">
                <a:schemeClr val="bg1">
                  <a:alpha val="0"/>
                </a:schemeClr>
              </a:gs>
              <a:gs pos="100000">
                <a:srgbClr val="EE381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000000"/>
                </a:solidFill>
                <a:cs typeface="Arial"/>
              </a:rPr>
              <a:t>     Product </a:t>
            </a:r>
            <a:r>
              <a:rPr lang="en-US" sz="1000" dirty="0">
                <a:solidFill>
                  <a:srgbClr val="000000"/>
                </a:solidFill>
                <a:cs typeface="Arial"/>
              </a:rPr>
              <a:t>is fully accepted by GSICS Executive Panel (EP) and maintained within GSICS </a:t>
            </a:r>
            <a:r>
              <a:rPr lang="en-US" sz="1000" dirty="0" smtClean="0">
                <a:solidFill>
                  <a:srgbClr val="000000"/>
                </a:solidFill>
                <a:cs typeface="Arial"/>
              </a:rPr>
              <a:t>and</a:t>
            </a:r>
          </a:p>
          <a:p>
            <a:r>
              <a:rPr lang="en-US" sz="1000" dirty="0">
                <a:solidFill>
                  <a:srgbClr val="000000"/>
                </a:solidFill>
                <a:cs typeface="Arial"/>
              </a:rPr>
              <a:t> </a:t>
            </a:r>
            <a:r>
              <a:rPr lang="en-US" sz="1000" dirty="0" smtClean="0">
                <a:solidFill>
                  <a:srgbClr val="000000"/>
                </a:solidFill>
                <a:cs typeface="Arial"/>
              </a:rPr>
              <a:t>     </a:t>
            </a:r>
            <a:r>
              <a:rPr lang="en-US" sz="1000" dirty="0">
                <a:solidFill>
                  <a:srgbClr val="000000"/>
                </a:solidFill>
                <a:cs typeface="Arial"/>
              </a:rPr>
              <a:t>distributed to the </a:t>
            </a:r>
            <a:r>
              <a:rPr lang="en-US" sz="1000" dirty="0" smtClean="0">
                <a:solidFill>
                  <a:srgbClr val="000000"/>
                </a:solidFill>
                <a:cs typeface="Arial"/>
              </a:rPr>
              <a:t>public.</a:t>
            </a:r>
          </a:p>
          <a:p>
            <a:r>
              <a:rPr lang="en-US" sz="1000" dirty="0">
                <a:solidFill>
                  <a:srgbClr val="000000"/>
                </a:solidFill>
                <a:cs typeface="Arial"/>
              </a:rPr>
              <a:t> </a:t>
            </a:r>
            <a:r>
              <a:rPr lang="en-US" sz="1000" dirty="0" smtClean="0">
                <a:solidFill>
                  <a:srgbClr val="000000"/>
                </a:solidFill>
                <a:cs typeface="Arial"/>
              </a:rPr>
              <a:t>        Product Logs, Data Usage</a:t>
            </a:r>
          </a:p>
          <a:p>
            <a:r>
              <a:rPr lang="en-US" sz="1000" dirty="0">
                <a:solidFill>
                  <a:srgbClr val="000000"/>
                </a:solidFill>
                <a:cs typeface="Arial"/>
              </a:rPr>
              <a:t> </a:t>
            </a:r>
            <a:r>
              <a:rPr lang="en-US" sz="1000" dirty="0" smtClean="0">
                <a:solidFill>
                  <a:srgbClr val="000000"/>
                </a:solidFill>
                <a:cs typeface="Arial"/>
              </a:rPr>
              <a:t>         </a:t>
            </a:r>
            <a:endParaRPr lang="en-US" sz="1000" dirty="0">
              <a:solidFill>
                <a:schemeClr val="tx1"/>
              </a:solidFill>
            </a:endParaRPr>
          </a:p>
        </p:txBody>
      </p:sp>
      <p:sp>
        <p:nvSpPr>
          <p:cNvPr id="17" name="Rectangle 12"/>
          <p:cNvSpPr/>
          <p:nvPr/>
        </p:nvSpPr>
        <p:spPr>
          <a:xfrm>
            <a:off x="2336800" y="2628900"/>
            <a:ext cx="876300" cy="698501"/>
          </a:xfrm>
          <a:custGeom>
            <a:avLst/>
            <a:gdLst/>
            <a:ahLst/>
            <a:cxnLst/>
            <a:rect l="l" t="t" r="r" b="b"/>
            <a:pathLst>
              <a:path w="734807" h="594360">
                <a:moveTo>
                  <a:pt x="367403" y="0"/>
                </a:moveTo>
                <a:lnTo>
                  <a:pt x="734807" y="594360"/>
                </a:lnTo>
                <a:lnTo>
                  <a:pt x="0" y="594360"/>
                </a:lnTo>
                <a:close/>
              </a:path>
            </a:pathLst>
          </a:custGeom>
          <a:solidFill>
            <a:srgbClr val="EE3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p>
          <a:p>
            <a:pPr algn="ctr"/>
            <a:endParaRPr lang="en-US" dirty="0"/>
          </a:p>
          <a:p>
            <a:pPr algn="ctr"/>
            <a:r>
              <a:rPr lang="en-US" dirty="0" smtClean="0"/>
              <a:t>Operational</a:t>
            </a:r>
          </a:p>
          <a:p>
            <a:pPr algn="ctr"/>
            <a:r>
              <a:rPr lang="en-US" dirty="0" smtClean="0"/>
              <a:t>Phase</a:t>
            </a:r>
            <a:endParaRPr lang="en-US" dirty="0"/>
          </a:p>
        </p:txBody>
      </p:sp>
      <p:pic>
        <p:nvPicPr>
          <p:cNvPr id="21" name="Picture 20" descr="MoonLanding.jpg"/>
          <p:cNvPicPr>
            <a:picLocks noChangeAspect="1"/>
          </p:cNvPicPr>
          <p:nvPr/>
        </p:nvPicPr>
        <p:blipFill>
          <a:blip r:embed="rId6" cstate="print"/>
          <a:stretch>
            <a:fillRect/>
          </a:stretch>
        </p:blipFill>
        <p:spPr>
          <a:xfrm>
            <a:off x="8216900" y="2732845"/>
            <a:ext cx="584200" cy="554347"/>
          </a:xfrm>
          <a:prstGeom prst="rect">
            <a:avLst/>
          </a:prstGeom>
        </p:spPr>
      </p:pic>
      <p:grpSp>
        <p:nvGrpSpPr>
          <p:cNvPr id="22" name="Group 21"/>
          <p:cNvGrpSpPr/>
          <p:nvPr/>
        </p:nvGrpSpPr>
        <p:grpSpPr>
          <a:xfrm>
            <a:off x="1143000" y="1456267"/>
            <a:ext cx="8026400" cy="4766733"/>
            <a:chOff x="5791200" y="1468967"/>
            <a:chExt cx="8026400" cy="4766733"/>
          </a:xfrm>
        </p:grpSpPr>
        <p:graphicFrame>
          <p:nvGraphicFramePr>
            <p:cNvPr id="18" name="Diagram 17"/>
            <p:cNvGraphicFramePr/>
            <p:nvPr/>
          </p:nvGraphicFramePr>
          <p:xfrm>
            <a:off x="5791200" y="1468967"/>
            <a:ext cx="8026400" cy="4766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Box 19"/>
            <p:cNvSpPr txBox="1"/>
            <p:nvPr/>
          </p:nvSpPr>
          <p:spPr>
            <a:xfrm>
              <a:off x="8966200" y="3716867"/>
              <a:ext cx="1524000" cy="461665"/>
            </a:xfrm>
            <a:prstGeom prst="rect">
              <a:avLst/>
            </a:prstGeom>
            <a:solidFill>
              <a:schemeClr val="bg1"/>
            </a:solidFill>
          </p:spPr>
          <p:txBody>
            <a:bodyPr wrap="square" rtlCol="0">
              <a:spAutoFit/>
            </a:bodyPr>
            <a:lstStyle/>
            <a:p>
              <a:r>
                <a:rPr lang="en-US" sz="1200" dirty="0" smtClean="0">
                  <a:solidFill>
                    <a:srgbClr val="002060"/>
                  </a:solidFill>
                </a:rPr>
                <a:t>         GPPA</a:t>
              </a:r>
            </a:p>
            <a:p>
              <a:r>
                <a:rPr lang="en-US" sz="1200" dirty="0" smtClean="0">
                  <a:solidFill>
                    <a:srgbClr val="002060"/>
                  </a:solidFill>
                </a:rPr>
                <a:t>Guiding Principal</a:t>
              </a:r>
              <a:endParaRPr lang="en-US" sz="1200" dirty="0">
                <a:solidFill>
                  <a:srgbClr val="002060"/>
                </a:solidFill>
              </a:endParaRPr>
            </a:p>
          </p:txBody>
        </p:sp>
      </p:grpSp>
      <p:sp>
        <p:nvSpPr>
          <p:cNvPr id="23" name="TextBox 22"/>
          <p:cNvSpPr txBox="1"/>
          <p:nvPr/>
        </p:nvSpPr>
        <p:spPr>
          <a:xfrm>
            <a:off x="0" y="6280090"/>
            <a:ext cx="9906000" cy="400110"/>
          </a:xfrm>
          <a:prstGeom prst="rect">
            <a:avLst/>
          </a:prstGeom>
          <a:noFill/>
        </p:spPr>
        <p:txBody>
          <a:bodyPr wrap="square" rtlCol="0">
            <a:spAutoFit/>
          </a:bodyPr>
          <a:lstStyle/>
          <a:p>
            <a:r>
              <a:rPr lang="en-US" sz="2000" dirty="0" smtClean="0">
                <a:solidFill>
                  <a:schemeClr val="tx1"/>
                </a:solidFill>
              </a:rPr>
              <a:t>Users and Reviewers Feedback plays a pivotal role in assigning maturity</a:t>
            </a:r>
            <a:endParaRPr lang="en-US" sz="2000" dirty="0">
              <a:solidFill>
                <a:schemeClr val="tx1"/>
              </a:solidFill>
            </a:endParaRPr>
          </a:p>
        </p:txBody>
      </p:sp>
    </p:spTree>
    <p:extLst>
      <p:ext uri="{BB962C8B-B14F-4D97-AF65-F5344CB8AC3E}">
        <p14:creationId xmlns:p14="http://schemas.microsoft.com/office/powerpoint/2010/main" xmlns="" val="146671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76700" y="3149607"/>
            <a:ext cx="2197100" cy="749294"/>
          </a:xfrm>
        </p:spPr>
        <p:txBody>
          <a:bodyPr/>
          <a:lstStyle/>
          <a:p>
            <a:pPr>
              <a:buNone/>
            </a:pPr>
            <a:r>
              <a:rPr lang="en-US" dirty="0" smtClean="0"/>
              <a:t>THANK YOU</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Rectangle 1"/>
          <p:cNvSpPr>
            <a:spLocks noChangeArrowheads="1"/>
          </p:cNvSpPr>
          <p:nvPr/>
        </p:nvSpPr>
        <p:spPr bwMode="auto">
          <a:xfrm>
            <a:off x="749300" y="1258376"/>
            <a:ext cx="832075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EP-16</a:t>
            </a:r>
          </a:p>
          <a:p>
            <a:pPr marL="0" marR="0" lvl="0" indent="0" algn="l" defTabSz="914400" rtl="0" eaLnBrk="1" fontAlgn="base" latinLnBrk="0" hangingPunct="1">
              <a:lnSpc>
                <a:spcPct val="100000"/>
              </a:lnSpc>
              <a:spcBef>
                <a:spcPct val="0"/>
              </a:spcBef>
              <a:spcAft>
                <a:spcPct val="0"/>
              </a:spcAft>
              <a:buClrTx/>
              <a:buSzTx/>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GSICS user requirements should be more precise and traceable to identified requirements sources, i.e. statements or documents from representative users.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Examples of such sources include: outcome of GSICS workshops, reports from GSICS beta-testers, requirements for GSICS by the GCOS-SC Chair (GSICS-EP-14), satellite instrument calibration for measuring global climate change (</a:t>
            </a:r>
            <a:r>
              <a:rPr kumimoji="0" lang="en-US" altLang="ja-JP" sz="18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Ohring</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G. et al., BAMS, Sept 2005),</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GCOS Systematic observation requirements for satellite-based data products for climate (GCOS-154).  For instance, GCOS-154 action C8 calls for “</a:t>
            </a:r>
            <a:r>
              <a:rPr kumimoji="0" lang="en-US" altLang="ja-JP" sz="1800" b="0" i="1" u="none" strike="noStrike" cap="none" normalizeH="0" baseline="0" dirty="0" smtClean="0">
                <a:ln>
                  <a:noFill/>
                </a:ln>
                <a:solidFill>
                  <a:schemeClr val="tx1"/>
                </a:solidFill>
                <a:effectLst/>
                <a:latin typeface="Arial" pitchFamily="34" charset="0"/>
                <a:ea typeface="MS Mincho" pitchFamily="49" charset="-128"/>
                <a:cs typeface="Arial" pitchFamily="34" charset="0"/>
              </a:rPr>
              <a:t>Use of GSICS bias-corrected coefficients</a:t>
            </a:r>
            <a:r>
              <a:rPr kumimoji="0" lang="en-US" altLang="ja-JP" sz="18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and bias adjustment information from reanalysis”.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US" altLang="ja-JP" sz="1800" b="0" dirty="0" smtClean="0">
              <a:solidFill>
                <a:schemeClr val="tx1"/>
              </a:solidFill>
              <a:latin typeface="Arial" pitchFamily="34" charset="0"/>
              <a:ea typeface="MS Mincho" pitchFamily="49"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pPr>
            <a:r>
              <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rPr>
              <a:t>GUW -15</a:t>
            </a:r>
          </a:p>
          <a:p>
            <a:pPr marL="0" marR="0" lvl="0" indent="0" algn="l" defTabSz="914400" rtl="0" eaLnBrk="1" fontAlgn="base" latinLnBrk="0" hangingPunct="1">
              <a:lnSpc>
                <a:spcPct val="100000"/>
              </a:lnSpc>
              <a:spcBef>
                <a:spcPct val="0"/>
              </a:spcBef>
              <a:spcAft>
                <a:spcPct val="0"/>
              </a:spcAft>
              <a:buClrTx/>
              <a:buSzTx/>
              <a:tabLst/>
            </a:pPr>
            <a:endParaRPr kumimoji="0" lang="en-US" altLang="ja-JP" sz="1800" i="0" u="none" strike="noStrike" cap="none" normalizeH="0" baseline="0" dirty="0" smtClean="0">
              <a:ln>
                <a:noFill/>
              </a:ln>
              <a:solidFill>
                <a:schemeClr val="tx1"/>
              </a:solidFill>
              <a:effectLst/>
              <a:latin typeface="Arial" pitchFamily="34" charset="0"/>
              <a:ea typeface="MS Mincho" pitchFamily="49" charset="-128"/>
              <a:cs typeface="Arial" pitchFamily="34" charset="0"/>
            </a:endParaRPr>
          </a:p>
          <a:p>
            <a:pPr lvl="0"/>
            <a:r>
              <a:rPr lang="en-GB" sz="1800" b="0" dirty="0" smtClean="0">
                <a:solidFill>
                  <a:schemeClr val="tx1"/>
                </a:solidFill>
              </a:rPr>
              <a:t>GCC is to draft a </a:t>
            </a:r>
            <a:r>
              <a:rPr lang="en-GB" sz="1800" b="0" dirty="0" err="1" smtClean="0">
                <a:solidFill>
                  <a:schemeClr val="tx1"/>
                </a:solidFill>
              </a:rPr>
              <a:t>strawman</a:t>
            </a:r>
            <a:r>
              <a:rPr lang="en-GB" sz="1800" b="0" dirty="0" smtClean="0">
                <a:solidFill>
                  <a:schemeClr val="tx1"/>
                </a:solidFill>
              </a:rPr>
              <a:t> User Requirements’ document and send it out for review.</a:t>
            </a:r>
            <a:endParaRPr kumimoji="0" lang="en-US" altLang="ja-JP"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520" y="805911"/>
            <a:ext cx="8453765" cy="1013279"/>
          </a:xfrm>
        </p:spPr>
        <p:txBody>
          <a:bodyPr/>
          <a:lstStyle/>
          <a:p>
            <a:pPr>
              <a:lnSpc>
                <a:spcPct val="150000"/>
              </a:lnSpc>
              <a:buNone/>
            </a:pPr>
            <a:r>
              <a:rPr lang="en-US" sz="1800" dirty="0" smtClean="0">
                <a:solidFill>
                  <a:schemeClr val="tx2"/>
                </a:solidFill>
                <a:latin typeface="Arial" pitchFamily="34" charset="0"/>
                <a:cs typeface="Arial" pitchFamily="34" charset="0"/>
              </a:rPr>
              <a:t>GSICS has 37 Inter-calibration products spanning IR and VIS wavelengths.</a:t>
            </a:r>
          </a:p>
          <a:p>
            <a:pPr>
              <a:lnSpc>
                <a:spcPct val="150000"/>
              </a:lnSpc>
              <a:buNone/>
            </a:pPr>
            <a:r>
              <a:rPr lang="en-US" sz="1800" dirty="0" smtClean="0">
                <a:solidFill>
                  <a:schemeClr val="tx2"/>
                </a:solidFill>
                <a:latin typeface="Arial" pitchFamily="34" charset="0"/>
                <a:cs typeface="Arial" pitchFamily="34" charset="0"/>
              </a:rPr>
              <a:t> Products have bias, offset and uncertainty estimates.</a:t>
            </a:r>
          </a:p>
          <a:p>
            <a:pPr>
              <a:lnSpc>
                <a:spcPct val="150000"/>
              </a:lnSpc>
              <a:buNone/>
            </a:pPr>
            <a:r>
              <a:rPr lang="en-US" sz="1800" dirty="0" smtClean="0">
                <a:solidFill>
                  <a:schemeClr val="tx2"/>
                </a:solidFill>
                <a:latin typeface="Arial" pitchFamily="34" charset="0"/>
                <a:cs typeface="Arial" pitchFamily="34" charset="0"/>
              </a:rPr>
              <a:t>Users of GSICS products play a central  GSICS in defining GSICS current and future course of actions and we need their feedback from time to time to meet their requirements.</a:t>
            </a:r>
          </a:p>
          <a:p>
            <a:pPr>
              <a:lnSpc>
                <a:spcPct val="150000"/>
              </a:lnSpc>
              <a:buNone/>
            </a:pPr>
            <a:r>
              <a:rPr lang="en-US" sz="1800" dirty="0" smtClean="0">
                <a:solidFill>
                  <a:schemeClr val="tx2"/>
                </a:solidFill>
                <a:latin typeface="Arial" pitchFamily="34" charset="0"/>
                <a:cs typeface="Arial" pitchFamily="34" charset="0"/>
              </a:rPr>
              <a:t>A survey was sent out to gather user expectations from GSICS </a:t>
            </a:r>
          </a:p>
          <a:p>
            <a:pPr>
              <a:lnSpc>
                <a:spcPct val="150000"/>
              </a:lnSpc>
              <a:buNone/>
            </a:pPr>
            <a:r>
              <a:rPr lang="en-US" sz="1800" dirty="0" smtClean="0">
                <a:solidFill>
                  <a:schemeClr val="tx2"/>
                </a:solidFill>
                <a:latin typeface="Arial" pitchFamily="34" charset="0"/>
                <a:cs typeface="Arial" pitchFamily="34" charset="0"/>
              </a:rPr>
              <a:t>It can be accessed at </a:t>
            </a:r>
            <a:r>
              <a:rPr lang="en-US" sz="1800" dirty="0" smtClean="0">
                <a:solidFill>
                  <a:schemeClr val="tx2"/>
                </a:solidFill>
                <a:latin typeface="Arial" pitchFamily="34" charset="0"/>
                <a:cs typeface="Arial" pitchFamily="34" charset="0"/>
                <a:hlinkClick r:id="rId2"/>
              </a:rPr>
              <a:t>here</a:t>
            </a:r>
            <a:r>
              <a:rPr lang="en-US" sz="1800" dirty="0" smtClean="0">
                <a:solidFill>
                  <a:schemeClr val="tx2"/>
                </a:solidFill>
                <a:latin typeface="Arial" pitchFamily="34" charset="0"/>
                <a:cs typeface="Arial" pitchFamily="34" charset="0"/>
              </a:rPr>
              <a:t> and we present here feedback we received so far</a:t>
            </a:r>
          </a:p>
          <a:p>
            <a:pPr>
              <a:lnSpc>
                <a:spcPct val="150000"/>
              </a:lnSpc>
              <a:buNone/>
            </a:pPr>
            <a:r>
              <a:rPr lang="en-US" sz="1800" dirty="0" smtClean="0"/>
              <a:t>Proposed </a:t>
            </a:r>
            <a:r>
              <a:rPr lang="en-US" sz="1800" b="0" dirty="0" smtClean="0"/>
              <a:t> form users to indicate their requirements for GSICS Corrections ( Tim </a:t>
            </a:r>
            <a:r>
              <a:rPr lang="en-US" sz="1800" b="0" dirty="0" err="1" smtClean="0"/>
              <a:t>Hewison</a:t>
            </a:r>
            <a:endParaRPr lang="en-US" sz="1800" dirty="0" smtClean="0">
              <a:solidFill>
                <a:schemeClr val="tx2"/>
              </a:solidFill>
              <a:latin typeface="Arial" pitchFamily="34" charset="0"/>
              <a:cs typeface="Arial" pitchFamily="34" charset="0"/>
            </a:endParaRPr>
          </a:p>
          <a:p>
            <a:pPr>
              <a:lnSpc>
                <a:spcPct val="150000"/>
              </a:lnSpc>
              <a:buNone/>
            </a:pPr>
            <a:endParaRPr lang="en-US" sz="1800" dirty="0" smtClean="0">
              <a:solidFill>
                <a:schemeClr val="tx2"/>
              </a:solidFill>
              <a:latin typeface="Arial" pitchFamily="34" charset="0"/>
              <a:cs typeface="Arial" pitchFamily="34" charset="0"/>
            </a:endParaRPr>
          </a:p>
          <a:p>
            <a:pPr>
              <a:lnSpc>
                <a:spcPct val="150000"/>
              </a:lnSpc>
              <a:buNone/>
            </a:pPr>
            <a:endParaRPr lang="en-US" sz="1800" dirty="0" smtClean="0">
              <a:solidFill>
                <a:schemeClr val="tx2"/>
              </a:solidFill>
              <a:latin typeface="Arial" pitchFamily="34" charset="0"/>
              <a:cs typeface="Arial" pitchFamily="34" charset="0"/>
            </a:endParaRPr>
          </a:p>
          <a:p>
            <a:endParaRPr lang="en-US" dirty="0"/>
          </a:p>
        </p:txBody>
      </p:sp>
      <p:sp>
        <p:nvSpPr>
          <p:cNvPr id="4" name="Title 1"/>
          <p:cNvSpPr txBox="1">
            <a:spLocks/>
          </p:cNvSpPr>
          <p:nvPr/>
        </p:nvSpPr>
        <p:spPr bwMode="auto">
          <a:xfrm>
            <a:off x="2248929" y="0"/>
            <a:ext cx="4559643"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dirty="0" smtClean="0">
                <a:solidFill>
                  <a:schemeClr val="bg1"/>
                </a:solidFill>
                <a:latin typeface="+mj-lt"/>
                <a:ea typeface="+mj-ea"/>
                <a:cs typeface="+mj-cs"/>
              </a:rPr>
              <a:t>Introduction</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1689100"/>
            <a:ext cx="8915400" cy="3713169"/>
          </a:xfrm>
        </p:spPr>
        <p:txBody>
          <a:bodyPr/>
          <a:lstStyle/>
          <a:p>
            <a:pPr>
              <a:buNone/>
            </a:pPr>
            <a:r>
              <a:rPr lang="en-US" sz="2200" dirty="0" smtClean="0"/>
              <a:t>SST retrieval – User need constant flow of (</a:t>
            </a:r>
            <a:r>
              <a:rPr lang="en-US" sz="2200" dirty="0" err="1" smtClean="0"/>
              <a:t>uncorr</a:t>
            </a:r>
            <a:r>
              <a:rPr lang="en-US" sz="2200" dirty="0" smtClean="0"/>
              <a:t>) TOA  Radiances along with GSICS correction Coefficients and Uncertainty. Also wants to experiment with the smoothing period to optimize performance (</a:t>
            </a:r>
            <a:r>
              <a:rPr lang="en-US" sz="2200" dirty="0" smtClean="0">
                <a:solidFill>
                  <a:srgbClr val="009900"/>
                </a:solidFill>
              </a:rPr>
              <a:t>GSICS products currently provide this flexibility).</a:t>
            </a:r>
            <a:r>
              <a:rPr lang="en-US" sz="2200" dirty="0" smtClean="0"/>
              <a:t> </a:t>
            </a:r>
          </a:p>
          <a:p>
            <a:pPr>
              <a:buNone/>
            </a:pPr>
            <a:r>
              <a:rPr lang="en-US" sz="2200" dirty="0" smtClean="0"/>
              <a:t>Cloud Height Retrieval. User needs TOA Radiances and RTM runs (initialized by GCM forecasts).  </a:t>
            </a:r>
          </a:p>
          <a:p>
            <a:pPr>
              <a:buNone/>
            </a:pPr>
            <a:r>
              <a:rPr lang="en-US" sz="2200" dirty="0" smtClean="0"/>
              <a:t>SRF Retrieval.  User needs GSICS correction Coefficients and TOA Radiances Uncertainty as well as intermediate collocated data (Hyper spectral radiances over the broad band)</a:t>
            </a:r>
          </a:p>
          <a:p>
            <a:pPr>
              <a:buNone/>
            </a:pPr>
            <a:r>
              <a:rPr lang="en-US" sz="2200" dirty="0" smtClean="0"/>
              <a:t>Climate Applications. User needs intermediate cross calibrations as well as re-calibrated coefficients (multi step corrections) and a reference for long term validation of the TOA measurements.</a:t>
            </a:r>
          </a:p>
          <a:p>
            <a:pPr marL="342900" lvl="3" indent="-342900">
              <a:buNone/>
            </a:pPr>
            <a:endParaRPr lang="en-US" dirty="0" smtClean="0"/>
          </a:p>
          <a:p>
            <a:pPr>
              <a:buNone/>
            </a:pPr>
            <a:endParaRPr lang="en-US" dirty="0" smtClean="0"/>
          </a:p>
          <a:p>
            <a:pPr>
              <a:buNone/>
            </a:pPr>
            <a:endParaRPr lang="en-US" dirty="0"/>
          </a:p>
        </p:txBody>
      </p:sp>
      <p:sp>
        <p:nvSpPr>
          <p:cNvPr id="4" name="TextBox 3"/>
          <p:cNvSpPr txBox="1"/>
          <p:nvPr/>
        </p:nvSpPr>
        <p:spPr>
          <a:xfrm>
            <a:off x="520700" y="1282700"/>
            <a:ext cx="44069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Application specific Requirements</a:t>
            </a:r>
            <a:endParaRPr lang="en-US" sz="1600" i="1" dirty="0">
              <a:solidFill>
                <a:schemeClr val="tx1"/>
              </a:solidFill>
            </a:endParaRPr>
          </a:p>
        </p:txBody>
      </p:sp>
      <p:sp>
        <p:nvSpPr>
          <p:cNvPr id="5" name="Title 1"/>
          <p:cNvSpPr txBox="1">
            <a:spLocks/>
          </p:cNvSpPr>
          <p:nvPr/>
        </p:nvSpPr>
        <p:spPr bwMode="auto">
          <a:xfrm>
            <a:off x="647700" y="427042"/>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User Requirements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1562100" y="6273225"/>
            <a:ext cx="6680200" cy="584775"/>
          </a:xfrm>
          <a:prstGeom prst="rect">
            <a:avLst/>
          </a:prstGeom>
          <a:solidFill>
            <a:srgbClr val="C00000"/>
          </a:solidFill>
        </p:spPr>
        <p:txBody>
          <a:bodyPr wrap="square" rtlCol="0">
            <a:spAutoFit/>
          </a:bodyPr>
          <a:lstStyle/>
          <a:p>
            <a:r>
              <a:rPr lang="en-US" sz="1600" dirty="0" smtClean="0"/>
              <a:t>“Just the calibration coefficients are of no use”,</a:t>
            </a:r>
          </a:p>
          <a:p>
            <a:r>
              <a:rPr lang="en-US" sz="1600" dirty="0" smtClean="0"/>
              <a:t> need ancillary information to use them.</a:t>
            </a:r>
            <a:endParaRPr lang="en-US" sz="1600"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Developments</a:t>
            </a:r>
            <a:endParaRPr lang="en-US" dirty="0"/>
          </a:p>
        </p:txBody>
      </p:sp>
      <p:sp>
        <p:nvSpPr>
          <p:cNvPr id="3" name="Content Placeholder 2"/>
          <p:cNvSpPr>
            <a:spLocks noGrp="1"/>
          </p:cNvSpPr>
          <p:nvPr>
            <p:ph idx="1"/>
          </p:nvPr>
        </p:nvSpPr>
        <p:spPr>
          <a:xfrm>
            <a:off x="482600" y="1231901"/>
            <a:ext cx="8915400" cy="4572000"/>
          </a:xfrm>
        </p:spPr>
        <p:txBody>
          <a:bodyPr/>
          <a:lstStyle/>
          <a:p>
            <a:pPr>
              <a:buNone/>
            </a:pPr>
            <a:r>
              <a:rPr lang="en-US" dirty="0" smtClean="0"/>
              <a:t>Climate and Weather communities have placed a need to  calibrate in-orbit instruments  to a higher level of precision and stability of the instrument. </a:t>
            </a:r>
          </a:p>
          <a:p>
            <a:pPr>
              <a:buNone/>
            </a:pPr>
            <a:endParaRPr lang="en-US" dirty="0" smtClean="0"/>
          </a:p>
          <a:p>
            <a:pPr>
              <a:buNone/>
            </a:pPr>
            <a:endParaRPr lang="en-US" dirty="0" smtClean="0"/>
          </a:p>
          <a:p>
            <a:pPr>
              <a:buNone/>
            </a:pPr>
            <a:r>
              <a:rPr lang="en-US" sz="1800" dirty="0" smtClean="0"/>
              <a:t>      Cross calibration of range of instruments in IR, VIS, UV and MW wave lengths with concurrently flying instruments, In-situ targets (DCC, Deserts) , Solar and Lunar targets, ray matching has given more opportunity to quantify and correct in-orbit biases.</a:t>
            </a:r>
          </a:p>
          <a:p>
            <a:pPr>
              <a:buNone/>
            </a:pPr>
            <a:endParaRPr lang="en-US" sz="1800" dirty="0" smtClean="0"/>
          </a:p>
          <a:p>
            <a:pPr>
              <a:buNone/>
            </a:pPr>
            <a:endParaRPr lang="en-US" dirty="0" smtClean="0"/>
          </a:p>
          <a:p>
            <a:pPr>
              <a:buNone/>
            </a:pPr>
            <a:r>
              <a:rPr lang="en-US" sz="1800" dirty="0" smtClean="0"/>
              <a:t>      Thresholds of climate accurate L1 measurements have increased to accuracy better than .1 K and stability better than 0.05K/decade </a:t>
            </a:r>
            <a:r>
              <a:rPr lang="en-US" dirty="0" smtClean="0"/>
              <a:t>. </a:t>
            </a:r>
            <a:endParaRPr lang="en-US" dirty="0"/>
          </a:p>
        </p:txBody>
      </p:sp>
      <p:sp>
        <p:nvSpPr>
          <p:cNvPr id="4" name="TextBox 3"/>
          <p:cNvSpPr txBox="1"/>
          <p:nvPr/>
        </p:nvSpPr>
        <p:spPr>
          <a:xfrm>
            <a:off x="419100" y="2603500"/>
            <a:ext cx="7721600" cy="584775"/>
          </a:xfrm>
          <a:prstGeom prst="rect">
            <a:avLst/>
          </a:prstGeom>
          <a:solidFill>
            <a:schemeClr val="bg1">
              <a:lumMod val="85000"/>
            </a:schemeClr>
          </a:solidFill>
        </p:spPr>
        <p:txBody>
          <a:bodyPr wrap="square" rtlCol="0">
            <a:spAutoFit/>
          </a:bodyPr>
          <a:lstStyle/>
          <a:p>
            <a:r>
              <a:rPr lang="en-US" sz="1600" dirty="0" smtClean="0">
                <a:solidFill>
                  <a:schemeClr val="tx1"/>
                </a:solidFill>
              </a:rPr>
              <a:t>New techniques of In-Orbit Calibration have given opportunity to better calibrate instrument</a:t>
            </a:r>
            <a:endParaRPr lang="en-US" sz="1600" i="1" dirty="0">
              <a:solidFill>
                <a:schemeClr val="tx1"/>
              </a:solidFill>
            </a:endParaRPr>
          </a:p>
        </p:txBody>
      </p:sp>
      <p:sp>
        <p:nvSpPr>
          <p:cNvPr id="5" name="TextBox 4"/>
          <p:cNvSpPr txBox="1"/>
          <p:nvPr/>
        </p:nvSpPr>
        <p:spPr>
          <a:xfrm>
            <a:off x="431800" y="4457700"/>
            <a:ext cx="59182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Need of better accuracy and stability</a:t>
            </a:r>
            <a:endParaRPr lang="en-US" sz="1600" i="1" dirty="0">
              <a:solidFill>
                <a:schemeClr val="tx1"/>
              </a:solidFill>
            </a:endParaRPr>
          </a:p>
        </p:txBody>
      </p:sp>
      <p:sp>
        <p:nvSpPr>
          <p:cNvPr id="6" name="TextBox 5"/>
          <p:cNvSpPr txBox="1"/>
          <p:nvPr/>
        </p:nvSpPr>
        <p:spPr>
          <a:xfrm>
            <a:off x="1651000" y="6261100"/>
            <a:ext cx="6083300" cy="338554"/>
          </a:xfrm>
          <a:prstGeom prst="rect">
            <a:avLst/>
          </a:prstGeom>
          <a:solidFill>
            <a:srgbClr val="C00000"/>
          </a:solidFill>
        </p:spPr>
        <p:txBody>
          <a:bodyPr wrap="square" rtlCol="0">
            <a:spAutoFit/>
          </a:bodyPr>
          <a:lstStyle/>
          <a:p>
            <a:r>
              <a:rPr lang="en-US" sz="1600" dirty="0" smtClean="0"/>
              <a:t>Requirements of the calibration community are growing</a:t>
            </a:r>
            <a:endParaRPr lang="en-US" sz="1600" i="1" dirty="0"/>
          </a:p>
        </p:txBody>
      </p:sp>
      <p:sp>
        <p:nvSpPr>
          <p:cNvPr id="8" name="TextBox 7"/>
          <p:cNvSpPr txBox="1"/>
          <p:nvPr/>
        </p:nvSpPr>
        <p:spPr>
          <a:xfrm>
            <a:off x="482600" y="5702300"/>
            <a:ext cx="82550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Need to monitor instrument measurements at different times of the day</a:t>
            </a:r>
            <a:endParaRPr lang="en-US" sz="1600" i="1"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Strawman’s</a:t>
            </a:r>
            <a:r>
              <a:rPr lang="en-US" dirty="0" smtClean="0"/>
              <a:t> list – Who are the users of In-Orbit Cross Calibration monitoring</a:t>
            </a:r>
            <a:endParaRPr lang="en-US" dirty="0"/>
          </a:p>
        </p:txBody>
      </p:sp>
      <p:sp>
        <p:nvSpPr>
          <p:cNvPr id="3" name="Content Placeholder 2"/>
          <p:cNvSpPr>
            <a:spLocks noGrp="1"/>
          </p:cNvSpPr>
          <p:nvPr>
            <p:ph idx="1"/>
          </p:nvPr>
        </p:nvSpPr>
        <p:spPr>
          <a:xfrm>
            <a:off x="317500" y="1308107"/>
            <a:ext cx="8915400" cy="4076694"/>
          </a:xfrm>
        </p:spPr>
        <p:txBody>
          <a:bodyPr/>
          <a:lstStyle/>
          <a:p>
            <a:r>
              <a:rPr lang="en-US" dirty="0" smtClean="0"/>
              <a:t>The producers of cross calibration data are the first users of the cross calibration monitoring.</a:t>
            </a:r>
          </a:p>
          <a:p>
            <a:r>
              <a:rPr lang="en-US" dirty="0" smtClean="0"/>
              <a:t>The rest of the users are scattered in the community and mainly are the ones who need L1 radiances for applications that are sensitive to L1 radiance anomalies. Some examples are</a:t>
            </a:r>
          </a:p>
          <a:p>
            <a:pPr lvl="3"/>
            <a:r>
              <a:rPr lang="en-US" dirty="0" smtClean="0"/>
              <a:t>NRT, RAC Monitoring such as at GSICS</a:t>
            </a:r>
          </a:p>
          <a:p>
            <a:pPr lvl="3"/>
            <a:r>
              <a:rPr lang="en-US" dirty="0" smtClean="0"/>
              <a:t>Climate Users (FCDR, TCDR)</a:t>
            </a:r>
          </a:p>
          <a:p>
            <a:pPr lvl="3"/>
            <a:r>
              <a:rPr lang="en-US" dirty="0" smtClean="0"/>
              <a:t>Recalibration</a:t>
            </a:r>
          </a:p>
          <a:p>
            <a:pPr lvl="3"/>
            <a:r>
              <a:rPr lang="en-US" dirty="0" smtClean="0"/>
              <a:t>Downstream services</a:t>
            </a:r>
          </a:p>
          <a:p>
            <a:pPr lvl="4"/>
            <a:r>
              <a:rPr lang="en-US" dirty="0" smtClean="0"/>
              <a:t>SST Retrieval </a:t>
            </a:r>
          </a:p>
          <a:p>
            <a:pPr lvl="4"/>
            <a:r>
              <a:rPr lang="en-US" dirty="0" smtClean="0"/>
              <a:t>Cloud Height Retrieval</a:t>
            </a:r>
          </a:p>
          <a:p>
            <a:pPr lvl="4"/>
            <a:r>
              <a:rPr lang="en-US" dirty="0" smtClean="0"/>
              <a:t>SRF Retrieval</a:t>
            </a:r>
          </a:p>
          <a:p>
            <a:pPr lvl="4"/>
            <a:r>
              <a:rPr lang="en-US" dirty="0" smtClean="0"/>
              <a:t>Monsoon Studies (ITCZ Movement)</a:t>
            </a:r>
          </a:p>
          <a:p>
            <a:endParaRPr lang="en-US" dirty="0"/>
          </a:p>
        </p:txBody>
      </p:sp>
      <p:sp>
        <p:nvSpPr>
          <p:cNvPr id="4" name="TextBox 3"/>
          <p:cNvSpPr txBox="1"/>
          <p:nvPr/>
        </p:nvSpPr>
        <p:spPr>
          <a:xfrm>
            <a:off x="520700" y="6273225"/>
            <a:ext cx="8953500" cy="584775"/>
          </a:xfrm>
          <a:prstGeom prst="rect">
            <a:avLst/>
          </a:prstGeom>
          <a:solidFill>
            <a:srgbClr val="C00000"/>
          </a:solidFill>
        </p:spPr>
        <p:txBody>
          <a:bodyPr wrap="square" rtlCol="0">
            <a:spAutoFit/>
          </a:bodyPr>
          <a:lstStyle/>
          <a:p>
            <a:r>
              <a:rPr lang="en-US" sz="1600" dirty="0" smtClean="0"/>
              <a:t>List is growing and </a:t>
            </a:r>
          </a:p>
          <a:p>
            <a:r>
              <a:rPr lang="en-US" sz="1600" dirty="0" smtClean="0"/>
              <a:t>User Requirements depends on the purpose for which the L1 corrections are applied</a:t>
            </a:r>
            <a:endParaRPr lang="en-US" sz="1600" i="1" dirty="0"/>
          </a:p>
        </p:txBody>
      </p:sp>
      <p:pic>
        <p:nvPicPr>
          <p:cNvPr id="5" name="Picture 2"/>
          <p:cNvPicPr>
            <a:picLocks noChangeAspect="1" noChangeArrowheads="1"/>
          </p:cNvPicPr>
          <p:nvPr/>
        </p:nvPicPr>
        <p:blipFill>
          <a:blip r:embed="rId2" cstate="print"/>
          <a:srcRect/>
          <a:stretch>
            <a:fillRect/>
          </a:stretch>
        </p:blipFill>
        <p:spPr bwMode="auto">
          <a:xfrm>
            <a:off x="7255439" y="3220591"/>
            <a:ext cx="2434661" cy="263411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idx="1"/>
          </p:nvPr>
        </p:nvPicPr>
        <p:blipFill>
          <a:blip r:embed="rId2" cstate="print"/>
          <a:srcRect/>
          <a:stretch>
            <a:fillRect/>
          </a:stretch>
        </p:blipFill>
        <p:spPr bwMode="auto">
          <a:xfrm>
            <a:off x="1649769" y="1508756"/>
            <a:ext cx="6229215" cy="4955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3" y="5394325"/>
            <a:ext cx="36115" cy="57150"/>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53" name="Freeform 5"/>
          <p:cNvSpPr>
            <a:spLocks/>
          </p:cNvSpPr>
          <p:nvPr>
            <p:custDataLst>
              <p:tags r:id="rId2"/>
            </p:custDataLst>
          </p:nvPr>
        </p:nvSpPr>
        <p:spPr bwMode="auto">
          <a:xfrm>
            <a:off x="734354"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4" name="Freeform 6"/>
          <p:cNvSpPr>
            <a:spLocks/>
          </p:cNvSpPr>
          <p:nvPr>
            <p:custDataLst>
              <p:tags r:id="rId3"/>
            </p:custDataLst>
          </p:nvPr>
        </p:nvSpPr>
        <p:spPr bwMode="auto">
          <a:xfrm>
            <a:off x="1233094" y="2111375"/>
            <a:ext cx="1496219" cy="769938"/>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55" name="Freeform 7"/>
          <p:cNvSpPr>
            <a:spLocks/>
          </p:cNvSpPr>
          <p:nvPr>
            <p:custDataLst>
              <p:tags r:id="rId4"/>
            </p:custDataLst>
          </p:nvPr>
        </p:nvSpPr>
        <p:spPr bwMode="auto">
          <a:xfrm>
            <a:off x="2135984" y="3662363"/>
            <a:ext cx="368035" cy="590550"/>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6" name="Freeform 8"/>
          <p:cNvSpPr>
            <a:spLocks/>
          </p:cNvSpPr>
          <p:nvPr>
            <p:custDataLst>
              <p:tags r:id="rId5"/>
            </p:custDataLst>
          </p:nvPr>
        </p:nvSpPr>
        <p:spPr bwMode="auto">
          <a:xfrm>
            <a:off x="2461025" y="4225925"/>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7" name="Freeform 9"/>
          <p:cNvSpPr>
            <a:spLocks/>
          </p:cNvSpPr>
          <p:nvPr>
            <p:custDataLst>
              <p:tags r:id="rId6"/>
            </p:custDataLst>
          </p:nvPr>
        </p:nvSpPr>
        <p:spPr bwMode="auto">
          <a:xfrm>
            <a:off x="2357837"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8" name="Freeform 10"/>
          <p:cNvSpPr>
            <a:spLocks/>
          </p:cNvSpPr>
          <p:nvPr>
            <p:custDataLst>
              <p:tags r:id="rId7"/>
            </p:custDataLst>
          </p:nvPr>
        </p:nvSpPr>
        <p:spPr bwMode="auto">
          <a:xfrm>
            <a:off x="4646877" y="2454280"/>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59" name="Freeform 11"/>
          <p:cNvSpPr>
            <a:spLocks/>
          </p:cNvSpPr>
          <p:nvPr>
            <p:custDataLst>
              <p:tags r:id="rId8"/>
            </p:custDataLst>
          </p:nvPr>
        </p:nvSpPr>
        <p:spPr bwMode="auto">
          <a:xfrm>
            <a:off x="4103423" y="2328868"/>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0" name="Freeform 12"/>
          <p:cNvSpPr>
            <a:spLocks/>
          </p:cNvSpPr>
          <p:nvPr>
            <p:custDataLst>
              <p:tags r:id="rId9"/>
            </p:custDataLst>
          </p:nvPr>
        </p:nvSpPr>
        <p:spPr bwMode="auto">
          <a:xfrm>
            <a:off x="4191133" y="1814515"/>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2" name="Freeform 14"/>
          <p:cNvSpPr>
            <a:spLocks/>
          </p:cNvSpPr>
          <p:nvPr>
            <p:custDataLst>
              <p:tags r:id="rId11"/>
            </p:custDataLst>
          </p:nvPr>
        </p:nvSpPr>
        <p:spPr bwMode="auto">
          <a:xfrm>
            <a:off x="6196410" y="1966917"/>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063" name="Freeform 15"/>
          <p:cNvSpPr>
            <a:spLocks/>
          </p:cNvSpPr>
          <p:nvPr>
            <p:custDataLst>
              <p:tags r:id="rId12"/>
            </p:custDataLst>
          </p:nvPr>
        </p:nvSpPr>
        <p:spPr bwMode="auto">
          <a:xfrm>
            <a:off x="4779301" y="1508125"/>
            <a:ext cx="239051" cy="273050"/>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5" name="Freeform 17"/>
          <p:cNvSpPr>
            <a:spLocks/>
          </p:cNvSpPr>
          <p:nvPr>
            <p:custDataLst>
              <p:tags r:id="rId14"/>
            </p:custDataLst>
          </p:nvPr>
        </p:nvSpPr>
        <p:spPr bwMode="auto">
          <a:xfrm>
            <a:off x="4521336" y="2182818"/>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6" name="Freeform 18"/>
          <p:cNvSpPr>
            <a:spLocks/>
          </p:cNvSpPr>
          <p:nvPr>
            <p:custDataLst>
              <p:tags r:id="rId15"/>
            </p:custDataLst>
          </p:nvPr>
        </p:nvSpPr>
        <p:spPr bwMode="auto">
          <a:xfrm>
            <a:off x="4540250" y="2351088"/>
            <a:ext cx="36116" cy="82550"/>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2" name="Group 19"/>
          <p:cNvGrpSpPr>
            <a:grpSpLocks/>
          </p:cNvGrpSpPr>
          <p:nvPr>
            <p:custDataLst>
              <p:tags r:id="rId16"/>
            </p:custDataLst>
          </p:nvPr>
        </p:nvGrpSpPr>
        <p:grpSpPr bwMode="auto">
          <a:xfrm>
            <a:off x="7052869"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67"/>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1" name="Freeform 23"/>
          <p:cNvSpPr>
            <a:spLocks/>
          </p:cNvSpPr>
          <p:nvPr>
            <p:custDataLst>
              <p:tags r:id="rId18"/>
            </p:custDataLst>
          </p:nvPr>
        </p:nvSpPr>
        <p:spPr bwMode="auto">
          <a:xfrm>
            <a:off x="4112025" y="2274888"/>
            <a:ext cx="304403" cy="247650"/>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72" name="Freeform 24"/>
          <p:cNvSpPr>
            <a:spLocks/>
          </p:cNvSpPr>
          <p:nvPr>
            <p:custDataLst>
              <p:tags r:id="rId19"/>
            </p:custDataLst>
          </p:nvPr>
        </p:nvSpPr>
        <p:spPr bwMode="auto">
          <a:xfrm>
            <a:off x="6963437" y="3013080"/>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3" name="Freeform 25"/>
          <p:cNvSpPr>
            <a:spLocks/>
          </p:cNvSpPr>
          <p:nvPr>
            <p:custDataLst>
              <p:tags r:id="rId20"/>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4" name="Line 26" descr="Horizontal dunkel"/>
          <p:cNvSpPr>
            <a:spLocks noChangeShapeType="1"/>
          </p:cNvSpPr>
          <p:nvPr>
            <p:custDataLst>
              <p:tags r:id="rId21"/>
            </p:custDataLst>
          </p:nvPr>
        </p:nvSpPr>
        <p:spPr bwMode="auto">
          <a:xfrm>
            <a:off x="1081752" y="2322518"/>
            <a:ext cx="3440" cy="9525"/>
          </a:xfrm>
          <a:prstGeom prst="line">
            <a:avLst/>
          </a:prstGeom>
          <a:noFill/>
          <a:ln w="9525">
            <a:solidFill>
              <a:srgbClr val="FFFFFF"/>
            </a:solidFill>
            <a:round/>
            <a:headEnd/>
            <a:tailEnd/>
          </a:ln>
        </p:spPr>
        <p:txBody>
          <a:bodyPr/>
          <a:lstStyle/>
          <a:p>
            <a:endParaRPr lang="en-US" dirty="0"/>
          </a:p>
        </p:txBody>
      </p:sp>
      <p:sp>
        <p:nvSpPr>
          <p:cNvPr id="2075" name="Freeform 27"/>
          <p:cNvSpPr>
            <a:spLocks/>
          </p:cNvSpPr>
          <p:nvPr>
            <p:custDataLst>
              <p:tags r:id="rId22"/>
            </p:custDataLst>
          </p:nvPr>
        </p:nvSpPr>
        <p:spPr bwMode="auto">
          <a:xfrm>
            <a:off x="1085189" y="2319338"/>
            <a:ext cx="3440" cy="55562"/>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6" name="Freeform 28"/>
          <p:cNvSpPr>
            <a:spLocks/>
          </p:cNvSpPr>
          <p:nvPr>
            <p:custDataLst>
              <p:tags r:id="rId23"/>
            </p:custDataLst>
          </p:nvPr>
        </p:nvSpPr>
        <p:spPr bwMode="auto">
          <a:xfrm>
            <a:off x="1059395" y="2373313"/>
            <a:ext cx="25797" cy="57150"/>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7" name="Freeform 29"/>
          <p:cNvSpPr>
            <a:spLocks/>
          </p:cNvSpPr>
          <p:nvPr>
            <p:custDataLst>
              <p:tags r:id="rId24"/>
            </p:custDataLst>
          </p:nvPr>
        </p:nvSpPr>
        <p:spPr bwMode="auto">
          <a:xfrm>
            <a:off x="2495418" y="2368550"/>
            <a:ext cx="53313" cy="57150"/>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8" name="Freeform 30"/>
          <p:cNvSpPr>
            <a:spLocks/>
          </p:cNvSpPr>
          <p:nvPr>
            <p:custDataLst>
              <p:tags r:id="rId25"/>
            </p:custDataLst>
          </p:nvPr>
        </p:nvSpPr>
        <p:spPr bwMode="auto">
          <a:xfrm>
            <a:off x="5462061" y="1925643"/>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79" name="Freeform 31"/>
          <p:cNvSpPr>
            <a:spLocks/>
          </p:cNvSpPr>
          <p:nvPr>
            <p:custDataLst>
              <p:tags r:id="rId26"/>
            </p:custDataLst>
          </p:nvPr>
        </p:nvSpPr>
        <p:spPr bwMode="auto">
          <a:xfrm>
            <a:off x="5711429" y="2228850"/>
            <a:ext cx="443706" cy="249238"/>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0" name="Freeform 32"/>
          <p:cNvSpPr>
            <a:spLocks/>
          </p:cNvSpPr>
          <p:nvPr>
            <p:custDataLst>
              <p:tags r:id="rId27"/>
            </p:custDataLst>
          </p:nvPr>
        </p:nvSpPr>
        <p:spPr bwMode="auto">
          <a:xfrm>
            <a:off x="4419867" y="3232155"/>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1" name="Freeform 33"/>
          <p:cNvSpPr>
            <a:spLocks/>
          </p:cNvSpPr>
          <p:nvPr>
            <p:custDataLst>
              <p:tags r:id="rId28"/>
            </p:custDataLst>
          </p:nvPr>
        </p:nvSpPr>
        <p:spPr bwMode="auto">
          <a:xfrm>
            <a:off x="5333075" y="3097213"/>
            <a:ext cx="165100" cy="169862"/>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2" name="Freeform 34"/>
          <p:cNvSpPr>
            <a:spLocks/>
          </p:cNvSpPr>
          <p:nvPr>
            <p:custDataLst>
              <p:tags r:id="rId29"/>
            </p:custDataLst>
          </p:nvPr>
        </p:nvSpPr>
        <p:spPr bwMode="auto">
          <a:xfrm>
            <a:off x="4750065" y="2101850"/>
            <a:ext cx="135864" cy="57150"/>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83" name="Freeform 35"/>
          <p:cNvSpPr>
            <a:spLocks/>
          </p:cNvSpPr>
          <p:nvPr>
            <p:custDataLst>
              <p:tags r:id="rId30"/>
            </p:custDataLst>
          </p:nvPr>
        </p:nvSpPr>
        <p:spPr bwMode="auto">
          <a:xfrm>
            <a:off x="5685631" y="2822575"/>
            <a:ext cx="20638" cy="57150"/>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4" name="Freeform 36"/>
          <p:cNvSpPr>
            <a:spLocks/>
          </p:cNvSpPr>
          <p:nvPr>
            <p:custDataLst>
              <p:tags r:id="rId31"/>
            </p:custDataLst>
          </p:nvPr>
        </p:nvSpPr>
        <p:spPr bwMode="auto">
          <a:xfrm>
            <a:off x="5814619" y="2827338"/>
            <a:ext cx="15478" cy="57150"/>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5" name="Freeform 37"/>
          <p:cNvSpPr>
            <a:spLocks/>
          </p:cNvSpPr>
          <p:nvPr>
            <p:custDataLst>
              <p:tags r:id="rId32"/>
            </p:custDataLst>
          </p:nvPr>
        </p:nvSpPr>
        <p:spPr bwMode="auto">
          <a:xfrm>
            <a:off x="7426061" y="3487738"/>
            <a:ext cx="48154" cy="57150"/>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3" name="Group 38"/>
          <p:cNvGrpSpPr>
            <a:grpSpLocks/>
          </p:cNvGrpSpPr>
          <p:nvPr>
            <p:custDataLst>
              <p:tags r:id="rId33"/>
            </p:custDataLst>
          </p:nvPr>
        </p:nvGrpSpPr>
        <p:grpSpPr bwMode="auto">
          <a:xfrm>
            <a:off x="2932248" y="5295905"/>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68"/>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0" name="Freeform 42"/>
          <p:cNvSpPr>
            <a:spLocks/>
          </p:cNvSpPr>
          <p:nvPr>
            <p:custDataLst>
              <p:tags r:id="rId35"/>
            </p:custDataLst>
          </p:nvPr>
        </p:nvSpPr>
        <p:spPr bwMode="auto">
          <a:xfrm>
            <a:off x="2610644" y="3097218"/>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1" name="Freeform 43"/>
          <p:cNvSpPr>
            <a:spLocks/>
          </p:cNvSpPr>
          <p:nvPr>
            <p:custDataLst>
              <p:tags r:id="rId36"/>
            </p:custDataLst>
          </p:nvPr>
        </p:nvSpPr>
        <p:spPr bwMode="auto">
          <a:xfrm>
            <a:off x="2624402" y="3098800"/>
            <a:ext cx="6879" cy="58738"/>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2" name="Freeform 44"/>
          <p:cNvSpPr>
            <a:spLocks/>
          </p:cNvSpPr>
          <p:nvPr>
            <p:custDataLst>
              <p:tags r:id="rId37"/>
            </p:custDataLst>
          </p:nvPr>
        </p:nvSpPr>
        <p:spPr bwMode="auto">
          <a:xfrm>
            <a:off x="2639884" y="3089275"/>
            <a:ext cx="8598" cy="57150"/>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3" name="Freeform 45"/>
          <p:cNvSpPr>
            <a:spLocks/>
          </p:cNvSpPr>
          <p:nvPr>
            <p:custDataLst>
              <p:tags r:id="rId38"/>
            </p:custDataLst>
          </p:nvPr>
        </p:nvSpPr>
        <p:spPr bwMode="auto">
          <a:xfrm>
            <a:off x="2617526" y="3081343"/>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4" name="Freeform 46"/>
          <p:cNvSpPr>
            <a:spLocks/>
          </p:cNvSpPr>
          <p:nvPr>
            <p:custDataLst>
              <p:tags r:id="rId39"/>
            </p:custDataLst>
          </p:nvPr>
        </p:nvSpPr>
        <p:spPr bwMode="auto">
          <a:xfrm>
            <a:off x="2670837" y="3109918"/>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5" name="Line 47"/>
          <p:cNvSpPr>
            <a:spLocks noChangeShapeType="1"/>
          </p:cNvSpPr>
          <p:nvPr>
            <p:custDataLst>
              <p:tags r:id="rId40"/>
            </p:custDataLst>
          </p:nvPr>
        </p:nvSpPr>
        <p:spPr bwMode="auto">
          <a:xfrm flipH="1" flipV="1">
            <a:off x="2679438" y="3106743"/>
            <a:ext cx="6879" cy="9525"/>
          </a:xfrm>
          <a:prstGeom prst="line">
            <a:avLst/>
          </a:prstGeom>
          <a:noFill/>
          <a:ln w="9525">
            <a:solidFill>
              <a:srgbClr val="FFFFFF"/>
            </a:solidFill>
            <a:round/>
            <a:headEnd/>
            <a:tailEnd/>
          </a:ln>
        </p:spPr>
        <p:txBody>
          <a:bodyPr/>
          <a:lstStyle/>
          <a:p>
            <a:endParaRPr lang="en-US" dirty="0"/>
          </a:p>
        </p:txBody>
      </p:sp>
      <p:sp>
        <p:nvSpPr>
          <p:cNvPr id="2096" name="Line 48"/>
          <p:cNvSpPr>
            <a:spLocks noChangeShapeType="1"/>
          </p:cNvSpPr>
          <p:nvPr>
            <p:custDataLst>
              <p:tags r:id="rId41"/>
            </p:custDataLst>
          </p:nvPr>
        </p:nvSpPr>
        <p:spPr bwMode="auto">
          <a:xfrm flipH="1">
            <a:off x="2679438" y="3132138"/>
            <a:ext cx="6879" cy="11112"/>
          </a:xfrm>
          <a:prstGeom prst="line">
            <a:avLst/>
          </a:prstGeom>
          <a:noFill/>
          <a:ln w="9525">
            <a:solidFill>
              <a:srgbClr val="FFFFFF"/>
            </a:solidFill>
            <a:round/>
            <a:headEnd/>
            <a:tailEnd/>
          </a:ln>
        </p:spPr>
        <p:txBody>
          <a:bodyPr/>
          <a:lstStyle/>
          <a:p>
            <a:endParaRPr lang="en-US" dirty="0"/>
          </a:p>
        </p:txBody>
      </p:sp>
      <p:sp>
        <p:nvSpPr>
          <p:cNvPr id="2097" name="Freeform 49"/>
          <p:cNvSpPr>
            <a:spLocks/>
          </p:cNvSpPr>
          <p:nvPr>
            <p:custDataLst>
              <p:tags r:id="rId42"/>
            </p:custDataLst>
          </p:nvPr>
        </p:nvSpPr>
        <p:spPr bwMode="auto">
          <a:xfrm>
            <a:off x="2679438" y="3127375"/>
            <a:ext cx="12039" cy="58738"/>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8" name="Freeform 50"/>
          <p:cNvSpPr>
            <a:spLocks/>
          </p:cNvSpPr>
          <p:nvPr>
            <p:custDataLst>
              <p:tags r:id="rId43"/>
            </p:custDataLst>
          </p:nvPr>
        </p:nvSpPr>
        <p:spPr bwMode="auto">
          <a:xfrm>
            <a:off x="2686315" y="3155955"/>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99" name="Freeform 51"/>
          <p:cNvSpPr>
            <a:spLocks/>
          </p:cNvSpPr>
          <p:nvPr>
            <p:custDataLst>
              <p:tags r:id="rId44"/>
            </p:custDataLst>
          </p:nvPr>
        </p:nvSpPr>
        <p:spPr bwMode="auto">
          <a:xfrm>
            <a:off x="2693194" y="3203575"/>
            <a:ext cx="17198" cy="57150"/>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0" name="Freeform 52"/>
          <p:cNvSpPr>
            <a:spLocks/>
          </p:cNvSpPr>
          <p:nvPr>
            <p:custDataLst>
              <p:tags r:id="rId45"/>
            </p:custDataLst>
          </p:nvPr>
        </p:nvSpPr>
        <p:spPr bwMode="auto">
          <a:xfrm>
            <a:off x="2703515" y="3228975"/>
            <a:ext cx="3440" cy="57150"/>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1" name="Freeform 53"/>
          <p:cNvSpPr>
            <a:spLocks/>
          </p:cNvSpPr>
          <p:nvPr>
            <p:custDataLst>
              <p:tags r:id="rId46"/>
            </p:custDataLst>
          </p:nvPr>
        </p:nvSpPr>
        <p:spPr bwMode="auto">
          <a:xfrm>
            <a:off x="2727590" y="3259138"/>
            <a:ext cx="1720" cy="55562"/>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2" name="Freeform 54"/>
          <p:cNvSpPr>
            <a:spLocks/>
          </p:cNvSpPr>
          <p:nvPr>
            <p:custDataLst>
              <p:tags r:id="rId47"/>
            </p:custDataLst>
          </p:nvPr>
        </p:nvSpPr>
        <p:spPr bwMode="auto">
          <a:xfrm>
            <a:off x="2686315" y="3271843"/>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3" name="Freeform 55"/>
          <p:cNvSpPr>
            <a:spLocks/>
          </p:cNvSpPr>
          <p:nvPr>
            <p:custDataLst>
              <p:tags r:id="rId48"/>
            </p:custDataLst>
          </p:nvPr>
        </p:nvSpPr>
        <p:spPr bwMode="auto">
          <a:xfrm>
            <a:off x="2670837" y="3336925"/>
            <a:ext cx="25796" cy="57150"/>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4" name="Freeform 56"/>
          <p:cNvSpPr>
            <a:spLocks/>
          </p:cNvSpPr>
          <p:nvPr>
            <p:custDataLst>
              <p:tags r:id="rId49"/>
            </p:custDataLst>
          </p:nvPr>
        </p:nvSpPr>
        <p:spPr bwMode="auto">
          <a:xfrm>
            <a:off x="2691475" y="3313113"/>
            <a:ext cx="13758" cy="57150"/>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5" name="Freeform 57"/>
          <p:cNvSpPr>
            <a:spLocks/>
          </p:cNvSpPr>
          <p:nvPr>
            <p:custDataLst>
              <p:tags r:id="rId50"/>
            </p:custDataLst>
          </p:nvPr>
        </p:nvSpPr>
        <p:spPr bwMode="auto">
          <a:xfrm>
            <a:off x="2130825" y="2984500"/>
            <a:ext cx="17198" cy="57150"/>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4" name="Group 58"/>
          <p:cNvGrpSpPr>
            <a:grpSpLocks/>
          </p:cNvGrpSpPr>
          <p:nvPr>
            <p:custDataLst>
              <p:tags r:id="rId51"/>
            </p:custDataLst>
          </p:nvPr>
        </p:nvGrpSpPr>
        <p:grpSpPr bwMode="auto">
          <a:xfrm>
            <a:off x="2266688" y="2817813"/>
            <a:ext cx="142743" cy="195262"/>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75"/>
            <a:ext cx="13758" cy="57150"/>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8" name="Freeform 70"/>
          <p:cNvSpPr>
            <a:spLocks/>
          </p:cNvSpPr>
          <p:nvPr>
            <p:custDataLst>
              <p:tags r:id="rId53"/>
            </p:custDataLst>
          </p:nvPr>
        </p:nvSpPr>
        <p:spPr bwMode="auto">
          <a:xfrm>
            <a:off x="8574884" y="4335468"/>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9" name="Freeform 71"/>
          <p:cNvSpPr>
            <a:spLocks/>
          </p:cNvSpPr>
          <p:nvPr>
            <p:custDataLst>
              <p:tags r:id="rId54"/>
            </p:custDataLst>
          </p:nvPr>
        </p:nvSpPr>
        <p:spPr bwMode="auto">
          <a:xfrm>
            <a:off x="8698706" y="4244980"/>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0" name="Freeform 72"/>
          <p:cNvSpPr>
            <a:spLocks/>
          </p:cNvSpPr>
          <p:nvPr>
            <p:custDataLst>
              <p:tags r:id="rId55"/>
            </p:custDataLst>
          </p:nvPr>
        </p:nvSpPr>
        <p:spPr bwMode="auto">
          <a:xfrm>
            <a:off x="8698706" y="4217988"/>
            <a:ext cx="15479" cy="57150"/>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5" name="Group 73"/>
          <p:cNvGrpSpPr>
            <a:grpSpLocks/>
          </p:cNvGrpSpPr>
          <p:nvPr>
            <p:custDataLst>
              <p:tags r:id="rId56"/>
            </p:custDataLst>
          </p:nvPr>
        </p:nvGrpSpPr>
        <p:grpSpPr bwMode="auto">
          <a:xfrm>
            <a:off x="8363350" y="4738688"/>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396" y="3395663"/>
            <a:ext cx="10319" cy="57150"/>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6" name="Freeform 78"/>
          <p:cNvSpPr>
            <a:spLocks/>
          </p:cNvSpPr>
          <p:nvPr>
            <p:custDataLst>
              <p:tags r:id="rId58"/>
            </p:custDataLst>
          </p:nvPr>
        </p:nvSpPr>
        <p:spPr bwMode="auto">
          <a:xfrm>
            <a:off x="8764058" y="4297363"/>
            <a:ext cx="15479" cy="57150"/>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7" name="Freeform 79"/>
          <p:cNvSpPr>
            <a:spLocks/>
          </p:cNvSpPr>
          <p:nvPr>
            <p:custDataLst>
              <p:tags r:id="rId59"/>
            </p:custDataLst>
          </p:nvPr>
        </p:nvSpPr>
        <p:spPr bwMode="auto">
          <a:xfrm>
            <a:off x="8788136" y="4306893"/>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8" name="Freeform 80"/>
          <p:cNvSpPr>
            <a:spLocks/>
          </p:cNvSpPr>
          <p:nvPr>
            <p:custDataLst>
              <p:tags r:id="rId60"/>
            </p:custDataLst>
          </p:nvPr>
        </p:nvSpPr>
        <p:spPr bwMode="auto">
          <a:xfrm>
            <a:off x="8045186" y="3384555"/>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29" name="Freeform 81"/>
          <p:cNvSpPr>
            <a:spLocks/>
          </p:cNvSpPr>
          <p:nvPr>
            <p:custDataLst>
              <p:tags r:id="rId61"/>
            </p:custDataLst>
          </p:nvPr>
        </p:nvSpPr>
        <p:spPr bwMode="auto">
          <a:xfrm>
            <a:off x="8108818" y="3328988"/>
            <a:ext cx="6879" cy="57150"/>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0" name="Freeform 82"/>
          <p:cNvSpPr>
            <a:spLocks/>
          </p:cNvSpPr>
          <p:nvPr>
            <p:custDataLst>
              <p:tags r:id="rId62"/>
            </p:custDataLst>
          </p:nvPr>
        </p:nvSpPr>
        <p:spPr bwMode="auto">
          <a:xfrm>
            <a:off x="8230923" y="3217863"/>
            <a:ext cx="5160" cy="57150"/>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2" name="Freeform 84"/>
          <p:cNvSpPr>
            <a:spLocks/>
          </p:cNvSpPr>
          <p:nvPr>
            <p:custDataLst>
              <p:tags r:id="rId64"/>
            </p:custDataLst>
          </p:nvPr>
        </p:nvSpPr>
        <p:spPr bwMode="auto">
          <a:xfrm>
            <a:off x="8464815" y="3930650"/>
            <a:ext cx="13758" cy="57150"/>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3" name="Freeform 85"/>
          <p:cNvSpPr>
            <a:spLocks/>
          </p:cNvSpPr>
          <p:nvPr>
            <p:custDataLst>
              <p:tags r:id="rId65"/>
            </p:custDataLst>
          </p:nvPr>
        </p:nvSpPr>
        <p:spPr bwMode="auto">
          <a:xfrm>
            <a:off x="8310033" y="3706813"/>
            <a:ext cx="27517" cy="55562"/>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4" name="Freeform 86"/>
          <p:cNvSpPr>
            <a:spLocks/>
          </p:cNvSpPr>
          <p:nvPr>
            <p:custDataLst>
              <p:tags r:id="rId66"/>
            </p:custDataLst>
          </p:nvPr>
        </p:nvSpPr>
        <p:spPr bwMode="auto">
          <a:xfrm>
            <a:off x="8248124" y="3681413"/>
            <a:ext cx="12039" cy="57150"/>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5" name="Freeform 87"/>
          <p:cNvSpPr>
            <a:spLocks/>
          </p:cNvSpPr>
          <p:nvPr>
            <p:custDataLst>
              <p:tags r:id="rId67"/>
            </p:custDataLst>
          </p:nvPr>
        </p:nvSpPr>
        <p:spPr bwMode="auto">
          <a:xfrm>
            <a:off x="8464815" y="4013200"/>
            <a:ext cx="34396" cy="57150"/>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6" name="Freeform 88"/>
          <p:cNvSpPr>
            <a:spLocks/>
          </p:cNvSpPr>
          <p:nvPr>
            <p:custDataLst>
              <p:tags r:id="rId68"/>
            </p:custDataLst>
          </p:nvPr>
        </p:nvSpPr>
        <p:spPr bwMode="auto">
          <a:xfrm>
            <a:off x="8416663" y="4002088"/>
            <a:ext cx="24077" cy="57150"/>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7" name="Line 89"/>
          <p:cNvSpPr>
            <a:spLocks noChangeShapeType="1"/>
          </p:cNvSpPr>
          <p:nvPr>
            <p:custDataLst>
              <p:tags r:id="rId69"/>
            </p:custDataLst>
          </p:nvPr>
        </p:nvSpPr>
        <p:spPr bwMode="auto">
          <a:xfrm>
            <a:off x="8452779" y="3987800"/>
            <a:ext cx="22357" cy="6350"/>
          </a:xfrm>
          <a:prstGeom prst="line">
            <a:avLst/>
          </a:prstGeom>
          <a:noFill/>
          <a:ln w="9525">
            <a:solidFill>
              <a:srgbClr val="FFFFFF"/>
            </a:solidFill>
            <a:round/>
            <a:headEnd/>
            <a:tailEnd/>
          </a:ln>
        </p:spPr>
        <p:txBody>
          <a:bodyPr/>
          <a:lstStyle/>
          <a:p>
            <a:endParaRPr lang="en-US" dirty="0"/>
          </a:p>
        </p:txBody>
      </p:sp>
      <p:sp>
        <p:nvSpPr>
          <p:cNvPr id="2138" name="Freeform 90"/>
          <p:cNvSpPr>
            <a:spLocks/>
          </p:cNvSpPr>
          <p:nvPr>
            <p:custDataLst>
              <p:tags r:id="rId70"/>
            </p:custDataLst>
          </p:nvPr>
        </p:nvSpPr>
        <p:spPr bwMode="auto">
          <a:xfrm>
            <a:off x="8475134" y="3994150"/>
            <a:ext cx="1720" cy="57150"/>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39" name="Freeform 91"/>
          <p:cNvSpPr>
            <a:spLocks/>
          </p:cNvSpPr>
          <p:nvPr>
            <p:custDataLst>
              <p:tags r:id="rId71"/>
            </p:custDataLst>
          </p:nvPr>
        </p:nvSpPr>
        <p:spPr bwMode="auto">
          <a:xfrm>
            <a:off x="8425260" y="3987800"/>
            <a:ext cx="15478" cy="58738"/>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0" name="Freeform 92"/>
          <p:cNvSpPr>
            <a:spLocks/>
          </p:cNvSpPr>
          <p:nvPr>
            <p:custDataLst>
              <p:tags r:id="rId72"/>
            </p:custDataLst>
          </p:nvPr>
        </p:nvSpPr>
        <p:spPr bwMode="auto">
          <a:xfrm>
            <a:off x="8418383" y="3968750"/>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1" name="Freeform 93"/>
          <p:cNvSpPr>
            <a:spLocks/>
          </p:cNvSpPr>
          <p:nvPr>
            <p:custDataLst>
              <p:tags r:id="rId73"/>
            </p:custDataLst>
          </p:nvPr>
        </p:nvSpPr>
        <p:spPr bwMode="auto">
          <a:xfrm>
            <a:off x="8506090" y="3695700"/>
            <a:ext cx="1720" cy="57150"/>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6" name="Group 94"/>
          <p:cNvGrpSpPr>
            <a:grpSpLocks/>
          </p:cNvGrpSpPr>
          <p:nvPr>
            <p:custDataLst>
              <p:tags r:id="rId74"/>
            </p:custDataLst>
          </p:nvPr>
        </p:nvGrpSpPr>
        <p:grpSpPr bwMode="auto">
          <a:xfrm>
            <a:off x="8370227" y="3367088"/>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5" y="3228975"/>
            <a:ext cx="6879" cy="57150"/>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3" name="Freeform 105"/>
          <p:cNvSpPr>
            <a:spLocks/>
          </p:cNvSpPr>
          <p:nvPr>
            <p:custDataLst>
              <p:tags r:id="rId76"/>
            </p:custDataLst>
          </p:nvPr>
        </p:nvSpPr>
        <p:spPr bwMode="auto">
          <a:xfrm>
            <a:off x="3477421" y="5368925"/>
            <a:ext cx="58473" cy="58738"/>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4" name="Freeform 106"/>
          <p:cNvSpPr>
            <a:spLocks/>
          </p:cNvSpPr>
          <p:nvPr>
            <p:custDataLst>
              <p:tags r:id="rId77"/>
            </p:custDataLst>
          </p:nvPr>
        </p:nvSpPr>
        <p:spPr bwMode="auto">
          <a:xfrm>
            <a:off x="5971119" y="5207005"/>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5" name="Freeform 107"/>
          <p:cNvSpPr>
            <a:spLocks/>
          </p:cNvSpPr>
          <p:nvPr>
            <p:custDataLst>
              <p:tags r:id="rId78"/>
            </p:custDataLst>
          </p:nvPr>
        </p:nvSpPr>
        <p:spPr bwMode="auto">
          <a:xfrm>
            <a:off x="8304877" y="1978025"/>
            <a:ext cx="22357" cy="57150"/>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6" name="Freeform 108"/>
          <p:cNvSpPr>
            <a:spLocks/>
          </p:cNvSpPr>
          <p:nvPr>
            <p:custDataLst>
              <p:tags r:id="rId79"/>
            </p:custDataLst>
          </p:nvPr>
        </p:nvSpPr>
        <p:spPr bwMode="auto">
          <a:xfrm>
            <a:off x="7839321" y="2564904"/>
            <a:ext cx="17198" cy="57150"/>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a:lstStyle/>
          <a:p>
            <a:endParaRPr lang="en-US" dirty="0"/>
          </a:p>
        </p:txBody>
      </p:sp>
      <p:sp>
        <p:nvSpPr>
          <p:cNvPr id="2157" name="Freeform 109"/>
          <p:cNvSpPr>
            <a:spLocks/>
          </p:cNvSpPr>
          <p:nvPr>
            <p:custDataLst>
              <p:tags r:id="rId80"/>
            </p:custDataLst>
          </p:nvPr>
        </p:nvSpPr>
        <p:spPr bwMode="auto">
          <a:xfrm>
            <a:off x="7899006" y="2241550"/>
            <a:ext cx="5159" cy="58738"/>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8" name="Freeform 110"/>
          <p:cNvSpPr>
            <a:spLocks/>
          </p:cNvSpPr>
          <p:nvPr>
            <p:custDataLst>
              <p:tags r:id="rId81"/>
            </p:custDataLst>
          </p:nvPr>
        </p:nvSpPr>
        <p:spPr bwMode="auto">
          <a:xfrm>
            <a:off x="7697787" y="2803525"/>
            <a:ext cx="15479" cy="58738"/>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9" name="Freeform 111"/>
          <p:cNvSpPr>
            <a:spLocks/>
          </p:cNvSpPr>
          <p:nvPr>
            <p:custDataLst>
              <p:tags r:id="rId82"/>
            </p:custDataLst>
          </p:nvPr>
        </p:nvSpPr>
        <p:spPr bwMode="auto">
          <a:xfrm>
            <a:off x="7716706" y="2738438"/>
            <a:ext cx="17198" cy="57150"/>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0" name="Freeform 112"/>
          <p:cNvSpPr>
            <a:spLocks/>
          </p:cNvSpPr>
          <p:nvPr>
            <p:custDataLst>
              <p:tags r:id="rId83"/>
            </p:custDataLst>
          </p:nvPr>
        </p:nvSpPr>
        <p:spPr bwMode="auto">
          <a:xfrm>
            <a:off x="7596323" y="2587630"/>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1" name="Freeform 113"/>
          <p:cNvSpPr>
            <a:spLocks/>
          </p:cNvSpPr>
          <p:nvPr>
            <p:custDataLst>
              <p:tags r:id="rId84"/>
            </p:custDataLst>
          </p:nvPr>
        </p:nvSpPr>
        <p:spPr bwMode="auto">
          <a:xfrm>
            <a:off x="4185975" y="1714500"/>
            <a:ext cx="10319" cy="57150"/>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2" name="Freeform 114"/>
          <p:cNvSpPr>
            <a:spLocks/>
          </p:cNvSpPr>
          <p:nvPr>
            <p:custDataLst>
              <p:tags r:id="rId85"/>
            </p:custDataLst>
          </p:nvPr>
        </p:nvSpPr>
        <p:spPr bwMode="auto">
          <a:xfrm>
            <a:off x="4170498" y="1482725"/>
            <a:ext cx="3440" cy="57150"/>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3" name="Freeform 115"/>
          <p:cNvSpPr>
            <a:spLocks/>
          </p:cNvSpPr>
          <p:nvPr>
            <p:custDataLst>
              <p:tags r:id="rId86"/>
            </p:custDataLst>
          </p:nvPr>
        </p:nvSpPr>
        <p:spPr bwMode="auto">
          <a:xfrm>
            <a:off x="5775060" y="3260730"/>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4" name="Freeform 116"/>
          <p:cNvSpPr>
            <a:spLocks/>
          </p:cNvSpPr>
          <p:nvPr>
            <p:custDataLst>
              <p:tags r:id="rId87"/>
            </p:custDataLst>
          </p:nvPr>
        </p:nvSpPr>
        <p:spPr bwMode="auto">
          <a:xfrm>
            <a:off x="5453460" y="3122618"/>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7" name="Group 117"/>
          <p:cNvGrpSpPr>
            <a:grpSpLocks/>
          </p:cNvGrpSpPr>
          <p:nvPr>
            <p:custDataLst>
              <p:tags r:id="rId88"/>
            </p:custDataLst>
          </p:nvPr>
        </p:nvGrpSpPr>
        <p:grpSpPr bwMode="auto">
          <a:xfrm>
            <a:off x="6289282" y="3309938"/>
            <a:ext cx="49873" cy="374650"/>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0"/>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69" y="3548063"/>
            <a:ext cx="12039" cy="55562"/>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8" name="Freeform 160"/>
          <p:cNvSpPr>
            <a:spLocks/>
          </p:cNvSpPr>
          <p:nvPr>
            <p:custDataLst>
              <p:tags r:id="rId91"/>
            </p:custDataLst>
          </p:nvPr>
        </p:nvSpPr>
        <p:spPr bwMode="auto">
          <a:xfrm>
            <a:off x="4485219" y="3687763"/>
            <a:ext cx="15479" cy="57150"/>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9" name="Freeform 161"/>
          <p:cNvSpPr>
            <a:spLocks/>
          </p:cNvSpPr>
          <p:nvPr>
            <p:custDataLst>
              <p:tags r:id="rId92"/>
            </p:custDataLst>
          </p:nvPr>
        </p:nvSpPr>
        <p:spPr bwMode="auto">
          <a:xfrm>
            <a:off x="6433741" y="2014543"/>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0" name="Freeform 162"/>
          <p:cNvSpPr>
            <a:spLocks/>
          </p:cNvSpPr>
          <p:nvPr>
            <p:custDataLst>
              <p:tags r:id="rId93"/>
            </p:custDataLst>
          </p:nvPr>
        </p:nvSpPr>
        <p:spPr bwMode="auto">
          <a:xfrm>
            <a:off x="2454143" y="3981451"/>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1" name="Freeform 163"/>
          <p:cNvSpPr>
            <a:spLocks/>
          </p:cNvSpPr>
          <p:nvPr>
            <p:custDataLst>
              <p:tags r:id="rId94"/>
            </p:custDataLst>
          </p:nvPr>
        </p:nvSpPr>
        <p:spPr bwMode="auto">
          <a:xfrm>
            <a:off x="2686317"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9" name="Group 164"/>
          <p:cNvGrpSpPr>
            <a:grpSpLocks/>
          </p:cNvGrpSpPr>
          <p:nvPr>
            <p:custDataLst>
              <p:tags r:id="rId95"/>
            </p:custDataLst>
          </p:nvPr>
        </p:nvGrpSpPr>
        <p:grpSpPr bwMode="auto">
          <a:xfrm>
            <a:off x="2376752" y="3246438"/>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8" name="Freeform 170"/>
          <p:cNvSpPr>
            <a:spLocks/>
          </p:cNvSpPr>
          <p:nvPr>
            <p:custDataLst>
              <p:tags r:id="rId97"/>
            </p:custDataLst>
          </p:nvPr>
        </p:nvSpPr>
        <p:spPr bwMode="auto">
          <a:xfrm>
            <a:off x="7941998" y="4919663"/>
            <a:ext cx="1720" cy="4762"/>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19" name="Line 171"/>
          <p:cNvSpPr>
            <a:spLocks noChangeShapeType="1"/>
          </p:cNvSpPr>
          <p:nvPr>
            <p:custDataLst>
              <p:tags r:id="rId98"/>
            </p:custDataLst>
          </p:nvPr>
        </p:nvSpPr>
        <p:spPr bwMode="auto">
          <a:xfrm flipV="1">
            <a:off x="8040029" y="4918075"/>
            <a:ext cx="1719" cy="12700"/>
          </a:xfrm>
          <a:prstGeom prst="line">
            <a:avLst/>
          </a:prstGeom>
          <a:noFill/>
          <a:ln w="9525">
            <a:solidFill>
              <a:srgbClr val="FFFFFF"/>
            </a:solidFill>
            <a:round/>
            <a:headEnd/>
            <a:tailEnd/>
          </a:ln>
        </p:spPr>
        <p:txBody>
          <a:bodyPr/>
          <a:lstStyle/>
          <a:p>
            <a:endParaRPr lang="en-US" dirty="0"/>
          </a:p>
        </p:txBody>
      </p:sp>
      <p:sp>
        <p:nvSpPr>
          <p:cNvPr id="2220" name="Freeform 172"/>
          <p:cNvSpPr>
            <a:spLocks/>
          </p:cNvSpPr>
          <p:nvPr>
            <p:custDataLst>
              <p:tags r:id="rId99"/>
            </p:custDataLst>
          </p:nvPr>
        </p:nvSpPr>
        <p:spPr bwMode="auto">
          <a:xfrm>
            <a:off x="8040029" y="4918080"/>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1" name="Freeform 173"/>
          <p:cNvSpPr>
            <a:spLocks/>
          </p:cNvSpPr>
          <p:nvPr>
            <p:custDataLst>
              <p:tags r:id="rId100"/>
            </p:custDataLst>
          </p:nvPr>
        </p:nvSpPr>
        <p:spPr bwMode="auto">
          <a:xfrm>
            <a:off x="8363350" y="4387855"/>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3" name="Freeform 175"/>
          <p:cNvSpPr>
            <a:spLocks/>
          </p:cNvSpPr>
          <p:nvPr>
            <p:custDataLst>
              <p:tags r:id="rId102"/>
            </p:custDataLst>
          </p:nvPr>
        </p:nvSpPr>
        <p:spPr bwMode="auto">
          <a:xfrm>
            <a:off x="8344432" y="4291013"/>
            <a:ext cx="18918" cy="30162"/>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4" name="Freeform 176"/>
          <p:cNvSpPr>
            <a:spLocks/>
          </p:cNvSpPr>
          <p:nvPr>
            <p:custDataLst>
              <p:tags r:id="rId103"/>
            </p:custDataLst>
          </p:nvPr>
        </p:nvSpPr>
        <p:spPr bwMode="auto">
          <a:xfrm>
            <a:off x="8256720" y="4168780"/>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5" name="Line 177"/>
          <p:cNvSpPr>
            <a:spLocks noChangeShapeType="1"/>
          </p:cNvSpPr>
          <p:nvPr>
            <p:custDataLst>
              <p:tags r:id="rId104"/>
            </p:custDataLst>
          </p:nvPr>
        </p:nvSpPr>
        <p:spPr bwMode="auto">
          <a:xfrm flipH="1" flipV="1">
            <a:off x="8249841" y="4135443"/>
            <a:ext cx="6879" cy="33337"/>
          </a:xfrm>
          <a:prstGeom prst="line">
            <a:avLst/>
          </a:prstGeom>
          <a:noFill/>
          <a:ln w="9525">
            <a:solidFill>
              <a:srgbClr val="FFFFFF"/>
            </a:solidFill>
            <a:round/>
            <a:headEnd/>
            <a:tailEnd/>
          </a:ln>
        </p:spPr>
        <p:txBody>
          <a:bodyPr/>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a:lstStyle/>
          <a:p>
            <a:endParaRPr lang="en-US" dirty="0"/>
          </a:p>
        </p:txBody>
      </p:sp>
      <p:sp>
        <p:nvSpPr>
          <p:cNvPr id="2228" name="Freeform 180"/>
          <p:cNvSpPr>
            <a:spLocks/>
          </p:cNvSpPr>
          <p:nvPr>
            <p:custDataLst>
              <p:tags r:id="rId107"/>
            </p:custDataLst>
          </p:nvPr>
        </p:nvSpPr>
        <p:spPr bwMode="auto">
          <a:xfrm>
            <a:off x="8206848"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29" name="Freeform 181"/>
          <p:cNvSpPr>
            <a:spLocks/>
          </p:cNvSpPr>
          <p:nvPr>
            <p:custDataLst>
              <p:tags r:id="rId108"/>
            </p:custDataLst>
          </p:nvPr>
        </p:nvSpPr>
        <p:spPr bwMode="auto">
          <a:xfrm>
            <a:off x="8222327" y="3983038"/>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1" name="Freeform 183"/>
          <p:cNvSpPr>
            <a:spLocks/>
          </p:cNvSpPr>
          <p:nvPr>
            <p:custDataLst>
              <p:tags r:id="rId110"/>
            </p:custDataLst>
          </p:nvPr>
        </p:nvSpPr>
        <p:spPr bwMode="auto">
          <a:xfrm>
            <a:off x="8246404" y="3957642"/>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2" name="Line 184"/>
          <p:cNvSpPr>
            <a:spLocks noChangeShapeType="1"/>
          </p:cNvSpPr>
          <p:nvPr>
            <p:custDataLst>
              <p:tags r:id="rId111"/>
            </p:custDataLst>
          </p:nvPr>
        </p:nvSpPr>
        <p:spPr bwMode="auto">
          <a:xfrm flipV="1">
            <a:off x="8246404" y="3976692"/>
            <a:ext cx="1719" cy="3175"/>
          </a:xfrm>
          <a:prstGeom prst="line">
            <a:avLst/>
          </a:prstGeom>
          <a:noFill/>
          <a:ln w="9525">
            <a:solidFill>
              <a:srgbClr val="FFFFFF"/>
            </a:solidFill>
            <a:round/>
            <a:headEnd/>
            <a:tailEnd/>
          </a:ln>
        </p:spPr>
        <p:txBody>
          <a:bodyPr/>
          <a:lstStyle/>
          <a:p>
            <a:endParaRPr lang="en-US" dirty="0"/>
          </a:p>
        </p:txBody>
      </p:sp>
      <p:sp>
        <p:nvSpPr>
          <p:cNvPr id="2233" name="Freeform 185"/>
          <p:cNvSpPr>
            <a:spLocks/>
          </p:cNvSpPr>
          <p:nvPr>
            <p:custDataLst>
              <p:tags r:id="rId112"/>
            </p:custDataLst>
          </p:nvPr>
        </p:nvSpPr>
        <p:spPr bwMode="auto">
          <a:xfrm>
            <a:off x="8229207"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4" name="Freeform 186"/>
          <p:cNvSpPr>
            <a:spLocks/>
          </p:cNvSpPr>
          <p:nvPr>
            <p:custDataLst>
              <p:tags r:id="rId113"/>
            </p:custDataLst>
          </p:nvPr>
        </p:nvSpPr>
        <p:spPr bwMode="auto">
          <a:xfrm>
            <a:off x="7926523" y="4949830"/>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5" name="Freeform 187"/>
          <p:cNvSpPr>
            <a:spLocks/>
          </p:cNvSpPr>
          <p:nvPr>
            <p:custDataLst>
              <p:tags r:id="rId114"/>
            </p:custDataLst>
          </p:nvPr>
        </p:nvSpPr>
        <p:spPr bwMode="auto">
          <a:xfrm>
            <a:off x="8076143" y="4168776"/>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7" name="Freeform 189"/>
          <p:cNvSpPr>
            <a:spLocks/>
          </p:cNvSpPr>
          <p:nvPr>
            <p:custDataLst>
              <p:tags r:id="rId116"/>
            </p:custDataLst>
          </p:nvPr>
        </p:nvSpPr>
        <p:spPr bwMode="auto">
          <a:xfrm>
            <a:off x="8021111"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8" name="Freeform 190"/>
          <p:cNvSpPr>
            <a:spLocks/>
          </p:cNvSpPr>
          <p:nvPr>
            <p:custDataLst>
              <p:tags r:id="rId117"/>
            </p:custDataLst>
          </p:nvPr>
        </p:nvSpPr>
        <p:spPr bwMode="auto">
          <a:xfrm>
            <a:off x="7847412" y="4006850"/>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39" name="Freeform 191"/>
          <p:cNvSpPr>
            <a:spLocks/>
          </p:cNvSpPr>
          <p:nvPr>
            <p:custDataLst>
              <p:tags r:id="rId118"/>
            </p:custDataLst>
          </p:nvPr>
        </p:nvSpPr>
        <p:spPr bwMode="auto">
          <a:xfrm>
            <a:off x="8112261"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0" name="Freeform 192"/>
          <p:cNvSpPr>
            <a:spLocks/>
          </p:cNvSpPr>
          <p:nvPr>
            <p:custDataLst>
              <p:tags r:id="rId119"/>
            </p:custDataLst>
          </p:nvPr>
        </p:nvSpPr>
        <p:spPr bwMode="auto">
          <a:xfrm>
            <a:off x="7285038" y="3976688"/>
            <a:ext cx="1104106" cy="908050"/>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1" name="Freeform 193"/>
          <p:cNvSpPr>
            <a:spLocks/>
          </p:cNvSpPr>
          <p:nvPr>
            <p:custDataLst>
              <p:tags r:id="rId120"/>
            </p:custDataLst>
          </p:nvPr>
        </p:nvSpPr>
        <p:spPr bwMode="auto">
          <a:xfrm>
            <a:off x="1312203" y="2643193"/>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2" name="Freeform 194"/>
          <p:cNvSpPr>
            <a:spLocks/>
          </p:cNvSpPr>
          <p:nvPr>
            <p:custDataLst>
              <p:tags r:id="rId121"/>
            </p:custDataLst>
          </p:nvPr>
        </p:nvSpPr>
        <p:spPr bwMode="auto">
          <a:xfrm>
            <a:off x="2693196" y="4283080"/>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3" name="Freeform 195"/>
          <p:cNvSpPr>
            <a:spLocks/>
          </p:cNvSpPr>
          <p:nvPr>
            <p:custDataLst>
              <p:tags r:id="rId122"/>
            </p:custDataLst>
          </p:nvPr>
        </p:nvSpPr>
        <p:spPr bwMode="auto">
          <a:xfrm>
            <a:off x="2877215" y="3487742"/>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44" name="Freeform 196"/>
          <p:cNvSpPr>
            <a:spLocks/>
          </p:cNvSpPr>
          <p:nvPr>
            <p:custDataLst>
              <p:tags r:id="rId123"/>
            </p:custDataLst>
          </p:nvPr>
        </p:nvSpPr>
        <p:spPr bwMode="auto">
          <a:xfrm>
            <a:off x="2350958" y="3046418"/>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5" name="Freeform 197"/>
          <p:cNvSpPr>
            <a:spLocks/>
          </p:cNvSpPr>
          <p:nvPr>
            <p:custDataLst>
              <p:tags r:id="rId124"/>
            </p:custDataLst>
          </p:nvPr>
        </p:nvSpPr>
        <p:spPr bwMode="auto">
          <a:xfrm>
            <a:off x="2748230" y="5400675"/>
            <a:ext cx="25797" cy="57150"/>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6" name="Freeform 198"/>
          <p:cNvSpPr>
            <a:spLocks/>
          </p:cNvSpPr>
          <p:nvPr>
            <p:custDataLst>
              <p:tags r:id="rId125"/>
            </p:custDataLst>
          </p:nvPr>
        </p:nvSpPr>
        <p:spPr bwMode="auto">
          <a:xfrm>
            <a:off x="2710395" y="5380043"/>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7" name="Freeform 199"/>
          <p:cNvSpPr>
            <a:spLocks/>
          </p:cNvSpPr>
          <p:nvPr>
            <p:custDataLst>
              <p:tags r:id="rId126"/>
            </p:custDataLst>
          </p:nvPr>
        </p:nvSpPr>
        <p:spPr bwMode="auto">
          <a:xfrm>
            <a:off x="2710394" y="5359405"/>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8" name="Freeform 200"/>
          <p:cNvSpPr>
            <a:spLocks/>
          </p:cNvSpPr>
          <p:nvPr>
            <p:custDataLst>
              <p:tags r:id="rId127"/>
            </p:custDataLst>
          </p:nvPr>
        </p:nvSpPr>
        <p:spPr bwMode="auto">
          <a:xfrm>
            <a:off x="2677716" y="5353055"/>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49" name="Freeform 201"/>
          <p:cNvSpPr>
            <a:spLocks/>
          </p:cNvSpPr>
          <p:nvPr>
            <p:custDataLst>
              <p:tags r:id="rId128"/>
            </p:custDataLst>
          </p:nvPr>
        </p:nvSpPr>
        <p:spPr bwMode="auto">
          <a:xfrm>
            <a:off x="2650200" y="5343525"/>
            <a:ext cx="30956" cy="58738"/>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0" name="Freeform 202"/>
          <p:cNvSpPr>
            <a:spLocks/>
          </p:cNvSpPr>
          <p:nvPr>
            <p:custDataLst>
              <p:tags r:id="rId129"/>
            </p:custDataLst>
          </p:nvPr>
        </p:nvSpPr>
        <p:spPr bwMode="auto">
          <a:xfrm>
            <a:off x="2624402" y="5330825"/>
            <a:ext cx="36116" cy="57150"/>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1" name="Freeform 203"/>
          <p:cNvSpPr>
            <a:spLocks/>
          </p:cNvSpPr>
          <p:nvPr>
            <p:custDataLst>
              <p:tags r:id="rId130"/>
            </p:custDataLst>
          </p:nvPr>
        </p:nvSpPr>
        <p:spPr bwMode="auto">
          <a:xfrm>
            <a:off x="2617525" y="5311775"/>
            <a:ext cx="32677" cy="57150"/>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2" name="Freeform 204"/>
          <p:cNvSpPr>
            <a:spLocks/>
          </p:cNvSpPr>
          <p:nvPr>
            <p:custDataLst>
              <p:tags r:id="rId131"/>
            </p:custDataLst>
          </p:nvPr>
        </p:nvSpPr>
        <p:spPr bwMode="auto">
          <a:xfrm>
            <a:off x="2509176" y="5002218"/>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3" name="Freeform 205"/>
          <p:cNvSpPr>
            <a:spLocks/>
          </p:cNvSpPr>
          <p:nvPr>
            <p:custDataLst>
              <p:tags r:id="rId132"/>
            </p:custDataLst>
          </p:nvPr>
        </p:nvSpPr>
        <p:spPr bwMode="auto">
          <a:xfrm>
            <a:off x="2541855" y="5097468"/>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4" name="Freeform 206"/>
          <p:cNvSpPr>
            <a:spLocks/>
          </p:cNvSpPr>
          <p:nvPr>
            <p:custDataLst>
              <p:tags r:id="rId133"/>
            </p:custDataLst>
          </p:nvPr>
        </p:nvSpPr>
        <p:spPr bwMode="auto">
          <a:xfrm>
            <a:off x="2547015" y="5119693"/>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5" name="Freeform 207"/>
          <p:cNvSpPr>
            <a:spLocks/>
          </p:cNvSpPr>
          <p:nvPr>
            <p:custDataLst>
              <p:tags r:id="rId134"/>
            </p:custDataLst>
          </p:nvPr>
        </p:nvSpPr>
        <p:spPr bwMode="auto">
          <a:xfrm>
            <a:off x="2562490" y="5181605"/>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6" name="Freeform 208"/>
          <p:cNvSpPr>
            <a:spLocks/>
          </p:cNvSpPr>
          <p:nvPr>
            <p:custDataLst>
              <p:tags r:id="rId135"/>
            </p:custDataLst>
          </p:nvPr>
        </p:nvSpPr>
        <p:spPr bwMode="auto">
          <a:xfrm>
            <a:off x="2548731" y="5194300"/>
            <a:ext cx="29237" cy="58738"/>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7" name="Freeform 209"/>
          <p:cNvSpPr>
            <a:spLocks/>
          </p:cNvSpPr>
          <p:nvPr>
            <p:custDataLst>
              <p:tags r:id="rId136"/>
            </p:custDataLst>
          </p:nvPr>
        </p:nvSpPr>
        <p:spPr bwMode="auto">
          <a:xfrm>
            <a:off x="2581408" y="5227643"/>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8" name="Freeform 210"/>
          <p:cNvSpPr>
            <a:spLocks/>
          </p:cNvSpPr>
          <p:nvPr>
            <p:custDataLst>
              <p:tags r:id="rId137"/>
            </p:custDataLst>
          </p:nvPr>
        </p:nvSpPr>
        <p:spPr bwMode="auto">
          <a:xfrm>
            <a:off x="2577971" y="5260980"/>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59" name="Freeform 211"/>
          <p:cNvSpPr>
            <a:spLocks/>
          </p:cNvSpPr>
          <p:nvPr>
            <p:custDataLst>
              <p:tags r:id="rId138"/>
            </p:custDataLst>
          </p:nvPr>
        </p:nvSpPr>
        <p:spPr bwMode="auto">
          <a:xfrm>
            <a:off x="2603765" y="5275263"/>
            <a:ext cx="18918" cy="57150"/>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0" name="Freeform 212"/>
          <p:cNvSpPr>
            <a:spLocks/>
          </p:cNvSpPr>
          <p:nvPr>
            <p:custDataLst>
              <p:tags r:id="rId139"/>
            </p:custDataLst>
          </p:nvPr>
        </p:nvSpPr>
        <p:spPr bwMode="auto">
          <a:xfrm>
            <a:off x="2605485" y="5303838"/>
            <a:ext cx="6879" cy="57150"/>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1" name="Freeform 213"/>
          <p:cNvSpPr>
            <a:spLocks/>
          </p:cNvSpPr>
          <p:nvPr>
            <p:custDataLst>
              <p:tags r:id="rId140"/>
            </p:custDataLst>
          </p:nvPr>
        </p:nvSpPr>
        <p:spPr bwMode="auto">
          <a:xfrm>
            <a:off x="2686318" y="5373688"/>
            <a:ext cx="37835" cy="57150"/>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2" name="Freeform 214"/>
          <p:cNvSpPr>
            <a:spLocks/>
          </p:cNvSpPr>
          <p:nvPr>
            <p:custDataLst>
              <p:tags r:id="rId141"/>
            </p:custDataLst>
          </p:nvPr>
        </p:nvSpPr>
        <p:spPr bwMode="auto">
          <a:xfrm>
            <a:off x="2727591" y="5314955"/>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3" name="Freeform 215"/>
          <p:cNvSpPr>
            <a:spLocks/>
          </p:cNvSpPr>
          <p:nvPr>
            <p:custDataLst>
              <p:tags r:id="rId142"/>
            </p:custDataLst>
          </p:nvPr>
        </p:nvSpPr>
        <p:spPr bwMode="auto">
          <a:xfrm>
            <a:off x="2242608" y="3081343"/>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4" name="Freeform 216"/>
          <p:cNvSpPr>
            <a:spLocks/>
          </p:cNvSpPr>
          <p:nvPr>
            <p:custDataLst>
              <p:tags r:id="rId143"/>
            </p:custDataLst>
          </p:nvPr>
        </p:nvSpPr>
        <p:spPr bwMode="auto">
          <a:xfrm>
            <a:off x="2087830" y="2943225"/>
            <a:ext cx="271727" cy="109538"/>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5" name="Freeform 217"/>
          <p:cNvSpPr>
            <a:spLocks/>
          </p:cNvSpPr>
          <p:nvPr>
            <p:custDataLst>
              <p:tags r:id="rId144"/>
            </p:custDataLst>
          </p:nvPr>
        </p:nvSpPr>
        <p:spPr bwMode="auto">
          <a:xfrm>
            <a:off x="2418027" y="3046413"/>
            <a:ext cx="96308" cy="69850"/>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66" name="Freeform 218"/>
          <p:cNvSpPr>
            <a:spLocks/>
          </p:cNvSpPr>
          <p:nvPr>
            <p:custDataLst>
              <p:tags r:id="rId145"/>
            </p:custDataLst>
          </p:nvPr>
        </p:nvSpPr>
        <p:spPr bwMode="auto">
          <a:xfrm>
            <a:off x="1950244" y="3106743"/>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7" name="Freeform 219"/>
          <p:cNvSpPr>
            <a:spLocks/>
          </p:cNvSpPr>
          <p:nvPr>
            <p:custDataLst>
              <p:tags r:id="rId146"/>
            </p:custDataLst>
          </p:nvPr>
        </p:nvSpPr>
        <p:spPr bwMode="auto">
          <a:xfrm>
            <a:off x="1864257" y="3106738"/>
            <a:ext cx="101468" cy="146050"/>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8" name="Freeform 220"/>
          <p:cNvSpPr>
            <a:spLocks/>
          </p:cNvSpPr>
          <p:nvPr>
            <p:custDataLst>
              <p:tags r:id="rId147"/>
            </p:custDataLst>
          </p:nvPr>
        </p:nvSpPr>
        <p:spPr bwMode="auto">
          <a:xfrm>
            <a:off x="1915848" y="3217863"/>
            <a:ext cx="77391" cy="57150"/>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69" name="Freeform 221"/>
          <p:cNvSpPr>
            <a:spLocks/>
          </p:cNvSpPr>
          <p:nvPr>
            <p:custDataLst>
              <p:tags r:id="rId148"/>
            </p:custDataLst>
          </p:nvPr>
        </p:nvSpPr>
        <p:spPr bwMode="auto">
          <a:xfrm>
            <a:off x="1950247"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0" name="Freeform 222"/>
          <p:cNvSpPr>
            <a:spLocks/>
          </p:cNvSpPr>
          <p:nvPr>
            <p:custDataLst>
              <p:tags r:id="rId149"/>
            </p:custDataLst>
          </p:nvPr>
        </p:nvSpPr>
        <p:spPr bwMode="auto">
          <a:xfrm>
            <a:off x="1969162" y="3209925"/>
            <a:ext cx="135863" cy="122238"/>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1" name="Freeform 223"/>
          <p:cNvSpPr>
            <a:spLocks/>
          </p:cNvSpPr>
          <p:nvPr>
            <p:custDataLst>
              <p:tags r:id="rId150"/>
            </p:custDataLst>
          </p:nvPr>
        </p:nvSpPr>
        <p:spPr bwMode="auto">
          <a:xfrm>
            <a:off x="2024196" y="3322638"/>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2" name="Freeform 224"/>
          <p:cNvSpPr>
            <a:spLocks/>
          </p:cNvSpPr>
          <p:nvPr>
            <p:custDataLst>
              <p:tags r:id="rId151"/>
            </p:custDataLst>
          </p:nvPr>
        </p:nvSpPr>
        <p:spPr bwMode="auto">
          <a:xfrm>
            <a:off x="2111907" y="3376618"/>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3" name="Freeform 225"/>
          <p:cNvSpPr>
            <a:spLocks/>
          </p:cNvSpPr>
          <p:nvPr>
            <p:custDataLst>
              <p:tags r:id="rId152"/>
            </p:custDataLst>
          </p:nvPr>
        </p:nvSpPr>
        <p:spPr bwMode="auto">
          <a:xfrm>
            <a:off x="2849695" y="4630743"/>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4" name="Freeform 226"/>
          <p:cNvSpPr>
            <a:spLocks/>
          </p:cNvSpPr>
          <p:nvPr>
            <p:custDataLst>
              <p:tags r:id="rId153"/>
            </p:custDataLst>
          </p:nvPr>
        </p:nvSpPr>
        <p:spPr bwMode="auto">
          <a:xfrm>
            <a:off x="4524773" y="12477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5" name="Freeform 227"/>
          <p:cNvSpPr>
            <a:spLocks/>
          </p:cNvSpPr>
          <p:nvPr>
            <p:custDataLst>
              <p:tags r:id="rId154"/>
            </p:custDataLst>
          </p:nvPr>
        </p:nvSpPr>
        <p:spPr bwMode="auto">
          <a:xfrm>
            <a:off x="4445664" y="1477963"/>
            <a:ext cx="486701" cy="361950"/>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6" name="Freeform 228"/>
          <p:cNvSpPr>
            <a:spLocks/>
          </p:cNvSpPr>
          <p:nvPr>
            <p:custDataLst>
              <p:tags r:id="rId155"/>
            </p:custDataLst>
          </p:nvPr>
        </p:nvSpPr>
        <p:spPr bwMode="auto">
          <a:xfrm>
            <a:off x="4813697" y="2319343"/>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a:lstStyle/>
          <a:p>
            <a:endParaRPr lang="en-US" dirty="0"/>
          </a:p>
        </p:txBody>
      </p:sp>
      <p:sp>
        <p:nvSpPr>
          <p:cNvPr id="2277" name="Freeform 229"/>
          <p:cNvSpPr>
            <a:spLocks/>
          </p:cNvSpPr>
          <p:nvPr>
            <p:custDataLst>
              <p:tags r:id="rId156"/>
            </p:custDataLst>
          </p:nvPr>
        </p:nvSpPr>
        <p:spPr bwMode="auto">
          <a:xfrm>
            <a:off x="4497259" y="2159000"/>
            <a:ext cx="91148" cy="58738"/>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8" name="Freeform 230"/>
          <p:cNvSpPr>
            <a:spLocks/>
          </p:cNvSpPr>
          <p:nvPr>
            <p:custDataLst>
              <p:tags r:id="rId157"/>
            </p:custDataLst>
          </p:nvPr>
        </p:nvSpPr>
        <p:spPr bwMode="auto">
          <a:xfrm>
            <a:off x="4430183" y="1978027"/>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79" name="Freeform 231"/>
          <p:cNvSpPr>
            <a:spLocks/>
          </p:cNvSpPr>
          <p:nvPr>
            <p:custDataLst>
              <p:tags r:id="rId158"/>
            </p:custDataLst>
          </p:nvPr>
        </p:nvSpPr>
        <p:spPr bwMode="auto">
          <a:xfrm>
            <a:off x="4409546" y="2041525"/>
            <a:ext cx="91150" cy="57150"/>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0" name="Freeform 232"/>
          <p:cNvSpPr>
            <a:spLocks/>
          </p:cNvSpPr>
          <p:nvPr>
            <p:custDataLst>
              <p:tags r:id="rId159"/>
            </p:custDataLst>
          </p:nvPr>
        </p:nvSpPr>
        <p:spPr bwMode="auto">
          <a:xfrm>
            <a:off x="5233329" y="2595563"/>
            <a:ext cx="36115" cy="131762"/>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1" name="Freeform 233"/>
          <p:cNvSpPr>
            <a:spLocks/>
          </p:cNvSpPr>
          <p:nvPr>
            <p:custDataLst>
              <p:tags r:id="rId160"/>
            </p:custDataLst>
          </p:nvPr>
        </p:nvSpPr>
        <p:spPr bwMode="auto">
          <a:xfrm>
            <a:off x="5178293" y="2647955"/>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2" name="Freeform 234"/>
          <p:cNvSpPr>
            <a:spLocks/>
          </p:cNvSpPr>
          <p:nvPr>
            <p:custDataLst>
              <p:tags r:id="rId161"/>
            </p:custDataLst>
          </p:nvPr>
        </p:nvSpPr>
        <p:spPr bwMode="auto">
          <a:xfrm>
            <a:off x="4096544" y="1901829"/>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83" name="Freeform 235"/>
          <p:cNvSpPr>
            <a:spLocks/>
          </p:cNvSpPr>
          <p:nvPr>
            <p:custDataLst>
              <p:tags r:id="rId162"/>
            </p:custDataLst>
          </p:nvPr>
        </p:nvSpPr>
        <p:spPr bwMode="auto">
          <a:xfrm>
            <a:off x="3893609" y="2813055"/>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4" name="Freeform 236"/>
          <p:cNvSpPr>
            <a:spLocks/>
          </p:cNvSpPr>
          <p:nvPr>
            <p:custDataLst>
              <p:tags r:id="rId163"/>
            </p:custDataLst>
          </p:nvPr>
        </p:nvSpPr>
        <p:spPr bwMode="auto">
          <a:xfrm>
            <a:off x="4019156" y="2873380"/>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5" name="Freeform 237"/>
          <p:cNvSpPr>
            <a:spLocks/>
          </p:cNvSpPr>
          <p:nvPr>
            <p:custDataLst>
              <p:tags r:id="rId164"/>
            </p:custDataLst>
          </p:nvPr>
        </p:nvSpPr>
        <p:spPr bwMode="auto">
          <a:xfrm>
            <a:off x="4125783" y="2479675"/>
            <a:ext cx="534855" cy="579438"/>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6" name="Freeform 238"/>
          <p:cNvSpPr>
            <a:spLocks/>
          </p:cNvSpPr>
          <p:nvPr>
            <p:custDataLst>
              <p:tags r:id="rId165"/>
            </p:custDataLst>
          </p:nvPr>
        </p:nvSpPr>
        <p:spPr bwMode="auto">
          <a:xfrm>
            <a:off x="4598723" y="2614613"/>
            <a:ext cx="416190" cy="436562"/>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7" name="Freeform 239"/>
          <p:cNvSpPr>
            <a:spLocks/>
          </p:cNvSpPr>
          <p:nvPr>
            <p:custDataLst>
              <p:tags r:id="rId166"/>
            </p:custDataLst>
          </p:nvPr>
        </p:nvSpPr>
        <p:spPr bwMode="auto">
          <a:xfrm>
            <a:off x="4547132" y="2479675"/>
            <a:ext cx="101468" cy="236538"/>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8" name="Freeform 240"/>
          <p:cNvSpPr>
            <a:spLocks/>
          </p:cNvSpPr>
          <p:nvPr>
            <p:custDataLst>
              <p:tags r:id="rId167"/>
            </p:custDataLst>
          </p:nvPr>
        </p:nvSpPr>
        <p:spPr bwMode="auto">
          <a:xfrm>
            <a:off x="3878131" y="2790825"/>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89" name="Freeform 241"/>
          <p:cNvSpPr>
            <a:spLocks/>
          </p:cNvSpPr>
          <p:nvPr>
            <p:custDataLst>
              <p:tags r:id="rId168"/>
            </p:custDataLst>
          </p:nvPr>
        </p:nvSpPr>
        <p:spPr bwMode="auto">
          <a:xfrm>
            <a:off x="3843736" y="1598613"/>
            <a:ext cx="206375" cy="93662"/>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290" name="Freeform 242"/>
          <p:cNvSpPr>
            <a:spLocks/>
          </p:cNvSpPr>
          <p:nvPr>
            <p:custDataLst>
              <p:tags r:id="rId169"/>
            </p:custDataLst>
          </p:nvPr>
        </p:nvSpPr>
        <p:spPr bwMode="auto">
          <a:xfrm>
            <a:off x="4701910" y="1862138"/>
            <a:ext cx="15479" cy="57150"/>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1" name="Freeform 243"/>
          <p:cNvSpPr>
            <a:spLocks/>
          </p:cNvSpPr>
          <p:nvPr>
            <p:custDataLst>
              <p:tags r:id="rId170"/>
            </p:custDataLst>
          </p:nvPr>
        </p:nvSpPr>
        <p:spPr bwMode="auto">
          <a:xfrm>
            <a:off x="4579808" y="1525590"/>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2" name="Freeform 244"/>
          <p:cNvSpPr>
            <a:spLocks/>
          </p:cNvSpPr>
          <p:nvPr>
            <p:custDataLst>
              <p:tags r:id="rId171"/>
            </p:custDataLst>
          </p:nvPr>
        </p:nvSpPr>
        <p:spPr bwMode="auto">
          <a:xfrm>
            <a:off x="4729427" y="1839913"/>
            <a:ext cx="29237" cy="57150"/>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3" name="Freeform 245"/>
          <p:cNvSpPr>
            <a:spLocks/>
          </p:cNvSpPr>
          <p:nvPr>
            <p:custDataLst>
              <p:tags r:id="rId172"/>
            </p:custDataLst>
          </p:nvPr>
        </p:nvSpPr>
        <p:spPr bwMode="auto">
          <a:xfrm>
            <a:off x="4127503" y="2001838"/>
            <a:ext cx="30956" cy="57150"/>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94" name="Freeform 246"/>
          <p:cNvSpPr>
            <a:spLocks/>
          </p:cNvSpPr>
          <p:nvPr>
            <p:custDataLst>
              <p:tags r:id="rId173"/>
            </p:custDataLst>
          </p:nvPr>
        </p:nvSpPr>
        <p:spPr bwMode="auto">
          <a:xfrm>
            <a:off x="5159375" y="2530475"/>
            <a:ext cx="55033" cy="57150"/>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5" name="Freeform 247"/>
          <p:cNvSpPr>
            <a:spLocks/>
          </p:cNvSpPr>
          <p:nvPr>
            <p:custDataLst>
              <p:tags r:id="rId174"/>
            </p:custDataLst>
          </p:nvPr>
        </p:nvSpPr>
        <p:spPr bwMode="auto">
          <a:xfrm>
            <a:off x="4734590" y="3322643"/>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6" name="Freeform 248"/>
          <p:cNvSpPr>
            <a:spLocks/>
          </p:cNvSpPr>
          <p:nvPr>
            <p:custDataLst>
              <p:tags r:id="rId175"/>
            </p:custDataLst>
          </p:nvPr>
        </p:nvSpPr>
        <p:spPr bwMode="auto">
          <a:xfrm>
            <a:off x="4665795" y="3490913"/>
            <a:ext cx="541734" cy="552450"/>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99" name="Freeform 251"/>
          <p:cNvSpPr>
            <a:spLocks/>
          </p:cNvSpPr>
          <p:nvPr>
            <p:custDataLst>
              <p:tags r:id="rId178"/>
            </p:custDataLst>
          </p:nvPr>
        </p:nvSpPr>
        <p:spPr bwMode="auto">
          <a:xfrm>
            <a:off x="5155935" y="3995738"/>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0" name="Freeform 252"/>
          <p:cNvSpPr>
            <a:spLocks/>
          </p:cNvSpPr>
          <p:nvPr>
            <p:custDataLst>
              <p:tags r:id="rId179"/>
            </p:custDataLst>
          </p:nvPr>
        </p:nvSpPr>
        <p:spPr bwMode="auto">
          <a:xfrm>
            <a:off x="4868733" y="4235450"/>
            <a:ext cx="257969" cy="287338"/>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1" name="Freeform 253"/>
          <p:cNvSpPr>
            <a:spLocks/>
          </p:cNvSpPr>
          <p:nvPr>
            <p:custDataLst>
              <p:tags r:id="rId180"/>
            </p:custDataLst>
          </p:nvPr>
        </p:nvSpPr>
        <p:spPr bwMode="auto">
          <a:xfrm>
            <a:off x="5489575" y="4037018"/>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2" name="Freeform 254"/>
          <p:cNvSpPr>
            <a:spLocks/>
          </p:cNvSpPr>
          <p:nvPr>
            <p:custDataLst>
              <p:tags r:id="rId181"/>
            </p:custDataLst>
          </p:nvPr>
        </p:nvSpPr>
        <p:spPr bwMode="auto">
          <a:xfrm>
            <a:off x="5138740" y="3735391"/>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3" name="Freeform 255"/>
          <p:cNvSpPr>
            <a:spLocks/>
          </p:cNvSpPr>
          <p:nvPr>
            <p:custDataLst>
              <p:tags r:id="rId182"/>
            </p:custDataLst>
          </p:nvPr>
        </p:nvSpPr>
        <p:spPr bwMode="auto">
          <a:xfrm>
            <a:off x="5126700" y="3695705"/>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4" name="Freeform 256"/>
          <p:cNvSpPr>
            <a:spLocks/>
          </p:cNvSpPr>
          <p:nvPr>
            <p:custDataLst>
              <p:tags r:id="rId183"/>
            </p:custDataLst>
          </p:nvPr>
        </p:nvSpPr>
        <p:spPr bwMode="auto">
          <a:xfrm>
            <a:off x="5462058" y="2395543"/>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6" name="Freeform 258"/>
          <p:cNvSpPr>
            <a:spLocks/>
          </p:cNvSpPr>
          <p:nvPr>
            <p:custDataLst>
              <p:tags r:id="rId185"/>
            </p:custDataLst>
          </p:nvPr>
        </p:nvSpPr>
        <p:spPr bwMode="auto">
          <a:xfrm>
            <a:off x="5699390" y="2827338"/>
            <a:ext cx="130704" cy="120650"/>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07" name="Freeform 259"/>
          <p:cNvSpPr>
            <a:spLocks/>
          </p:cNvSpPr>
          <p:nvPr>
            <p:custDataLst>
              <p:tags r:id="rId186"/>
            </p:custDataLst>
          </p:nvPr>
        </p:nvSpPr>
        <p:spPr bwMode="auto">
          <a:xfrm>
            <a:off x="5360591" y="2479680"/>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09" name="Freeform 261"/>
          <p:cNvSpPr>
            <a:spLocks/>
          </p:cNvSpPr>
          <p:nvPr>
            <p:custDataLst>
              <p:tags r:id="rId188"/>
            </p:custDataLst>
          </p:nvPr>
        </p:nvSpPr>
        <p:spPr bwMode="auto">
          <a:xfrm>
            <a:off x="5936721" y="2489205"/>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0" name="Freeform 262"/>
          <p:cNvSpPr>
            <a:spLocks/>
          </p:cNvSpPr>
          <p:nvPr>
            <p:custDataLst>
              <p:tags r:id="rId189"/>
            </p:custDataLst>
          </p:nvPr>
        </p:nvSpPr>
        <p:spPr bwMode="auto">
          <a:xfrm>
            <a:off x="6793177" y="2757493"/>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11" name="Freeform 263"/>
          <p:cNvSpPr>
            <a:spLocks/>
          </p:cNvSpPr>
          <p:nvPr>
            <p:custDataLst>
              <p:tags r:id="rId190"/>
            </p:custDataLst>
          </p:nvPr>
        </p:nvSpPr>
        <p:spPr bwMode="auto">
          <a:xfrm>
            <a:off x="3893611" y="3267075"/>
            <a:ext cx="87710" cy="58738"/>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2" name="Freeform 264"/>
          <p:cNvSpPr>
            <a:spLocks/>
          </p:cNvSpPr>
          <p:nvPr>
            <p:custDataLst>
              <p:tags r:id="rId191"/>
            </p:custDataLst>
          </p:nvPr>
        </p:nvSpPr>
        <p:spPr bwMode="auto">
          <a:xfrm>
            <a:off x="3984758" y="3349630"/>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3" name="Freeform 265"/>
          <p:cNvSpPr>
            <a:spLocks/>
          </p:cNvSpPr>
          <p:nvPr>
            <p:custDataLst>
              <p:tags r:id="rId192"/>
            </p:custDataLst>
          </p:nvPr>
        </p:nvSpPr>
        <p:spPr bwMode="auto">
          <a:xfrm>
            <a:off x="4031192" y="3400430"/>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4" name="Freeform 266"/>
          <p:cNvSpPr>
            <a:spLocks/>
          </p:cNvSpPr>
          <p:nvPr>
            <p:custDataLst>
              <p:tags r:id="rId193"/>
            </p:custDataLst>
          </p:nvPr>
        </p:nvSpPr>
        <p:spPr bwMode="auto">
          <a:xfrm>
            <a:off x="4263367"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5" name="Freeform 267"/>
          <p:cNvSpPr>
            <a:spLocks/>
          </p:cNvSpPr>
          <p:nvPr>
            <p:custDataLst>
              <p:tags r:id="rId194"/>
            </p:custDataLst>
          </p:nvPr>
        </p:nvSpPr>
        <p:spPr bwMode="auto">
          <a:xfrm>
            <a:off x="3886732" y="3235325"/>
            <a:ext cx="94589" cy="58738"/>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6" name="Freeform 268"/>
          <p:cNvSpPr>
            <a:spLocks/>
          </p:cNvSpPr>
          <p:nvPr>
            <p:custDataLst>
              <p:tags r:id="rId195"/>
            </p:custDataLst>
          </p:nvPr>
        </p:nvSpPr>
        <p:spPr bwMode="auto">
          <a:xfrm>
            <a:off x="4347636" y="3313118"/>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8" name="Freeform 270"/>
          <p:cNvSpPr>
            <a:spLocks/>
          </p:cNvSpPr>
          <p:nvPr>
            <p:custDataLst>
              <p:tags r:id="rId197"/>
            </p:custDataLst>
          </p:nvPr>
        </p:nvSpPr>
        <p:spPr bwMode="auto">
          <a:xfrm>
            <a:off x="5164537" y="4479930"/>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19" name="Freeform 271"/>
          <p:cNvSpPr>
            <a:spLocks/>
          </p:cNvSpPr>
          <p:nvPr>
            <p:custDataLst>
              <p:tags r:id="rId198"/>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0" name="Freeform 272"/>
          <p:cNvSpPr>
            <a:spLocks/>
          </p:cNvSpPr>
          <p:nvPr>
            <p:custDataLst>
              <p:tags r:id="rId199"/>
            </p:custDataLst>
          </p:nvPr>
        </p:nvSpPr>
        <p:spPr bwMode="auto">
          <a:xfrm>
            <a:off x="7453577" y="2290763"/>
            <a:ext cx="130704" cy="171450"/>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1" name="Freeform 273"/>
          <p:cNvSpPr>
            <a:spLocks/>
          </p:cNvSpPr>
          <p:nvPr>
            <p:custDataLst>
              <p:tags r:id="rId200"/>
            </p:custDataLst>
          </p:nvPr>
        </p:nvSpPr>
        <p:spPr bwMode="auto">
          <a:xfrm>
            <a:off x="6447502" y="2705105"/>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2" name="Freeform 274"/>
          <p:cNvSpPr>
            <a:spLocks/>
          </p:cNvSpPr>
          <p:nvPr>
            <p:custDataLst>
              <p:tags r:id="rId201"/>
            </p:custDataLst>
          </p:nvPr>
        </p:nvSpPr>
        <p:spPr bwMode="auto">
          <a:xfrm>
            <a:off x="6681394" y="2760668"/>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4" name="Freeform 276"/>
          <p:cNvSpPr>
            <a:spLocks/>
          </p:cNvSpPr>
          <p:nvPr>
            <p:custDataLst>
              <p:tags r:id="rId203"/>
            </p:custDataLst>
          </p:nvPr>
        </p:nvSpPr>
        <p:spPr bwMode="auto">
          <a:xfrm>
            <a:off x="7015033" y="2947993"/>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5" name="Freeform 277"/>
          <p:cNvSpPr>
            <a:spLocks/>
          </p:cNvSpPr>
          <p:nvPr>
            <p:custDataLst>
              <p:tags r:id="rId204"/>
            </p:custDataLst>
          </p:nvPr>
        </p:nvSpPr>
        <p:spPr bwMode="auto">
          <a:xfrm>
            <a:off x="7104462" y="3198818"/>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6" name="Freeform 278"/>
          <p:cNvSpPr>
            <a:spLocks/>
          </p:cNvSpPr>
          <p:nvPr>
            <p:custDataLst>
              <p:tags r:id="rId205"/>
            </p:custDataLst>
          </p:nvPr>
        </p:nvSpPr>
        <p:spPr bwMode="auto">
          <a:xfrm>
            <a:off x="7539569" y="2435230"/>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29" name="Freeform 281"/>
          <p:cNvSpPr>
            <a:spLocks/>
          </p:cNvSpPr>
          <p:nvPr>
            <p:custDataLst>
              <p:tags r:id="rId208"/>
            </p:custDataLst>
          </p:nvPr>
        </p:nvSpPr>
        <p:spPr bwMode="auto">
          <a:xfrm>
            <a:off x="6495654" y="3349630"/>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0" name="Group 282"/>
          <p:cNvGrpSpPr>
            <a:grpSpLocks/>
          </p:cNvGrpSpPr>
          <p:nvPr>
            <p:custDataLst>
              <p:tags r:id="rId209"/>
            </p:custDataLst>
          </p:nvPr>
        </p:nvGrpSpPr>
        <p:grpSpPr bwMode="auto">
          <a:xfrm>
            <a:off x="7513770" y="3060700"/>
            <a:ext cx="252809" cy="439738"/>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6" name="Freeform 308"/>
          <p:cNvSpPr>
            <a:spLocks/>
          </p:cNvSpPr>
          <p:nvPr>
            <p:custDataLst>
              <p:tags r:id="rId211"/>
            </p:custDataLst>
          </p:nvPr>
        </p:nvSpPr>
        <p:spPr bwMode="auto">
          <a:xfrm>
            <a:off x="7969517" y="3819525"/>
            <a:ext cx="24077" cy="58738"/>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7" name="Freeform 309"/>
          <p:cNvSpPr>
            <a:spLocks/>
          </p:cNvSpPr>
          <p:nvPr>
            <p:custDataLst>
              <p:tags r:id="rId212"/>
            </p:custDataLst>
          </p:nvPr>
        </p:nvSpPr>
        <p:spPr bwMode="auto">
          <a:xfrm>
            <a:off x="8021111" y="3698875"/>
            <a:ext cx="25797" cy="57150"/>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8" name="Freeform 310"/>
          <p:cNvSpPr>
            <a:spLocks/>
          </p:cNvSpPr>
          <p:nvPr>
            <p:custDataLst>
              <p:tags r:id="rId213"/>
            </p:custDataLst>
          </p:nvPr>
        </p:nvSpPr>
        <p:spPr bwMode="auto">
          <a:xfrm>
            <a:off x="8003910" y="3668713"/>
            <a:ext cx="27517" cy="57150"/>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59" name="Freeform 311"/>
          <p:cNvSpPr>
            <a:spLocks/>
          </p:cNvSpPr>
          <p:nvPr>
            <p:custDataLst>
              <p:tags r:id="rId214"/>
            </p:custDataLst>
          </p:nvPr>
        </p:nvSpPr>
        <p:spPr bwMode="auto">
          <a:xfrm>
            <a:off x="7814733" y="3565525"/>
            <a:ext cx="8600" cy="57150"/>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0" name="Freeform 312"/>
          <p:cNvSpPr>
            <a:spLocks/>
          </p:cNvSpPr>
          <p:nvPr>
            <p:custDataLst>
              <p:tags r:id="rId215"/>
            </p:custDataLst>
          </p:nvPr>
        </p:nvSpPr>
        <p:spPr bwMode="auto">
          <a:xfrm>
            <a:off x="7735625" y="3700465"/>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1" name="Freeform 313"/>
          <p:cNvSpPr>
            <a:spLocks/>
          </p:cNvSpPr>
          <p:nvPr>
            <p:custDataLst>
              <p:tags r:id="rId216"/>
            </p:custDataLst>
          </p:nvPr>
        </p:nvSpPr>
        <p:spPr bwMode="auto">
          <a:xfrm>
            <a:off x="7744222" y="3886205"/>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2" name="Freeform 314"/>
          <p:cNvSpPr>
            <a:spLocks/>
          </p:cNvSpPr>
          <p:nvPr>
            <p:custDataLst>
              <p:tags r:id="rId217"/>
            </p:custDataLst>
          </p:nvPr>
        </p:nvSpPr>
        <p:spPr bwMode="auto">
          <a:xfrm>
            <a:off x="7866330" y="3705225"/>
            <a:ext cx="12039" cy="57150"/>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3" name="Freeform 315"/>
          <p:cNvSpPr>
            <a:spLocks/>
          </p:cNvSpPr>
          <p:nvPr>
            <p:custDataLst>
              <p:tags r:id="rId218"/>
            </p:custDataLst>
          </p:nvPr>
        </p:nvSpPr>
        <p:spPr bwMode="auto">
          <a:xfrm>
            <a:off x="7714985" y="3700465"/>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4" name="Freeform 316"/>
          <p:cNvSpPr>
            <a:spLocks/>
          </p:cNvSpPr>
          <p:nvPr>
            <p:custDataLst>
              <p:tags r:id="rId219"/>
            </p:custDataLst>
          </p:nvPr>
        </p:nvSpPr>
        <p:spPr bwMode="auto">
          <a:xfrm>
            <a:off x="7763142" y="3748088"/>
            <a:ext cx="32677" cy="57150"/>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5" name="Freeform 317"/>
          <p:cNvSpPr>
            <a:spLocks/>
          </p:cNvSpPr>
          <p:nvPr>
            <p:custDataLst>
              <p:tags r:id="rId220"/>
            </p:custDataLst>
          </p:nvPr>
        </p:nvSpPr>
        <p:spPr bwMode="auto">
          <a:xfrm>
            <a:off x="7548169" y="3951292"/>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6" name="Freeform 318"/>
          <p:cNvSpPr>
            <a:spLocks/>
          </p:cNvSpPr>
          <p:nvPr>
            <p:custDataLst>
              <p:tags r:id="rId221"/>
            </p:custDataLst>
          </p:nvPr>
        </p:nvSpPr>
        <p:spPr bwMode="auto">
          <a:xfrm>
            <a:off x="7654796" y="3989390"/>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7" name="Freeform 319"/>
          <p:cNvSpPr>
            <a:spLocks/>
          </p:cNvSpPr>
          <p:nvPr>
            <p:custDataLst>
              <p:tags r:id="rId222"/>
            </p:custDataLst>
          </p:nvPr>
        </p:nvSpPr>
        <p:spPr bwMode="auto">
          <a:xfrm>
            <a:off x="7474216" y="3921127"/>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8" name="Freeform 320"/>
          <p:cNvSpPr>
            <a:spLocks/>
          </p:cNvSpPr>
          <p:nvPr>
            <p:custDataLst>
              <p:tags r:id="rId223"/>
            </p:custDataLst>
          </p:nvPr>
        </p:nvSpPr>
        <p:spPr bwMode="auto">
          <a:xfrm>
            <a:off x="7522370" y="3906838"/>
            <a:ext cx="42995" cy="55562"/>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0" name="Freeform 322"/>
          <p:cNvSpPr>
            <a:spLocks/>
          </p:cNvSpPr>
          <p:nvPr>
            <p:custDataLst>
              <p:tags r:id="rId225"/>
            </p:custDataLst>
          </p:nvPr>
        </p:nvSpPr>
        <p:spPr bwMode="auto">
          <a:xfrm>
            <a:off x="7635877" y="3921127"/>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1" name="Freeform 323"/>
          <p:cNvSpPr>
            <a:spLocks/>
          </p:cNvSpPr>
          <p:nvPr>
            <p:custDataLst>
              <p:tags r:id="rId226"/>
            </p:custDataLst>
          </p:nvPr>
        </p:nvSpPr>
        <p:spPr bwMode="auto">
          <a:xfrm>
            <a:off x="7714986" y="3913188"/>
            <a:ext cx="1720" cy="55562"/>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2" name="Freeform 324"/>
          <p:cNvSpPr>
            <a:spLocks/>
          </p:cNvSpPr>
          <p:nvPr>
            <p:custDataLst>
              <p:tags r:id="rId227"/>
            </p:custDataLst>
          </p:nvPr>
        </p:nvSpPr>
        <p:spPr bwMode="auto">
          <a:xfrm>
            <a:off x="7254081" y="3727450"/>
            <a:ext cx="22358" cy="58738"/>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3" name="Freeform 325"/>
          <p:cNvSpPr>
            <a:spLocks/>
          </p:cNvSpPr>
          <p:nvPr>
            <p:custDataLst>
              <p:tags r:id="rId228"/>
            </p:custDataLst>
          </p:nvPr>
        </p:nvSpPr>
        <p:spPr bwMode="auto">
          <a:xfrm>
            <a:off x="7195611" y="3700465"/>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4" name="Freeform 326"/>
          <p:cNvSpPr>
            <a:spLocks/>
          </p:cNvSpPr>
          <p:nvPr>
            <p:custDataLst>
              <p:tags r:id="rId229"/>
            </p:custDataLst>
          </p:nvPr>
        </p:nvSpPr>
        <p:spPr bwMode="auto">
          <a:xfrm>
            <a:off x="7016750" y="3684588"/>
            <a:ext cx="8600" cy="57150"/>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0"/>
          </a:xfrm>
          <a:prstGeom prst="line">
            <a:avLst/>
          </a:prstGeom>
          <a:noFill/>
          <a:ln w="9525">
            <a:solidFill>
              <a:srgbClr val="FFFFFF"/>
            </a:solidFill>
            <a:round/>
            <a:headEnd/>
            <a:tailEnd/>
          </a:ln>
          <a:effectLst/>
        </p:spPr>
        <p:txBody>
          <a:bodyPr/>
          <a:lstStyle/>
          <a:p>
            <a:endParaRPr lang="en-US" dirty="0"/>
          </a:p>
        </p:txBody>
      </p:sp>
      <p:sp>
        <p:nvSpPr>
          <p:cNvPr id="2376" name="Freeform 328"/>
          <p:cNvSpPr>
            <a:spLocks/>
          </p:cNvSpPr>
          <p:nvPr>
            <p:custDataLst>
              <p:tags r:id="rId231"/>
            </p:custDataLst>
          </p:nvPr>
        </p:nvSpPr>
        <p:spPr bwMode="auto">
          <a:xfrm>
            <a:off x="7040827" y="3721100"/>
            <a:ext cx="8600" cy="57150"/>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7" name="Freeform 329"/>
          <p:cNvSpPr>
            <a:spLocks/>
          </p:cNvSpPr>
          <p:nvPr>
            <p:custDataLst>
              <p:tags r:id="rId232"/>
            </p:custDataLst>
          </p:nvPr>
        </p:nvSpPr>
        <p:spPr bwMode="auto">
          <a:xfrm>
            <a:off x="6934203" y="3565525"/>
            <a:ext cx="24077" cy="57150"/>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8" name="Freeform 330"/>
          <p:cNvSpPr>
            <a:spLocks/>
          </p:cNvSpPr>
          <p:nvPr>
            <p:custDataLst>
              <p:tags r:id="rId233"/>
            </p:custDataLst>
          </p:nvPr>
        </p:nvSpPr>
        <p:spPr bwMode="auto">
          <a:xfrm>
            <a:off x="7506891" y="3929063"/>
            <a:ext cx="12038" cy="57150"/>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79" name="Freeform 331"/>
          <p:cNvSpPr>
            <a:spLocks/>
          </p:cNvSpPr>
          <p:nvPr>
            <p:custDataLst>
              <p:tags r:id="rId234"/>
            </p:custDataLst>
          </p:nvPr>
        </p:nvSpPr>
        <p:spPr bwMode="auto">
          <a:xfrm>
            <a:off x="8065826" y="3886205"/>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0" name="Freeform 332"/>
          <p:cNvSpPr>
            <a:spLocks/>
          </p:cNvSpPr>
          <p:nvPr>
            <p:custDataLst>
              <p:tags r:id="rId235"/>
            </p:custDataLst>
          </p:nvPr>
        </p:nvSpPr>
        <p:spPr bwMode="auto">
          <a:xfrm>
            <a:off x="6915286" y="3468688"/>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1" name="Freeform 333"/>
          <p:cNvSpPr>
            <a:spLocks/>
          </p:cNvSpPr>
          <p:nvPr>
            <p:custDataLst>
              <p:tags r:id="rId236"/>
            </p:custDataLst>
          </p:nvPr>
        </p:nvSpPr>
        <p:spPr bwMode="auto">
          <a:xfrm>
            <a:off x="7285037" y="3517905"/>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2" name="Freeform 334"/>
          <p:cNvSpPr>
            <a:spLocks/>
          </p:cNvSpPr>
          <p:nvPr>
            <p:custDataLst>
              <p:tags r:id="rId237"/>
            </p:custDataLst>
          </p:nvPr>
        </p:nvSpPr>
        <p:spPr bwMode="auto">
          <a:xfrm>
            <a:off x="7670271" y="3924300"/>
            <a:ext cx="99748" cy="57150"/>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3" name="Freeform 335"/>
          <p:cNvSpPr>
            <a:spLocks/>
          </p:cNvSpPr>
          <p:nvPr>
            <p:custDataLst>
              <p:tags r:id="rId238"/>
            </p:custDataLst>
          </p:nvPr>
        </p:nvSpPr>
        <p:spPr bwMode="auto">
          <a:xfrm>
            <a:off x="7795816" y="3590925"/>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4" name="Freeform 336"/>
          <p:cNvSpPr>
            <a:spLocks/>
          </p:cNvSpPr>
          <p:nvPr>
            <p:custDataLst>
              <p:tags r:id="rId239"/>
            </p:custDataLst>
          </p:nvPr>
        </p:nvSpPr>
        <p:spPr bwMode="auto">
          <a:xfrm>
            <a:off x="7809575" y="3735388"/>
            <a:ext cx="77390" cy="55562"/>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5" name="Freeform 337"/>
          <p:cNvSpPr>
            <a:spLocks/>
          </p:cNvSpPr>
          <p:nvPr>
            <p:custDataLst>
              <p:tags r:id="rId240"/>
            </p:custDataLst>
          </p:nvPr>
        </p:nvSpPr>
        <p:spPr bwMode="auto">
          <a:xfrm>
            <a:off x="7892127" y="3659188"/>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6" name="Freeform 338"/>
          <p:cNvSpPr>
            <a:spLocks/>
          </p:cNvSpPr>
          <p:nvPr>
            <p:custDataLst>
              <p:tags r:id="rId241"/>
            </p:custDataLst>
          </p:nvPr>
        </p:nvSpPr>
        <p:spPr bwMode="auto">
          <a:xfrm>
            <a:off x="7555048"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7" name="Freeform 339"/>
          <p:cNvSpPr>
            <a:spLocks/>
          </p:cNvSpPr>
          <p:nvPr>
            <p:custDataLst>
              <p:tags r:id="rId242"/>
            </p:custDataLst>
          </p:nvPr>
        </p:nvSpPr>
        <p:spPr bwMode="auto">
          <a:xfrm>
            <a:off x="7192172" y="3838575"/>
            <a:ext cx="271727" cy="95250"/>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89" name="Freeform 341"/>
          <p:cNvSpPr>
            <a:spLocks/>
          </p:cNvSpPr>
          <p:nvPr>
            <p:custDataLst>
              <p:tags r:id="rId244"/>
            </p:custDataLst>
          </p:nvPr>
        </p:nvSpPr>
        <p:spPr bwMode="auto">
          <a:xfrm>
            <a:off x="6339155" y="2527305"/>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1" name="Freeform 343"/>
          <p:cNvSpPr>
            <a:spLocks/>
          </p:cNvSpPr>
          <p:nvPr>
            <p:custDataLst>
              <p:tags r:id="rId246"/>
            </p:custDataLst>
          </p:nvPr>
        </p:nvSpPr>
        <p:spPr bwMode="auto">
          <a:xfrm>
            <a:off x="4736306" y="2136775"/>
            <a:ext cx="158221" cy="71438"/>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2" name="Freeform 344"/>
          <p:cNvSpPr>
            <a:spLocks/>
          </p:cNvSpPr>
          <p:nvPr>
            <p:custDataLst>
              <p:tags r:id="rId247"/>
            </p:custDataLst>
          </p:nvPr>
        </p:nvSpPr>
        <p:spPr bwMode="auto">
          <a:xfrm>
            <a:off x="4844657" y="1792292"/>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3" name="Freeform 345"/>
          <p:cNvSpPr>
            <a:spLocks/>
          </p:cNvSpPr>
          <p:nvPr>
            <p:custDataLst>
              <p:tags r:id="rId248"/>
            </p:custDataLst>
          </p:nvPr>
        </p:nvSpPr>
        <p:spPr bwMode="auto">
          <a:xfrm>
            <a:off x="4858415" y="2139955"/>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4" name="Freeform 346"/>
          <p:cNvSpPr>
            <a:spLocks/>
          </p:cNvSpPr>
          <p:nvPr>
            <p:custDataLst>
              <p:tags r:id="rId249"/>
            </p:custDataLst>
          </p:nvPr>
        </p:nvSpPr>
        <p:spPr bwMode="auto">
          <a:xfrm>
            <a:off x="2691477" y="3178180"/>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5" name="Freeform 347"/>
          <p:cNvSpPr>
            <a:spLocks/>
          </p:cNvSpPr>
          <p:nvPr>
            <p:custDataLst>
              <p:tags r:id="rId250"/>
            </p:custDataLst>
          </p:nvPr>
        </p:nvSpPr>
        <p:spPr bwMode="auto">
          <a:xfrm>
            <a:off x="4971921" y="2132018"/>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396" name="Freeform 348"/>
          <p:cNvSpPr>
            <a:spLocks/>
          </p:cNvSpPr>
          <p:nvPr>
            <p:custDataLst>
              <p:tags r:id="rId251"/>
            </p:custDataLst>
          </p:nvPr>
        </p:nvSpPr>
        <p:spPr bwMode="auto">
          <a:xfrm>
            <a:off x="4882489" y="2014538"/>
            <a:ext cx="412750" cy="247650"/>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397" name="Freeform 349"/>
          <p:cNvSpPr>
            <a:spLocks/>
          </p:cNvSpPr>
          <p:nvPr>
            <p:custDataLst>
              <p:tags r:id="rId252"/>
            </p:custDataLst>
          </p:nvPr>
        </p:nvSpPr>
        <p:spPr bwMode="auto">
          <a:xfrm>
            <a:off x="5436262" y="2357438"/>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8" name="Freeform 350"/>
          <p:cNvSpPr>
            <a:spLocks/>
          </p:cNvSpPr>
          <p:nvPr>
            <p:custDataLst>
              <p:tags r:id="rId253"/>
            </p:custDataLst>
          </p:nvPr>
        </p:nvSpPr>
        <p:spPr bwMode="auto">
          <a:xfrm>
            <a:off x="6024431" y="2371725"/>
            <a:ext cx="225292" cy="122238"/>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99" name="Freeform 351"/>
          <p:cNvSpPr>
            <a:spLocks/>
          </p:cNvSpPr>
          <p:nvPr>
            <p:custDataLst>
              <p:tags r:id="rId254"/>
            </p:custDataLst>
          </p:nvPr>
        </p:nvSpPr>
        <p:spPr bwMode="auto">
          <a:xfrm>
            <a:off x="6077747" y="2300288"/>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1" name="Freeform 353"/>
          <p:cNvSpPr>
            <a:spLocks/>
          </p:cNvSpPr>
          <p:nvPr>
            <p:custDataLst>
              <p:tags r:id="rId256"/>
            </p:custDataLst>
          </p:nvPr>
        </p:nvSpPr>
        <p:spPr bwMode="auto">
          <a:xfrm>
            <a:off x="4836054" y="2286005"/>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a:lstStyle/>
          <a:p>
            <a:endParaRPr lang="en-US" dirty="0"/>
          </a:p>
        </p:txBody>
      </p:sp>
      <p:sp>
        <p:nvSpPr>
          <p:cNvPr id="2402" name="Freeform 354"/>
          <p:cNvSpPr>
            <a:spLocks/>
          </p:cNvSpPr>
          <p:nvPr>
            <p:custDataLst>
              <p:tags r:id="rId257"/>
            </p:custDataLst>
          </p:nvPr>
        </p:nvSpPr>
        <p:spPr bwMode="auto">
          <a:xfrm>
            <a:off x="4846373" y="2311405"/>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03" name="Freeform 355"/>
          <p:cNvSpPr>
            <a:spLocks/>
          </p:cNvSpPr>
          <p:nvPr>
            <p:custDataLst>
              <p:tags r:id="rId258"/>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4" name="Freeform 356"/>
          <p:cNvSpPr>
            <a:spLocks/>
          </p:cNvSpPr>
          <p:nvPr>
            <p:custDataLst>
              <p:tags r:id="rId259"/>
            </p:custDataLst>
          </p:nvPr>
        </p:nvSpPr>
        <p:spPr bwMode="auto">
          <a:xfrm>
            <a:off x="5462061"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5" name="Freeform 357"/>
          <p:cNvSpPr>
            <a:spLocks/>
          </p:cNvSpPr>
          <p:nvPr>
            <p:custDataLst>
              <p:tags r:id="rId260"/>
            </p:custDataLst>
          </p:nvPr>
        </p:nvSpPr>
        <p:spPr bwMode="auto">
          <a:xfrm>
            <a:off x="5470660" y="3262318"/>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6" name="Freeform 358"/>
          <p:cNvSpPr>
            <a:spLocks/>
          </p:cNvSpPr>
          <p:nvPr>
            <p:custDataLst>
              <p:tags r:id="rId261"/>
            </p:custDataLst>
          </p:nvPr>
        </p:nvSpPr>
        <p:spPr bwMode="auto">
          <a:xfrm>
            <a:off x="5252246" y="3173418"/>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7" name="Line 359"/>
          <p:cNvSpPr>
            <a:spLocks noChangeShapeType="1"/>
          </p:cNvSpPr>
          <p:nvPr>
            <p:custDataLst>
              <p:tags r:id="rId262"/>
            </p:custDataLst>
          </p:nvPr>
        </p:nvSpPr>
        <p:spPr bwMode="auto">
          <a:xfrm flipH="1">
            <a:off x="1850496" y="3692525"/>
            <a:ext cx="5160" cy="7938"/>
          </a:xfrm>
          <a:prstGeom prst="line">
            <a:avLst/>
          </a:prstGeom>
          <a:noFill/>
          <a:ln w="9525">
            <a:solidFill>
              <a:srgbClr val="FFFFFF"/>
            </a:solidFill>
            <a:round/>
            <a:headEnd/>
            <a:tailEnd/>
          </a:ln>
        </p:spPr>
        <p:txBody>
          <a:bodyPr/>
          <a:lstStyle/>
          <a:p>
            <a:endParaRPr lang="en-US" dirty="0"/>
          </a:p>
        </p:txBody>
      </p:sp>
      <p:sp>
        <p:nvSpPr>
          <p:cNvPr id="2408" name="Freeform 360"/>
          <p:cNvSpPr>
            <a:spLocks/>
          </p:cNvSpPr>
          <p:nvPr>
            <p:custDataLst>
              <p:tags r:id="rId263"/>
            </p:custDataLst>
          </p:nvPr>
        </p:nvSpPr>
        <p:spPr bwMode="auto">
          <a:xfrm>
            <a:off x="1850496" y="3700465"/>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09" name="Freeform 361"/>
          <p:cNvSpPr>
            <a:spLocks/>
          </p:cNvSpPr>
          <p:nvPr>
            <p:custDataLst>
              <p:tags r:id="rId264"/>
            </p:custDataLst>
          </p:nvPr>
        </p:nvSpPr>
        <p:spPr bwMode="auto">
          <a:xfrm>
            <a:off x="1859095" y="3687763"/>
            <a:ext cx="5159" cy="57150"/>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1" name="Group 362"/>
          <p:cNvGrpSpPr>
            <a:grpSpLocks/>
          </p:cNvGrpSpPr>
          <p:nvPr>
            <p:custDataLst>
              <p:tags r:id="rId265"/>
            </p:custDataLst>
          </p:nvPr>
        </p:nvGrpSpPr>
        <p:grpSpPr bwMode="auto">
          <a:xfrm>
            <a:off x="1850496" y="3622680"/>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5"/>
            <a:ext cx="20638" cy="58738"/>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5" name="Freeform 367"/>
          <p:cNvSpPr>
            <a:spLocks/>
          </p:cNvSpPr>
          <p:nvPr>
            <p:custDataLst>
              <p:tags r:id="rId267"/>
            </p:custDataLst>
          </p:nvPr>
        </p:nvSpPr>
        <p:spPr bwMode="auto">
          <a:xfrm>
            <a:off x="5771624" y="4367213"/>
            <a:ext cx="25797" cy="57150"/>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79"/>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0" name="Freeform 382"/>
          <p:cNvSpPr>
            <a:spLocks/>
          </p:cNvSpPr>
          <p:nvPr>
            <p:custDataLst>
              <p:tags r:id="rId271"/>
            </p:custDataLst>
          </p:nvPr>
        </p:nvSpPr>
        <p:spPr bwMode="auto">
          <a:xfrm>
            <a:off x="4777584" y="4367213"/>
            <a:ext cx="429948" cy="398462"/>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31" name="Freeform 383"/>
          <p:cNvSpPr>
            <a:spLocks/>
          </p:cNvSpPr>
          <p:nvPr>
            <p:custDataLst>
              <p:tags r:id="rId272"/>
            </p:custDataLst>
          </p:nvPr>
        </p:nvSpPr>
        <p:spPr bwMode="auto">
          <a:xfrm>
            <a:off x="4937522" y="2935293"/>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3" name="Group 384"/>
          <p:cNvGrpSpPr>
            <a:grpSpLocks/>
          </p:cNvGrpSpPr>
          <p:nvPr>
            <p:custDataLst>
              <p:tags r:id="rId273"/>
            </p:custDataLst>
          </p:nvPr>
        </p:nvGrpSpPr>
        <p:grpSpPr bwMode="auto">
          <a:xfrm>
            <a:off x="3620163" y="3136900"/>
            <a:ext cx="87709" cy="82550"/>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07"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3"/>
            <a:ext cx="137583" cy="158750"/>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3" name="Freeform 435"/>
          <p:cNvSpPr>
            <a:spLocks/>
          </p:cNvSpPr>
          <p:nvPr>
            <p:custDataLst>
              <p:tags r:id="rId276"/>
            </p:custDataLst>
          </p:nvPr>
        </p:nvSpPr>
        <p:spPr bwMode="auto">
          <a:xfrm>
            <a:off x="5269444" y="3692525"/>
            <a:ext cx="6879" cy="57150"/>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4" name="Freeform 436"/>
          <p:cNvSpPr>
            <a:spLocks/>
          </p:cNvSpPr>
          <p:nvPr>
            <p:custDataLst>
              <p:tags r:id="rId277"/>
            </p:custDataLst>
          </p:nvPr>
        </p:nvSpPr>
        <p:spPr bwMode="auto">
          <a:xfrm>
            <a:off x="4717392" y="2928938"/>
            <a:ext cx="270007" cy="500062"/>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85" name="Freeform 437"/>
          <p:cNvSpPr>
            <a:spLocks/>
          </p:cNvSpPr>
          <p:nvPr>
            <p:custDataLst>
              <p:tags r:id="rId278"/>
            </p:custDataLst>
          </p:nvPr>
        </p:nvSpPr>
        <p:spPr bwMode="auto">
          <a:xfrm>
            <a:off x="4366552" y="2311400"/>
            <a:ext cx="17198" cy="57150"/>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5" name="Group 438"/>
          <p:cNvGrpSpPr>
            <a:grpSpLocks/>
          </p:cNvGrpSpPr>
          <p:nvPr>
            <p:custDataLst>
              <p:tags r:id="rId279"/>
            </p:custDataLst>
          </p:nvPr>
        </p:nvGrpSpPr>
        <p:grpSpPr bwMode="auto">
          <a:xfrm>
            <a:off x="2524657" y="4371980"/>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2" y="2324100"/>
            <a:ext cx="134144" cy="109538"/>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492" name="Freeform 444"/>
          <p:cNvSpPr>
            <a:spLocks/>
          </p:cNvSpPr>
          <p:nvPr>
            <p:custDataLst>
              <p:tags r:id="rId282"/>
            </p:custDataLst>
          </p:nvPr>
        </p:nvSpPr>
        <p:spPr bwMode="auto">
          <a:xfrm>
            <a:off x="4727709" y="2228855"/>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3" name="Freeform 445"/>
          <p:cNvSpPr>
            <a:spLocks/>
          </p:cNvSpPr>
          <p:nvPr>
            <p:custDataLst>
              <p:tags r:id="rId283"/>
            </p:custDataLst>
          </p:nvPr>
        </p:nvSpPr>
        <p:spPr bwMode="auto">
          <a:xfrm>
            <a:off x="2956322" y="3665538"/>
            <a:ext cx="89429" cy="57150"/>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4" name="Freeform 446"/>
          <p:cNvSpPr>
            <a:spLocks/>
          </p:cNvSpPr>
          <p:nvPr>
            <p:custDataLst>
              <p:tags r:id="rId284"/>
            </p:custDataLst>
          </p:nvPr>
        </p:nvSpPr>
        <p:spPr bwMode="auto">
          <a:xfrm>
            <a:off x="4899689" y="2263775"/>
            <a:ext cx="144463" cy="96838"/>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6" name="Freeform 448"/>
          <p:cNvSpPr>
            <a:spLocks/>
          </p:cNvSpPr>
          <p:nvPr>
            <p:custDataLst>
              <p:tags r:id="rId286"/>
            </p:custDataLst>
          </p:nvPr>
        </p:nvSpPr>
        <p:spPr bwMode="auto">
          <a:xfrm>
            <a:off x="4578088" y="3259138"/>
            <a:ext cx="209815" cy="349250"/>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7" name="Freeform 449"/>
          <p:cNvSpPr>
            <a:spLocks/>
          </p:cNvSpPr>
          <p:nvPr>
            <p:custDataLst>
              <p:tags r:id="rId287"/>
            </p:custDataLst>
          </p:nvPr>
        </p:nvSpPr>
        <p:spPr bwMode="auto">
          <a:xfrm>
            <a:off x="7233447" y="3017838"/>
            <a:ext cx="60193" cy="57150"/>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98" name="Freeform 450"/>
          <p:cNvSpPr>
            <a:spLocks/>
          </p:cNvSpPr>
          <p:nvPr>
            <p:custDataLst>
              <p:tags r:id="rId288"/>
            </p:custDataLst>
          </p:nvPr>
        </p:nvSpPr>
        <p:spPr bwMode="auto">
          <a:xfrm>
            <a:off x="2201333" y="3281368"/>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99" name="Freeform 451"/>
          <p:cNvSpPr>
            <a:spLocks/>
          </p:cNvSpPr>
          <p:nvPr>
            <p:custDataLst>
              <p:tags r:id="rId289"/>
            </p:custDataLst>
          </p:nvPr>
        </p:nvSpPr>
        <p:spPr bwMode="auto">
          <a:xfrm>
            <a:off x="4641721" y="3549650"/>
            <a:ext cx="202935" cy="274638"/>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0" name="Freeform 452"/>
          <p:cNvSpPr>
            <a:spLocks/>
          </p:cNvSpPr>
          <p:nvPr>
            <p:custDataLst>
              <p:tags r:id="rId290"/>
            </p:custDataLst>
          </p:nvPr>
        </p:nvSpPr>
        <p:spPr bwMode="auto">
          <a:xfrm>
            <a:off x="4676114" y="2192338"/>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1" name="Freeform 453"/>
          <p:cNvSpPr>
            <a:spLocks/>
          </p:cNvSpPr>
          <p:nvPr>
            <p:custDataLst>
              <p:tags r:id="rId291"/>
            </p:custDataLst>
          </p:nvPr>
        </p:nvSpPr>
        <p:spPr bwMode="auto">
          <a:xfrm>
            <a:off x="4622803" y="2051050"/>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3" name="Freeform 455"/>
          <p:cNvSpPr>
            <a:spLocks/>
          </p:cNvSpPr>
          <p:nvPr>
            <p:custDataLst>
              <p:tags r:id="rId293"/>
            </p:custDataLst>
          </p:nvPr>
        </p:nvSpPr>
        <p:spPr bwMode="auto">
          <a:xfrm>
            <a:off x="4552290" y="1911350"/>
            <a:ext cx="27517" cy="58738"/>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5" name="Freeform 457"/>
          <p:cNvSpPr>
            <a:spLocks/>
          </p:cNvSpPr>
          <p:nvPr>
            <p:custDataLst>
              <p:tags r:id="rId295"/>
            </p:custDataLst>
          </p:nvPr>
        </p:nvSpPr>
        <p:spPr bwMode="auto">
          <a:xfrm>
            <a:off x="4987396" y="2662243"/>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6" name="Freeform 458"/>
          <p:cNvSpPr>
            <a:spLocks/>
          </p:cNvSpPr>
          <p:nvPr>
            <p:custDataLst>
              <p:tags r:id="rId296"/>
            </p:custDataLst>
          </p:nvPr>
        </p:nvSpPr>
        <p:spPr bwMode="auto">
          <a:xfrm>
            <a:off x="4548852" y="2297113"/>
            <a:ext cx="18917" cy="57150"/>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7" name="Freeform 459"/>
          <p:cNvSpPr>
            <a:spLocks/>
          </p:cNvSpPr>
          <p:nvPr>
            <p:custDataLst>
              <p:tags r:id="rId297"/>
            </p:custDataLst>
          </p:nvPr>
        </p:nvSpPr>
        <p:spPr bwMode="auto">
          <a:xfrm>
            <a:off x="4158459" y="2047875"/>
            <a:ext cx="319881" cy="273050"/>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08" name="Freeform 460"/>
          <p:cNvSpPr>
            <a:spLocks/>
          </p:cNvSpPr>
          <p:nvPr>
            <p:custDataLst>
              <p:tags r:id="rId298"/>
            </p:custDataLst>
          </p:nvPr>
        </p:nvSpPr>
        <p:spPr bwMode="auto">
          <a:xfrm>
            <a:off x="5329635" y="2282825"/>
            <a:ext cx="163380" cy="82550"/>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09" name="Freeform 461"/>
          <p:cNvSpPr>
            <a:spLocks/>
          </p:cNvSpPr>
          <p:nvPr>
            <p:custDataLst>
              <p:tags r:id="rId299"/>
            </p:custDataLst>
          </p:nvPr>
        </p:nvSpPr>
        <p:spPr bwMode="auto">
          <a:xfrm>
            <a:off x="4841217" y="2343150"/>
            <a:ext cx="159940" cy="173038"/>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a:lstStyle/>
          <a:p>
            <a:endParaRPr lang="en-US" dirty="0"/>
          </a:p>
        </p:txBody>
      </p:sp>
      <p:sp>
        <p:nvSpPr>
          <p:cNvPr id="2510" name="Freeform 462"/>
          <p:cNvSpPr>
            <a:spLocks/>
          </p:cNvSpPr>
          <p:nvPr>
            <p:custDataLst>
              <p:tags r:id="rId300"/>
            </p:custDataLst>
          </p:nvPr>
        </p:nvSpPr>
        <p:spPr bwMode="auto">
          <a:xfrm>
            <a:off x="4932362" y="2535238"/>
            <a:ext cx="75671" cy="57150"/>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1" name="Freeform 463"/>
          <p:cNvSpPr>
            <a:spLocks/>
          </p:cNvSpPr>
          <p:nvPr>
            <p:custDataLst>
              <p:tags r:id="rId301"/>
            </p:custDataLst>
          </p:nvPr>
        </p:nvSpPr>
        <p:spPr bwMode="auto">
          <a:xfrm>
            <a:off x="3934886" y="3267075"/>
            <a:ext cx="202935" cy="158750"/>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2" name="Freeform 464"/>
          <p:cNvSpPr>
            <a:spLocks/>
          </p:cNvSpPr>
          <p:nvPr>
            <p:custDataLst>
              <p:tags r:id="rId302"/>
            </p:custDataLst>
          </p:nvPr>
        </p:nvSpPr>
        <p:spPr bwMode="auto">
          <a:xfrm>
            <a:off x="6149975" y="2530480"/>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a:lstStyle/>
          <a:p>
            <a:endParaRPr lang="en-US" dirty="0"/>
          </a:p>
        </p:txBody>
      </p:sp>
      <p:sp>
        <p:nvSpPr>
          <p:cNvPr id="2513" name="Freeform 465"/>
          <p:cNvSpPr>
            <a:spLocks/>
          </p:cNvSpPr>
          <p:nvPr>
            <p:custDataLst>
              <p:tags r:id="rId303"/>
            </p:custDataLst>
          </p:nvPr>
        </p:nvSpPr>
        <p:spPr bwMode="auto">
          <a:xfrm>
            <a:off x="4115462" y="3325816"/>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4" name="Freeform 466"/>
          <p:cNvSpPr>
            <a:spLocks/>
          </p:cNvSpPr>
          <p:nvPr>
            <p:custDataLst>
              <p:tags r:id="rId304"/>
            </p:custDataLst>
          </p:nvPr>
        </p:nvSpPr>
        <p:spPr bwMode="auto">
          <a:xfrm>
            <a:off x="5272881" y="3521075"/>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5" name="Freeform 467"/>
          <p:cNvSpPr>
            <a:spLocks/>
          </p:cNvSpPr>
          <p:nvPr>
            <p:custDataLst>
              <p:tags r:id="rId305"/>
            </p:custDataLst>
          </p:nvPr>
        </p:nvSpPr>
        <p:spPr bwMode="auto">
          <a:xfrm>
            <a:off x="5253965" y="2606680"/>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6" name="Freeform 468"/>
          <p:cNvSpPr>
            <a:spLocks/>
          </p:cNvSpPr>
          <p:nvPr>
            <p:custDataLst>
              <p:tags r:id="rId306"/>
            </p:custDataLst>
          </p:nvPr>
        </p:nvSpPr>
        <p:spPr bwMode="auto">
          <a:xfrm>
            <a:off x="5577288" y="2709863"/>
            <a:ext cx="24077" cy="55562"/>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7" name="Freeform 469"/>
          <p:cNvSpPr>
            <a:spLocks/>
          </p:cNvSpPr>
          <p:nvPr>
            <p:custDataLst>
              <p:tags r:id="rId307"/>
            </p:custDataLst>
          </p:nvPr>
        </p:nvSpPr>
        <p:spPr bwMode="auto">
          <a:xfrm>
            <a:off x="4805101"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18" name="Freeform 470"/>
          <p:cNvSpPr>
            <a:spLocks/>
          </p:cNvSpPr>
          <p:nvPr>
            <p:custDataLst>
              <p:tags r:id="rId308"/>
            </p:custDataLst>
          </p:nvPr>
        </p:nvSpPr>
        <p:spPr bwMode="auto">
          <a:xfrm>
            <a:off x="5250524" y="2565400"/>
            <a:ext cx="32676" cy="57150"/>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19" name="Freeform 471"/>
          <p:cNvSpPr>
            <a:spLocks/>
          </p:cNvSpPr>
          <p:nvPr>
            <p:custDataLst>
              <p:tags r:id="rId309"/>
            </p:custDataLst>
          </p:nvPr>
        </p:nvSpPr>
        <p:spPr bwMode="auto">
          <a:xfrm>
            <a:off x="5051031" y="4576763"/>
            <a:ext cx="67071" cy="57150"/>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0" name="Freeform 472"/>
          <p:cNvSpPr>
            <a:spLocks/>
          </p:cNvSpPr>
          <p:nvPr>
            <p:custDataLst>
              <p:tags r:id="rId310"/>
            </p:custDataLst>
          </p:nvPr>
        </p:nvSpPr>
        <p:spPr bwMode="auto">
          <a:xfrm>
            <a:off x="4803379" y="1892300"/>
            <a:ext cx="142742" cy="84138"/>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1" name="Freeform 473"/>
          <p:cNvSpPr>
            <a:spLocks/>
          </p:cNvSpPr>
          <p:nvPr>
            <p:custDataLst>
              <p:tags r:id="rId311"/>
            </p:custDataLst>
          </p:nvPr>
        </p:nvSpPr>
        <p:spPr bwMode="auto">
          <a:xfrm>
            <a:off x="4485216" y="2078043"/>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22" name="Freeform 474"/>
          <p:cNvSpPr>
            <a:spLocks/>
          </p:cNvSpPr>
          <p:nvPr>
            <p:custDataLst>
              <p:tags r:id="rId312"/>
            </p:custDataLst>
          </p:nvPr>
        </p:nvSpPr>
        <p:spPr bwMode="auto">
          <a:xfrm>
            <a:off x="5240208" y="3962400"/>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3" name="Freeform 475"/>
          <p:cNvSpPr>
            <a:spLocks/>
          </p:cNvSpPr>
          <p:nvPr>
            <p:custDataLst>
              <p:tags r:id="rId313"/>
            </p:custDataLst>
          </p:nvPr>
        </p:nvSpPr>
        <p:spPr bwMode="auto">
          <a:xfrm>
            <a:off x="4689875" y="2533650"/>
            <a:ext cx="15478" cy="57150"/>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4" name="Freeform 476"/>
          <p:cNvSpPr>
            <a:spLocks/>
          </p:cNvSpPr>
          <p:nvPr>
            <p:custDataLst>
              <p:tags r:id="rId314"/>
            </p:custDataLst>
          </p:nvPr>
        </p:nvSpPr>
        <p:spPr bwMode="auto">
          <a:xfrm>
            <a:off x="5035550" y="4154493"/>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5" name="Freeform 477"/>
          <p:cNvSpPr>
            <a:spLocks/>
          </p:cNvSpPr>
          <p:nvPr>
            <p:custDataLst>
              <p:tags r:id="rId315"/>
            </p:custDataLst>
          </p:nvPr>
        </p:nvSpPr>
        <p:spPr bwMode="auto">
          <a:xfrm>
            <a:off x="4940965" y="3930650"/>
            <a:ext cx="318161" cy="300038"/>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6" name="Freeform 478"/>
          <p:cNvSpPr>
            <a:spLocks/>
          </p:cNvSpPr>
          <p:nvPr>
            <p:custDataLst>
              <p:tags r:id="rId316"/>
            </p:custDataLst>
          </p:nvPr>
        </p:nvSpPr>
        <p:spPr bwMode="auto">
          <a:xfrm>
            <a:off x="4655480"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7" name="Freeform 479"/>
          <p:cNvSpPr>
            <a:spLocks/>
          </p:cNvSpPr>
          <p:nvPr>
            <p:custDataLst>
              <p:tags r:id="rId317"/>
            </p:custDataLst>
          </p:nvPr>
        </p:nvSpPr>
        <p:spPr bwMode="auto">
          <a:xfrm>
            <a:off x="3874694"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8" name="Freeform 480"/>
          <p:cNvSpPr>
            <a:spLocks/>
          </p:cNvSpPr>
          <p:nvPr>
            <p:custDataLst>
              <p:tags r:id="rId318"/>
            </p:custDataLst>
          </p:nvPr>
        </p:nvSpPr>
        <p:spPr bwMode="auto">
          <a:xfrm>
            <a:off x="5145619" y="3695705"/>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29" name="Freeform 481"/>
          <p:cNvSpPr>
            <a:spLocks/>
          </p:cNvSpPr>
          <p:nvPr>
            <p:custDataLst>
              <p:tags r:id="rId319"/>
            </p:custDataLst>
          </p:nvPr>
        </p:nvSpPr>
        <p:spPr bwMode="auto">
          <a:xfrm>
            <a:off x="7923081" y="2209800"/>
            <a:ext cx="20638" cy="57150"/>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0" name="Freeform 482"/>
          <p:cNvSpPr>
            <a:spLocks/>
          </p:cNvSpPr>
          <p:nvPr>
            <p:custDataLst>
              <p:tags r:id="rId320"/>
            </p:custDataLst>
          </p:nvPr>
        </p:nvSpPr>
        <p:spPr bwMode="auto">
          <a:xfrm>
            <a:off x="7770019" y="2211388"/>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1" name="Freeform 483"/>
          <p:cNvSpPr>
            <a:spLocks/>
          </p:cNvSpPr>
          <p:nvPr>
            <p:custDataLst>
              <p:tags r:id="rId321"/>
            </p:custDataLst>
          </p:nvPr>
        </p:nvSpPr>
        <p:spPr bwMode="auto">
          <a:xfrm>
            <a:off x="7737346" y="2565400"/>
            <a:ext cx="56753" cy="57150"/>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2" name="Freeform 484"/>
          <p:cNvSpPr>
            <a:spLocks/>
          </p:cNvSpPr>
          <p:nvPr>
            <p:custDataLst>
              <p:tags r:id="rId322"/>
            </p:custDataLst>
          </p:nvPr>
        </p:nvSpPr>
        <p:spPr bwMode="auto">
          <a:xfrm>
            <a:off x="7678873" y="2579693"/>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3" name="Freeform 485"/>
          <p:cNvSpPr>
            <a:spLocks/>
          </p:cNvSpPr>
          <p:nvPr>
            <p:custDataLst>
              <p:tags r:id="rId323"/>
            </p:custDataLst>
          </p:nvPr>
        </p:nvSpPr>
        <p:spPr bwMode="auto">
          <a:xfrm>
            <a:off x="7696068" y="2341568"/>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4" name="Freeform 486"/>
          <p:cNvSpPr>
            <a:spLocks/>
          </p:cNvSpPr>
          <p:nvPr>
            <p:custDataLst>
              <p:tags r:id="rId324"/>
            </p:custDataLst>
          </p:nvPr>
        </p:nvSpPr>
        <p:spPr bwMode="auto">
          <a:xfrm>
            <a:off x="5078545" y="12319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5" name="Freeform 487"/>
          <p:cNvSpPr>
            <a:spLocks/>
          </p:cNvSpPr>
          <p:nvPr>
            <p:custDataLst>
              <p:tags r:id="rId325"/>
            </p:custDataLst>
          </p:nvPr>
        </p:nvSpPr>
        <p:spPr bwMode="auto">
          <a:xfrm>
            <a:off x="5233326" y="12144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6" name="Freeform 488"/>
          <p:cNvSpPr>
            <a:spLocks/>
          </p:cNvSpPr>
          <p:nvPr>
            <p:custDataLst>
              <p:tags r:id="rId326"/>
            </p:custDataLst>
          </p:nvPr>
        </p:nvSpPr>
        <p:spPr bwMode="auto">
          <a:xfrm>
            <a:off x="5272884" y="12223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7" name="Freeform 489"/>
          <p:cNvSpPr>
            <a:spLocks/>
          </p:cNvSpPr>
          <p:nvPr>
            <p:custDataLst>
              <p:tags r:id="rId327"/>
            </p:custDataLst>
          </p:nvPr>
        </p:nvSpPr>
        <p:spPr bwMode="auto">
          <a:xfrm>
            <a:off x="5850734" y="1408113"/>
            <a:ext cx="44715" cy="57150"/>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8" name="Freeform 490"/>
          <p:cNvSpPr>
            <a:spLocks/>
          </p:cNvSpPr>
          <p:nvPr>
            <p:custDataLst>
              <p:tags r:id="rId328"/>
            </p:custDataLst>
          </p:nvPr>
        </p:nvSpPr>
        <p:spPr bwMode="auto">
          <a:xfrm>
            <a:off x="5752704" y="1266825"/>
            <a:ext cx="17198" cy="58738"/>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39" name="Freeform 491"/>
          <p:cNvSpPr>
            <a:spLocks/>
          </p:cNvSpPr>
          <p:nvPr>
            <p:custDataLst>
              <p:tags r:id="rId329"/>
            </p:custDataLst>
          </p:nvPr>
        </p:nvSpPr>
        <p:spPr bwMode="auto">
          <a:xfrm>
            <a:off x="5776781" y="1225555"/>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0" name="Freeform 492"/>
          <p:cNvSpPr>
            <a:spLocks/>
          </p:cNvSpPr>
          <p:nvPr>
            <p:custDataLst>
              <p:tags r:id="rId330"/>
            </p:custDataLst>
          </p:nvPr>
        </p:nvSpPr>
        <p:spPr bwMode="auto">
          <a:xfrm>
            <a:off x="5933284" y="1341438"/>
            <a:ext cx="18918" cy="57150"/>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1" name="Freeform 493"/>
          <p:cNvSpPr>
            <a:spLocks/>
          </p:cNvSpPr>
          <p:nvPr>
            <p:custDataLst>
              <p:tags r:id="rId331"/>
            </p:custDataLst>
          </p:nvPr>
        </p:nvSpPr>
        <p:spPr bwMode="auto">
          <a:xfrm>
            <a:off x="5991757" y="1225555"/>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2" name="Freeform 494"/>
          <p:cNvSpPr>
            <a:spLocks/>
          </p:cNvSpPr>
          <p:nvPr>
            <p:custDataLst>
              <p:tags r:id="rId332"/>
            </p:custDataLst>
          </p:nvPr>
        </p:nvSpPr>
        <p:spPr bwMode="auto">
          <a:xfrm>
            <a:off x="6057106" y="1250955"/>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3" name="Freeform 495"/>
          <p:cNvSpPr>
            <a:spLocks/>
          </p:cNvSpPr>
          <p:nvPr>
            <p:custDataLst>
              <p:tags r:id="rId333"/>
            </p:custDataLst>
          </p:nvPr>
        </p:nvSpPr>
        <p:spPr bwMode="auto">
          <a:xfrm>
            <a:off x="6184372" y="1265238"/>
            <a:ext cx="89429" cy="57150"/>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4" name="Freeform 496"/>
          <p:cNvSpPr>
            <a:spLocks/>
          </p:cNvSpPr>
          <p:nvPr>
            <p:custDataLst>
              <p:tags r:id="rId334"/>
            </p:custDataLst>
          </p:nvPr>
        </p:nvSpPr>
        <p:spPr bwMode="auto">
          <a:xfrm>
            <a:off x="6755343" y="1390650"/>
            <a:ext cx="85990" cy="58738"/>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5" name="Freeform 497"/>
          <p:cNvSpPr>
            <a:spLocks/>
          </p:cNvSpPr>
          <p:nvPr>
            <p:custDataLst>
              <p:tags r:id="rId335"/>
            </p:custDataLst>
          </p:nvPr>
        </p:nvSpPr>
        <p:spPr bwMode="auto">
          <a:xfrm>
            <a:off x="6827573" y="1408113"/>
            <a:ext cx="36116" cy="57150"/>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6" name="Freeform 498"/>
          <p:cNvSpPr>
            <a:spLocks/>
          </p:cNvSpPr>
          <p:nvPr>
            <p:custDataLst>
              <p:tags r:id="rId336"/>
            </p:custDataLst>
          </p:nvPr>
        </p:nvSpPr>
        <p:spPr bwMode="auto">
          <a:xfrm>
            <a:off x="6860252" y="1419225"/>
            <a:ext cx="56753" cy="58738"/>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7" name="Freeform 499"/>
          <p:cNvSpPr>
            <a:spLocks/>
          </p:cNvSpPr>
          <p:nvPr>
            <p:custDataLst>
              <p:tags r:id="rId337"/>
            </p:custDataLst>
          </p:nvPr>
        </p:nvSpPr>
        <p:spPr bwMode="auto">
          <a:xfrm>
            <a:off x="6612602" y="1392243"/>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8" name="Freeform 500"/>
          <p:cNvSpPr>
            <a:spLocks/>
          </p:cNvSpPr>
          <p:nvPr>
            <p:custDataLst>
              <p:tags r:id="rId338"/>
            </p:custDataLst>
          </p:nvPr>
        </p:nvSpPr>
        <p:spPr bwMode="auto">
          <a:xfrm>
            <a:off x="6937639" y="1333500"/>
            <a:ext cx="151342" cy="57150"/>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49" name="Freeform 501"/>
          <p:cNvSpPr>
            <a:spLocks/>
          </p:cNvSpPr>
          <p:nvPr>
            <p:custDataLst>
              <p:tags r:id="rId339"/>
            </p:custDataLst>
          </p:nvPr>
        </p:nvSpPr>
        <p:spPr bwMode="auto">
          <a:xfrm>
            <a:off x="7111339" y="1341438"/>
            <a:ext cx="103188" cy="57150"/>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0" name="Freeform 502"/>
          <p:cNvSpPr>
            <a:spLocks/>
          </p:cNvSpPr>
          <p:nvPr>
            <p:custDataLst>
              <p:tags r:id="rId340"/>
            </p:custDataLst>
          </p:nvPr>
        </p:nvSpPr>
        <p:spPr bwMode="auto">
          <a:xfrm>
            <a:off x="7068344" y="1389068"/>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1" name="Freeform 503"/>
          <p:cNvSpPr>
            <a:spLocks/>
          </p:cNvSpPr>
          <p:nvPr>
            <p:custDataLst>
              <p:tags r:id="rId341"/>
            </p:custDataLst>
          </p:nvPr>
        </p:nvSpPr>
        <p:spPr bwMode="auto">
          <a:xfrm>
            <a:off x="7045990" y="1385893"/>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2" name="Line 504"/>
          <p:cNvSpPr>
            <a:spLocks noChangeShapeType="1"/>
          </p:cNvSpPr>
          <p:nvPr>
            <p:custDataLst>
              <p:tags r:id="rId342"/>
            </p:custDataLst>
          </p:nvPr>
        </p:nvSpPr>
        <p:spPr bwMode="auto">
          <a:xfrm flipV="1">
            <a:off x="7047706" y="1384300"/>
            <a:ext cx="0" cy="1588"/>
          </a:xfrm>
          <a:prstGeom prst="line">
            <a:avLst/>
          </a:prstGeom>
          <a:noFill/>
          <a:ln w="9525">
            <a:solidFill>
              <a:srgbClr val="FFFFFF"/>
            </a:solidFill>
            <a:round/>
            <a:headEnd/>
            <a:tailEnd/>
          </a:ln>
          <a:effectLst/>
        </p:spPr>
        <p:txBody>
          <a:bodyPr/>
          <a:lstStyle/>
          <a:p>
            <a:endParaRPr lang="en-US" dirty="0"/>
          </a:p>
        </p:txBody>
      </p:sp>
      <p:sp>
        <p:nvSpPr>
          <p:cNvPr id="2553" name="Freeform 505"/>
          <p:cNvSpPr>
            <a:spLocks/>
          </p:cNvSpPr>
          <p:nvPr>
            <p:custDataLst>
              <p:tags r:id="rId343"/>
            </p:custDataLst>
          </p:nvPr>
        </p:nvSpPr>
        <p:spPr bwMode="auto">
          <a:xfrm>
            <a:off x="6148256" y="1312863"/>
            <a:ext cx="12038" cy="55562"/>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4" name="Freeform 506"/>
          <p:cNvSpPr>
            <a:spLocks/>
          </p:cNvSpPr>
          <p:nvPr>
            <p:custDataLst>
              <p:tags r:id="rId344"/>
            </p:custDataLst>
          </p:nvPr>
        </p:nvSpPr>
        <p:spPr bwMode="auto">
          <a:xfrm>
            <a:off x="6960000" y="1384300"/>
            <a:ext cx="10319" cy="57150"/>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5" name="Freeform 507"/>
          <p:cNvSpPr>
            <a:spLocks/>
          </p:cNvSpPr>
          <p:nvPr>
            <p:custDataLst>
              <p:tags r:id="rId345"/>
            </p:custDataLst>
          </p:nvPr>
        </p:nvSpPr>
        <p:spPr bwMode="auto">
          <a:xfrm>
            <a:off x="6910126" y="1347788"/>
            <a:ext cx="10319" cy="57150"/>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6" name="Freeform 508"/>
          <p:cNvSpPr>
            <a:spLocks/>
          </p:cNvSpPr>
          <p:nvPr>
            <p:custDataLst>
              <p:tags r:id="rId346"/>
            </p:custDataLst>
          </p:nvPr>
        </p:nvSpPr>
        <p:spPr bwMode="auto">
          <a:xfrm>
            <a:off x="7451858" y="1917700"/>
            <a:ext cx="13758" cy="58738"/>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7" name="Freeform 509"/>
          <p:cNvSpPr>
            <a:spLocks/>
          </p:cNvSpPr>
          <p:nvPr>
            <p:custDataLst>
              <p:tags r:id="rId347"/>
            </p:custDataLst>
          </p:nvPr>
        </p:nvSpPr>
        <p:spPr bwMode="auto">
          <a:xfrm>
            <a:off x="7770022" y="1439868"/>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8" name="Freeform 510"/>
          <p:cNvSpPr>
            <a:spLocks/>
          </p:cNvSpPr>
          <p:nvPr>
            <p:custDataLst>
              <p:tags r:id="rId348"/>
            </p:custDataLst>
          </p:nvPr>
        </p:nvSpPr>
        <p:spPr bwMode="auto">
          <a:xfrm>
            <a:off x="7917923" y="1792288"/>
            <a:ext cx="15479" cy="57150"/>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59" name="Freeform 511"/>
          <p:cNvSpPr>
            <a:spLocks/>
          </p:cNvSpPr>
          <p:nvPr>
            <p:custDataLst>
              <p:tags r:id="rId349"/>
            </p:custDataLst>
          </p:nvPr>
        </p:nvSpPr>
        <p:spPr bwMode="auto">
          <a:xfrm>
            <a:off x="8079584"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0" name="Freeform 512"/>
          <p:cNvSpPr>
            <a:spLocks/>
          </p:cNvSpPr>
          <p:nvPr>
            <p:custDataLst>
              <p:tags r:id="rId350"/>
            </p:custDataLst>
          </p:nvPr>
        </p:nvSpPr>
        <p:spPr bwMode="auto">
          <a:xfrm>
            <a:off x="8134614" y="1920875"/>
            <a:ext cx="20638" cy="58738"/>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1" name="Freeform 513"/>
          <p:cNvSpPr>
            <a:spLocks/>
          </p:cNvSpPr>
          <p:nvPr>
            <p:custDataLst>
              <p:tags r:id="rId351"/>
            </p:custDataLst>
          </p:nvPr>
        </p:nvSpPr>
        <p:spPr bwMode="auto">
          <a:xfrm>
            <a:off x="7988433" y="2047875"/>
            <a:ext cx="15478" cy="57150"/>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2" name="Freeform 514"/>
          <p:cNvSpPr>
            <a:spLocks/>
          </p:cNvSpPr>
          <p:nvPr>
            <p:custDataLst>
              <p:tags r:id="rId352"/>
            </p:custDataLst>
          </p:nvPr>
        </p:nvSpPr>
        <p:spPr bwMode="auto">
          <a:xfrm>
            <a:off x="8000471" y="2076454"/>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3" name="Freeform 515"/>
          <p:cNvSpPr>
            <a:spLocks/>
          </p:cNvSpPr>
          <p:nvPr>
            <p:custDataLst>
              <p:tags r:id="rId353"/>
            </p:custDataLst>
          </p:nvPr>
        </p:nvSpPr>
        <p:spPr bwMode="auto">
          <a:xfrm>
            <a:off x="7986715" y="2159005"/>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4" name="Freeform 516"/>
          <p:cNvSpPr>
            <a:spLocks/>
          </p:cNvSpPr>
          <p:nvPr>
            <p:custDataLst>
              <p:tags r:id="rId354"/>
            </p:custDataLst>
          </p:nvPr>
        </p:nvSpPr>
        <p:spPr bwMode="auto">
          <a:xfrm>
            <a:off x="7962635" y="2193925"/>
            <a:ext cx="0" cy="58738"/>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5" name="Freeform 517"/>
          <p:cNvSpPr>
            <a:spLocks/>
          </p:cNvSpPr>
          <p:nvPr>
            <p:custDataLst>
              <p:tags r:id="rId355"/>
            </p:custDataLst>
          </p:nvPr>
        </p:nvSpPr>
        <p:spPr bwMode="auto">
          <a:xfrm>
            <a:off x="7962635" y="2193925"/>
            <a:ext cx="8600" cy="58738"/>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7" name="Freeform 519"/>
          <p:cNvSpPr>
            <a:spLocks/>
          </p:cNvSpPr>
          <p:nvPr>
            <p:custDataLst>
              <p:tags r:id="rId357"/>
            </p:custDataLst>
          </p:nvPr>
        </p:nvSpPr>
        <p:spPr bwMode="auto">
          <a:xfrm>
            <a:off x="4787900" y="1920875"/>
            <a:ext cx="51594" cy="58738"/>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8" name="Freeform 520"/>
          <p:cNvSpPr>
            <a:spLocks/>
          </p:cNvSpPr>
          <p:nvPr>
            <p:custDataLst>
              <p:tags r:id="rId358"/>
            </p:custDataLst>
          </p:nvPr>
        </p:nvSpPr>
        <p:spPr bwMode="auto">
          <a:xfrm>
            <a:off x="5274602" y="1512893"/>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0" name="Freeform 522"/>
          <p:cNvSpPr>
            <a:spLocks/>
          </p:cNvSpPr>
          <p:nvPr>
            <p:custDataLst>
              <p:tags r:id="rId360"/>
            </p:custDataLst>
          </p:nvPr>
        </p:nvSpPr>
        <p:spPr bwMode="auto">
          <a:xfrm>
            <a:off x="5087144" y="1636713"/>
            <a:ext cx="34396" cy="55562"/>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nvGrpSpPr>
          <p:cNvPr id="16" name="Group 524"/>
          <p:cNvGrpSpPr>
            <a:grpSpLocks/>
          </p:cNvGrpSpPr>
          <p:nvPr>
            <p:custDataLst>
              <p:tags r:id="rId362"/>
            </p:custDataLst>
          </p:nvPr>
        </p:nvGrpSpPr>
        <p:grpSpPr bwMode="auto">
          <a:xfrm>
            <a:off x="6273803" y="1889129"/>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47" y="2638430"/>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6" name="Freeform 528"/>
          <p:cNvSpPr>
            <a:spLocks/>
          </p:cNvSpPr>
          <p:nvPr>
            <p:custDataLst>
              <p:tags r:id="rId364"/>
            </p:custDataLst>
          </p:nvPr>
        </p:nvSpPr>
        <p:spPr bwMode="auto">
          <a:xfrm>
            <a:off x="4682993" y="2182813"/>
            <a:ext cx="61913" cy="57150"/>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7" name="Freeform 529"/>
          <p:cNvSpPr>
            <a:spLocks/>
          </p:cNvSpPr>
          <p:nvPr>
            <p:custDataLst>
              <p:tags r:id="rId365"/>
            </p:custDataLst>
          </p:nvPr>
        </p:nvSpPr>
        <p:spPr bwMode="auto">
          <a:xfrm>
            <a:off x="4400950" y="2395538"/>
            <a:ext cx="17198" cy="57150"/>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8" name="Freeform 530"/>
          <p:cNvSpPr>
            <a:spLocks/>
          </p:cNvSpPr>
          <p:nvPr>
            <p:custDataLst>
              <p:tags r:id="rId366"/>
            </p:custDataLst>
          </p:nvPr>
        </p:nvSpPr>
        <p:spPr bwMode="auto">
          <a:xfrm>
            <a:off x="3958961" y="2741613"/>
            <a:ext cx="30956" cy="57150"/>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79" name="Freeform 531"/>
          <p:cNvSpPr>
            <a:spLocks/>
          </p:cNvSpPr>
          <p:nvPr>
            <p:custDataLst>
              <p:tags r:id="rId367"/>
            </p:custDataLst>
          </p:nvPr>
        </p:nvSpPr>
        <p:spPr bwMode="auto">
          <a:xfrm>
            <a:off x="3895329" y="2757493"/>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0" name="Freeform 532"/>
          <p:cNvSpPr>
            <a:spLocks/>
          </p:cNvSpPr>
          <p:nvPr>
            <p:custDataLst>
              <p:tags r:id="rId368"/>
            </p:custDataLst>
          </p:nvPr>
        </p:nvSpPr>
        <p:spPr bwMode="auto">
          <a:xfrm>
            <a:off x="3867812" y="2751138"/>
            <a:ext cx="6879" cy="57150"/>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1" name="Freeform 533"/>
          <p:cNvSpPr>
            <a:spLocks/>
          </p:cNvSpPr>
          <p:nvPr>
            <p:custDataLst>
              <p:tags r:id="rId369"/>
            </p:custDataLst>
          </p:nvPr>
        </p:nvSpPr>
        <p:spPr bwMode="auto">
          <a:xfrm>
            <a:off x="5245367" y="2479675"/>
            <a:ext cx="189177" cy="158750"/>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82" name="Freeform 534"/>
          <p:cNvSpPr>
            <a:spLocks/>
          </p:cNvSpPr>
          <p:nvPr>
            <p:custDataLst>
              <p:tags r:id="rId370"/>
            </p:custDataLst>
          </p:nvPr>
        </p:nvSpPr>
        <p:spPr bwMode="auto">
          <a:xfrm>
            <a:off x="7513770" y="2860680"/>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65"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0" name="Freeform 542"/>
          <p:cNvSpPr>
            <a:spLocks/>
          </p:cNvSpPr>
          <p:nvPr>
            <p:custDataLst>
              <p:tags r:id="rId373"/>
            </p:custDataLst>
          </p:nvPr>
        </p:nvSpPr>
        <p:spPr bwMode="auto">
          <a:xfrm>
            <a:off x="7059745" y="2917825"/>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1" name="Freeform 543"/>
          <p:cNvSpPr>
            <a:spLocks/>
          </p:cNvSpPr>
          <p:nvPr>
            <p:custDataLst>
              <p:tags r:id="rId374"/>
            </p:custDataLst>
          </p:nvPr>
        </p:nvSpPr>
        <p:spPr bwMode="auto">
          <a:xfrm>
            <a:off x="7154333" y="3603625"/>
            <a:ext cx="27517" cy="57150"/>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2" name="Freeform 544"/>
          <p:cNvSpPr>
            <a:spLocks/>
          </p:cNvSpPr>
          <p:nvPr>
            <p:custDataLst>
              <p:tags r:id="rId375"/>
            </p:custDataLst>
          </p:nvPr>
        </p:nvSpPr>
        <p:spPr bwMode="auto">
          <a:xfrm>
            <a:off x="5737228" y="2862263"/>
            <a:ext cx="189177" cy="271462"/>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3" name="Freeform 545"/>
          <p:cNvSpPr>
            <a:spLocks/>
          </p:cNvSpPr>
          <p:nvPr>
            <p:custDataLst>
              <p:tags r:id="rId376"/>
            </p:custDataLst>
          </p:nvPr>
        </p:nvSpPr>
        <p:spPr bwMode="auto">
          <a:xfrm>
            <a:off x="4357952" y="2916238"/>
            <a:ext cx="407591" cy="385762"/>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94" name="Freeform 546"/>
          <p:cNvSpPr>
            <a:spLocks/>
          </p:cNvSpPr>
          <p:nvPr>
            <p:custDataLst>
              <p:tags r:id="rId377"/>
            </p:custDataLst>
          </p:nvPr>
        </p:nvSpPr>
        <p:spPr bwMode="auto">
          <a:xfrm>
            <a:off x="4000238" y="2533650"/>
            <a:ext cx="325041" cy="260350"/>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5" name="Freeform 547"/>
          <p:cNvSpPr>
            <a:spLocks/>
          </p:cNvSpPr>
          <p:nvPr>
            <p:custDataLst>
              <p:tags r:id="rId378"/>
            </p:custDataLst>
          </p:nvPr>
        </p:nvSpPr>
        <p:spPr bwMode="auto">
          <a:xfrm>
            <a:off x="4758667" y="1463680"/>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a:lstStyle/>
          <a:p>
            <a:endParaRPr lang="en-US" dirty="0"/>
          </a:p>
        </p:txBody>
      </p:sp>
      <p:sp>
        <p:nvSpPr>
          <p:cNvPr id="2596" name="Freeform 548"/>
          <p:cNvSpPr>
            <a:spLocks/>
          </p:cNvSpPr>
          <p:nvPr>
            <p:custDataLst>
              <p:tags r:id="rId379"/>
            </p:custDataLst>
          </p:nvPr>
        </p:nvSpPr>
        <p:spPr bwMode="auto">
          <a:xfrm>
            <a:off x="5312437" y="1447805"/>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7" name="Freeform 549"/>
          <p:cNvSpPr>
            <a:spLocks/>
          </p:cNvSpPr>
          <p:nvPr>
            <p:custDataLst>
              <p:tags r:id="rId380"/>
            </p:custDataLst>
          </p:nvPr>
        </p:nvSpPr>
        <p:spPr bwMode="auto">
          <a:xfrm>
            <a:off x="5467218" y="1430338"/>
            <a:ext cx="68792" cy="57150"/>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98" name="Freeform 550"/>
          <p:cNvSpPr>
            <a:spLocks/>
          </p:cNvSpPr>
          <p:nvPr>
            <p:custDataLst>
              <p:tags r:id="rId381"/>
            </p:custDataLst>
          </p:nvPr>
        </p:nvSpPr>
        <p:spPr bwMode="auto">
          <a:xfrm>
            <a:off x="5506776" y="1438275"/>
            <a:ext cx="141023" cy="57150"/>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549" name="TextBox 548"/>
          <p:cNvSpPr txBox="1"/>
          <p:nvPr/>
        </p:nvSpPr>
        <p:spPr>
          <a:xfrm>
            <a:off x="0" y="2209805"/>
            <a:ext cx="1320800" cy="461665"/>
          </a:xfrm>
          <a:prstGeom prst="rect">
            <a:avLst/>
          </a:prstGeom>
          <a:noFill/>
        </p:spPr>
        <p:txBody>
          <a:bodyPr wrap="square" rtlCol="0">
            <a:spAutoFit/>
          </a:bodyPr>
          <a:lstStyle/>
          <a:p>
            <a:r>
              <a:rPr lang="en-US" sz="1200" dirty="0" smtClean="0">
                <a:solidFill>
                  <a:schemeClr val="tx1"/>
                </a:solidFill>
              </a:rPr>
              <a:t>USGS/NOAA</a:t>
            </a:r>
          </a:p>
          <a:p>
            <a:r>
              <a:rPr lang="en-US" sz="1200" dirty="0" smtClean="0">
                <a:solidFill>
                  <a:schemeClr val="tx1"/>
                </a:solidFill>
              </a:rPr>
              <a:t>NASA/NIST</a:t>
            </a:r>
            <a:endParaRPr lang="en-US" sz="1200" dirty="0">
              <a:solidFill>
                <a:schemeClr val="tx1"/>
              </a:solidFill>
            </a:endParaRPr>
          </a:p>
        </p:txBody>
      </p:sp>
      <p:sp>
        <p:nvSpPr>
          <p:cNvPr id="550" name="TextBox 549"/>
          <p:cNvSpPr txBox="1"/>
          <p:nvPr/>
        </p:nvSpPr>
        <p:spPr>
          <a:xfrm>
            <a:off x="5778500" y="1524005"/>
            <a:ext cx="1320800" cy="276999"/>
          </a:xfrm>
          <a:prstGeom prst="rect">
            <a:avLst/>
          </a:prstGeom>
          <a:noFill/>
        </p:spPr>
        <p:txBody>
          <a:bodyPr wrap="square"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05"/>
            <a:ext cx="660400" cy="276999"/>
          </a:xfrm>
          <a:prstGeom prst="rect">
            <a:avLst/>
          </a:prstGeom>
          <a:noFill/>
        </p:spPr>
        <p:txBody>
          <a:bodyPr wrap="square"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3"/>
            <a:ext cx="1073150" cy="276999"/>
          </a:xfrm>
          <a:prstGeom prst="rect">
            <a:avLst/>
          </a:prstGeom>
          <a:noFill/>
        </p:spPr>
        <p:txBody>
          <a:bodyPr wrap="square"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05"/>
            <a:ext cx="1022350" cy="276999"/>
          </a:xfrm>
          <a:prstGeom prst="rect">
            <a:avLst/>
          </a:prstGeom>
          <a:noFill/>
        </p:spPr>
        <p:txBody>
          <a:bodyPr wrap="square"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06"/>
            <a:ext cx="577850" cy="276999"/>
          </a:xfrm>
          <a:prstGeom prst="rect">
            <a:avLst/>
          </a:prstGeom>
          <a:noFill/>
        </p:spPr>
        <p:txBody>
          <a:bodyPr wrap="square" rtlCol="0">
            <a:spAutoFit/>
          </a:bodyPr>
          <a:lstStyle/>
          <a:p>
            <a:r>
              <a:rPr lang="en-US" sz="1200" dirty="0" smtClean="0"/>
              <a:t>KMA</a:t>
            </a:r>
            <a:endParaRPr lang="en-US" sz="1200" dirty="0"/>
          </a:p>
        </p:txBody>
      </p:sp>
      <p:sp>
        <p:nvSpPr>
          <p:cNvPr id="555" name="TextBox 554"/>
          <p:cNvSpPr txBox="1"/>
          <p:nvPr/>
        </p:nvSpPr>
        <p:spPr>
          <a:xfrm>
            <a:off x="3302000" y="1676404"/>
            <a:ext cx="1155700" cy="461665"/>
          </a:xfrm>
          <a:prstGeom prst="rect">
            <a:avLst/>
          </a:prstGeom>
          <a:noFill/>
        </p:spPr>
        <p:txBody>
          <a:bodyPr wrap="square"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6" name="TextBox 555"/>
          <p:cNvSpPr txBox="1"/>
          <p:nvPr/>
        </p:nvSpPr>
        <p:spPr>
          <a:xfrm>
            <a:off x="0" y="5461005"/>
            <a:ext cx="1727200" cy="461665"/>
          </a:xfrm>
          <a:prstGeom prst="rect">
            <a:avLst/>
          </a:prstGeom>
          <a:noFill/>
        </p:spPr>
        <p:txBody>
          <a:bodyPr wrap="square" rtlCol="0">
            <a:spAutoFit/>
          </a:bodyPr>
          <a:lstStyle/>
          <a:p>
            <a:r>
              <a:rPr lang="en-US" sz="1200" dirty="0" smtClean="0">
                <a:solidFill>
                  <a:schemeClr val="tx1"/>
                </a:solidFill>
              </a:rPr>
              <a:t>Obs.      ESA + CEOS</a:t>
            </a:r>
          </a:p>
          <a:p>
            <a:r>
              <a:rPr lang="en-US" sz="1200" dirty="0" smtClean="0">
                <a:solidFill>
                  <a:schemeClr val="tx1"/>
                </a:solidFill>
              </a:rPr>
              <a:t>ASSO.   GPX</a:t>
            </a:r>
            <a:endParaRPr lang="en-US" sz="1200" dirty="0">
              <a:solidFill>
                <a:schemeClr val="tx1"/>
              </a:solidFill>
            </a:endParaRPr>
          </a:p>
        </p:txBody>
      </p:sp>
      <p:sp>
        <p:nvSpPr>
          <p:cNvPr id="557" name="TextBox 556"/>
          <p:cNvSpPr txBox="1"/>
          <p:nvPr/>
        </p:nvSpPr>
        <p:spPr>
          <a:xfrm>
            <a:off x="4705350" y="914405"/>
            <a:ext cx="908050" cy="276999"/>
          </a:xfrm>
          <a:prstGeom prst="rect">
            <a:avLst/>
          </a:prstGeom>
          <a:noFill/>
        </p:spPr>
        <p:txBody>
          <a:bodyPr wrap="square" rtlCol="0">
            <a:spAutoFit/>
          </a:bodyPr>
          <a:lstStyle/>
          <a:p>
            <a:r>
              <a:rPr lang="en-US" sz="1200" dirty="0" smtClean="0"/>
              <a:t>WMO</a:t>
            </a:r>
            <a:endParaRPr lang="en-US" sz="1200" dirty="0"/>
          </a:p>
        </p:txBody>
      </p:sp>
      <p:sp>
        <p:nvSpPr>
          <p:cNvPr id="558" name="Title 1"/>
          <p:cNvSpPr txBox="1">
            <a:spLocks/>
          </p:cNvSpPr>
          <p:nvPr/>
        </p:nvSpPr>
        <p:spPr>
          <a:xfrm>
            <a:off x="1244600" y="393700"/>
            <a:ext cx="1930400" cy="406400"/>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dirty="0" smtClean="0">
                <a:solidFill>
                  <a:schemeClr val="tx2"/>
                </a:solidFill>
                <a:latin typeface="+mj-lt"/>
                <a:ea typeface="+mj-ea"/>
                <a:cs typeface="+mj-cs"/>
              </a:rPr>
              <a:t>GSICS </a:t>
            </a:r>
            <a:r>
              <a:rPr kumimoji="0" lang="en-US" sz="2000" i="0" u="none" strike="noStrike" kern="1200" cap="none" spc="0" normalizeH="0" baseline="0" noProof="0" dirty="0" smtClean="0">
                <a:ln>
                  <a:noFill/>
                </a:ln>
                <a:solidFill>
                  <a:schemeClr val="tx2"/>
                </a:solidFill>
                <a:effectLst/>
                <a:uLnTx/>
                <a:uFillTx/>
                <a:latin typeface="+mj-lt"/>
                <a:ea typeface="+mj-ea"/>
                <a:cs typeface="+mj-cs"/>
              </a:rPr>
              <a:t>Members</a:t>
            </a:r>
            <a:endParaRPr kumimoji="0" lang="en-US" sz="2000" i="0" u="none" strike="noStrike" kern="1200" cap="none" spc="0" normalizeH="0" baseline="0" noProof="0" dirty="0">
              <a:ln>
                <a:noFill/>
              </a:ln>
              <a:solidFill>
                <a:schemeClr val="tx2"/>
              </a:solidFill>
              <a:effectLst/>
              <a:uLnTx/>
              <a:uFillTx/>
              <a:latin typeface="+mj-lt"/>
              <a:ea typeface="+mj-ea"/>
              <a:cs typeface="+mj-cs"/>
            </a:endParaRPr>
          </a:p>
        </p:txBody>
      </p:sp>
      <p:pic>
        <p:nvPicPr>
          <p:cNvPr id="6146" name="Picture 2" descr="http://www.spaceweather.eu/files/images/wmo.jpg"/>
          <p:cNvPicPr>
            <a:picLocks noChangeAspect="1" noChangeArrowheads="1"/>
          </p:cNvPicPr>
          <p:nvPr/>
        </p:nvPicPr>
        <p:blipFill>
          <a:blip r:embed="rId384" cstate="print"/>
          <a:srcRect b="34138"/>
          <a:stretch>
            <a:fillRect/>
          </a:stretch>
        </p:blipFill>
        <p:spPr bwMode="auto">
          <a:xfrm>
            <a:off x="4787902" y="304800"/>
            <a:ext cx="606277" cy="641318"/>
          </a:xfrm>
          <a:prstGeom prst="rect">
            <a:avLst/>
          </a:prstGeom>
          <a:noFill/>
        </p:spPr>
      </p:pic>
      <p:pic>
        <p:nvPicPr>
          <p:cNvPr id="561" name="Picture 2" descr="http://www.wrcc.org/cmimages/globalExpansionTheme.jpg"/>
          <p:cNvPicPr>
            <a:picLocks noChangeAspect="1" noChangeArrowheads="1"/>
          </p:cNvPicPr>
          <p:nvPr/>
        </p:nvPicPr>
        <p:blipFill>
          <a:blip r:embed="rId385" cstate="print"/>
          <a:srcRect/>
          <a:stretch>
            <a:fillRect/>
          </a:stretch>
        </p:blipFill>
        <p:spPr bwMode="auto">
          <a:xfrm>
            <a:off x="8894762" y="0"/>
            <a:ext cx="1011238" cy="419214"/>
          </a:xfrm>
          <a:prstGeom prst="rect">
            <a:avLst/>
          </a:prstGeom>
          <a:noFill/>
        </p:spPr>
      </p:pic>
      <p:sp>
        <p:nvSpPr>
          <p:cNvPr id="562" name="Title 1"/>
          <p:cNvSpPr txBox="1">
            <a:spLocks/>
          </p:cNvSpPr>
          <p:nvPr/>
        </p:nvSpPr>
        <p:spPr>
          <a:xfrm>
            <a:off x="0" y="0"/>
            <a:ext cx="3447288" cy="9540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GSICS   Introduction</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63" name="TextBox 562"/>
          <p:cNvSpPr txBox="1"/>
          <p:nvPr/>
        </p:nvSpPr>
        <p:spPr>
          <a:xfrm>
            <a:off x="8045450" y="1854202"/>
            <a:ext cx="565150" cy="461665"/>
          </a:xfrm>
          <a:prstGeom prst="rect">
            <a:avLst/>
          </a:prstGeom>
          <a:noFill/>
        </p:spPr>
        <p:txBody>
          <a:bodyPr wrap="square" rtlCol="0">
            <a:spAutoFit/>
          </a:bodyPr>
          <a:lstStyle/>
          <a:p>
            <a:r>
              <a:rPr lang="en-US" sz="1200" dirty="0" smtClean="0">
                <a:solidFill>
                  <a:schemeClr val="tx1"/>
                </a:solidFill>
              </a:rPr>
              <a:t>KMA</a:t>
            </a:r>
            <a:r>
              <a:rPr lang="en-US" sz="1200" dirty="0" smtClean="0"/>
              <a:t>A</a:t>
            </a:r>
            <a:endParaRPr lang="en-US" sz="1200" dirty="0"/>
          </a:p>
        </p:txBody>
      </p:sp>
      <p:sp>
        <p:nvSpPr>
          <p:cNvPr id="564" name="TextBox 563"/>
          <p:cNvSpPr txBox="1"/>
          <p:nvPr/>
        </p:nvSpPr>
        <p:spPr>
          <a:xfrm>
            <a:off x="2908300" y="5969000"/>
            <a:ext cx="4076700" cy="400110"/>
          </a:xfrm>
          <a:prstGeom prst="rect">
            <a:avLst/>
          </a:prstGeom>
          <a:noFill/>
        </p:spPr>
        <p:txBody>
          <a:bodyPr wrap="square" rtlCol="0">
            <a:spAutoFit/>
          </a:bodyPr>
          <a:lstStyle/>
          <a:p>
            <a:r>
              <a:rPr lang="en-US" sz="2000" dirty="0" smtClean="0">
                <a:solidFill>
                  <a:schemeClr val="tx1"/>
                </a:solidFill>
              </a:rPr>
              <a:t>14 Members Worldwide</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200" y="1600207"/>
            <a:ext cx="8915400" cy="2108194"/>
          </a:xfrm>
        </p:spPr>
        <p:txBody>
          <a:bodyPr/>
          <a:lstStyle/>
          <a:p>
            <a:r>
              <a:rPr lang="en-US" dirty="0" smtClean="0"/>
              <a:t>A clear path towards benefits from using the product.</a:t>
            </a:r>
          </a:p>
          <a:p>
            <a:r>
              <a:rPr lang="en-US" dirty="0" smtClean="0"/>
              <a:t>Mature ATBD </a:t>
            </a:r>
          </a:p>
          <a:p>
            <a:r>
              <a:rPr lang="en-US" dirty="0" smtClean="0"/>
              <a:t>Product Related Docs and Publications (Perhaps WMO, WIGOS accepted) </a:t>
            </a:r>
          </a:p>
          <a:p>
            <a:r>
              <a:rPr lang="en-US" dirty="0" smtClean="0"/>
              <a:t>User Manual (information on Uncertainties and basic i/o), easy to understand with examples.</a:t>
            </a:r>
          </a:p>
          <a:p>
            <a:r>
              <a:rPr lang="en-US" dirty="0" smtClean="0"/>
              <a:t>Uncorrected/Corrected  Radiances.</a:t>
            </a:r>
          </a:p>
          <a:p>
            <a:r>
              <a:rPr lang="en-US" dirty="0" smtClean="0"/>
              <a:t> Support from product developers.</a:t>
            </a:r>
          </a:p>
          <a:p>
            <a:r>
              <a:rPr lang="en-US" dirty="0" smtClean="0"/>
              <a:t>Estimates of the GSICS references quality (Recent submission on IASI/AIRS) and Traceability documentation.</a:t>
            </a:r>
            <a:endParaRPr lang="en-US" dirty="0" smtClean="0">
              <a:solidFill>
                <a:srgbClr val="FF0000"/>
              </a:solidFill>
            </a:endParaRPr>
          </a:p>
          <a:p>
            <a:endParaRPr lang="en-US" dirty="0" smtClean="0">
              <a:solidFill>
                <a:srgbClr val="FF0000"/>
              </a:solidFill>
            </a:endParaRPr>
          </a:p>
          <a:p>
            <a:pPr>
              <a:buNone/>
            </a:pPr>
            <a:endParaRPr lang="en-US" dirty="0" smtClean="0"/>
          </a:p>
          <a:p>
            <a:endParaRPr lang="en-US" dirty="0" smtClean="0"/>
          </a:p>
          <a:p>
            <a:pPr>
              <a:buNone/>
            </a:pPr>
            <a:endParaRPr lang="en-US" dirty="0" smtClean="0"/>
          </a:p>
        </p:txBody>
      </p:sp>
      <p:sp>
        <p:nvSpPr>
          <p:cNvPr id="5" name="TextBox 4"/>
          <p:cNvSpPr txBox="1"/>
          <p:nvPr/>
        </p:nvSpPr>
        <p:spPr>
          <a:xfrm>
            <a:off x="304800" y="1270000"/>
            <a:ext cx="3378200" cy="338554"/>
          </a:xfrm>
          <a:prstGeom prst="rect">
            <a:avLst/>
          </a:prstGeom>
          <a:solidFill>
            <a:schemeClr val="bg1">
              <a:lumMod val="85000"/>
            </a:schemeClr>
          </a:solidFill>
        </p:spPr>
        <p:txBody>
          <a:bodyPr wrap="square" rtlCol="0">
            <a:spAutoFit/>
          </a:bodyPr>
          <a:lstStyle/>
          <a:p>
            <a:r>
              <a:rPr lang="en-US" sz="1600" dirty="0" smtClean="0">
                <a:solidFill>
                  <a:schemeClr val="tx1"/>
                </a:solidFill>
              </a:rPr>
              <a:t>Basic  User Requirements</a:t>
            </a:r>
            <a:endParaRPr lang="en-US" sz="1600" i="1" dirty="0">
              <a:solidFill>
                <a:schemeClr val="tx1"/>
              </a:solidFill>
            </a:endParaRPr>
          </a:p>
        </p:txBody>
      </p:sp>
      <p:sp>
        <p:nvSpPr>
          <p:cNvPr id="6" name="Content Placeholder 2"/>
          <p:cNvSpPr txBox="1">
            <a:spLocks/>
          </p:cNvSpPr>
          <p:nvPr/>
        </p:nvSpPr>
        <p:spPr bwMode="auto">
          <a:xfrm>
            <a:off x="990600" y="5791206"/>
            <a:ext cx="8915400" cy="1066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Products should be easy to use. </a:t>
            </a:r>
            <a:r>
              <a:rPr kumimoji="0" lang="en-US" sz="2400" b="1" i="0" u="none" strike="noStrike" kern="1200" cap="none" spc="0" normalizeH="0" baseline="0" noProof="0" dirty="0" smtClean="0">
                <a:ln>
                  <a:noFill/>
                </a:ln>
                <a:solidFill>
                  <a:srgbClr val="FF0000"/>
                </a:solidFill>
                <a:effectLst/>
                <a:uLnTx/>
                <a:uFillTx/>
                <a:latin typeface="+mn-lt"/>
                <a:ea typeface="+mn-ea"/>
                <a:cs typeface="+mn-cs"/>
              </a:rPr>
              <a:t>(We Score 3 out of 10.)</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Radiance values with uncertainties.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089900" y="2032000"/>
            <a:ext cx="1663700" cy="369332"/>
          </a:xfrm>
          <a:prstGeom prst="rect">
            <a:avLst/>
          </a:prstGeom>
          <a:solidFill>
            <a:schemeClr val="bg1">
              <a:lumMod val="85000"/>
            </a:schemeClr>
          </a:solidFill>
        </p:spPr>
        <p:txBody>
          <a:bodyPr wrap="square" rtlCol="0">
            <a:spAutoFit/>
          </a:bodyPr>
          <a:lstStyle/>
          <a:p>
            <a:r>
              <a:rPr lang="en-US" dirty="0" smtClean="0">
                <a:solidFill>
                  <a:schemeClr val="tx1"/>
                </a:solidFill>
              </a:rPr>
              <a:t>Could be a part of GPPA submission</a:t>
            </a:r>
            <a:endParaRPr lang="en-US" dirty="0">
              <a:solidFill>
                <a:schemeClr val="tx1"/>
              </a:solidFill>
            </a:endParaRPr>
          </a:p>
        </p:txBody>
      </p:sp>
      <p:sp>
        <p:nvSpPr>
          <p:cNvPr id="8"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User Requirements- Using GSICS Products</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000" y="825500"/>
            <a:ext cx="9499600" cy="901701"/>
          </a:xfrm>
        </p:spPr>
        <p:txBody>
          <a:bodyPr/>
          <a:lstStyle/>
          <a:p>
            <a:pPr>
              <a:buNone/>
            </a:pPr>
            <a:endParaRPr lang="en-US" dirty="0" smtClean="0"/>
          </a:p>
          <a:p>
            <a:pPr>
              <a:buNone/>
            </a:pPr>
            <a:endParaRPr lang="en-US" dirty="0" smtClean="0"/>
          </a:p>
        </p:txBody>
      </p:sp>
      <p:pic>
        <p:nvPicPr>
          <p:cNvPr id="4" name="Picture 2"/>
          <p:cNvPicPr>
            <a:picLocks noChangeAspect="1" noChangeArrowheads="1"/>
          </p:cNvPicPr>
          <p:nvPr/>
        </p:nvPicPr>
        <p:blipFill>
          <a:blip r:embed="rId2" cstate="print"/>
          <a:srcRect t="10294"/>
          <a:stretch>
            <a:fillRect/>
          </a:stretch>
        </p:blipFill>
        <p:spPr bwMode="auto">
          <a:xfrm>
            <a:off x="381036" y="4940300"/>
            <a:ext cx="7708864" cy="1879600"/>
          </a:xfrm>
          <a:prstGeom prst="rect">
            <a:avLst/>
          </a:prstGeom>
          <a:noFill/>
          <a:ln w="9525">
            <a:noFill/>
            <a:miter lim="800000"/>
            <a:headEnd/>
            <a:tailEnd/>
          </a:ln>
        </p:spPr>
      </p:pic>
      <p:sp>
        <p:nvSpPr>
          <p:cNvPr id="7" name="Content Placeholder 2"/>
          <p:cNvSpPr txBox="1">
            <a:spLocks/>
          </p:cNvSpPr>
          <p:nvPr/>
        </p:nvSpPr>
        <p:spPr bwMode="auto">
          <a:xfrm>
            <a:off x="431800" y="1168407"/>
            <a:ext cx="8915400" cy="38734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n-US" sz="2400" b="1" i="0" u="sng" strike="noStrike" kern="1200" cap="none" spc="0" normalizeH="0" baseline="0" noProof="0" dirty="0" smtClean="0">
                <a:ln>
                  <a:noFill/>
                </a:ln>
                <a:solidFill>
                  <a:srgbClr val="009900"/>
                </a:solidFill>
                <a:effectLst/>
                <a:uLnTx/>
                <a:uFillTx/>
                <a:latin typeface="+mn-lt"/>
                <a:ea typeface="+mn-ea"/>
                <a:cs typeface="+mn-cs"/>
              </a:rPr>
              <a:t>Categories of Questions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Intermediate Data and GEO Ring</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IR Products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VIS Products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MW Products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GSICS UV Products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rgbClr val="3333FF"/>
                </a:solidFill>
                <a:effectLst/>
                <a:uLnTx/>
                <a:uFillTx/>
                <a:latin typeface="+mn-lt"/>
                <a:ea typeface="+mn-ea"/>
                <a:cs typeface="+mn-cs"/>
              </a:rPr>
              <a:t>Expectation from GSICS References</a:t>
            </a:r>
          </a:p>
          <a:p>
            <a:pPr marL="342900" marR="0" lvl="0" indent="-342900" defTabSz="914400" rtl="0" eaLnBrk="0" fontAlgn="base" latinLnBrk="0" hangingPunct="0">
              <a:lnSpc>
                <a:spcPct val="100000"/>
              </a:lnSpc>
              <a:spcBef>
                <a:spcPct val="20000"/>
              </a:spcBef>
              <a:spcAft>
                <a:spcPct val="0"/>
              </a:spcAft>
              <a:buClrTx/>
              <a:buSzTx/>
              <a:buFont typeface="Arial" charset="0"/>
              <a:buChar char="•"/>
              <a:tabLst/>
              <a:defRPr/>
            </a:pPr>
            <a:r>
              <a:rPr kumimoji="0" lang="en-US" sz="2400" i="0" u="none" strike="noStrike" kern="1200" cap="none" spc="0" normalizeH="0" baseline="0" noProof="0" dirty="0" smtClean="0">
                <a:ln>
                  <a:noFill/>
                </a:ln>
                <a:solidFill>
                  <a:srgbClr val="3333FF"/>
                </a:solidFill>
                <a:effectLst/>
                <a:uLnTx/>
                <a:uFillTx/>
                <a:latin typeface="+mn-lt"/>
                <a:ea typeface="+mn-ea"/>
                <a:cs typeface="+mn-cs"/>
              </a:rPr>
              <a:t>Climate</a:t>
            </a:r>
            <a:r>
              <a:rPr kumimoji="0" lang="en-US" sz="2400" i="0" u="none" strike="noStrike" kern="1200" cap="none" spc="0" normalizeH="0" noProof="0" dirty="0" smtClean="0">
                <a:ln>
                  <a:noFill/>
                </a:ln>
                <a:solidFill>
                  <a:srgbClr val="3333FF"/>
                </a:solidFill>
                <a:effectLst/>
                <a:uLnTx/>
                <a:uFillTx/>
                <a:latin typeface="+mn-lt"/>
                <a:ea typeface="+mn-ea"/>
                <a:cs typeface="+mn-cs"/>
              </a:rPr>
              <a:t> Users (added later)</a:t>
            </a:r>
            <a:endParaRPr kumimoji="0" lang="en-US" sz="2400" i="0" u="none" strike="noStrike" kern="1200" cap="none" spc="0" normalizeH="0" baseline="0" noProof="0" dirty="0" smtClean="0">
              <a:ln>
                <a:noFill/>
              </a:ln>
              <a:solidFill>
                <a:srgbClr val="3333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rgbClr val="009900"/>
                </a:solidFill>
                <a:effectLst/>
                <a:uLnTx/>
                <a:uFillTx/>
                <a:latin typeface="+mn-lt"/>
                <a:ea typeface="+mn-ea"/>
                <a:cs typeface="+mn-cs"/>
              </a:rPr>
              <a:t>Response statistics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noProof="0" dirty="0" smtClean="0"/>
              <a:t>User requirement survey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1257306"/>
            <a:ext cx="8915400" cy="4525963"/>
          </a:xfrm>
        </p:spPr>
        <p:txBody>
          <a:bodyPr/>
          <a:lstStyle/>
          <a:p>
            <a:endParaRPr lang="en-US" dirty="0" smtClean="0"/>
          </a:p>
          <a:p>
            <a:r>
              <a:rPr lang="en-US" dirty="0" smtClean="0"/>
              <a:t>Harmonization</a:t>
            </a:r>
          </a:p>
          <a:p>
            <a:endParaRPr lang="en-US" dirty="0" smtClean="0"/>
          </a:p>
          <a:p>
            <a:r>
              <a:rPr lang="en-US" dirty="0" smtClean="0"/>
              <a:t>Long Term Monitoring across temporal scales</a:t>
            </a:r>
          </a:p>
          <a:p>
            <a:r>
              <a:rPr lang="en-US" dirty="0" smtClean="0"/>
              <a:t>Harmonization-&gt; Techniques developed for Prime product can be used</a:t>
            </a:r>
          </a:p>
          <a:p>
            <a:r>
              <a:rPr lang="en-US" dirty="0" smtClean="0"/>
              <a:t>Uncertainty estimates</a:t>
            </a:r>
          </a:p>
          <a:p>
            <a:r>
              <a:rPr lang="en-US" dirty="0" smtClean="0"/>
              <a:t>FIDUCIO -&gt; GSICS  MVIRI-SEVIRI Product can be  used. (Ref FIDUCIO User Requirement Report)</a:t>
            </a:r>
          </a:p>
          <a:p>
            <a:r>
              <a:rPr lang="en-US" dirty="0" smtClean="0"/>
              <a:t> MW FCDR -&gt; Just the inter-comparison coefficients are of no help (Ref Feedback from GSICS User Survey).</a:t>
            </a:r>
          </a:p>
          <a:p>
            <a:endParaRPr lang="en-US" dirty="0" smtClean="0"/>
          </a:p>
          <a:p>
            <a:endParaRPr lang="en-US" dirty="0" smtClean="0"/>
          </a:p>
          <a:p>
            <a:endParaRPr lang="en-US" dirty="0"/>
          </a:p>
        </p:txBody>
      </p:sp>
      <p:sp>
        <p:nvSpPr>
          <p:cNvPr id="4" name="TextBox 3"/>
          <p:cNvSpPr txBox="1"/>
          <p:nvPr/>
        </p:nvSpPr>
        <p:spPr>
          <a:xfrm>
            <a:off x="317500" y="1282700"/>
            <a:ext cx="9232900" cy="1107996"/>
          </a:xfrm>
          <a:prstGeom prst="rect">
            <a:avLst/>
          </a:prstGeom>
          <a:solidFill>
            <a:schemeClr val="bg1">
              <a:lumMod val="85000"/>
            </a:schemeClr>
          </a:solidFill>
        </p:spPr>
        <p:txBody>
          <a:bodyPr wrap="square" rtlCol="0">
            <a:spAutoFit/>
          </a:bodyPr>
          <a:lstStyle/>
          <a:p>
            <a:pPr marL="0" lvl="1"/>
            <a:r>
              <a:rPr lang="en-US" sz="1800" dirty="0" smtClean="0">
                <a:solidFill>
                  <a:schemeClr val="tx1"/>
                </a:solidFill>
              </a:rPr>
              <a:t>   </a:t>
            </a:r>
            <a:r>
              <a:rPr lang="en-US" sz="1600" dirty="0" smtClean="0">
                <a:solidFill>
                  <a:schemeClr val="tx1"/>
                </a:solidFill>
              </a:rPr>
              <a:t>Need for bias monitoring at diurnal and temporal scales of decades</a:t>
            </a:r>
          </a:p>
          <a:p>
            <a:pPr marL="0" lvl="1"/>
            <a:endParaRPr lang="en-US" sz="1600" dirty="0" smtClean="0">
              <a:solidFill>
                <a:schemeClr val="tx1"/>
              </a:solidFill>
            </a:endParaRPr>
          </a:p>
          <a:p>
            <a:pPr marL="0" lvl="1"/>
            <a:r>
              <a:rPr lang="en-US" sz="1600" dirty="0" smtClean="0">
                <a:solidFill>
                  <a:schemeClr val="tx1"/>
                </a:solidFill>
              </a:rPr>
              <a:t>   </a:t>
            </a:r>
            <a:r>
              <a:rPr lang="en-US" sz="1600" dirty="0" err="1" smtClean="0">
                <a:solidFill>
                  <a:schemeClr val="tx1"/>
                </a:solidFill>
              </a:rPr>
              <a:t>Strawman</a:t>
            </a:r>
            <a:r>
              <a:rPr lang="en-US" sz="1600" dirty="0" smtClean="0">
                <a:solidFill>
                  <a:schemeClr val="tx1"/>
                </a:solidFill>
              </a:rPr>
              <a:t> FCDR=AVHRR1+AVHRR2+AVHRR3+AVHRR4….</a:t>
            </a:r>
          </a:p>
          <a:p>
            <a:endParaRPr lang="en-US" sz="1600" i="1" dirty="0">
              <a:solidFill>
                <a:schemeClr val="tx1"/>
              </a:solidFill>
            </a:endParaRPr>
          </a:p>
        </p:txBody>
      </p:sp>
      <p:sp>
        <p:nvSpPr>
          <p:cNvPr id="5" name="TextBox 4"/>
          <p:cNvSpPr txBox="1"/>
          <p:nvPr/>
        </p:nvSpPr>
        <p:spPr>
          <a:xfrm>
            <a:off x="368300" y="6102747"/>
            <a:ext cx="9232900" cy="615553"/>
          </a:xfrm>
          <a:prstGeom prst="rect">
            <a:avLst/>
          </a:prstGeom>
          <a:solidFill>
            <a:schemeClr val="bg1">
              <a:lumMod val="85000"/>
            </a:schemeClr>
          </a:solidFill>
        </p:spPr>
        <p:txBody>
          <a:bodyPr wrap="square" rtlCol="0">
            <a:spAutoFit/>
          </a:bodyPr>
          <a:lstStyle/>
          <a:p>
            <a:pPr marL="0" lvl="1"/>
            <a:r>
              <a:rPr lang="en-US" sz="1800" dirty="0" smtClean="0">
                <a:solidFill>
                  <a:schemeClr val="tx1"/>
                </a:solidFill>
              </a:rPr>
              <a:t>Should products be a blend of coefficients and intermediate data ?.</a:t>
            </a:r>
          </a:p>
          <a:p>
            <a:endParaRPr lang="en-US" sz="1600" i="1" dirty="0">
              <a:solidFill>
                <a:schemeClr val="tx1"/>
              </a:solidFill>
            </a:endParaRPr>
          </a:p>
        </p:txBody>
      </p:sp>
      <p:sp>
        <p:nvSpPr>
          <p:cNvPr id="6"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Requirements of Climate Community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4900" y="3619507"/>
            <a:ext cx="2590800" cy="507993"/>
          </a:xfrm>
          <a:solidFill>
            <a:schemeClr val="accent2"/>
          </a:solidFill>
        </p:spPr>
        <p:txBody>
          <a:bodyPr/>
          <a:lstStyle/>
          <a:p>
            <a:pPr>
              <a:buNone/>
            </a:pPr>
            <a:r>
              <a:rPr lang="en-US" dirty="0" smtClean="0"/>
              <a:t>Harmonization</a:t>
            </a:r>
            <a:endParaRPr lang="en-US" dirty="0"/>
          </a:p>
        </p:txBody>
      </p:sp>
      <p:sp>
        <p:nvSpPr>
          <p:cNvPr id="4" name="Content Placeholder 2"/>
          <p:cNvSpPr txBox="1">
            <a:spLocks/>
          </p:cNvSpPr>
          <p:nvPr/>
        </p:nvSpPr>
        <p:spPr bwMode="auto">
          <a:xfrm>
            <a:off x="6375400" y="3606807"/>
            <a:ext cx="3454400" cy="761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Uncertainties estimates of bias</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lang="en-US" sz="2400" dirty="0" smtClean="0">
              <a:solidFill>
                <a:schemeClr val="tx1"/>
              </a:solidFill>
              <a:latin typeface="+mn-lt"/>
            </a:endParaRPr>
          </a:p>
        </p:txBody>
      </p:sp>
      <p:sp>
        <p:nvSpPr>
          <p:cNvPr id="5" name="Content Placeholder 2"/>
          <p:cNvSpPr txBox="1">
            <a:spLocks/>
          </p:cNvSpPr>
          <p:nvPr/>
        </p:nvSpPr>
        <p:spPr bwMode="auto">
          <a:xfrm>
            <a:off x="63500" y="3632207"/>
            <a:ext cx="3492500" cy="888993"/>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Long term monitoring using stable references</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609600" y="1612900"/>
            <a:ext cx="88265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err="1" smtClean="0">
                <a:solidFill>
                  <a:schemeClr val="tx1"/>
                </a:solidFill>
              </a:rPr>
              <a:t>Strawman</a:t>
            </a:r>
            <a:r>
              <a:rPr lang="en-US" sz="2000" dirty="0" smtClean="0">
                <a:solidFill>
                  <a:schemeClr val="tx1"/>
                </a:solidFill>
              </a:rPr>
              <a:t> FCDR=AVHRR1+AVHRR2+AVHRR3+AVHRR4+……</a:t>
            </a:r>
            <a:endParaRPr lang="en-US" sz="2000" dirty="0">
              <a:solidFill>
                <a:schemeClr val="tx1"/>
              </a:solidFill>
            </a:endParaRPr>
          </a:p>
        </p:txBody>
      </p:sp>
      <p:sp>
        <p:nvSpPr>
          <p:cNvPr id="7" name="TextBox 6"/>
          <p:cNvSpPr txBox="1"/>
          <p:nvPr/>
        </p:nvSpPr>
        <p:spPr>
          <a:xfrm>
            <a:off x="0" y="5131137"/>
            <a:ext cx="9626600"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000" dirty="0" smtClean="0">
                <a:solidFill>
                  <a:schemeClr val="tx1"/>
                </a:solidFill>
              </a:rPr>
              <a:t>Direct usage of GSICS products may not be possible </a:t>
            </a:r>
          </a:p>
          <a:p>
            <a:r>
              <a:rPr lang="en-US" sz="2000" dirty="0" smtClean="0">
                <a:solidFill>
                  <a:schemeClr val="tx1"/>
                </a:solidFill>
              </a:rPr>
              <a:t>                                                            …………However……….</a:t>
            </a:r>
          </a:p>
          <a:p>
            <a:endParaRPr lang="en-US" sz="2000" dirty="0" smtClean="0">
              <a:solidFill>
                <a:schemeClr val="tx1"/>
              </a:solidFill>
            </a:endParaRPr>
          </a:p>
          <a:p>
            <a:r>
              <a:rPr lang="en-US" sz="2000" dirty="0" smtClean="0">
                <a:solidFill>
                  <a:schemeClr val="tx1"/>
                </a:solidFill>
              </a:rPr>
              <a:t>GSICS expertise , Algorithms and Deliverables can contribute towards meeting these goals.</a:t>
            </a:r>
            <a:endParaRPr lang="en-US" sz="2000" dirty="0">
              <a:solidFill>
                <a:schemeClr val="tx1"/>
              </a:solidFill>
            </a:endParaRPr>
          </a:p>
        </p:txBody>
      </p:sp>
      <p:sp>
        <p:nvSpPr>
          <p:cNvPr id="8" name="Content Placeholder 2"/>
          <p:cNvSpPr txBox="1">
            <a:spLocks/>
          </p:cNvSpPr>
          <p:nvPr/>
        </p:nvSpPr>
        <p:spPr bwMode="auto">
          <a:xfrm>
            <a:off x="800100" y="2514607"/>
            <a:ext cx="8432800" cy="8508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sz="1500" dirty="0" smtClean="0">
                <a:solidFill>
                  <a:schemeClr val="tx1"/>
                </a:solidFill>
              </a:rPr>
              <a:t>All known and established corrections for timing, geo-location, and viewing geometry of pixels should be applied in the FCDR record and described in associated documentation. Associated uncertainties should also be included or described</a:t>
            </a:r>
            <a:endParaRPr lang="en-US" sz="1500" dirty="0" smtClean="0">
              <a:solidFill>
                <a:schemeClr val="tx1"/>
              </a:solidFill>
              <a:latin typeface="+mn-lt"/>
            </a:endParaRPr>
          </a:p>
          <a:p>
            <a:pPr marL="342900" lvl="0" indent="-342900" eaLnBrk="0" hangingPunct="0">
              <a:spcBef>
                <a:spcPct val="20000"/>
              </a:spcBef>
            </a:pPr>
            <a:r>
              <a:rPr lang="en-US" sz="2400" dirty="0" smtClean="0"/>
              <a:t>.</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Requirements of Climate Community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639329" y="0"/>
            <a:ext cx="6503185" cy="57311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366" tIns="45682" rIns="91366" bIns="45682" numCol="1" anchor="ctr" anchorCtr="0" compatLnSpc="1">
            <a:prstTxWarp prst="textNoShape">
              <a:avLst/>
            </a:prstTxWarp>
          </a:bodyPr>
          <a:lstStyle/>
          <a:p>
            <a:pPr lvl="0" algn="ctr" eaLnBrk="0" hangingPunct="0">
              <a:defRPr/>
            </a:pPr>
            <a:r>
              <a:rPr lang="en-US" sz="2800" dirty="0" smtClean="0"/>
              <a:t>Survey Summary</a:t>
            </a:r>
            <a:endParaRPr kumimoji="0" lang="en-US" sz="2800" b="1" i="0" u="none" strike="noStrike" kern="1200" cap="none" spc="0" normalizeH="0" baseline="0" noProof="0" dirty="0">
              <a:ln>
                <a:noFill/>
              </a:ln>
              <a:solidFill>
                <a:schemeClr val="bg1"/>
              </a:solidFill>
              <a:effectLst/>
              <a:uLnTx/>
              <a:uFillTx/>
              <a:latin typeface="+mj-lt"/>
              <a:ea typeface="+mj-ea"/>
              <a:cs typeface="+mj-cs"/>
            </a:endParaRPr>
          </a:p>
        </p:txBody>
      </p:sp>
      <p:sp>
        <p:nvSpPr>
          <p:cNvPr id="6" name="TextBox 5"/>
          <p:cNvSpPr txBox="1"/>
          <p:nvPr/>
        </p:nvSpPr>
        <p:spPr>
          <a:xfrm rot="2091434">
            <a:off x="2228769" y="3390899"/>
            <a:ext cx="2999539" cy="584775"/>
          </a:xfrm>
          <a:prstGeom prst="rect">
            <a:avLst/>
          </a:prstGeom>
          <a:noFill/>
        </p:spPr>
        <p:txBody>
          <a:bodyPr wrap="none" rtlCol="0">
            <a:spAutoFit/>
          </a:bodyPr>
          <a:lstStyle/>
          <a:p>
            <a:r>
              <a:rPr lang="en-US" sz="3200" dirty="0" smtClean="0">
                <a:solidFill>
                  <a:srgbClr val="FF0000"/>
                </a:solidFill>
              </a:rPr>
              <a:t>This is Slide 8</a:t>
            </a:r>
            <a:endParaRPr lang="en-US" dirty="0">
              <a:solidFill>
                <a:srgbClr val="FF0000"/>
              </a:solidFill>
            </a:endParaRPr>
          </a:p>
        </p:txBody>
      </p:sp>
      <p:graphicFrame>
        <p:nvGraphicFramePr>
          <p:cNvPr id="7" name="Table 6"/>
          <p:cNvGraphicFramePr>
            <a:graphicFrameLocks noGrp="1"/>
          </p:cNvGraphicFramePr>
          <p:nvPr/>
        </p:nvGraphicFramePr>
        <p:xfrm>
          <a:off x="723900" y="774700"/>
          <a:ext cx="8458200" cy="5765800"/>
        </p:xfrm>
        <a:graphic>
          <a:graphicData uri="http://schemas.openxmlformats.org/drawingml/2006/table">
            <a:tbl>
              <a:tblPr firstRow="1" bandRow="1">
                <a:tableStyleId>{5C22544A-7EE6-4342-B048-85BDC9FD1C3A}</a:tableStyleId>
              </a:tblPr>
              <a:tblGrid>
                <a:gridCol w="2336800"/>
                <a:gridCol w="1536700"/>
                <a:gridCol w="4584700"/>
              </a:tblGrid>
              <a:tr h="353906">
                <a:tc>
                  <a:txBody>
                    <a:bodyPr/>
                    <a:lstStyle/>
                    <a:p>
                      <a:endParaRPr lang="en-US" dirty="0"/>
                    </a:p>
                  </a:txBody>
                  <a:tcPr/>
                </a:tc>
                <a:tc>
                  <a:txBody>
                    <a:bodyPr/>
                    <a:lstStyle/>
                    <a:p>
                      <a:r>
                        <a:rPr lang="en-US" dirty="0" smtClean="0"/>
                        <a:t>Do you need Products</a:t>
                      </a:r>
                      <a:endParaRPr lang="en-US" dirty="0"/>
                    </a:p>
                  </a:txBody>
                  <a:tcPr/>
                </a:tc>
                <a:tc>
                  <a:txBody>
                    <a:bodyPr/>
                    <a:lstStyle/>
                    <a:p>
                      <a:r>
                        <a:rPr lang="en-US" dirty="0" smtClean="0"/>
                        <a:t>Requirement</a:t>
                      </a:r>
                      <a:endParaRPr lang="en-US" dirty="0"/>
                    </a:p>
                  </a:txBody>
                  <a:tcPr/>
                </a:tc>
              </a:tr>
              <a:tr h="370840">
                <a:tc>
                  <a:txBody>
                    <a:bodyPr/>
                    <a:lstStyle/>
                    <a:p>
                      <a:r>
                        <a:rPr lang="en-US" dirty="0" smtClean="0"/>
                        <a:t>Do you need GSICS Intermediate Data</a:t>
                      </a:r>
                      <a:endParaRPr lang="en-US" dirty="0"/>
                    </a:p>
                  </a:txBody>
                  <a:tcPr/>
                </a:tc>
                <a:tc>
                  <a:txBody>
                    <a:bodyPr/>
                    <a:lstStyle/>
                    <a:p>
                      <a:r>
                        <a:rPr lang="en-US" dirty="0" smtClean="0">
                          <a:solidFill>
                            <a:srgbClr val="FF0000"/>
                          </a:solidFill>
                        </a:rPr>
                        <a:t>Yes (63%)</a:t>
                      </a:r>
                      <a:endParaRPr lang="en-US" dirty="0">
                        <a:solidFill>
                          <a:srgbClr val="FF0000"/>
                        </a:solidFill>
                      </a:endParaRPr>
                    </a:p>
                  </a:txBody>
                  <a:tcPr/>
                </a:tc>
                <a:tc>
                  <a:txBody>
                    <a:bodyPr/>
                    <a:lstStyle/>
                    <a:p>
                      <a:r>
                        <a:rPr lang="en-US" dirty="0" smtClean="0"/>
                        <a:t>GEO-LEO, LEO-LEO, Moon  data</a:t>
                      </a:r>
                      <a:r>
                        <a:rPr lang="en-US" baseline="0" dirty="0" smtClean="0"/>
                        <a:t> needed</a:t>
                      </a:r>
                      <a:endParaRPr lang="en-US" dirty="0"/>
                    </a:p>
                  </a:txBody>
                  <a:tcPr/>
                </a:tc>
              </a:tr>
              <a:tr h="370840">
                <a:tc>
                  <a:txBody>
                    <a:bodyPr/>
                    <a:lstStyle/>
                    <a:p>
                      <a:r>
                        <a:rPr lang="en-US" dirty="0" smtClean="0"/>
                        <a:t>GEO Ring</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t>Needed for global measurements</a:t>
                      </a:r>
                      <a:endParaRPr lang="en-US" dirty="0"/>
                    </a:p>
                  </a:txBody>
                  <a:tcPr/>
                </a:tc>
              </a:tr>
              <a:tr h="370840">
                <a:tc>
                  <a:txBody>
                    <a:bodyPr/>
                    <a:lstStyle/>
                    <a:p>
                      <a:r>
                        <a:rPr lang="en-US" dirty="0" smtClean="0"/>
                        <a:t>IR Products</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t>Need Diurnal variation of bias and uncertainties</a:t>
                      </a:r>
                      <a:endParaRPr lang="en-US" dirty="0"/>
                    </a:p>
                  </a:txBody>
                  <a:tcPr/>
                </a:tc>
              </a:tr>
              <a:tr h="629920">
                <a:tc>
                  <a:txBody>
                    <a:bodyPr/>
                    <a:lstStyle/>
                    <a:p>
                      <a:r>
                        <a:rPr lang="en-US" dirty="0" smtClean="0"/>
                        <a:t>VIS Products</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rPr>
                        <a:t>Frequently update calibration coefficients of each sensor</a:t>
                      </a:r>
                      <a:r>
                        <a:rPr lang="en-US" sz="1800" b="0" dirty="0" smtClean="0">
                          <a:solidFill>
                            <a:srgbClr val="FF0000"/>
                          </a:solidFill>
                        </a:rPr>
                        <a:t>. </a:t>
                      </a:r>
                      <a:r>
                        <a:rPr lang="en-US" sz="1800" b="0" dirty="0" smtClean="0">
                          <a:solidFill>
                            <a:schemeClr val="tx1"/>
                          </a:solidFill>
                        </a:rPr>
                        <a:t>Aqua MODIS</a:t>
                      </a:r>
                      <a:r>
                        <a:rPr lang="en-US" sz="1800" b="0" baseline="0" dirty="0" smtClean="0">
                          <a:solidFill>
                            <a:schemeClr val="tx1"/>
                          </a:solidFill>
                        </a:rPr>
                        <a:t> and VIIRS as reference</a:t>
                      </a:r>
                      <a:endParaRPr lang="en-US" sz="1800" b="0" dirty="0" smtClean="0">
                        <a:solidFill>
                          <a:schemeClr val="tx1"/>
                        </a:solidFill>
                      </a:endParaRPr>
                    </a:p>
                  </a:txBody>
                  <a:tcPr/>
                </a:tc>
              </a:tr>
              <a:tr h="370840">
                <a:tc>
                  <a:txBody>
                    <a:bodyPr/>
                    <a:lstStyle/>
                    <a:p>
                      <a:r>
                        <a:rPr lang="en-US" dirty="0" smtClean="0"/>
                        <a:t>MW Products</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t>Need corrected L1B on a global</a:t>
                      </a:r>
                      <a:r>
                        <a:rPr lang="en-US" baseline="0" dirty="0" smtClean="0"/>
                        <a:t> scale, more precise but can be less frequent</a:t>
                      </a:r>
                      <a:endParaRPr lang="en-US" dirty="0"/>
                    </a:p>
                  </a:txBody>
                  <a:tcPr/>
                </a:tc>
              </a:tr>
              <a:tr h="370840">
                <a:tc>
                  <a:txBody>
                    <a:bodyPr/>
                    <a:lstStyle/>
                    <a:p>
                      <a:r>
                        <a:rPr lang="en-US" dirty="0" smtClean="0"/>
                        <a:t>UV Products</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t>In-orbit references</a:t>
                      </a:r>
                      <a:r>
                        <a:rPr lang="en-US" baseline="0" dirty="0" smtClean="0"/>
                        <a:t> are calibrated using </a:t>
                      </a:r>
                      <a:r>
                        <a:rPr lang="en-US" dirty="0" smtClean="0"/>
                        <a:t>Ground based products and other satellite products</a:t>
                      </a:r>
                      <a:endParaRPr lang="en-US" dirty="0"/>
                    </a:p>
                  </a:txBody>
                  <a:tcPr/>
                </a:tc>
              </a:tr>
              <a:tr h="370840">
                <a:tc>
                  <a:txBody>
                    <a:bodyPr/>
                    <a:lstStyle/>
                    <a:p>
                      <a:r>
                        <a:rPr lang="en-US" dirty="0" smtClean="0"/>
                        <a:t>Reference Instrument</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dirty="0" smtClean="0"/>
                        <a:t>Monitored instrument with high accuracy</a:t>
                      </a:r>
                      <a:r>
                        <a:rPr lang="en-US" baseline="0" dirty="0" smtClean="0"/>
                        <a:t> and stability  ( scan angle spectral and temporal)</a:t>
                      </a:r>
                      <a:endParaRPr lang="en-US" dirty="0"/>
                    </a:p>
                  </a:txBody>
                  <a:tcPr/>
                </a:tc>
              </a:tr>
              <a:tr h="370840">
                <a:tc>
                  <a:txBody>
                    <a:bodyPr/>
                    <a:lstStyle/>
                    <a:p>
                      <a:r>
                        <a:rPr lang="en-US" dirty="0" smtClean="0"/>
                        <a:t>Climate Users</a:t>
                      </a:r>
                      <a:endParaRPr lang="en-US" dirty="0"/>
                    </a:p>
                  </a:txBody>
                  <a:tcPr/>
                </a:tc>
                <a:tc>
                  <a:txBody>
                    <a:bodyPr/>
                    <a:lstStyle/>
                    <a:p>
                      <a:r>
                        <a:rPr lang="en-US" dirty="0" smtClean="0">
                          <a:solidFill>
                            <a:srgbClr val="FF0000"/>
                          </a:solidFill>
                        </a:rPr>
                        <a:t>Yes</a:t>
                      </a:r>
                      <a:endParaRPr lang="en-US" dirty="0">
                        <a:solidFill>
                          <a:srgbClr val="FF0000"/>
                        </a:solidFill>
                      </a:endParaRPr>
                    </a:p>
                  </a:txBody>
                  <a:tcPr/>
                </a:tc>
                <a:tc>
                  <a:txBody>
                    <a:bodyPr/>
                    <a:lstStyle/>
                    <a:p>
                      <a:r>
                        <a:rPr lang="en-US" sz="1800" dirty="0" smtClean="0">
                          <a:solidFill>
                            <a:schemeClr val="tx1"/>
                          </a:solidFill>
                        </a:rPr>
                        <a:t>GSICS expertise , Algorithms and Deliverables can contribute towards meeting climate goals.</a:t>
                      </a:r>
                      <a:endParaRPr lang="en-US" dirty="0"/>
                    </a:p>
                  </a:txBody>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65335</TotalTime>
  <Words>2921</Words>
  <Application>Microsoft Office PowerPoint</Application>
  <PresentationFormat>A4 Paper (210x297 mm)</PresentationFormat>
  <Paragraphs>348</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GSICS User Requirements and Feedback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GSICS Microwave Survey</vt:lpstr>
      <vt:lpstr>Survey Results 6 responses as of 20 Sept 2015</vt:lpstr>
      <vt:lpstr>Survey Results 6 responses as of 20 Sept 2015</vt:lpstr>
      <vt:lpstr>Summary</vt:lpstr>
      <vt:lpstr>Slide 25</vt:lpstr>
      <vt:lpstr>Slide 26</vt:lpstr>
      <vt:lpstr>Slide 27</vt:lpstr>
      <vt:lpstr>Slide 28</vt:lpstr>
      <vt:lpstr>Slide 29</vt:lpstr>
      <vt:lpstr>Requirements posted by friends WMO+CEOS+…</vt:lpstr>
      <vt:lpstr>Slide 31</vt:lpstr>
      <vt:lpstr>FIDUCIO</vt:lpstr>
      <vt:lpstr>FIDUCIO Document</vt:lpstr>
      <vt:lpstr>Slide 34</vt:lpstr>
      <vt:lpstr>Slide 35</vt:lpstr>
      <vt:lpstr>Infrared</vt:lpstr>
      <vt:lpstr>Microwave</vt:lpstr>
      <vt:lpstr>Specific  Sensors</vt:lpstr>
      <vt:lpstr>Pre-launch</vt:lpstr>
      <vt:lpstr>GPPA Maturity-Operational Phase</vt:lpstr>
      <vt:lpstr>Slide 41</vt:lpstr>
      <vt:lpstr>Introduction</vt:lpstr>
      <vt:lpstr>Slide 43</vt:lpstr>
      <vt:lpstr>Slide 44</vt:lpstr>
      <vt:lpstr>New Developments</vt:lpstr>
      <vt:lpstr>Strawman’s list – Who are the users of In-Orbit Cross Calibration monitoring</vt:lpstr>
      <vt:lpstr>Slide 47</vt:lpstr>
      <vt:lpstr>Slide 48</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mbali</cp:lastModifiedBy>
  <cp:revision>2681</cp:revision>
  <cp:lastPrinted>2006-03-06T14:11:17Z</cp:lastPrinted>
  <dcterms:created xsi:type="dcterms:W3CDTF">2010-09-10T00:53:07Z</dcterms:created>
  <dcterms:modified xsi:type="dcterms:W3CDTF">2016-08-11T01:56:33Z</dcterms:modified>
</cp:coreProperties>
</file>