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7"/>
  </p:notesMasterIdLst>
  <p:handoutMasterIdLst>
    <p:handoutMasterId r:id="rId28"/>
  </p:handoutMasterIdLst>
  <p:sldIdLst>
    <p:sldId id="943" r:id="rId2"/>
    <p:sldId id="999" r:id="rId3"/>
    <p:sldId id="970" r:id="rId4"/>
    <p:sldId id="932" r:id="rId5"/>
    <p:sldId id="991" r:id="rId6"/>
    <p:sldId id="992" r:id="rId7"/>
    <p:sldId id="993" r:id="rId8"/>
    <p:sldId id="994" r:id="rId9"/>
    <p:sldId id="995" r:id="rId10"/>
    <p:sldId id="955" r:id="rId11"/>
    <p:sldId id="956" r:id="rId12"/>
    <p:sldId id="972" r:id="rId13"/>
    <p:sldId id="974" r:id="rId14"/>
    <p:sldId id="975" r:id="rId15"/>
    <p:sldId id="976" r:id="rId16"/>
    <p:sldId id="977" r:id="rId17"/>
    <p:sldId id="986" r:id="rId18"/>
    <p:sldId id="987" r:id="rId19"/>
    <p:sldId id="985" r:id="rId20"/>
    <p:sldId id="984" r:id="rId21"/>
    <p:sldId id="996" r:id="rId22"/>
    <p:sldId id="997" r:id="rId23"/>
    <p:sldId id="998" r:id="rId24"/>
    <p:sldId id="988" r:id="rId25"/>
    <p:sldId id="971" r:id="rId26"/>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837" algn="l" rtl="0" fontAlgn="base">
      <a:spcBef>
        <a:spcPct val="0"/>
      </a:spcBef>
      <a:spcAft>
        <a:spcPct val="0"/>
      </a:spcAft>
      <a:defRPr sz="900" b="1" kern="1200">
        <a:solidFill>
          <a:schemeClr val="bg1"/>
        </a:solidFill>
        <a:latin typeface="Tahoma" pitchFamily="34" charset="0"/>
        <a:ea typeface="+mn-ea"/>
        <a:cs typeface="+mn-cs"/>
      </a:defRPr>
    </a:lvl2pPr>
    <a:lvl3pPr marL="913673" algn="l" rtl="0" fontAlgn="base">
      <a:spcBef>
        <a:spcPct val="0"/>
      </a:spcBef>
      <a:spcAft>
        <a:spcPct val="0"/>
      </a:spcAft>
      <a:defRPr sz="900" b="1" kern="1200">
        <a:solidFill>
          <a:schemeClr val="bg1"/>
        </a:solidFill>
        <a:latin typeface="Tahoma" pitchFamily="34" charset="0"/>
        <a:ea typeface="+mn-ea"/>
        <a:cs typeface="+mn-cs"/>
      </a:defRPr>
    </a:lvl3pPr>
    <a:lvl4pPr marL="1370508" algn="l" rtl="0" fontAlgn="base">
      <a:spcBef>
        <a:spcPct val="0"/>
      </a:spcBef>
      <a:spcAft>
        <a:spcPct val="0"/>
      </a:spcAft>
      <a:defRPr sz="900" b="1" kern="1200">
        <a:solidFill>
          <a:schemeClr val="bg1"/>
        </a:solidFill>
        <a:latin typeface="Tahoma" pitchFamily="34" charset="0"/>
        <a:ea typeface="+mn-ea"/>
        <a:cs typeface="+mn-cs"/>
      </a:defRPr>
    </a:lvl4pPr>
    <a:lvl5pPr marL="1827346" algn="l" rtl="0" fontAlgn="base">
      <a:spcBef>
        <a:spcPct val="0"/>
      </a:spcBef>
      <a:spcAft>
        <a:spcPct val="0"/>
      </a:spcAft>
      <a:defRPr sz="900" b="1" kern="1200">
        <a:solidFill>
          <a:schemeClr val="bg1"/>
        </a:solidFill>
        <a:latin typeface="Tahoma" pitchFamily="34" charset="0"/>
        <a:ea typeface="+mn-ea"/>
        <a:cs typeface="+mn-cs"/>
      </a:defRPr>
    </a:lvl5pPr>
    <a:lvl6pPr marL="2284180" algn="l" defTabSz="913673" rtl="0" eaLnBrk="1" latinLnBrk="0" hangingPunct="1">
      <a:defRPr sz="900" b="1" kern="1200">
        <a:solidFill>
          <a:schemeClr val="bg1"/>
        </a:solidFill>
        <a:latin typeface="Tahoma" pitchFamily="34" charset="0"/>
        <a:ea typeface="+mn-ea"/>
        <a:cs typeface="+mn-cs"/>
      </a:defRPr>
    </a:lvl6pPr>
    <a:lvl7pPr marL="2741018" algn="l" defTabSz="913673" rtl="0" eaLnBrk="1" latinLnBrk="0" hangingPunct="1">
      <a:defRPr sz="900" b="1" kern="1200">
        <a:solidFill>
          <a:schemeClr val="bg1"/>
        </a:solidFill>
        <a:latin typeface="Tahoma" pitchFamily="34" charset="0"/>
        <a:ea typeface="+mn-ea"/>
        <a:cs typeface="+mn-cs"/>
      </a:defRPr>
    </a:lvl7pPr>
    <a:lvl8pPr marL="3197853" algn="l" defTabSz="913673" rtl="0" eaLnBrk="1" latinLnBrk="0" hangingPunct="1">
      <a:defRPr sz="900" b="1" kern="1200">
        <a:solidFill>
          <a:schemeClr val="bg1"/>
        </a:solidFill>
        <a:latin typeface="Tahoma" pitchFamily="34" charset="0"/>
        <a:ea typeface="+mn-ea"/>
        <a:cs typeface="+mn-cs"/>
      </a:defRPr>
    </a:lvl8pPr>
    <a:lvl9pPr marL="3654689" algn="l" defTabSz="913673"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E2D24"/>
    <a:srgbClr val="009900"/>
    <a:srgbClr val="A2DADE"/>
    <a:srgbClr val="4E0B55"/>
    <a:srgbClr val="3333FF"/>
    <a:srgbClr val="FF9900"/>
    <a:srgbClr val="C7A775"/>
    <a:srgbClr val="00B5EF"/>
    <a:srgbClr val="CDE3A0"/>
    <a:srgbClr val="EFC8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590" autoAdjust="0"/>
    <p:restoredTop sz="85323" autoAdjust="0"/>
  </p:normalViewPr>
  <p:slideViewPr>
    <p:cSldViewPr snapToGrid="0">
      <p:cViewPr varScale="1">
        <p:scale>
          <a:sx n="76" d="100"/>
          <a:sy n="76" d="100"/>
        </p:scale>
        <p:origin x="-720" y="-90"/>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21 September 2015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 xmlns:p14="http://schemas.microsoft.com/office/powerpoint/2010/main" val="4178716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21 September 2015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 xmlns:p14="http://schemas.microsoft.com/office/powerpoint/2010/main" val="39646451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83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67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50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34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180" algn="l" defTabSz="913673" rtl="0" eaLnBrk="1" latinLnBrk="0" hangingPunct="1">
      <a:defRPr sz="1200" kern="1200">
        <a:solidFill>
          <a:schemeClr val="tx1"/>
        </a:solidFill>
        <a:latin typeface="+mn-lt"/>
        <a:ea typeface="+mn-ea"/>
        <a:cs typeface="+mn-cs"/>
      </a:defRPr>
    </a:lvl6pPr>
    <a:lvl7pPr marL="2741018" algn="l" defTabSz="913673" rtl="0" eaLnBrk="1" latinLnBrk="0" hangingPunct="1">
      <a:defRPr sz="1200" kern="1200">
        <a:solidFill>
          <a:schemeClr val="tx1"/>
        </a:solidFill>
        <a:latin typeface="+mn-lt"/>
        <a:ea typeface="+mn-ea"/>
        <a:cs typeface="+mn-cs"/>
      </a:defRPr>
    </a:lvl7pPr>
    <a:lvl8pPr marL="3197853" algn="l" defTabSz="913673" rtl="0" eaLnBrk="1" latinLnBrk="0" hangingPunct="1">
      <a:defRPr sz="1200" kern="1200">
        <a:solidFill>
          <a:schemeClr val="tx1"/>
        </a:solidFill>
        <a:latin typeface="+mn-lt"/>
        <a:ea typeface="+mn-ea"/>
        <a:cs typeface="+mn-cs"/>
      </a:defRPr>
    </a:lvl8pPr>
    <a:lvl9pPr marL="3654689" algn="l" defTabSz="9136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21 September 2015</a:t>
            </a:fld>
            <a:endParaRPr lang="de-DE"/>
          </a:p>
        </p:txBody>
      </p:sp>
    </p:spTree>
    <p:extLst>
      <p:ext uri="{BB962C8B-B14F-4D97-AF65-F5344CB8AC3E}">
        <p14:creationId xmlns:p14="http://schemas.microsoft.com/office/powerpoint/2010/main" xmlns="" val="373551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4004"/>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6837" indent="0" algn="ctr">
              <a:buNone/>
              <a:defRPr>
                <a:solidFill>
                  <a:schemeClr val="tx1">
                    <a:tint val="75000"/>
                  </a:schemeClr>
                </a:solidFill>
              </a:defRPr>
            </a:lvl2pPr>
            <a:lvl3pPr marL="913673" indent="0" algn="ctr">
              <a:buNone/>
              <a:defRPr>
                <a:solidFill>
                  <a:schemeClr val="tx1">
                    <a:tint val="75000"/>
                  </a:schemeClr>
                </a:solidFill>
              </a:defRPr>
            </a:lvl3pPr>
            <a:lvl4pPr marL="1370508" indent="0" algn="ctr">
              <a:buNone/>
              <a:defRPr>
                <a:solidFill>
                  <a:schemeClr val="tx1">
                    <a:tint val="75000"/>
                  </a:schemeClr>
                </a:solidFill>
              </a:defRPr>
            </a:lvl4pPr>
            <a:lvl5pPr marL="1827346" indent="0" algn="ctr">
              <a:buNone/>
              <a:defRPr>
                <a:solidFill>
                  <a:schemeClr val="tx1">
                    <a:tint val="75000"/>
                  </a:schemeClr>
                </a:solidFill>
              </a:defRPr>
            </a:lvl5pPr>
            <a:lvl6pPr marL="2284180" indent="0" algn="ctr">
              <a:buNone/>
              <a:defRPr>
                <a:solidFill>
                  <a:schemeClr val="tx1">
                    <a:tint val="75000"/>
                  </a:schemeClr>
                </a:solidFill>
              </a:defRPr>
            </a:lvl6pPr>
            <a:lvl7pPr marL="2741018" indent="0" algn="ctr">
              <a:buNone/>
              <a:defRPr>
                <a:solidFill>
                  <a:schemeClr val="tx1">
                    <a:tint val="75000"/>
                  </a:schemeClr>
                </a:solidFill>
              </a:defRPr>
            </a:lvl7pPr>
            <a:lvl8pPr marL="3197853" indent="0" algn="ctr">
              <a:buNone/>
              <a:defRPr>
                <a:solidFill>
                  <a:schemeClr val="tx1">
                    <a:tint val="75000"/>
                  </a:schemeClr>
                </a:solidFill>
              </a:defRPr>
            </a:lvl8pPr>
            <a:lvl9pPr marL="3654689"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64"/>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5"/>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6837" indent="0">
              <a:buNone/>
              <a:defRPr sz="2800"/>
            </a:lvl2pPr>
            <a:lvl3pPr marL="913673" indent="0">
              <a:buNone/>
              <a:defRPr sz="2300"/>
            </a:lvl3pPr>
            <a:lvl4pPr marL="1370508" indent="0">
              <a:buNone/>
              <a:defRPr sz="2000"/>
            </a:lvl4pPr>
            <a:lvl5pPr marL="1827346" indent="0">
              <a:buNone/>
              <a:defRPr sz="2000"/>
            </a:lvl5pPr>
            <a:lvl6pPr marL="2284180" indent="0">
              <a:buNone/>
              <a:defRPr sz="2000"/>
            </a:lvl6pPr>
            <a:lvl7pPr marL="2741018" indent="0">
              <a:buNone/>
              <a:defRPr sz="2000"/>
            </a:lvl7pPr>
            <a:lvl8pPr marL="3197853" indent="0">
              <a:buNone/>
              <a:defRPr sz="2000"/>
            </a:lvl8pPr>
            <a:lvl9pPr marL="3654689" indent="0">
              <a:buNone/>
              <a:defRPr sz="2000"/>
            </a:lvl9pPr>
          </a:lstStyle>
          <a:p>
            <a:pPr lvl="0"/>
            <a:endParaRPr lang="en-GB" noProof="0" smtClean="0"/>
          </a:p>
        </p:txBody>
      </p:sp>
      <p:sp>
        <p:nvSpPr>
          <p:cNvPr id="4" name="Text Placeholder 3"/>
          <p:cNvSpPr>
            <a:spLocks noGrp="1"/>
          </p:cNvSpPr>
          <p:nvPr>
            <p:ph type="body" sz="half" idx="2"/>
          </p:nvPr>
        </p:nvSpPr>
        <p:spPr>
          <a:xfrm>
            <a:off x="1941645" y="5367349"/>
            <a:ext cx="5943600" cy="8048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3"/>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3"/>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46212"/>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31220"/>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6837" indent="0">
              <a:buNone/>
              <a:defRPr sz="1800">
                <a:solidFill>
                  <a:schemeClr val="tx1">
                    <a:tint val="75000"/>
                  </a:schemeClr>
                </a:solidFill>
              </a:defRPr>
            </a:lvl2pPr>
            <a:lvl3pPr marL="913673" indent="0">
              <a:buNone/>
              <a:defRPr sz="1600">
                <a:solidFill>
                  <a:schemeClr val="tx1">
                    <a:tint val="75000"/>
                  </a:schemeClr>
                </a:solidFill>
              </a:defRPr>
            </a:lvl3pPr>
            <a:lvl4pPr marL="1370508" indent="0">
              <a:buNone/>
              <a:defRPr sz="1400">
                <a:solidFill>
                  <a:schemeClr val="tx1">
                    <a:tint val="75000"/>
                  </a:schemeClr>
                </a:solidFill>
              </a:defRPr>
            </a:lvl4pPr>
            <a:lvl5pPr marL="1827346" indent="0">
              <a:buNone/>
              <a:defRPr sz="1400">
                <a:solidFill>
                  <a:schemeClr val="tx1">
                    <a:tint val="75000"/>
                  </a:schemeClr>
                </a:solidFill>
              </a:defRPr>
            </a:lvl5pPr>
            <a:lvl6pPr marL="2284180" indent="0">
              <a:buNone/>
              <a:defRPr sz="1400">
                <a:solidFill>
                  <a:schemeClr val="tx1">
                    <a:tint val="75000"/>
                  </a:schemeClr>
                </a:solidFill>
              </a:defRPr>
            </a:lvl6pPr>
            <a:lvl7pPr marL="2741018" indent="0">
              <a:buNone/>
              <a:defRPr sz="1400">
                <a:solidFill>
                  <a:schemeClr val="tx1">
                    <a:tint val="75000"/>
                  </a:schemeClr>
                </a:solidFill>
              </a:defRPr>
            </a:lvl7pPr>
            <a:lvl8pPr marL="3197853" indent="0">
              <a:buNone/>
              <a:defRPr sz="1400">
                <a:solidFill>
                  <a:schemeClr val="tx1">
                    <a:tint val="75000"/>
                  </a:schemeClr>
                </a:solidFill>
              </a:defRPr>
            </a:lvl8pPr>
            <a:lvl9pPr marL="3654689"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64"/>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86" y="109064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3"/>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83"/>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50368"/>
            <a:ext cx="8915400" cy="429541"/>
          </a:xfrm>
          <a:prstGeom prst="rect">
            <a:avLst/>
          </a:prstGeom>
          <a:noFill/>
          <a:ln w="9525">
            <a:noFill/>
            <a:miter lim="800000"/>
            <a:headEnd/>
            <a:tailEnd/>
          </a:ln>
        </p:spPr>
        <p:txBody>
          <a:bodyPr vert="horz" wrap="square" lIns="91366" tIns="45682" rIns="91366" bIns="45682"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573707"/>
            <a:ext cx="8839201" cy="0"/>
          </a:xfrm>
          <a:prstGeom prst="line">
            <a:avLst/>
          </a:prstGeom>
          <a:noFill/>
          <a:ln w="57150" cmpd="thinThick">
            <a:solidFill>
              <a:srgbClr val="3333FF"/>
            </a:solidFill>
            <a:round/>
            <a:headEnd/>
            <a:tailEnd/>
          </a:ln>
          <a:effectLst/>
        </p:spPr>
        <p:txBody>
          <a:bodyPr lIns="91366" tIns="45682" rIns="91366" bIns="45682"/>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2"/>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p:titleStyle>
    <p:bodyStyle>
      <a:lvl1pPr marL="342627" indent="-342627"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359" indent="-285521"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2090" indent="-22841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925"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64"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598"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5"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71"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7"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3" rtl="0" eaLnBrk="1" latinLnBrk="0" hangingPunct="1">
        <a:defRPr sz="1800" kern="1200">
          <a:solidFill>
            <a:schemeClr val="tx1"/>
          </a:solidFill>
          <a:latin typeface="+mn-lt"/>
          <a:ea typeface="+mn-ea"/>
          <a:cs typeface="+mn-cs"/>
        </a:defRPr>
      </a:lvl1pPr>
      <a:lvl2pPr marL="456837" algn="l" defTabSz="913673" rtl="0" eaLnBrk="1" latinLnBrk="0" hangingPunct="1">
        <a:defRPr sz="1800" kern="1200">
          <a:solidFill>
            <a:schemeClr val="tx1"/>
          </a:solidFill>
          <a:latin typeface="+mn-lt"/>
          <a:ea typeface="+mn-ea"/>
          <a:cs typeface="+mn-cs"/>
        </a:defRPr>
      </a:lvl2pPr>
      <a:lvl3pPr marL="913673" algn="l" defTabSz="913673" rtl="0" eaLnBrk="1" latinLnBrk="0" hangingPunct="1">
        <a:defRPr sz="1800" kern="1200">
          <a:solidFill>
            <a:schemeClr val="tx1"/>
          </a:solidFill>
          <a:latin typeface="+mn-lt"/>
          <a:ea typeface="+mn-ea"/>
          <a:cs typeface="+mn-cs"/>
        </a:defRPr>
      </a:lvl3pPr>
      <a:lvl4pPr marL="1370508" algn="l" defTabSz="913673" rtl="0" eaLnBrk="1" latinLnBrk="0" hangingPunct="1">
        <a:defRPr sz="1800" kern="1200">
          <a:solidFill>
            <a:schemeClr val="tx1"/>
          </a:solidFill>
          <a:latin typeface="+mn-lt"/>
          <a:ea typeface="+mn-ea"/>
          <a:cs typeface="+mn-cs"/>
        </a:defRPr>
      </a:lvl4pPr>
      <a:lvl5pPr marL="1827346" algn="l" defTabSz="913673" rtl="0" eaLnBrk="1" latinLnBrk="0" hangingPunct="1">
        <a:defRPr sz="1800" kern="1200">
          <a:solidFill>
            <a:schemeClr val="tx1"/>
          </a:solidFill>
          <a:latin typeface="+mn-lt"/>
          <a:ea typeface="+mn-ea"/>
          <a:cs typeface="+mn-cs"/>
        </a:defRPr>
      </a:lvl5pPr>
      <a:lvl6pPr marL="2284180" algn="l" defTabSz="913673" rtl="0" eaLnBrk="1" latinLnBrk="0" hangingPunct="1">
        <a:defRPr sz="1800" kern="1200">
          <a:solidFill>
            <a:schemeClr val="tx1"/>
          </a:solidFill>
          <a:latin typeface="+mn-lt"/>
          <a:ea typeface="+mn-ea"/>
          <a:cs typeface="+mn-cs"/>
        </a:defRPr>
      </a:lvl6pPr>
      <a:lvl7pPr marL="2741018" algn="l" defTabSz="913673" rtl="0" eaLnBrk="1" latinLnBrk="0" hangingPunct="1">
        <a:defRPr sz="1800" kern="1200">
          <a:solidFill>
            <a:schemeClr val="tx1"/>
          </a:solidFill>
          <a:latin typeface="+mn-lt"/>
          <a:ea typeface="+mn-ea"/>
          <a:cs typeface="+mn-cs"/>
        </a:defRPr>
      </a:lvl7pPr>
      <a:lvl8pPr marL="3197853" algn="l" defTabSz="913673" rtl="0" eaLnBrk="1" latinLnBrk="0" hangingPunct="1">
        <a:defRPr sz="1800" kern="1200">
          <a:solidFill>
            <a:schemeClr val="tx1"/>
          </a:solidFill>
          <a:latin typeface="+mn-lt"/>
          <a:ea typeface="+mn-ea"/>
          <a:cs typeface="+mn-cs"/>
        </a:defRPr>
      </a:lvl8pPr>
      <a:lvl9pPr marL="3654689" algn="l" defTabSz="9136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cs.google.com/forms/d/1sXbhrq85aPa5Yh-gycNleX47CKkdjDZgb2lMY97-6sY/viewfor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940658" y="2558079"/>
            <a:ext cx="8420100" cy="1470025"/>
          </a:xfrm>
          <a:solidFill>
            <a:srgbClr val="00990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en-US" sz="3600" b="0" dirty="0" smtClean="0"/>
              <a:t/>
            </a:r>
            <a:br>
              <a:rPr lang="en-US" sz="3600" b="0" dirty="0" smtClean="0"/>
            </a:br>
            <a:r>
              <a:rPr lang="en-US" sz="3600" b="0" dirty="0" smtClean="0"/>
              <a:t/>
            </a:r>
            <a:br>
              <a:rPr lang="en-US" sz="3600" b="0" dirty="0" smtClean="0"/>
            </a:br>
            <a:r>
              <a:rPr lang="en-US" sz="3600" b="0" dirty="0" smtClean="0"/>
              <a:t/>
            </a:r>
            <a:br>
              <a:rPr lang="en-US" sz="3600" b="0" dirty="0" smtClean="0"/>
            </a:br>
            <a:r>
              <a:rPr lang="en-US" sz="3600" dirty="0" smtClean="0">
                <a:latin typeface="Arial" pitchFamily="34" charset="0"/>
                <a:cs typeface="Arial" pitchFamily="34" charset="0"/>
              </a:rPr>
              <a:t>User Feedback</a:t>
            </a:r>
            <a:br>
              <a:rPr lang="en-US" sz="3600" dirty="0" smtClean="0">
                <a:latin typeface="Arial" pitchFamily="34" charset="0"/>
                <a:cs typeface="Arial" pitchFamily="34" charset="0"/>
              </a:rPr>
            </a:br>
            <a:r>
              <a:rPr lang="en-US" sz="3600" dirty="0" smtClean="0">
                <a:latin typeface="Arial" pitchFamily="34" charset="0"/>
                <a:cs typeface="Arial" pitchFamily="34" charset="0"/>
              </a:rPr>
              <a:t>Questions</a:t>
            </a:r>
            <a:r>
              <a:rPr lang="en-US" sz="3600" b="0" dirty="0" smtClean="0">
                <a:latin typeface="Arial" pitchFamily="34" charset="0"/>
                <a:cs typeface="Arial" pitchFamily="34" charset="0"/>
              </a:rPr>
              <a:t/>
            </a:r>
            <a:br>
              <a:rPr lang="en-US" sz="3600" b="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GB" sz="3600" dirty="0" smtClean="0"/>
              <a:t/>
            </a:r>
            <a:br>
              <a:rPr lang="en-GB" sz="3600" dirty="0" smtClean="0"/>
            </a:br>
            <a:endParaRPr lang="en-GB" sz="3600" dirty="0" smtClean="0"/>
          </a:p>
        </p:txBody>
      </p:sp>
      <p:sp>
        <p:nvSpPr>
          <p:cNvPr id="5" name="Rectangle 43"/>
          <p:cNvSpPr>
            <a:spLocks noGrp="1" noChangeArrowheads="1"/>
          </p:cNvSpPr>
          <p:nvPr>
            <p:ph type="subTitle" idx="1"/>
          </p:nvPr>
        </p:nvSpPr>
        <p:spPr>
          <a:xfrm>
            <a:off x="1199213" y="4429125"/>
            <a:ext cx="7555043" cy="1752600"/>
          </a:xfrm>
        </p:spPr>
        <p:txBody>
          <a:bodyPr/>
          <a:lstStyle/>
          <a:p>
            <a:pPr eaLnBrk="1" hangingPunct="1">
              <a:defRPr/>
            </a:pPr>
            <a:r>
              <a:rPr lang="en-US" dirty="0" smtClean="0">
                <a:solidFill>
                  <a:srgbClr val="002060"/>
                </a:solidFill>
              </a:rPr>
              <a:t> </a:t>
            </a:r>
            <a:r>
              <a:rPr lang="en-US"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Manik</a:t>
            </a:r>
            <a:r>
              <a:rPr lang="en-US"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Bali, Lawrence E Flynn, Tim </a:t>
            </a:r>
            <a:r>
              <a:rPr lang="en-US"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Hewison</a:t>
            </a:r>
            <a:r>
              <a:rPr lang="en-US" dirty="0" smtClean="0">
                <a:solidFill>
                  <a:srgbClr val="002060"/>
                </a:solidFill>
              </a:rPr>
              <a:t/>
            </a:r>
            <a:br>
              <a:rPr lang="en-US" dirty="0" smtClean="0">
                <a:solidFill>
                  <a:srgbClr val="002060"/>
                </a:solidFill>
              </a:rPr>
            </a:br>
            <a:endParaRPr lang="en-US" sz="1600" dirty="0" smtClean="0">
              <a:solidFill>
                <a:srgbClr val="002060"/>
              </a:solidFill>
            </a:endParaRPr>
          </a:p>
          <a:p>
            <a:pPr eaLnBrk="1" hangingPunct="1">
              <a:buFont typeface="Arial" pitchFamily="34" charset="0"/>
              <a:buNone/>
              <a:defRPr/>
            </a:pPr>
            <a:r>
              <a:rPr lang="en-US" sz="1600" dirty="0" smtClean="0">
                <a:solidFill>
                  <a:srgbClr val="002060"/>
                </a:solidFill>
              </a:rPr>
              <a:t>GSICS Users Workshop</a:t>
            </a:r>
          </a:p>
          <a:p>
            <a:pPr eaLnBrk="1" hangingPunct="1">
              <a:buFont typeface="Arial" pitchFamily="34" charset="0"/>
              <a:buNone/>
              <a:defRPr/>
            </a:pPr>
            <a:r>
              <a:rPr lang="en-US" sz="1600" dirty="0" smtClean="0">
                <a:solidFill>
                  <a:srgbClr val="002060"/>
                </a:solidFill>
              </a:rPr>
              <a:t>Sept 22, 2015, Toulouse, France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76275" y="1133587"/>
            <a:ext cx="8358868" cy="10217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89787" y="3202209"/>
            <a:ext cx="8190651" cy="64089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03717" y="4413627"/>
            <a:ext cx="8425878" cy="626608"/>
          </a:xfrm>
          <a:prstGeom prst="rect">
            <a:avLst/>
          </a:prstGeom>
          <a:noFill/>
          <a:ln w="9525">
            <a:noFill/>
            <a:miter lim="800000"/>
            <a:headEnd/>
            <a:tailEnd/>
          </a:ln>
        </p:spPr>
      </p:pic>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971289" y="1990305"/>
            <a:ext cx="8120519" cy="1200329"/>
          </a:xfrm>
          <a:prstGeom prst="rect">
            <a:avLst/>
          </a:prstGeom>
        </p:spPr>
        <p:txBody>
          <a:bodyPr wrap="square">
            <a:spAutoFit/>
          </a:bodyPr>
          <a:lstStyle/>
          <a:p>
            <a:r>
              <a:rPr lang="en-US" sz="1200" b="0" dirty="0" smtClean="0">
                <a:solidFill>
                  <a:srgbClr val="FF0000"/>
                </a:solidFill>
              </a:rPr>
              <a:t>We use LUTs to retrieve L2 products. The LUT is created for each sensor spectral band. The observation data (digital count) is tied to radiance based on each sensor's calibration coefficients. So, the differences in sensor calibration and spectral band differences are considered by LUT and calibration coefficients</a:t>
            </a:r>
            <a:r>
              <a:rPr lang="en-US" sz="1200" b="0" dirty="0" smtClean="0">
                <a:solidFill>
                  <a:srgbClr val="FF0000"/>
                </a:solidFill>
              </a:rPr>
              <a:t>.</a:t>
            </a:r>
          </a:p>
          <a:p>
            <a:endParaRPr lang="en-US" sz="1200" b="0" dirty="0" smtClean="0">
              <a:solidFill>
                <a:srgbClr val="FF0000"/>
              </a:solidFill>
            </a:endParaRPr>
          </a:p>
          <a:p>
            <a:r>
              <a:rPr lang="en-US" sz="1200" b="0" dirty="0" smtClean="0">
                <a:solidFill>
                  <a:srgbClr val="FF0000"/>
                </a:solidFill>
              </a:rPr>
              <a:t>I take it as that there are no differences in sensor calibration. About the differences of spectral band, I will use the linearity interpolation to get the spectral resolution I needed.</a:t>
            </a:r>
            <a:endParaRPr lang="en-US" sz="1200" b="0" dirty="0">
              <a:solidFill>
                <a:srgbClr val="FF0000"/>
              </a:solidFill>
            </a:endParaRPr>
          </a:p>
        </p:txBody>
      </p:sp>
      <p:sp>
        <p:nvSpPr>
          <p:cNvPr id="11" name="Rectangle 10"/>
          <p:cNvSpPr/>
          <p:nvPr/>
        </p:nvSpPr>
        <p:spPr>
          <a:xfrm>
            <a:off x="948324" y="3738756"/>
            <a:ext cx="7394009" cy="646331"/>
          </a:xfrm>
          <a:prstGeom prst="rect">
            <a:avLst/>
          </a:prstGeom>
        </p:spPr>
        <p:txBody>
          <a:bodyPr wrap="square">
            <a:spAutoFit/>
          </a:bodyPr>
          <a:lstStyle/>
          <a:p>
            <a:r>
              <a:rPr lang="en-US" sz="1200" b="0" dirty="0" smtClean="0">
                <a:solidFill>
                  <a:srgbClr val="FF0000"/>
                </a:solidFill>
              </a:rPr>
              <a:t>Frequently update calibration coefficients of each sensor.</a:t>
            </a:r>
          </a:p>
          <a:p>
            <a:r>
              <a:rPr lang="en-US" sz="1200" b="0" dirty="0" smtClean="0">
                <a:solidFill>
                  <a:srgbClr val="FF0000"/>
                </a:solidFill>
              </a:rPr>
              <a:t>Similar to GSICS IR's case, I need relationship between a target sensor and a common reference sensor such as AIRS or IASI in IR bands.</a:t>
            </a:r>
            <a:endParaRPr lang="en-US" sz="1200" b="0" dirty="0">
              <a:solidFill>
                <a:srgbClr val="FF0000"/>
              </a:solidFill>
            </a:endParaRPr>
          </a:p>
        </p:txBody>
      </p:sp>
      <p:sp>
        <p:nvSpPr>
          <p:cNvPr id="12" name="Rectangle 11"/>
          <p:cNvSpPr/>
          <p:nvPr/>
        </p:nvSpPr>
        <p:spPr>
          <a:xfrm>
            <a:off x="1027134" y="4902963"/>
            <a:ext cx="7703507" cy="1015663"/>
          </a:xfrm>
          <a:prstGeom prst="rect">
            <a:avLst/>
          </a:prstGeom>
        </p:spPr>
        <p:txBody>
          <a:bodyPr wrap="square">
            <a:spAutoFit/>
          </a:bodyPr>
          <a:lstStyle/>
          <a:p>
            <a:r>
              <a:rPr lang="en-US" sz="1200" b="0" dirty="0" smtClean="0">
                <a:solidFill>
                  <a:srgbClr val="FF0000"/>
                </a:solidFill>
              </a:rPr>
              <a:t>Yes. I think it's useful for calibration (e.g. inter-comparison) and product retrieval. Usually, we have a preferable radiance range for product retrieval or calibration. For instance, a calibration </a:t>
            </a:r>
            <a:r>
              <a:rPr lang="en-US" sz="1200" b="0" dirty="0" err="1" smtClean="0">
                <a:solidFill>
                  <a:srgbClr val="FF0000"/>
                </a:solidFill>
              </a:rPr>
              <a:t>engeneer</a:t>
            </a:r>
            <a:r>
              <a:rPr lang="en-US" sz="1200" b="0" dirty="0" smtClean="0">
                <a:solidFill>
                  <a:srgbClr val="FF0000"/>
                </a:solidFill>
              </a:rPr>
              <a:t> who adopt DCC as a reference doesn't care dark ocean surface. Such users will prefer SBAF </a:t>
            </a:r>
            <a:r>
              <a:rPr lang="en-US" sz="1200" b="0" dirty="0" err="1" smtClean="0">
                <a:solidFill>
                  <a:srgbClr val="FF0000"/>
                </a:solidFill>
              </a:rPr>
              <a:t>optimised</a:t>
            </a:r>
            <a:r>
              <a:rPr lang="en-US" sz="1200" b="0" dirty="0" smtClean="0">
                <a:solidFill>
                  <a:srgbClr val="FF0000"/>
                </a:solidFill>
              </a:rPr>
              <a:t> over specific Earth targets.</a:t>
            </a:r>
          </a:p>
          <a:p>
            <a:r>
              <a:rPr lang="en-US" sz="1200" b="0" dirty="0" smtClean="0">
                <a:solidFill>
                  <a:srgbClr val="FF0000"/>
                </a:solidFill>
              </a:rPr>
              <a:t>yes</a:t>
            </a:r>
            <a:endParaRPr lang="en-US" sz="1200" b="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5429" y="5326842"/>
            <a:ext cx="9470571" cy="395982"/>
          </a:xfrm>
          <a:prstGeom prst="rect">
            <a:avLst/>
          </a:prstGeom>
          <a:noFill/>
          <a:ln w="9525">
            <a:noFill/>
            <a:miter lim="800000"/>
            <a:headEnd/>
            <a:tailEnd/>
          </a:ln>
        </p:spPr>
      </p:pic>
      <p:sp>
        <p:nvSpPr>
          <p:cNvPr id="8"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a:off x="459177" y="4189565"/>
            <a:ext cx="8639900" cy="714374"/>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89547" y="2497676"/>
            <a:ext cx="8296955" cy="903753"/>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473986" y="999826"/>
            <a:ext cx="8421174" cy="785132"/>
          </a:xfrm>
          <a:prstGeom prst="rect">
            <a:avLst/>
          </a:prstGeom>
          <a:noFill/>
          <a:ln w="9525">
            <a:noFill/>
            <a:miter lim="800000"/>
            <a:headEnd/>
            <a:tailEnd/>
          </a:ln>
        </p:spPr>
      </p:pic>
      <p:sp>
        <p:nvSpPr>
          <p:cNvPr id="11" name="Rectangle 10"/>
          <p:cNvSpPr/>
          <p:nvPr/>
        </p:nvSpPr>
        <p:spPr>
          <a:xfrm>
            <a:off x="488515" y="1797222"/>
            <a:ext cx="8079287" cy="646331"/>
          </a:xfrm>
          <a:prstGeom prst="rect">
            <a:avLst/>
          </a:prstGeom>
        </p:spPr>
        <p:txBody>
          <a:bodyPr wrap="square">
            <a:spAutoFit/>
          </a:bodyPr>
          <a:lstStyle/>
          <a:p>
            <a:r>
              <a:rPr lang="en-US" sz="1200" b="0" dirty="0" smtClean="0">
                <a:solidFill>
                  <a:srgbClr val="FF0000"/>
                </a:solidFill>
              </a:rPr>
              <a:t>yes</a:t>
            </a:r>
            <a:endParaRPr lang="en-US" sz="1200" b="0" dirty="0" smtClean="0">
              <a:solidFill>
                <a:srgbClr val="FF0000"/>
              </a:solidFill>
            </a:endParaRPr>
          </a:p>
          <a:p>
            <a:r>
              <a:rPr lang="en-US" sz="1200" b="0" dirty="0" smtClean="0">
                <a:solidFill>
                  <a:srgbClr val="FF0000"/>
                </a:solidFill>
              </a:rPr>
              <a:t>I'm interested in it, because I don't know if the SBAF is effected by geometry angles or humidity. If the effect is negligible, I don't think it is necessary function for the Web site</a:t>
            </a:r>
            <a:r>
              <a:rPr lang="en-US" b="0" dirty="0" smtClean="0">
                <a:solidFill>
                  <a:srgbClr val="FF0000"/>
                </a:solidFill>
              </a:rPr>
              <a:t>.</a:t>
            </a:r>
            <a:endParaRPr lang="en-US" b="0" dirty="0">
              <a:solidFill>
                <a:srgbClr val="FF0000"/>
              </a:solidFill>
            </a:endParaRPr>
          </a:p>
        </p:txBody>
      </p:sp>
      <p:sp>
        <p:nvSpPr>
          <p:cNvPr id="12" name="Rectangle 11"/>
          <p:cNvSpPr/>
          <p:nvPr/>
        </p:nvSpPr>
        <p:spPr>
          <a:xfrm>
            <a:off x="450937" y="3425606"/>
            <a:ext cx="8480121" cy="646331"/>
          </a:xfrm>
          <a:prstGeom prst="rect">
            <a:avLst/>
          </a:prstGeom>
        </p:spPr>
        <p:txBody>
          <a:bodyPr wrap="square">
            <a:spAutoFit/>
          </a:bodyPr>
          <a:lstStyle/>
          <a:p>
            <a:r>
              <a:rPr lang="en-US" sz="1200" b="0" dirty="0" smtClean="0">
                <a:solidFill>
                  <a:srgbClr val="FF0000"/>
                </a:solidFill>
              </a:rPr>
              <a:t>yes of course</a:t>
            </a:r>
          </a:p>
          <a:p>
            <a:r>
              <a:rPr lang="en-US" sz="1200" b="0" dirty="0" smtClean="0">
                <a:solidFill>
                  <a:srgbClr val="FF0000"/>
                </a:solidFill>
              </a:rPr>
              <a:t>It will be helpful because Aqua-MODIS and IASI is well calibrated sensor. What sensor will be the next reference after MODIS? VIIRS?</a:t>
            </a:r>
            <a:endParaRPr lang="en-US" sz="1200" b="0" dirty="0">
              <a:solidFill>
                <a:srgbClr val="FF0000"/>
              </a:solidFill>
            </a:endParaRPr>
          </a:p>
        </p:txBody>
      </p:sp>
      <p:sp>
        <p:nvSpPr>
          <p:cNvPr id="13" name="Rectangle 12"/>
          <p:cNvSpPr/>
          <p:nvPr/>
        </p:nvSpPr>
        <p:spPr>
          <a:xfrm>
            <a:off x="425374" y="4804181"/>
            <a:ext cx="3093283" cy="276999"/>
          </a:xfrm>
          <a:prstGeom prst="rect">
            <a:avLst/>
          </a:prstGeom>
        </p:spPr>
        <p:txBody>
          <a:bodyPr wrap="none">
            <a:spAutoFit/>
          </a:bodyPr>
          <a:lstStyle/>
          <a:p>
            <a:r>
              <a:rPr lang="en-US" sz="1200" b="0" dirty="0" smtClean="0">
                <a:solidFill>
                  <a:srgbClr val="FF0000"/>
                </a:solidFill>
              </a:rPr>
              <a:t>Not yet, that is the orient of our en devour</a:t>
            </a:r>
            <a:endParaRPr lang="en-US" sz="1200" dirty="0">
              <a:solidFill>
                <a:srgbClr val="FF0000"/>
              </a:solidFill>
            </a:endParaRPr>
          </a:p>
        </p:txBody>
      </p:sp>
      <p:sp>
        <p:nvSpPr>
          <p:cNvPr id="14" name="Rectangle 13"/>
          <p:cNvSpPr/>
          <p:nvPr/>
        </p:nvSpPr>
        <p:spPr>
          <a:xfrm>
            <a:off x="572543" y="5855655"/>
            <a:ext cx="7556848" cy="646331"/>
          </a:xfrm>
          <a:prstGeom prst="rect">
            <a:avLst/>
          </a:prstGeom>
        </p:spPr>
        <p:txBody>
          <a:bodyPr wrap="square">
            <a:spAutoFit/>
          </a:bodyPr>
          <a:lstStyle/>
          <a:p>
            <a:r>
              <a:rPr lang="en-US" sz="1200" b="0" dirty="0" smtClean="0">
                <a:solidFill>
                  <a:srgbClr val="FF0000"/>
                </a:solidFill>
              </a:rPr>
              <a:t>The scaled radiance is convenient to use multiple sensors, because we don't need to care difference of solar spectra profile between sensors. </a:t>
            </a:r>
            <a:r>
              <a:rPr lang="en-US" sz="1200" b="0" dirty="0" err="1" smtClean="0">
                <a:solidFill>
                  <a:srgbClr val="FF0000"/>
                </a:solidFill>
              </a:rPr>
              <a:t>Thuillier</a:t>
            </a:r>
            <a:r>
              <a:rPr lang="en-US" sz="1200" b="0" dirty="0" smtClean="0">
                <a:solidFill>
                  <a:srgbClr val="FF0000"/>
                </a:solidFill>
              </a:rPr>
              <a:t>, MODTRAN, new </a:t>
            </a:r>
            <a:r>
              <a:rPr lang="en-US" sz="1200" b="0" dirty="0" err="1" smtClean="0">
                <a:solidFill>
                  <a:srgbClr val="FF0000"/>
                </a:solidFill>
              </a:rPr>
              <a:t>Kurucz</a:t>
            </a:r>
            <a:r>
              <a:rPr lang="en-US" sz="1200" b="0" dirty="0" smtClean="0">
                <a:solidFill>
                  <a:srgbClr val="FF0000"/>
                </a:solidFill>
              </a:rPr>
              <a:t>, ...</a:t>
            </a:r>
          </a:p>
          <a:p>
            <a:r>
              <a:rPr lang="en-US" sz="1200" b="0" dirty="0" smtClean="0">
                <a:solidFill>
                  <a:srgbClr val="FF0000"/>
                </a:solidFill>
              </a:rPr>
              <a:t>yes</a:t>
            </a:r>
            <a:endParaRPr lang="en-US" sz="1200" b="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13390" y="1088831"/>
            <a:ext cx="9018144" cy="65586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42437" y="2487982"/>
            <a:ext cx="9078684" cy="756557"/>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6122" y="4241550"/>
            <a:ext cx="9289878" cy="607182"/>
          </a:xfrm>
          <a:prstGeom prst="rect">
            <a:avLst/>
          </a:prstGeom>
          <a:noFill/>
          <a:ln w="9525">
            <a:noFill/>
            <a:miter lim="800000"/>
            <a:headEnd/>
            <a:tailEnd/>
          </a:ln>
        </p:spPr>
      </p:pic>
      <p:sp>
        <p:nvSpPr>
          <p:cNvPr id="7" name="Rectangle 6"/>
          <p:cNvSpPr/>
          <p:nvPr/>
        </p:nvSpPr>
        <p:spPr>
          <a:xfrm>
            <a:off x="544669" y="1685991"/>
            <a:ext cx="4953000" cy="461665"/>
          </a:xfrm>
          <a:prstGeom prst="rect">
            <a:avLst/>
          </a:prstGeom>
        </p:spPr>
        <p:txBody>
          <a:bodyPr>
            <a:spAutoFit/>
          </a:bodyPr>
          <a:lstStyle/>
          <a:p>
            <a:r>
              <a:rPr lang="en-US" sz="1200" b="0" dirty="0" smtClean="0">
                <a:solidFill>
                  <a:srgbClr val="FF0000"/>
                </a:solidFill>
              </a:rPr>
              <a:t>yes</a:t>
            </a:r>
          </a:p>
          <a:p>
            <a:r>
              <a:rPr lang="en-US" sz="1200" b="0" dirty="0" smtClean="0">
                <a:solidFill>
                  <a:srgbClr val="FF0000"/>
                </a:solidFill>
              </a:rPr>
              <a:t>Same as above, but not </a:t>
            </a:r>
            <a:r>
              <a:rPr lang="en-US" sz="1200" b="0" dirty="0" err="1" smtClean="0">
                <a:solidFill>
                  <a:srgbClr val="FF0000"/>
                </a:solidFill>
              </a:rPr>
              <a:t>mandatry</a:t>
            </a:r>
            <a:r>
              <a:rPr lang="en-US" sz="1200" b="0" dirty="0" smtClean="0">
                <a:solidFill>
                  <a:srgbClr val="FF0000"/>
                </a:solidFill>
              </a:rPr>
              <a:t>.</a:t>
            </a:r>
            <a:endParaRPr lang="en-US" sz="1200" b="0" dirty="0">
              <a:solidFill>
                <a:srgbClr val="FF0000"/>
              </a:solidFill>
            </a:endParaRPr>
          </a:p>
        </p:txBody>
      </p:sp>
      <p:sp>
        <p:nvSpPr>
          <p:cNvPr id="8" name="Rectangle 7"/>
          <p:cNvSpPr/>
          <p:nvPr/>
        </p:nvSpPr>
        <p:spPr>
          <a:xfrm>
            <a:off x="534965" y="3350449"/>
            <a:ext cx="8847029" cy="646331"/>
          </a:xfrm>
          <a:prstGeom prst="rect">
            <a:avLst/>
          </a:prstGeom>
        </p:spPr>
        <p:txBody>
          <a:bodyPr wrap="square">
            <a:spAutoFit/>
          </a:bodyPr>
          <a:lstStyle/>
          <a:p>
            <a:r>
              <a:rPr lang="en-US" sz="1200" b="0" dirty="0" smtClean="0">
                <a:solidFill>
                  <a:srgbClr val="FF0000"/>
                </a:solidFill>
              </a:rPr>
              <a:t>The MODTRAN solar spectra were used as the reference. Providing the GSICS reference solar spectra are more convenient to my opinion</a:t>
            </a:r>
          </a:p>
          <a:p>
            <a:r>
              <a:rPr lang="en-US" sz="1200" b="0" dirty="0" smtClean="0">
                <a:solidFill>
                  <a:srgbClr val="FF0000"/>
                </a:solidFill>
              </a:rPr>
              <a:t>If GSICS decide a solar spectra as reference, the spectra should be the one accessible freely.</a:t>
            </a:r>
            <a:endParaRPr lang="en-US" sz="1200" b="0" dirty="0">
              <a:solidFill>
                <a:srgbClr val="FF0000"/>
              </a:solidFill>
            </a:endParaRPr>
          </a:p>
        </p:txBody>
      </p:sp>
      <p:sp>
        <p:nvSpPr>
          <p:cNvPr id="9" name="Rectangle 8"/>
          <p:cNvSpPr/>
          <p:nvPr/>
        </p:nvSpPr>
        <p:spPr>
          <a:xfrm>
            <a:off x="672752" y="5123238"/>
            <a:ext cx="9233248" cy="276999"/>
          </a:xfrm>
          <a:prstGeom prst="rect">
            <a:avLst/>
          </a:prstGeom>
        </p:spPr>
        <p:txBody>
          <a:bodyPr wrap="square">
            <a:spAutoFit/>
          </a:bodyPr>
          <a:lstStyle/>
          <a:p>
            <a:r>
              <a:rPr lang="en-US" sz="1200" b="0" dirty="0" smtClean="0">
                <a:solidFill>
                  <a:srgbClr val="FF0000"/>
                </a:solidFill>
              </a:rPr>
              <a:t>The sensor which has high accuracy onboard calibration, wide dynamic ranges, high spectral resolution is required besides MODIS.</a:t>
            </a:r>
            <a:endParaRPr lang="en-US" sz="1200" dirty="0">
              <a:solidFill>
                <a:srgbClr val="FF0000"/>
              </a:solidFill>
            </a:endParaRPr>
          </a:p>
        </p:txBody>
      </p:sp>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0" y="274638"/>
            <a:ext cx="8915400" cy="1143000"/>
          </a:xfrm>
        </p:spPr>
        <p:txBody>
          <a:bodyPr/>
          <a:lstStyle/>
          <a:p>
            <a:r>
              <a:rPr lang="en-US" dirty="0" smtClean="0"/>
              <a:t>GSICS Microwave Survey</a:t>
            </a:r>
            <a:endParaRPr lang="en-US" sz="3200"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74D35CE4-D2A8-4161-91C9-CC23A6584C4A}" type="slidenum">
              <a:rPr lang="en-US" altLang="en-US" smtClean="0"/>
              <a:pPr/>
              <a:t>13</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9104" t="38497" r="39636" b="16106"/>
          <a:stretch/>
        </p:blipFill>
        <p:spPr bwMode="auto">
          <a:xfrm>
            <a:off x="227475" y="1417638"/>
            <a:ext cx="4297560" cy="51617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4772980" y="1943835"/>
            <a:ext cx="3283271" cy="307777"/>
          </a:xfrm>
          <a:prstGeom prst="rect">
            <a:avLst/>
          </a:prstGeom>
          <a:noFill/>
        </p:spPr>
        <p:txBody>
          <a:bodyPr wrap="none" rtlCol="0">
            <a:spAutoFit/>
          </a:bodyPr>
          <a:lstStyle/>
          <a:p>
            <a:r>
              <a:rPr lang="en-US" sz="1400" dirty="0" smtClean="0">
                <a:solidFill>
                  <a:schemeClr val="tx1"/>
                </a:solidFill>
              </a:rPr>
              <a:t>Real time use and/or climate use?</a:t>
            </a:r>
          </a:p>
        </p:txBody>
      </p:sp>
      <p:sp>
        <p:nvSpPr>
          <p:cNvPr id="11" name="TextBox 10"/>
          <p:cNvSpPr txBox="1"/>
          <p:nvPr/>
        </p:nvSpPr>
        <p:spPr>
          <a:xfrm>
            <a:off x="4772980" y="3023955"/>
            <a:ext cx="2170787" cy="307777"/>
          </a:xfrm>
          <a:prstGeom prst="rect">
            <a:avLst/>
          </a:prstGeom>
          <a:noFill/>
        </p:spPr>
        <p:txBody>
          <a:bodyPr wrap="none" rtlCol="0">
            <a:spAutoFit/>
          </a:bodyPr>
          <a:lstStyle/>
          <a:p>
            <a:r>
              <a:rPr lang="en-US" sz="1400" dirty="0" smtClean="0">
                <a:solidFill>
                  <a:schemeClr val="tx1"/>
                </a:solidFill>
              </a:rPr>
              <a:t>Latency vs. precision?</a:t>
            </a:r>
          </a:p>
        </p:txBody>
      </p:sp>
      <p:sp>
        <p:nvSpPr>
          <p:cNvPr id="12" name="TextBox 11"/>
          <p:cNvSpPr txBox="1"/>
          <p:nvPr/>
        </p:nvSpPr>
        <p:spPr>
          <a:xfrm>
            <a:off x="4772980" y="4464115"/>
            <a:ext cx="5134739" cy="307777"/>
          </a:xfrm>
          <a:prstGeom prst="rect">
            <a:avLst/>
          </a:prstGeom>
          <a:noFill/>
        </p:spPr>
        <p:txBody>
          <a:bodyPr wrap="none"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6" y="162880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4637965" y="27089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4637965" y="4104075"/>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4637965" y="54092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17985" y="5731513"/>
            <a:ext cx="2601994" cy="307777"/>
          </a:xfrm>
          <a:prstGeom prst="rect">
            <a:avLst/>
          </a:prstGeom>
          <a:noFill/>
        </p:spPr>
        <p:txBody>
          <a:bodyPr wrap="none" rtlCol="0">
            <a:spAutoFit/>
          </a:bodyPr>
          <a:lstStyle/>
          <a:p>
            <a:r>
              <a:rPr lang="en-US" sz="1400" dirty="0" smtClean="0">
                <a:solidFill>
                  <a:schemeClr val="tx1"/>
                </a:solidFill>
              </a:rPr>
              <a:t>Potential application areas</a:t>
            </a:r>
          </a:p>
        </p:txBody>
      </p:sp>
      <p:sp>
        <p:nvSpPr>
          <p:cNvPr id="13"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a:t>
            </a:r>
            <a:r>
              <a:rPr lang="en-US" sz="2800" dirty="0" smtClean="0">
                <a:solidFill>
                  <a:schemeClr val="bg1"/>
                </a:solidFill>
                <a:latin typeface="+mj-lt"/>
                <a:ea typeface="+mj-ea"/>
                <a:cs typeface="+mj-cs"/>
              </a:rPr>
              <a:t>GSICS </a:t>
            </a:r>
            <a:r>
              <a:rPr lang="en-US" sz="2800" dirty="0" smtClean="0">
                <a:solidFill>
                  <a:schemeClr val="bg1"/>
                </a:solidFill>
                <a:latin typeface="+mj-lt"/>
                <a:ea typeface="+mj-ea"/>
                <a:cs typeface="+mj-cs"/>
              </a:rPr>
              <a:t>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95065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14</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25" r="21133" b="35953"/>
          <a:stretch/>
        </p:blipFill>
        <p:spPr bwMode="auto">
          <a:xfrm>
            <a:off x="13476" y="1223755"/>
            <a:ext cx="9696186" cy="3687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890" r="43279" b="60669"/>
          <a:stretch/>
        </p:blipFill>
        <p:spPr bwMode="auto">
          <a:xfrm>
            <a:off x="13476" y="4911668"/>
            <a:ext cx="7493353" cy="1667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a:t>
            </a:r>
            <a:r>
              <a:rPr lang="en-US" sz="2800" dirty="0" smtClean="0">
                <a:solidFill>
                  <a:schemeClr val="bg1"/>
                </a:solidFill>
                <a:latin typeface="+mj-lt"/>
                <a:ea typeface="+mj-ea"/>
                <a:cs typeface="+mj-cs"/>
              </a:rPr>
              <a:t>GSICS </a:t>
            </a:r>
            <a:r>
              <a:rPr lang="en-US" sz="2800" dirty="0" smtClean="0">
                <a:solidFill>
                  <a:schemeClr val="bg1"/>
                </a:solidFill>
                <a:latin typeface="+mj-lt"/>
                <a:ea typeface="+mj-ea"/>
                <a:cs typeface="+mj-cs"/>
              </a:rPr>
              <a:t>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59571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15</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9" t="13917" r="35805" b="21141"/>
          <a:stretch/>
        </p:blipFill>
        <p:spPr bwMode="auto">
          <a:xfrm>
            <a:off x="227475" y="1640642"/>
            <a:ext cx="6673669" cy="4545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432720" y="2348880"/>
            <a:ext cx="1803699" cy="307777"/>
          </a:xfrm>
          <a:prstGeom prst="rect">
            <a:avLst/>
          </a:prstGeom>
          <a:noFill/>
        </p:spPr>
        <p:txBody>
          <a:bodyPr wrap="none"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0"/>
            <a:ext cx="1281120" cy="307777"/>
          </a:xfrm>
          <a:prstGeom prst="rect">
            <a:avLst/>
          </a:prstGeom>
          <a:noFill/>
        </p:spPr>
        <p:txBody>
          <a:bodyPr wrap="none"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0"/>
            <a:ext cx="1418978" cy="307777"/>
          </a:xfrm>
          <a:prstGeom prst="rect">
            <a:avLst/>
          </a:prstGeom>
          <a:noFill/>
        </p:spPr>
        <p:txBody>
          <a:bodyPr wrap="none"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5" y="2483895"/>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5" y="3751293"/>
            <a:ext cx="1640193" cy="307777"/>
          </a:xfrm>
          <a:prstGeom prst="rect">
            <a:avLst/>
          </a:prstGeom>
          <a:noFill/>
        </p:spPr>
        <p:txBody>
          <a:bodyPr wrap="none"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5" y="5416478"/>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2"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a:t>
            </a:r>
            <a:r>
              <a:rPr lang="en-US" sz="2800" dirty="0" smtClean="0">
                <a:solidFill>
                  <a:schemeClr val="bg1"/>
                </a:solidFill>
                <a:latin typeface="+mj-lt"/>
                <a:ea typeface="+mj-ea"/>
                <a:cs typeface="+mj-cs"/>
              </a:rPr>
              <a:t>GSICS </a:t>
            </a:r>
            <a:r>
              <a:rPr lang="en-US" sz="2800" dirty="0" smtClean="0">
                <a:solidFill>
                  <a:schemeClr val="bg1"/>
                </a:solidFill>
                <a:latin typeface="+mj-lt"/>
                <a:ea typeface="+mj-ea"/>
                <a:cs typeface="+mj-cs"/>
              </a:rPr>
              <a:t>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2071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2460" y="1538790"/>
            <a:ext cx="9813540" cy="4525963"/>
          </a:xfrm>
        </p:spPr>
        <p:txBody>
          <a:bodyPr/>
          <a:lstStyle/>
          <a:p>
            <a:r>
              <a:rPr lang="en-US" dirty="0" smtClean="0"/>
              <a:t>With only 6 responses, difficult to draw any conclusions from full community…however…</a:t>
            </a:r>
          </a:p>
          <a:p>
            <a:pPr lvl="1"/>
            <a:r>
              <a:rPr lang="en-US" sz="2400" dirty="0" smtClean="0">
                <a:solidFill>
                  <a:srgbClr val="002060"/>
                </a:solidFill>
              </a:rPr>
              <a:t>Mapping time series of similar sensors but from vastly different heritage (e.g., SSMT2 to AMSU-B) together is of low priority </a:t>
            </a:r>
            <a:r>
              <a:rPr lang="en-US" sz="2400" dirty="0" smtClean="0">
                <a:solidFill>
                  <a:srgbClr val="C00000"/>
                </a:solidFill>
              </a:rPr>
              <a:t>(Q1)</a:t>
            </a:r>
          </a:p>
          <a:p>
            <a:pPr lvl="1"/>
            <a:r>
              <a:rPr lang="en-US" sz="2400" dirty="0" smtClean="0">
                <a:solidFill>
                  <a:srgbClr val="000066"/>
                </a:solidFill>
              </a:rPr>
              <a:t>More precise, longer latency correction are preferred </a:t>
            </a:r>
            <a:r>
              <a:rPr lang="en-US" sz="2400" dirty="0" smtClean="0">
                <a:solidFill>
                  <a:srgbClr val="C00000"/>
                </a:solidFill>
              </a:rPr>
              <a:t>(Q2)</a:t>
            </a:r>
            <a:endParaRPr lang="en-US" sz="2400" dirty="0" smtClean="0">
              <a:solidFill>
                <a:srgbClr val="000066"/>
              </a:solidFill>
            </a:endParaRPr>
          </a:p>
          <a:p>
            <a:pPr lvl="1"/>
            <a:r>
              <a:rPr lang="en-US" sz="2400" dirty="0" smtClean="0">
                <a:solidFill>
                  <a:srgbClr val="002060"/>
                </a:solidFill>
              </a:rPr>
              <a:t>It does appear most users would look at time series for global trends (most likely the O</a:t>
            </a:r>
            <a:r>
              <a:rPr lang="en-US" sz="2400" baseline="-25000" dirty="0" smtClean="0">
                <a:solidFill>
                  <a:srgbClr val="002060"/>
                </a:solidFill>
              </a:rPr>
              <a:t>2 </a:t>
            </a:r>
            <a:r>
              <a:rPr lang="en-US" sz="2400" dirty="0">
                <a:solidFill>
                  <a:srgbClr val="002060"/>
                </a:solidFill>
              </a:rPr>
              <a:t>&amp;</a:t>
            </a:r>
            <a:r>
              <a:rPr lang="en-US" sz="2400" dirty="0" smtClean="0">
                <a:solidFill>
                  <a:srgbClr val="002060"/>
                </a:solidFill>
              </a:rPr>
              <a:t> H</a:t>
            </a:r>
            <a:r>
              <a:rPr lang="en-US" sz="2400" baseline="-25000" dirty="0" smtClean="0">
                <a:solidFill>
                  <a:srgbClr val="002060"/>
                </a:solidFill>
              </a:rPr>
              <a:t>2</a:t>
            </a:r>
            <a:r>
              <a:rPr lang="en-US" sz="2400" dirty="0" smtClean="0">
                <a:solidFill>
                  <a:srgbClr val="002060"/>
                </a:solidFill>
              </a:rPr>
              <a:t>O bands) and use to derive geophysical parameters (most likely window &amp; </a:t>
            </a:r>
            <a:r>
              <a:rPr lang="en-US" sz="2400" dirty="0">
                <a:solidFill>
                  <a:srgbClr val="002060"/>
                </a:solidFill>
              </a:rPr>
              <a:t>H</a:t>
            </a:r>
            <a:r>
              <a:rPr lang="en-US" sz="2400" baseline="-25000" dirty="0">
                <a:solidFill>
                  <a:srgbClr val="002060"/>
                </a:solidFill>
              </a:rPr>
              <a:t>2</a:t>
            </a:r>
            <a:r>
              <a:rPr lang="en-US" sz="2400" dirty="0">
                <a:solidFill>
                  <a:srgbClr val="002060"/>
                </a:solidFill>
              </a:rPr>
              <a:t>O </a:t>
            </a:r>
            <a:r>
              <a:rPr lang="en-US" sz="2400" dirty="0" smtClean="0">
                <a:solidFill>
                  <a:srgbClr val="002060"/>
                </a:solidFill>
              </a:rPr>
              <a:t>bands) </a:t>
            </a:r>
            <a:r>
              <a:rPr lang="en-US" sz="2400" dirty="0" smtClean="0">
                <a:solidFill>
                  <a:srgbClr val="C00000"/>
                </a:solidFill>
              </a:rPr>
              <a:t>(Q3)</a:t>
            </a:r>
          </a:p>
          <a:p>
            <a:pPr lvl="1"/>
            <a:r>
              <a:rPr lang="en-US" sz="2400" dirty="0" smtClean="0">
                <a:solidFill>
                  <a:srgbClr val="000066"/>
                </a:solidFill>
              </a:rPr>
              <a:t>The average desired accuracy of the corrections was on the order of 0.4 K (slightly less for the O</a:t>
            </a:r>
            <a:r>
              <a:rPr lang="en-US" sz="2400" baseline="-25000" dirty="0" smtClean="0">
                <a:solidFill>
                  <a:srgbClr val="000066"/>
                </a:solidFill>
              </a:rPr>
              <a:t>2</a:t>
            </a:r>
            <a:r>
              <a:rPr lang="en-US" sz="2400" dirty="0" smtClean="0">
                <a:solidFill>
                  <a:srgbClr val="000066"/>
                </a:solidFill>
              </a:rPr>
              <a:t> bands)  </a:t>
            </a:r>
            <a:r>
              <a:rPr lang="en-US" sz="2400" dirty="0" smtClean="0">
                <a:solidFill>
                  <a:srgbClr val="C00000"/>
                </a:solidFill>
              </a:rPr>
              <a:t>(Q4)</a:t>
            </a:r>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16</a:t>
            </a:fld>
            <a:endParaRPr lang="en-US" altLang="en-US"/>
          </a:p>
        </p:txBody>
      </p:sp>
      <p:sp>
        <p:nvSpPr>
          <p:cNvPr id="5" name="Title 1"/>
          <p:cNvSpPr txBox="1">
            <a:spLocks/>
          </p:cNvSpPr>
          <p:nvPr/>
        </p:nvSpPr>
        <p:spPr bwMode="auto">
          <a:xfrm>
            <a:off x="2248929" y="0"/>
            <a:ext cx="5850042"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a:t>
            </a:r>
            <a:r>
              <a:rPr lang="en-US" sz="2800" dirty="0" smtClean="0">
                <a:solidFill>
                  <a:schemeClr val="bg1"/>
                </a:solidFill>
                <a:latin typeface="+mj-lt"/>
                <a:ea typeface="+mj-ea"/>
                <a:cs typeface="+mj-cs"/>
              </a:rPr>
              <a:t>GSICS </a:t>
            </a:r>
            <a:r>
              <a:rPr lang="en-US" sz="2800" dirty="0" smtClean="0">
                <a:solidFill>
                  <a:schemeClr val="bg1"/>
                </a:solidFill>
                <a:latin typeface="+mj-lt"/>
                <a:ea typeface="+mj-ea"/>
                <a:cs typeface="+mj-cs"/>
              </a:rPr>
              <a:t>MW  Products -</a:t>
            </a:r>
            <a:r>
              <a:rPr lang="en-US" sz="2800" dirty="0" smtClean="0">
                <a:solidFill>
                  <a:schemeClr val="bg1"/>
                </a:solidFill>
                <a:latin typeface="+mj-lt"/>
                <a:ea typeface="+mj-ea"/>
                <a:cs typeface="+mj-cs"/>
              </a:rPr>
              <a:t>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6819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0" y="878114"/>
            <a:ext cx="7428168" cy="263434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b="40076"/>
          <a:stretch>
            <a:fillRect/>
          </a:stretch>
        </p:blipFill>
        <p:spPr bwMode="auto">
          <a:xfrm>
            <a:off x="0" y="4389707"/>
            <a:ext cx="4859794" cy="24682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63757"/>
          <a:stretch>
            <a:fillRect/>
          </a:stretch>
        </p:blipFill>
        <p:spPr bwMode="auto">
          <a:xfrm>
            <a:off x="5278435" y="4435947"/>
            <a:ext cx="4627565" cy="202290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669471" y="906348"/>
            <a:ext cx="8750300" cy="251413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81517" y="3940629"/>
            <a:ext cx="9091308" cy="23150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717782" y="841829"/>
            <a:ext cx="8325294" cy="1371600"/>
          </a:xfrm>
          <a:prstGeom prst="rect">
            <a:avLst/>
          </a:prstGeom>
          <a:noFill/>
          <a:ln w="9525">
            <a:noFill/>
            <a:miter lim="800000"/>
            <a:headEnd/>
            <a:tailEnd/>
          </a:ln>
        </p:spPr>
      </p:pic>
      <p:pic>
        <p:nvPicPr>
          <p:cNvPr id="11267" name="Picture 3"/>
          <p:cNvPicPr>
            <a:picLocks noGrp="1" noChangeAspect="1" noChangeArrowheads="1"/>
          </p:cNvPicPr>
          <p:nvPr>
            <p:ph idx="1"/>
          </p:nvPr>
        </p:nvPicPr>
        <p:blipFill>
          <a:blip r:embed="rId3" cstate="print"/>
          <a:srcRect/>
          <a:stretch>
            <a:fillRect/>
          </a:stretch>
        </p:blipFill>
        <p:spPr bwMode="auto">
          <a:xfrm>
            <a:off x="757689" y="2268876"/>
            <a:ext cx="8483963" cy="176609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06601" y="4216400"/>
            <a:ext cx="7447772" cy="1995714"/>
          </a:xfrm>
          <a:prstGeom prst="rect">
            <a:avLst/>
          </a:prstGeom>
          <a:noFill/>
          <a:ln w="9525">
            <a:noFill/>
            <a:miter lim="800000"/>
            <a:headEnd/>
            <a:tailEnd/>
          </a:ln>
        </p:spPr>
      </p:pic>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of the Discussion on </a:t>
            </a:r>
            <a:r>
              <a:rPr lang="en-US" smtClean="0"/>
              <a:t>User feedback</a:t>
            </a:r>
            <a:endParaRPr lang="en-US"/>
          </a:p>
        </p:txBody>
      </p:sp>
      <p:pic>
        <p:nvPicPr>
          <p:cNvPr id="18434" name="Picture 2"/>
          <p:cNvPicPr>
            <a:picLocks noChangeAspect="1" noChangeArrowheads="1"/>
          </p:cNvPicPr>
          <p:nvPr/>
        </p:nvPicPr>
        <p:blipFill>
          <a:blip r:embed="rId2" cstate="print"/>
          <a:srcRect/>
          <a:stretch>
            <a:fillRect/>
          </a:stretch>
        </p:blipFill>
        <p:spPr bwMode="auto">
          <a:xfrm>
            <a:off x="1738313" y="761999"/>
            <a:ext cx="6779386" cy="562437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482187" y="769258"/>
            <a:ext cx="7838540" cy="189411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94379" y="2950028"/>
            <a:ext cx="7317495" cy="1404257"/>
          </a:xfrm>
          <a:prstGeom prst="rect">
            <a:avLst/>
          </a:prstGeom>
          <a:noFill/>
          <a:ln w="9525">
            <a:noFill/>
            <a:miter lim="800000"/>
            <a:headEnd/>
            <a:tailEnd/>
          </a:ln>
        </p:spPr>
      </p:pic>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193422" y="783773"/>
            <a:ext cx="7475612" cy="24166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96686" y="3995086"/>
            <a:ext cx="8599714" cy="286291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911904"/>
            <a:ext cx="8522263" cy="268038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27352" y="3981450"/>
            <a:ext cx="7477125" cy="2552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551769" y="882537"/>
            <a:ext cx="3228975" cy="561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32706" y="1717222"/>
            <a:ext cx="4686300" cy="13335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33400" y="3206525"/>
            <a:ext cx="3657600" cy="122872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70115" y="4502604"/>
            <a:ext cx="7467600" cy="1724025"/>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86443" y="6267450"/>
            <a:ext cx="4343400" cy="590550"/>
          </a:xfrm>
          <a:prstGeom prst="rect">
            <a:avLst/>
          </a:prstGeom>
          <a:noFill/>
          <a:ln w="9525">
            <a:noFill/>
            <a:miter lim="800000"/>
            <a:headEnd/>
            <a:tailEnd/>
          </a:ln>
        </p:spPr>
      </p:pic>
      <p:sp>
        <p:nvSpPr>
          <p:cNvPr id="9"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618791" y="1277257"/>
            <a:ext cx="9103848" cy="1485220"/>
          </a:xfrm>
          <a:prstGeom prst="rect">
            <a:avLst/>
          </a:prstGeom>
          <a:noFill/>
          <a:ln w="9525">
            <a:noFill/>
            <a:miter lim="800000"/>
            <a:headEnd/>
            <a:tailEnd/>
          </a:ln>
        </p:spPr>
      </p:pic>
      <p:sp>
        <p:nvSpPr>
          <p:cNvPr id="5"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Other Inter-Calibration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35186" y="2732321"/>
            <a:ext cx="2857500" cy="903508"/>
          </a:xfrm>
        </p:spPr>
        <p:txBody>
          <a:bodyPr/>
          <a:lstStyle/>
          <a:p>
            <a:pPr>
              <a:buNone/>
            </a:pPr>
            <a:r>
              <a:rPr lang="en-US" sz="3300" dirty="0" smtClean="0"/>
              <a:t>Thank You</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Introd</a:t>
            </a:r>
            <a:endParaRPr lang="en-US" dirty="0"/>
          </a:p>
        </p:txBody>
      </p:sp>
      <p:sp>
        <p:nvSpPr>
          <p:cNvPr id="4" name="Title 1"/>
          <p:cNvSpPr txBox="1">
            <a:spLocks/>
          </p:cNvSpPr>
          <p:nvPr/>
        </p:nvSpPr>
        <p:spPr bwMode="auto">
          <a:xfrm>
            <a:off x="3138616" y="0"/>
            <a:ext cx="3435178" cy="594759"/>
          </a:xfrm>
          <a:prstGeom prst="rect">
            <a:avLst/>
          </a:prstGeom>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lt1"/>
                </a:solidFill>
                <a:effectLst/>
                <a:uLnTx/>
                <a:uFillTx/>
                <a:latin typeface="+mn-lt"/>
                <a:ea typeface="+mn-ea"/>
                <a:cs typeface="+mn-cs"/>
              </a:rPr>
              <a:t>Outline </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Box 6"/>
          <p:cNvSpPr txBox="1"/>
          <p:nvPr/>
        </p:nvSpPr>
        <p:spPr>
          <a:xfrm>
            <a:off x="358043" y="1984175"/>
            <a:ext cx="9194633" cy="3730317"/>
          </a:xfrm>
          <a:prstGeom prst="rect">
            <a:avLst/>
          </a:prstGeom>
          <a:noFill/>
        </p:spPr>
        <p:txBody>
          <a:bodyPr wrap="none" rtlCol="0">
            <a:spAutoFit/>
          </a:bodyPr>
          <a:lstStyle/>
          <a:p>
            <a:pPr>
              <a:lnSpc>
                <a:spcPct val="150000"/>
              </a:lnSpc>
            </a:pPr>
            <a:r>
              <a:rPr lang="en-US" sz="2000" dirty="0" smtClean="0">
                <a:solidFill>
                  <a:schemeClr val="tx1"/>
                </a:solidFill>
                <a:latin typeface="Times New Roman" pitchFamily="18" charset="0"/>
                <a:cs typeface="Times New Roman" pitchFamily="18" charset="0"/>
              </a:rPr>
              <a:t>Introduction</a:t>
            </a:r>
          </a:p>
          <a:p>
            <a:pPr>
              <a:lnSpc>
                <a:spcPct val="150000"/>
              </a:lnSpc>
            </a:pPr>
            <a:r>
              <a:rPr lang="en-US" sz="2000" dirty="0" smtClean="0">
                <a:solidFill>
                  <a:schemeClr val="tx1"/>
                </a:solidFill>
                <a:latin typeface="Times New Roman" pitchFamily="18" charset="0"/>
                <a:cs typeface="Times New Roman" pitchFamily="18" charset="0"/>
              </a:rPr>
              <a:t>Masaya Takahashi(JMA)- GSICS  Intermediate data and GEO Ring requirements</a:t>
            </a:r>
          </a:p>
          <a:p>
            <a:pPr>
              <a:lnSpc>
                <a:spcPct val="150000"/>
              </a:lnSpc>
            </a:pPr>
            <a:r>
              <a:rPr lang="en-US" sz="2000" dirty="0" err="1" smtClean="0">
                <a:solidFill>
                  <a:schemeClr val="tx1"/>
                </a:solidFill>
                <a:latin typeface="Times New Roman" pitchFamily="18" charset="0"/>
                <a:cs typeface="Times New Roman" pitchFamily="18" charset="0"/>
              </a:rPr>
              <a:t>Dohyeong</a:t>
            </a:r>
            <a:r>
              <a:rPr lang="en-US" sz="2000" dirty="0" smtClean="0">
                <a:solidFill>
                  <a:schemeClr val="tx1"/>
                </a:solidFill>
                <a:latin typeface="Times New Roman" pitchFamily="18" charset="0"/>
                <a:cs typeface="Times New Roman" pitchFamily="18" charset="0"/>
              </a:rPr>
              <a:t> Kim(KMA) –GSICS IR Products – Diurnal Cycle</a:t>
            </a:r>
          </a:p>
          <a:p>
            <a:pPr>
              <a:lnSpc>
                <a:spcPct val="150000"/>
              </a:lnSpc>
            </a:pPr>
            <a:r>
              <a:rPr lang="en-US" sz="2000" dirty="0" smtClean="0">
                <a:solidFill>
                  <a:schemeClr val="tx1"/>
                </a:solidFill>
                <a:latin typeface="Times New Roman" pitchFamily="18" charset="0"/>
                <a:cs typeface="Times New Roman" pitchFamily="18" charset="0"/>
              </a:rPr>
              <a:t>Dave </a:t>
            </a:r>
            <a:r>
              <a:rPr lang="en-US" sz="2000" dirty="0" err="1" smtClean="0">
                <a:solidFill>
                  <a:schemeClr val="tx1"/>
                </a:solidFill>
                <a:latin typeface="Times New Roman" pitchFamily="18" charset="0"/>
                <a:cs typeface="Times New Roman" pitchFamily="18" charset="0"/>
              </a:rPr>
              <a:t>Doelling</a:t>
            </a:r>
            <a:r>
              <a:rPr lang="en-US" sz="2000" dirty="0" smtClean="0">
                <a:solidFill>
                  <a:schemeClr val="tx1"/>
                </a:solidFill>
                <a:latin typeface="Times New Roman" pitchFamily="18" charset="0"/>
                <a:cs typeface="Times New Roman" pitchFamily="18" charset="0"/>
              </a:rPr>
              <a:t> (NASA)– GSICS VIS Products</a:t>
            </a:r>
          </a:p>
          <a:p>
            <a:pPr>
              <a:lnSpc>
                <a:spcPct val="150000"/>
              </a:lnSpc>
            </a:pPr>
            <a:r>
              <a:rPr lang="en-US" sz="2000" dirty="0" smtClean="0">
                <a:solidFill>
                  <a:schemeClr val="tx1"/>
                </a:solidFill>
                <a:latin typeface="Times New Roman" pitchFamily="18" charset="0"/>
                <a:cs typeface="Times New Roman" pitchFamily="18" charset="0"/>
              </a:rPr>
              <a:t>Ralph Ferraro(NOAA) - GSICS Microwave Products </a:t>
            </a:r>
          </a:p>
          <a:p>
            <a:pPr>
              <a:lnSpc>
                <a:spcPct val="150000"/>
              </a:lnSpc>
            </a:pPr>
            <a:r>
              <a:rPr lang="en-US" sz="2000" dirty="0" smtClean="0">
                <a:solidFill>
                  <a:schemeClr val="tx1"/>
                </a:solidFill>
                <a:latin typeface="Times New Roman" pitchFamily="18" charset="0"/>
                <a:cs typeface="Times New Roman" pitchFamily="18" charset="0"/>
              </a:rPr>
              <a:t>Rose Munro(EUMETSAT)  - GSICS UV Products</a:t>
            </a:r>
          </a:p>
          <a:p>
            <a:pPr>
              <a:lnSpc>
                <a:spcPct val="150000"/>
              </a:lnSpc>
            </a:pPr>
            <a:r>
              <a:rPr lang="en-US" sz="2000" dirty="0" err="1" smtClean="0">
                <a:solidFill>
                  <a:schemeClr val="tx1"/>
                </a:solidFill>
                <a:latin typeface="Times New Roman" pitchFamily="18" charset="0"/>
                <a:cs typeface="Times New Roman" pitchFamily="18" charset="0"/>
              </a:rPr>
              <a:t>Manik</a:t>
            </a:r>
            <a:r>
              <a:rPr lang="en-US" sz="2000" dirty="0" smtClean="0">
                <a:solidFill>
                  <a:schemeClr val="tx1"/>
                </a:solidFill>
                <a:latin typeface="Times New Roman" pitchFamily="18" charset="0"/>
                <a:cs typeface="Times New Roman" pitchFamily="18" charset="0"/>
              </a:rPr>
              <a:t> Bali (NOAA) - Expectations from a </a:t>
            </a:r>
            <a:r>
              <a:rPr lang="en-US" sz="2000" dirty="0" smtClean="0">
                <a:solidFill>
                  <a:schemeClr val="tx1"/>
                </a:solidFill>
                <a:latin typeface="Times New Roman" pitchFamily="18" charset="0"/>
                <a:cs typeface="Times New Roman" pitchFamily="18" charset="0"/>
              </a:rPr>
              <a:t>R</a:t>
            </a:r>
            <a:r>
              <a:rPr lang="en-US" sz="2000" dirty="0" smtClean="0">
                <a:solidFill>
                  <a:schemeClr val="tx1"/>
                </a:solidFill>
                <a:latin typeface="Times New Roman" pitchFamily="18" charset="0"/>
                <a:cs typeface="Times New Roman" pitchFamily="18" charset="0"/>
              </a:rPr>
              <a:t>eference </a:t>
            </a:r>
            <a:r>
              <a:rPr lang="en-US" sz="2000" dirty="0" smtClean="0">
                <a:solidFill>
                  <a:schemeClr val="tx1"/>
                </a:solidFill>
                <a:latin typeface="Times New Roman" pitchFamily="18" charset="0"/>
                <a:cs typeface="Times New Roman" pitchFamily="18" charset="0"/>
              </a:rPr>
              <a:t>I</a:t>
            </a:r>
            <a:r>
              <a:rPr lang="en-US" sz="2000" dirty="0" smtClean="0">
                <a:solidFill>
                  <a:schemeClr val="tx1"/>
                </a:solidFill>
                <a:latin typeface="Times New Roman" pitchFamily="18" charset="0"/>
                <a:cs typeface="Times New Roman" pitchFamily="18" charset="0"/>
              </a:rPr>
              <a:t>nstrument</a:t>
            </a:r>
          </a:p>
          <a:p>
            <a:pPr>
              <a:lnSpc>
                <a:spcPct val="150000"/>
              </a:lnSpc>
            </a:pPr>
            <a:r>
              <a:rPr lang="en-US" sz="2000" dirty="0" smtClean="0">
                <a:solidFill>
                  <a:schemeClr val="tx1"/>
                </a:solidFill>
                <a:latin typeface="Times New Roman" pitchFamily="18" charset="0"/>
                <a:cs typeface="Times New Roman" pitchFamily="18" charset="0"/>
              </a:rPr>
              <a:t>Tim </a:t>
            </a:r>
            <a:r>
              <a:rPr lang="en-US" sz="2000" dirty="0" err="1" smtClean="0">
                <a:solidFill>
                  <a:schemeClr val="tx1"/>
                </a:solidFill>
                <a:latin typeface="Times New Roman" pitchFamily="18" charset="0"/>
                <a:cs typeface="Times New Roman" pitchFamily="18" charset="0"/>
              </a:rPr>
              <a:t>Hewison</a:t>
            </a:r>
            <a:r>
              <a:rPr lang="en-US" sz="2000" dirty="0" smtClean="0">
                <a:solidFill>
                  <a:schemeClr val="tx1"/>
                </a:solidFill>
                <a:latin typeface="Times New Roman" pitchFamily="18" charset="0"/>
                <a:cs typeface="Times New Roman" pitchFamily="18" charset="0"/>
              </a:rPr>
              <a:t> (EUMETSAT) -Other Products</a:t>
            </a:r>
            <a:endParaRPr lang="en-US" sz="20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520" y="805911"/>
            <a:ext cx="8453765" cy="1013279"/>
          </a:xfrm>
        </p:spPr>
        <p:txBody>
          <a:bodyPr/>
          <a:lstStyle/>
          <a:p>
            <a:pPr>
              <a:lnSpc>
                <a:spcPct val="150000"/>
              </a:lnSpc>
              <a:buNone/>
            </a:pPr>
            <a:r>
              <a:rPr lang="en-US" sz="1800" dirty="0" smtClean="0">
                <a:solidFill>
                  <a:schemeClr val="tx2"/>
                </a:solidFill>
                <a:latin typeface="Arial" pitchFamily="34" charset="0"/>
                <a:cs typeface="Arial" pitchFamily="34" charset="0"/>
              </a:rPr>
              <a:t>GSICS has 37 Inter-calibration products spanning IR and VIS wavelengths.</a:t>
            </a:r>
          </a:p>
          <a:p>
            <a:pPr>
              <a:lnSpc>
                <a:spcPct val="150000"/>
              </a:lnSpc>
              <a:buNone/>
            </a:pPr>
            <a:r>
              <a:rPr lang="en-US" sz="1800" dirty="0" smtClean="0">
                <a:solidFill>
                  <a:schemeClr val="tx2"/>
                </a:solidFill>
                <a:latin typeface="Arial" pitchFamily="34" charset="0"/>
                <a:cs typeface="Arial" pitchFamily="34" charset="0"/>
              </a:rPr>
              <a:t> </a:t>
            </a:r>
            <a:r>
              <a:rPr lang="en-US" sz="1800" dirty="0" smtClean="0">
                <a:solidFill>
                  <a:schemeClr val="tx2"/>
                </a:solidFill>
                <a:latin typeface="Arial" pitchFamily="34" charset="0"/>
                <a:cs typeface="Arial" pitchFamily="34" charset="0"/>
              </a:rPr>
              <a:t>Products have bias, offset and uncertainty estimates</a:t>
            </a:r>
            <a:r>
              <a:rPr lang="en-US" sz="1800" dirty="0" smtClean="0">
                <a:solidFill>
                  <a:schemeClr val="tx2"/>
                </a:solidFill>
                <a:latin typeface="Arial" pitchFamily="34" charset="0"/>
                <a:cs typeface="Arial" pitchFamily="34" charset="0"/>
              </a:rPr>
              <a:t>.</a:t>
            </a:r>
          </a:p>
          <a:p>
            <a:pPr>
              <a:lnSpc>
                <a:spcPct val="150000"/>
              </a:lnSpc>
              <a:buNone/>
            </a:pPr>
            <a:r>
              <a:rPr lang="en-US" sz="1800" dirty="0" smtClean="0">
                <a:solidFill>
                  <a:schemeClr val="tx2"/>
                </a:solidFill>
                <a:latin typeface="Arial" pitchFamily="34" charset="0"/>
                <a:cs typeface="Arial" pitchFamily="34" charset="0"/>
              </a:rPr>
              <a:t>Users of GSICS products play a central  GSICS in defining GSICS current and future course of actions and we need their feedback from time to time to meet their requirements.</a:t>
            </a:r>
          </a:p>
          <a:p>
            <a:pPr>
              <a:lnSpc>
                <a:spcPct val="150000"/>
              </a:lnSpc>
              <a:buNone/>
            </a:pPr>
            <a:r>
              <a:rPr lang="en-US" sz="1800" dirty="0" smtClean="0">
                <a:solidFill>
                  <a:schemeClr val="tx2"/>
                </a:solidFill>
                <a:latin typeface="Arial" pitchFamily="34" charset="0"/>
                <a:cs typeface="Arial" pitchFamily="34" charset="0"/>
              </a:rPr>
              <a:t>A survey was sent out to gather user expectations from GSICS </a:t>
            </a:r>
          </a:p>
          <a:p>
            <a:pPr>
              <a:lnSpc>
                <a:spcPct val="150000"/>
              </a:lnSpc>
              <a:buNone/>
            </a:pPr>
            <a:r>
              <a:rPr lang="en-US" sz="1800" dirty="0" smtClean="0">
                <a:solidFill>
                  <a:schemeClr val="tx2"/>
                </a:solidFill>
                <a:latin typeface="Arial" pitchFamily="34" charset="0"/>
                <a:cs typeface="Arial" pitchFamily="34" charset="0"/>
              </a:rPr>
              <a:t>It can be accessed at </a:t>
            </a:r>
            <a:r>
              <a:rPr lang="en-US" sz="1800" dirty="0" smtClean="0">
                <a:solidFill>
                  <a:schemeClr val="tx2"/>
                </a:solidFill>
                <a:latin typeface="Arial" pitchFamily="34" charset="0"/>
                <a:cs typeface="Arial" pitchFamily="34" charset="0"/>
                <a:hlinkClick r:id="rId2"/>
              </a:rPr>
              <a:t>here</a:t>
            </a:r>
            <a:r>
              <a:rPr lang="en-US" sz="1800" dirty="0" smtClean="0">
                <a:solidFill>
                  <a:schemeClr val="tx2"/>
                </a:solidFill>
                <a:latin typeface="Arial" pitchFamily="34" charset="0"/>
                <a:cs typeface="Arial" pitchFamily="34" charset="0"/>
              </a:rPr>
              <a:t> and we present here feedback we received so far</a:t>
            </a:r>
            <a:endParaRPr lang="en-US" sz="1800" dirty="0" smtClean="0">
              <a:solidFill>
                <a:schemeClr val="tx2"/>
              </a:solidFill>
              <a:latin typeface="Arial" pitchFamily="34" charset="0"/>
              <a:cs typeface="Arial" pitchFamily="34" charset="0"/>
            </a:endParaRPr>
          </a:p>
          <a:p>
            <a:pPr>
              <a:lnSpc>
                <a:spcPct val="150000"/>
              </a:lnSpc>
              <a:buNone/>
            </a:pPr>
            <a:endParaRPr lang="en-US" sz="1800" dirty="0" smtClean="0">
              <a:solidFill>
                <a:schemeClr val="tx2"/>
              </a:solidFill>
              <a:latin typeface="Arial" pitchFamily="34" charset="0"/>
              <a:cs typeface="Arial" pitchFamily="34" charset="0"/>
            </a:endParaRPr>
          </a:p>
          <a:p>
            <a:endParaRPr lang="en-US" dirty="0"/>
          </a:p>
        </p:txBody>
      </p:sp>
      <p:sp>
        <p:nvSpPr>
          <p:cNvPr id="4"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7410" name="Picture 2"/>
          <p:cNvPicPr>
            <a:picLocks noChangeAspect="1" noChangeArrowheads="1"/>
          </p:cNvPicPr>
          <p:nvPr/>
        </p:nvPicPr>
        <p:blipFill>
          <a:blip r:embed="rId3" cstate="print"/>
          <a:srcRect/>
          <a:stretch>
            <a:fillRect/>
          </a:stretch>
        </p:blipFill>
        <p:spPr bwMode="auto">
          <a:xfrm>
            <a:off x="311828" y="4098245"/>
            <a:ext cx="8737564" cy="2759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3405" y="827316"/>
            <a:ext cx="9272104" cy="24601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2354" y="3831771"/>
            <a:ext cx="9385303" cy="2590800"/>
          </a:xfrm>
          <a:prstGeom prst="rect">
            <a:avLst/>
          </a:prstGeom>
          <a:noFill/>
          <a:ln w="9525">
            <a:noFill/>
            <a:miter lim="800000"/>
            <a:headEnd/>
            <a:tailEnd/>
          </a:ln>
        </p:spPr>
      </p:pic>
      <p:sp>
        <p:nvSpPr>
          <p:cNvPr id="6"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588310" y="740228"/>
            <a:ext cx="8729384" cy="2895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21202" y="3691617"/>
            <a:ext cx="6412185" cy="264386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158238" y="914400"/>
            <a:ext cx="9747762" cy="21989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9768" y="3307216"/>
            <a:ext cx="8439150" cy="2943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782409" y="1063624"/>
            <a:ext cx="8390619" cy="218757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904760" y="3635829"/>
            <a:ext cx="5077512" cy="25182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566058" y="965983"/>
            <a:ext cx="5261428" cy="219734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169185</TotalTime>
  <Words>774</Words>
  <Application>Microsoft Office PowerPoint</Application>
  <PresentationFormat>A4 Paper (210x297 mm)</PresentationFormat>
  <Paragraphs>86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User Feedback Questions   </vt:lpstr>
      <vt:lpstr>Agenda of the Discussion on User feedback</vt:lpstr>
      <vt:lpstr>Introd</vt:lpstr>
      <vt:lpstr>Slide 4</vt:lpstr>
      <vt:lpstr>Slide 5</vt:lpstr>
      <vt:lpstr>Slide 6</vt:lpstr>
      <vt:lpstr>Slide 7</vt:lpstr>
      <vt:lpstr>Slide 8</vt:lpstr>
      <vt:lpstr>Slide 9</vt:lpstr>
      <vt:lpstr>Slide 10</vt:lpstr>
      <vt:lpstr>Slide 11</vt:lpstr>
      <vt:lpstr>Slide 12</vt:lpstr>
      <vt:lpstr>GSICS Microwave Survey</vt:lpstr>
      <vt:lpstr>Survey Results 6 responses as of 20 Sept 2015</vt:lpstr>
      <vt:lpstr>Survey Results 6 responses as of 20 Sept 2015</vt:lpstr>
      <vt:lpstr>Summary</vt:lpstr>
      <vt:lpstr>Slide 17</vt:lpstr>
      <vt:lpstr>Slide 18</vt:lpstr>
      <vt:lpstr>Slide 19</vt:lpstr>
      <vt:lpstr>Slide 20</vt:lpstr>
      <vt:lpstr>Slide 21</vt:lpstr>
      <vt:lpstr>Slide 22</vt:lpstr>
      <vt:lpstr>Slide 23</vt:lpstr>
      <vt:lpstr>Slide 24</vt:lpstr>
      <vt:lpstr>Slide 25</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5489</cp:revision>
  <cp:lastPrinted>2006-03-06T14:11:17Z</cp:lastPrinted>
  <dcterms:created xsi:type="dcterms:W3CDTF">2010-09-10T00:53:07Z</dcterms:created>
  <dcterms:modified xsi:type="dcterms:W3CDTF">2015-09-21T17:28:08Z</dcterms:modified>
</cp:coreProperties>
</file>