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4"/>
  </p:notesMasterIdLst>
  <p:handoutMasterIdLst>
    <p:handoutMasterId r:id="rId15"/>
  </p:handoutMasterIdLst>
  <p:sldIdLst>
    <p:sldId id="551" r:id="rId2"/>
    <p:sldId id="823" r:id="rId3"/>
    <p:sldId id="934" r:id="rId4"/>
    <p:sldId id="945" r:id="rId5"/>
    <p:sldId id="946" r:id="rId6"/>
    <p:sldId id="948" r:id="rId7"/>
    <p:sldId id="950" r:id="rId8"/>
    <p:sldId id="951" r:id="rId9"/>
    <p:sldId id="953" r:id="rId10"/>
    <p:sldId id="952" r:id="rId11"/>
    <p:sldId id="949" r:id="rId12"/>
    <p:sldId id="944" r:id="rId13"/>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DADE"/>
    <a:srgbClr val="4E0B55"/>
    <a:srgbClr val="EE2D24"/>
    <a:srgbClr val="3333FF"/>
    <a:srgbClr val="FF9900"/>
    <a:srgbClr val="009900"/>
    <a:srgbClr val="C7A775"/>
    <a:srgbClr val="00B5EF"/>
    <a:srgbClr val="CDE3A0"/>
    <a:srgbClr val="EFC8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0" autoAdjust="0"/>
    <p:restoredTop sz="85323" autoAdjust="0"/>
  </p:normalViewPr>
  <p:slideViewPr>
    <p:cSldViewPr snapToGrid="0">
      <p:cViewPr varScale="1">
        <p:scale>
          <a:sx n="73" d="100"/>
          <a:sy n="73" d="100"/>
        </p:scale>
        <p:origin x="1224" y="72"/>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2928E-ADCD-4EC8-91A2-53F8A21B3464}" type="doc">
      <dgm:prSet loTypeId="urn:microsoft.com/office/officeart/2005/8/layout/venn1" loCatId="relationship" qsTypeId="urn:microsoft.com/office/officeart/2005/8/quickstyle/simple1" qsCatId="simple" csTypeId="urn:microsoft.com/office/officeart/2005/8/colors/accent3_5" csCatId="accent3" phldr="1"/>
      <dgm:spPr/>
    </dgm:pt>
    <dgm:pt modelId="{05ED5E1C-D062-4B3C-9498-0B1E3DD1704C}">
      <dgm:prSet phldrT="[Text]" custT="1"/>
      <dgm:spPr/>
      <dgm:t>
        <a:bodyPr/>
        <a:lstStyle/>
        <a:p>
          <a:pPr algn="l"/>
          <a:r>
            <a:rPr lang="en-US" sz="3000" dirty="0" smtClean="0"/>
            <a:t>Topics  to be      presented by   Invitees.</a:t>
          </a:r>
          <a:endParaRPr lang="en-US" sz="3000" dirty="0"/>
        </a:p>
      </dgm:t>
    </dgm:pt>
    <dgm:pt modelId="{1968A295-339B-45B8-B928-0DAA62CC4A59}" type="parTrans" cxnId="{5B0D3A2C-BF79-4241-90B8-79B5458FFE40}">
      <dgm:prSet/>
      <dgm:spPr/>
      <dgm:t>
        <a:bodyPr/>
        <a:lstStyle/>
        <a:p>
          <a:endParaRPr lang="en-US"/>
        </a:p>
      </dgm:t>
    </dgm:pt>
    <dgm:pt modelId="{C3258079-FDF3-4107-9EF0-9F7AFB395F16}" type="sibTrans" cxnId="{5B0D3A2C-BF79-4241-90B8-79B5458FFE40}">
      <dgm:prSet/>
      <dgm:spPr/>
      <dgm:t>
        <a:bodyPr/>
        <a:lstStyle/>
        <a:p>
          <a:endParaRPr lang="en-US"/>
        </a:p>
      </dgm:t>
    </dgm:pt>
    <dgm:pt modelId="{0FA372B4-5990-491D-B99B-5CE60EF7095A}">
      <dgm:prSet phldrT="[Text]" custT="1"/>
      <dgm:spPr/>
      <dgm:t>
        <a:bodyPr/>
        <a:lstStyle/>
        <a:p>
          <a:pPr algn="l"/>
          <a:r>
            <a:rPr lang="en-US" sz="3000" dirty="0" smtClean="0"/>
            <a:t>   Agenda of the       EUMETSAT Sat Meeting</a:t>
          </a:r>
          <a:endParaRPr lang="en-US" sz="3000" dirty="0"/>
        </a:p>
      </dgm:t>
    </dgm:pt>
    <dgm:pt modelId="{6B7CA987-990D-4258-9B10-3A760E368615}" type="parTrans" cxnId="{22F1748B-1073-4AE6-9460-379F9827C684}">
      <dgm:prSet/>
      <dgm:spPr/>
      <dgm:t>
        <a:bodyPr/>
        <a:lstStyle/>
        <a:p>
          <a:endParaRPr lang="en-US"/>
        </a:p>
      </dgm:t>
    </dgm:pt>
    <dgm:pt modelId="{201ABB92-0057-4F07-A2F0-0EB32EE6C5A0}" type="sibTrans" cxnId="{22F1748B-1073-4AE6-9460-379F9827C684}">
      <dgm:prSet/>
      <dgm:spPr/>
      <dgm:t>
        <a:bodyPr/>
        <a:lstStyle/>
        <a:p>
          <a:endParaRPr lang="en-US"/>
        </a:p>
      </dgm:t>
    </dgm:pt>
    <dgm:pt modelId="{427A160A-9CF2-4009-8656-2ADB7D8DDDD3}">
      <dgm:prSet phldrT="[Text]" custT="1"/>
      <dgm:spPr/>
      <dgm:t>
        <a:bodyPr/>
        <a:lstStyle/>
        <a:p>
          <a:pPr algn="l"/>
          <a:r>
            <a:rPr lang="en-US" sz="3000" dirty="0" smtClean="0"/>
            <a:t>Agenda that GSICS suggests</a:t>
          </a:r>
          <a:endParaRPr lang="en-US" sz="3000" dirty="0"/>
        </a:p>
      </dgm:t>
    </dgm:pt>
    <dgm:pt modelId="{A290F467-2E7F-475B-AC42-7921B0A06343}" type="parTrans" cxnId="{59759EB2-894B-46B2-B55B-F6A8F7252A03}">
      <dgm:prSet/>
      <dgm:spPr/>
      <dgm:t>
        <a:bodyPr/>
        <a:lstStyle/>
        <a:p>
          <a:endParaRPr lang="en-US"/>
        </a:p>
      </dgm:t>
    </dgm:pt>
    <dgm:pt modelId="{AC5A073C-9098-4104-ABB3-5D067D2B77D5}" type="sibTrans" cxnId="{59759EB2-894B-46B2-B55B-F6A8F7252A03}">
      <dgm:prSet/>
      <dgm:spPr/>
      <dgm:t>
        <a:bodyPr/>
        <a:lstStyle/>
        <a:p>
          <a:endParaRPr lang="en-US"/>
        </a:p>
      </dgm:t>
    </dgm:pt>
    <dgm:pt modelId="{CC7A3EB8-F260-4F96-A28A-6E0E52964149}" type="pres">
      <dgm:prSet presAssocID="{5D62928E-ADCD-4EC8-91A2-53F8A21B3464}" presName="compositeShape" presStyleCnt="0">
        <dgm:presLayoutVars>
          <dgm:chMax val="7"/>
          <dgm:dir/>
          <dgm:resizeHandles val="exact"/>
        </dgm:presLayoutVars>
      </dgm:prSet>
      <dgm:spPr/>
    </dgm:pt>
    <dgm:pt modelId="{8B90868E-EB42-48C1-B8E7-DC78D33C1B1E}" type="pres">
      <dgm:prSet presAssocID="{05ED5E1C-D062-4B3C-9498-0B1E3DD1704C}" presName="circ1" presStyleLbl="vennNode1" presStyleIdx="0" presStyleCnt="3" custScaleX="118470" custScaleY="112350" custLinFactNeighborX="-1712"/>
      <dgm:spPr/>
      <dgm:t>
        <a:bodyPr/>
        <a:lstStyle/>
        <a:p>
          <a:endParaRPr lang="en-US"/>
        </a:p>
      </dgm:t>
    </dgm:pt>
    <dgm:pt modelId="{0ED619BD-F7E4-413E-908C-AD7EB5034EC8}" type="pres">
      <dgm:prSet presAssocID="{05ED5E1C-D062-4B3C-9498-0B1E3DD1704C}" presName="circ1Tx" presStyleLbl="revTx" presStyleIdx="0" presStyleCnt="0">
        <dgm:presLayoutVars>
          <dgm:chMax val="0"/>
          <dgm:chPref val="0"/>
          <dgm:bulletEnabled val="1"/>
        </dgm:presLayoutVars>
      </dgm:prSet>
      <dgm:spPr/>
      <dgm:t>
        <a:bodyPr/>
        <a:lstStyle/>
        <a:p>
          <a:endParaRPr lang="en-US"/>
        </a:p>
      </dgm:t>
    </dgm:pt>
    <dgm:pt modelId="{01E6BBF8-DC65-4D6E-A466-9383C2B6BC02}" type="pres">
      <dgm:prSet presAssocID="{0FA372B4-5990-491D-B99B-5CE60EF7095A}" presName="circ2" presStyleLbl="vennNode1" presStyleIdx="1" presStyleCnt="3" custScaleX="101178" custLinFactNeighborX="6765" custLinFactNeighborY="-1004"/>
      <dgm:spPr/>
      <dgm:t>
        <a:bodyPr/>
        <a:lstStyle/>
        <a:p>
          <a:endParaRPr lang="en-US"/>
        </a:p>
      </dgm:t>
    </dgm:pt>
    <dgm:pt modelId="{984370C7-7AFA-4A5A-9742-3C22DAAD0C79}" type="pres">
      <dgm:prSet presAssocID="{0FA372B4-5990-491D-B99B-5CE60EF7095A}" presName="circ2Tx" presStyleLbl="revTx" presStyleIdx="0" presStyleCnt="0">
        <dgm:presLayoutVars>
          <dgm:chMax val="0"/>
          <dgm:chPref val="0"/>
          <dgm:bulletEnabled val="1"/>
        </dgm:presLayoutVars>
      </dgm:prSet>
      <dgm:spPr/>
      <dgm:t>
        <a:bodyPr/>
        <a:lstStyle/>
        <a:p>
          <a:endParaRPr lang="en-US"/>
        </a:p>
      </dgm:t>
    </dgm:pt>
    <dgm:pt modelId="{17F96F8C-5C6F-473C-940B-DC674F7C7A06}" type="pres">
      <dgm:prSet presAssocID="{427A160A-9CF2-4009-8656-2ADB7D8DDDD3}" presName="circ3" presStyleLbl="vennNode1" presStyleIdx="2" presStyleCnt="3" custScaleX="105574" custLinFactNeighborX="-8477" custLinFactNeighborY="-1004"/>
      <dgm:spPr/>
      <dgm:t>
        <a:bodyPr/>
        <a:lstStyle/>
        <a:p>
          <a:endParaRPr lang="en-US"/>
        </a:p>
      </dgm:t>
    </dgm:pt>
    <dgm:pt modelId="{B051A332-701A-4F2A-88F3-790BC4CEB745}" type="pres">
      <dgm:prSet presAssocID="{427A160A-9CF2-4009-8656-2ADB7D8DDDD3}" presName="circ3Tx" presStyleLbl="revTx" presStyleIdx="0" presStyleCnt="0">
        <dgm:presLayoutVars>
          <dgm:chMax val="0"/>
          <dgm:chPref val="0"/>
          <dgm:bulletEnabled val="1"/>
        </dgm:presLayoutVars>
      </dgm:prSet>
      <dgm:spPr/>
      <dgm:t>
        <a:bodyPr/>
        <a:lstStyle/>
        <a:p>
          <a:endParaRPr lang="en-US"/>
        </a:p>
      </dgm:t>
    </dgm:pt>
  </dgm:ptLst>
  <dgm:cxnLst>
    <dgm:cxn modelId="{22F1748B-1073-4AE6-9460-379F9827C684}" srcId="{5D62928E-ADCD-4EC8-91A2-53F8A21B3464}" destId="{0FA372B4-5990-491D-B99B-5CE60EF7095A}" srcOrd="1" destOrd="0" parTransId="{6B7CA987-990D-4258-9B10-3A760E368615}" sibTransId="{201ABB92-0057-4F07-A2F0-0EB32EE6C5A0}"/>
    <dgm:cxn modelId="{59759EB2-894B-46B2-B55B-F6A8F7252A03}" srcId="{5D62928E-ADCD-4EC8-91A2-53F8A21B3464}" destId="{427A160A-9CF2-4009-8656-2ADB7D8DDDD3}" srcOrd="2" destOrd="0" parTransId="{A290F467-2E7F-475B-AC42-7921B0A06343}" sibTransId="{AC5A073C-9098-4104-ABB3-5D067D2B77D5}"/>
    <dgm:cxn modelId="{89088740-6E74-4162-BB63-B449CF7F4E90}" type="presOf" srcId="{427A160A-9CF2-4009-8656-2ADB7D8DDDD3}" destId="{17F96F8C-5C6F-473C-940B-DC674F7C7A06}" srcOrd="0" destOrd="0" presId="urn:microsoft.com/office/officeart/2005/8/layout/venn1"/>
    <dgm:cxn modelId="{E284AF53-8872-440F-9568-FAFFCB034563}" type="presOf" srcId="{5D62928E-ADCD-4EC8-91A2-53F8A21B3464}" destId="{CC7A3EB8-F260-4F96-A28A-6E0E52964149}" srcOrd="0" destOrd="0" presId="urn:microsoft.com/office/officeart/2005/8/layout/venn1"/>
    <dgm:cxn modelId="{DF070BF6-415A-46E4-BCEB-02C9C33D727D}" type="presOf" srcId="{0FA372B4-5990-491D-B99B-5CE60EF7095A}" destId="{984370C7-7AFA-4A5A-9742-3C22DAAD0C79}" srcOrd="1" destOrd="0" presId="urn:microsoft.com/office/officeart/2005/8/layout/venn1"/>
    <dgm:cxn modelId="{9005CDED-2BAC-4CE0-A6D6-33E2ADA25D4E}" type="presOf" srcId="{05ED5E1C-D062-4B3C-9498-0B1E3DD1704C}" destId="{0ED619BD-F7E4-413E-908C-AD7EB5034EC8}" srcOrd="1" destOrd="0" presId="urn:microsoft.com/office/officeart/2005/8/layout/venn1"/>
    <dgm:cxn modelId="{5B0D3A2C-BF79-4241-90B8-79B5458FFE40}" srcId="{5D62928E-ADCD-4EC8-91A2-53F8A21B3464}" destId="{05ED5E1C-D062-4B3C-9498-0B1E3DD1704C}" srcOrd="0" destOrd="0" parTransId="{1968A295-339B-45B8-B928-0DAA62CC4A59}" sibTransId="{C3258079-FDF3-4107-9EF0-9F7AFB395F16}"/>
    <dgm:cxn modelId="{4B3F18C1-D9DB-47AF-ABD5-23694E5316DE}" type="presOf" srcId="{427A160A-9CF2-4009-8656-2ADB7D8DDDD3}" destId="{B051A332-701A-4F2A-88F3-790BC4CEB745}" srcOrd="1" destOrd="0" presId="urn:microsoft.com/office/officeart/2005/8/layout/venn1"/>
    <dgm:cxn modelId="{2E0B5A71-E44F-4FA9-9B9F-CE110540DCBF}" type="presOf" srcId="{0FA372B4-5990-491D-B99B-5CE60EF7095A}" destId="{01E6BBF8-DC65-4D6E-A466-9383C2B6BC02}" srcOrd="0" destOrd="0" presId="urn:microsoft.com/office/officeart/2005/8/layout/venn1"/>
    <dgm:cxn modelId="{56F69E2C-C89A-4B2D-8C21-706E0F085725}" type="presOf" srcId="{05ED5E1C-D062-4B3C-9498-0B1E3DD1704C}" destId="{8B90868E-EB42-48C1-B8E7-DC78D33C1B1E}" srcOrd="0" destOrd="0" presId="urn:microsoft.com/office/officeart/2005/8/layout/venn1"/>
    <dgm:cxn modelId="{A4EAD64A-B47F-4A4E-8C72-4102303EE8CD}" type="presParOf" srcId="{CC7A3EB8-F260-4F96-A28A-6E0E52964149}" destId="{8B90868E-EB42-48C1-B8E7-DC78D33C1B1E}" srcOrd="0" destOrd="0" presId="urn:microsoft.com/office/officeart/2005/8/layout/venn1"/>
    <dgm:cxn modelId="{EE828FFB-3AD7-46CA-9F11-0F6D0D5934F3}" type="presParOf" srcId="{CC7A3EB8-F260-4F96-A28A-6E0E52964149}" destId="{0ED619BD-F7E4-413E-908C-AD7EB5034EC8}" srcOrd="1" destOrd="0" presId="urn:microsoft.com/office/officeart/2005/8/layout/venn1"/>
    <dgm:cxn modelId="{AB5A6079-C2EE-4CF1-BD92-63862156F51C}" type="presParOf" srcId="{CC7A3EB8-F260-4F96-A28A-6E0E52964149}" destId="{01E6BBF8-DC65-4D6E-A466-9383C2B6BC02}" srcOrd="2" destOrd="0" presId="urn:microsoft.com/office/officeart/2005/8/layout/venn1"/>
    <dgm:cxn modelId="{AD93F3FC-490B-42C7-B00B-F8173259A5FC}" type="presParOf" srcId="{CC7A3EB8-F260-4F96-A28A-6E0E52964149}" destId="{984370C7-7AFA-4A5A-9742-3C22DAAD0C79}" srcOrd="3" destOrd="0" presId="urn:microsoft.com/office/officeart/2005/8/layout/venn1"/>
    <dgm:cxn modelId="{31EE2FF2-D3FF-47EE-9FA0-7EA0D8B424D8}" type="presParOf" srcId="{CC7A3EB8-F260-4F96-A28A-6E0E52964149}" destId="{17F96F8C-5C6F-473C-940B-DC674F7C7A06}" srcOrd="4" destOrd="0" presId="urn:microsoft.com/office/officeart/2005/8/layout/venn1"/>
    <dgm:cxn modelId="{1CF18F62-4C78-460E-A5A7-F69370C09B47}" type="presParOf" srcId="{CC7A3EB8-F260-4F96-A28A-6E0E52964149}" destId="{B051A332-701A-4F2A-88F3-790BC4CEB74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0868E-EB42-48C1-B8E7-DC78D33C1B1E}">
      <dsp:nvSpPr>
        <dsp:cNvPr id="0" name=""/>
        <dsp:cNvSpPr/>
      </dsp:nvSpPr>
      <dsp:spPr>
        <a:xfrm>
          <a:off x="1169328" y="-31608"/>
          <a:ext cx="3729086" cy="3536447"/>
        </a:xfrm>
        <a:prstGeom prst="ellipse">
          <a:avLst/>
        </a:prstGeom>
        <a:solidFill>
          <a:schemeClr val="accent3">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333500">
            <a:lnSpc>
              <a:spcPct val="90000"/>
            </a:lnSpc>
            <a:spcBef>
              <a:spcPct val="0"/>
            </a:spcBef>
            <a:spcAft>
              <a:spcPct val="35000"/>
            </a:spcAft>
          </a:pPr>
          <a:r>
            <a:rPr lang="en-US" sz="3000" kern="1200" dirty="0" smtClean="0"/>
            <a:t>Topics  to be      presented by   Invitees.</a:t>
          </a:r>
          <a:endParaRPr lang="en-US" sz="3000" kern="1200" dirty="0"/>
        </a:p>
      </dsp:txBody>
      <dsp:txXfrm>
        <a:off x="1666539" y="587270"/>
        <a:ext cx="2734663" cy="1591401"/>
      </dsp:txXfrm>
    </dsp:sp>
    <dsp:sp modelId="{01E6BBF8-DC65-4D6E-A466-9383C2B6BC02}">
      <dsp:nvSpPr>
        <dsp:cNvPr id="0" name=""/>
        <dsp:cNvSpPr/>
      </dsp:nvSpPr>
      <dsp:spPr>
        <a:xfrm>
          <a:off x="2844106" y="2098475"/>
          <a:ext cx="3184785" cy="3147705"/>
        </a:xfrm>
        <a:prstGeom prst="ellipse">
          <a:avLst/>
        </a:prstGeom>
        <a:solidFill>
          <a:schemeClr val="accent3">
            <a:shade val="80000"/>
            <a:alpha val="50000"/>
            <a:hueOff val="-9"/>
            <a:satOff val="3009"/>
            <a:lumOff val="2647"/>
            <a:alpha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333500">
            <a:lnSpc>
              <a:spcPct val="90000"/>
            </a:lnSpc>
            <a:spcBef>
              <a:spcPct val="0"/>
            </a:spcBef>
            <a:spcAft>
              <a:spcPct val="35000"/>
            </a:spcAft>
          </a:pPr>
          <a:r>
            <a:rPr lang="en-US" sz="3000" kern="1200" dirty="0" smtClean="0"/>
            <a:t>   Agenda of the       EUMETSAT Sat Meeting</a:t>
          </a:r>
          <a:endParaRPr lang="en-US" sz="3000" kern="1200" dirty="0"/>
        </a:p>
      </dsp:txBody>
      <dsp:txXfrm>
        <a:off x="3818120" y="2911632"/>
        <a:ext cx="1910871" cy="1731238"/>
      </dsp:txXfrm>
    </dsp:sp>
    <dsp:sp modelId="{17F96F8C-5C6F-473C-940B-DC674F7C7A06}">
      <dsp:nvSpPr>
        <dsp:cNvPr id="0" name=""/>
        <dsp:cNvSpPr/>
      </dsp:nvSpPr>
      <dsp:spPr>
        <a:xfrm>
          <a:off x="23552" y="2098475"/>
          <a:ext cx="3323158" cy="3147705"/>
        </a:xfrm>
        <a:prstGeom prst="ellipse">
          <a:avLst/>
        </a:prstGeom>
        <a:solidFill>
          <a:schemeClr val="accent3">
            <a:shade val="80000"/>
            <a:alpha val="50000"/>
            <a:hueOff val="-18"/>
            <a:satOff val="6018"/>
            <a:lumOff val="5294"/>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333500">
            <a:lnSpc>
              <a:spcPct val="90000"/>
            </a:lnSpc>
            <a:spcBef>
              <a:spcPct val="0"/>
            </a:spcBef>
            <a:spcAft>
              <a:spcPct val="35000"/>
            </a:spcAft>
          </a:pPr>
          <a:r>
            <a:rPr lang="en-US" sz="3000" kern="1200" dirty="0" smtClean="0"/>
            <a:t>Agenda that GSICS suggests</a:t>
          </a:r>
          <a:endParaRPr lang="en-US" sz="3000" kern="1200" dirty="0"/>
        </a:p>
      </dsp:txBody>
      <dsp:txXfrm>
        <a:off x="336483" y="2911632"/>
        <a:ext cx="1993895" cy="173123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07 August 2019</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07 August 2019</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07 August 2019</a:t>
            </a:fld>
            <a:endParaRPr lang="de-DE"/>
          </a:p>
        </p:txBody>
      </p:sp>
    </p:spTree>
    <p:extLst>
      <p:ext uri="{BB962C8B-B14F-4D97-AF65-F5344CB8AC3E}">
        <p14:creationId xmlns:p14="http://schemas.microsoft.com/office/powerpoint/2010/main" val="373551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07 August 2019</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gsics.atmos.umd.edu/bin/view/Development/MeetingsAndConferences" TargetMode="External"/><Relationship Id="rId3" Type="http://schemas.openxmlformats.org/officeDocument/2006/relationships/hyperlink" Target="https://www.star.nesdis.noaa.gov/smcd/GCC/newsletters.php" TargetMode="External"/><Relationship Id="rId7" Type="http://schemas.openxmlformats.org/officeDocument/2006/relationships/hyperlink" Target="https://www.star.nesdis.noaa.gov/smcd/GCC/instrumentInfoKiosk.php" TargetMode="External"/><Relationship Id="rId2" Type="http://schemas.openxmlformats.org/officeDocument/2006/relationships/hyperlink" Target="http://cimss.ssec.wisc.edu/itwg/itsc/itsc22/ITSC22_Program_20190801.pdf" TargetMode="External"/><Relationship Id="rId1" Type="http://schemas.openxmlformats.org/officeDocument/2006/relationships/slideLayout" Target="../slideLayouts/slideLayout3.xml"/><Relationship Id="rId6" Type="http://schemas.openxmlformats.org/officeDocument/2006/relationships/hyperlink" Target="https://www.wmo-sat.info/oscar/instruments" TargetMode="External"/><Relationship Id="rId5" Type="http://schemas.openxmlformats.org/officeDocument/2006/relationships/hyperlink" Target="https://www.star.nesdis.noaa.gov/smcd/GCC/ProductCatalog.php" TargetMode="External"/><Relationship Id="rId4" Type="http://schemas.openxmlformats.org/officeDocument/2006/relationships/hyperlink" Target="http://gsics.atmos.umd.edu/bin/view/Development/GprcWebsites" TargetMode="External"/><Relationship Id="rId9" Type="http://schemas.openxmlformats.org/officeDocument/2006/relationships/hyperlink" Target="http://gsics.atmos.umd.edu/bin/view/Development/WebHom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548641" y="2968323"/>
            <a:ext cx="9196250" cy="1470025"/>
          </a:xfrm>
        </p:spPr>
        <p:txBody>
          <a:bodyPr/>
          <a:lstStyle/>
          <a:p>
            <a:pPr eaLnBrk="1" hangingPunct="1"/>
            <a:r>
              <a:rPr lang="en-GB" sz="3600" dirty="0" smtClean="0"/>
              <a:t/>
            </a:r>
            <a:br>
              <a:rPr lang="en-GB" sz="3600" dirty="0" smtClean="0"/>
            </a:br>
            <a:r>
              <a:rPr lang="en-GB" sz="3600" dirty="0" smtClean="0"/>
              <a:t>GSICS Users Workshop</a:t>
            </a:r>
            <a:br>
              <a:rPr lang="en-GB" sz="3600" dirty="0" smtClean="0"/>
            </a:br>
            <a:r>
              <a:rPr lang="en-GB" sz="3600" u="sng" dirty="0" smtClean="0"/>
              <a:t>Preparations</a:t>
            </a:r>
            <a:r>
              <a:rPr lang="en-GB" sz="3600" dirty="0" smtClean="0"/>
              <a:t/>
            </a:r>
            <a:br>
              <a:rPr lang="en-GB" sz="3600" dirty="0" smtClean="0"/>
            </a:br>
            <a:endParaRPr lang="en-GB" sz="3600" dirty="0" smtClean="0"/>
          </a:p>
        </p:txBody>
      </p:sp>
      <p:sp>
        <p:nvSpPr>
          <p:cNvPr id="5" name="Rectangle 43"/>
          <p:cNvSpPr>
            <a:spLocks noGrp="1" noChangeArrowheads="1"/>
          </p:cNvSpPr>
          <p:nvPr>
            <p:ph type="subTitle" idx="1"/>
          </p:nvPr>
        </p:nvSpPr>
        <p:spPr>
          <a:xfrm>
            <a:off x="1160024" y="4925513"/>
            <a:ext cx="7555043" cy="1752600"/>
          </a:xfrm>
        </p:spPr>
        <p:txBody>
          <a:bodyPr/>
          <a:lstStyle/>
          <a:p>
            <a:pPr eaLnBrk="1" hangingPunct="1">
              <a:defRPr/>
            </a:pPr>
            <a:r>
              <a:rPr lang="en-US" dirty="0" smtClean="0">
                <a:solidFill>
                  <a:srgbClr val="002060"/>
                </a:solidFill>
              </a:rPr>
              <a:t>Lawrence </a:t>
            </a:r>
            <a:r>
              <a:rPr lang="en-US" dirty="0" smtClean="0">
                <a:solidFill>
                  <a:srgbClr val="002060"/>
                </a:solidFill>
              </a:rPr>
              <a:t>E </a:t>
            </a:r>
            <a:r>
              <a:rPr lang="en-US" dirty="0" smtClean="0">
                <a:solidFill>
                  <a:srgbClr val="002060"/>
                </a:solidFill>
              </a:rPr>
              <a:t>Flynn and Manik Bali</a:t>
            </a:r>
            <a:endParaRPr lang="en-US" sz="1600" dirty="0" smtClean="0">
              <a:solidFill>
                <a:srgbClr val="002060"/>
              </a:solidFill>
            </a:endParaRPr>
          </a:p>
          <a:p>
            <a:pPr eaLnBrk="1" hangingPunct="1">
              <a:buFont typeface="Arial" pitchFamily="34" charset="0"/>
              <a:buNone/>
              <a:defRPr/>
            </a:pPr>
            <a:r>
              <a:rPr lang="en-US" sz="1600" b="0" dirty="0" smtClean="0">
                <a:solidFill>
                  <a:srgbClr val="002060"/>
                </a:solidFill>
              </a:rPr>
              <a:t>Aug 8, 2019</a:t>
            </a:r>
            <a:endParaRPr lang="en-US" sz="1600" b="0" dirty="0" smtClean="0">
              <a:solidFill>
                <a:srgbClr val="00206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a:t>
            </a:r>
            <a:r>
              <a:rPr lang="en-US" dirty="0" smtClean="0"/>
              <a:t>ITSC XXII Agenda </a:t>
            </a:r>
            <a:endParaRPr lang="en-US" dirty="0"/>
          </a:p>
        </p:txBody>
      </p:sp>
      <p:sp>
        <p:nvSpPr>
          <p:cNvPr id="3" name="Oval 2"/>
          <p:cNvSpPr/>
          <p:nvPr/>
        </p:nvSpPr>
        <p:spPr>
          <a:xfrm>
            <a:off x="809897" y="1135793"/>
            <a:ext cx="2377440" cy="1097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Radiative Transfer Modelling</a:t>
            </a:r>
            <a:endParaRPr lang="en-US" sz="1800" dirty="0"/>
          </a:p>
        </p:txBody>
      </p:sp>
      <p:sp>
        <p:nvSpPr>
          <p:cNvPr id="5" name="Oval 4"/>
          <p:cNvSpPr/>
          <p:nvPr/>
        </p:nvSpPr>
        <p:spPr>
          <a:xfrm>
            <a:off x="3587931" y="1135793"/>
            <a:ext cx="2377440" cy="1097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Satellite CAL/VAL</a:t>
            </a:r>
            <a:endParaRPr lang="en-US" sz="1800" dirty="0"/>
          </a:p>
        </p:txBody>
      </p:sp>
      <p:sp>
        <p:nvSpPr>
          <p:cNvPr id="6" name="Oval 5"/>
          <p:cNvSpPr/>
          <p:nvPr/>
        </p:nvSpPr>
        <p:spPr>
          <a:xfrm>
            <a:off x="6548846" y="1135793"/>
            <a:ext cx="2377440" cy="1097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Building Climate Data Records</a:t>
            </a:r>
            <a:endParaRPr lang="en-US" sz="1800" dirty="0"/>
          </a:p>
        </p:txBody>
      </p:sp>
      <p:sp>
        <p:nvSpPr>
          <p:cNvPr id="8" name="Rectangle 7"/>
          <p:cNvSpPr/>
          <p:nvPr/>
        </p:nvSpPr>
        <p:spPr>
          <a:xfrm>
            <a:off x="1815737" y="6422544"/>
            <a:ext cx="4966424" cy="230832"/>
          </a:xfrm>
          <a:prstGeom prst="rect">
            <a:avLst/>
          </a:prstGeom>
        </p:spPr>
        <p:txBody>
          <a:bodyPr wrap="none">
            <a:spAutoFit/>
          </a:bodyPr>
          <a:lstStyle/>
          <a:p>
            <a:r>
              <a:rPr lang="en-US" dirty="0" smtClean="0">
                <a:hlinkClick r:id="rId2"/>
              </a:rPr>
              <a:t>Ref: http</a:t>
            </a:r>
            <a:r>
              <a:rPr lang="en-US" dirty="0">
                <a:hlinkClick r:id="rId2"/>
              </a:rPr>
              <a:t>://cimss.ssec.wisc.edu/itwg/itsc/itsc22/ITSC22_Program_20190801.pdf</a:t>
            </a:r>
            <a:endParaRPr lang="en-US" dirty="0"/>
          </a:p>
        </p:txBody>
      </p:sp>
      <p:sp>
        <p:nvSpPr>
          <p:cNvPr id="9" name="Rectangle 1"/>
          <p:cNvSpPr>
            <a:spLocks noChangeArrowheads="1"/>
          </p:cNvSpPr>
          <p:nvPr/>
        </p:nvSpPr>
        <p:spPr bwMode="auto">
          <a:xfrm>
            <a:off x="246239" y="3052390"/>
            <a:ext cx="7796173"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The GSCIS Newsletters are a good place to find out what’s new or to present what new</a:t>
            </a:r>
            <a:r>
              <a:rPr kumimoji="0" lang="en-US" altLang="en-US" sz="1200" b="0" i="0" u="none" strike="noStrike" cap="none" normalizeH="0" baseline="0" dirty="0" smtClean="0">
                <a:ln>
                  <a:noFill/>
                </a:ln>
                <a:solidFill>
                  <a:schemeClr val="tx1"/>
                </a:solidFill>
                <a:effectLst/>
              </a:rPr>
              <a:t/>
            </a:r>
            <a:br>
              <a:rPr kumimoji="0" lang="en-US" altLang="en-US" sz="1200" b="0" i="0" u="none" strike="noStrike" cap="none" normalizeH="0" baseline="0" dirty="0" smtClean="0">
                <a:ln>
                  <a:noFill/>
                </a:ln>
                <a:solidFill>
                  <a:schemeClr val="tx1"/>
                </a:solidFill>
                <a:effectLst/>
              </a:rPr>
            </a:br>
            <a:r>
              <a:rPr kumimoji="0" lang="en-US" altLang="en-US" sz="1200" b="0" i="0" u="none" strike="noStrike" cap="none" normalizeH="0" baseline="0" dirty="0" smtClean="0">
                <a:ln>
                  <a:noFill/>
                </a:ln>
                <a:solidFill>
                  <a:srgbClr val="1155CC"/>
                </a:solidFill>
                <a:effectLst/>
                <a:cs typeface="Arial" panose="020B0604020202020204" pitchFamily="34" charset="0"/>
                <a:hlinkClick r:id="rId3"/>
              </a:rPr>
              <a:t>https://www.star.nesdis.noaa.gov/smcd/GCC/newsletters.php</a:t>
            </a:r>
            <a:endParaRPr lang="en-US" altLang="en-US" sz="1200" b="0" dirty="0"/>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 GSICS PRCs are good place to learn what individual agencies are doing.</a:t>
            </a:r>
            <a:r>
              <a:rPr kumimoji="0" lang="en-US" altLang="en-US" sz="1200" b="0" i="0" u="none" strike="noStrike" cap="none" normalizeH="0" baseline="0" dirty="0" smtClean="0">
                <a:ln>
                  <a:noFill/>
                </a:ln>
                <a:solidFill>
                  <a:schemeClr val="tx1"/>
                </a:solidFill>
                <a:effectLst/>
              </a:rPr>
              <a:t/>
            </a:r>
            <a:br>
              <a:rPr kumimoji="0" lang="en-US" altLang="en-US" sz="1200" b="0" i="0" u="none" strike="noStrike" cap="none" normalizeH="0" baseline="0" dirty="0" smtClean="0">
                <a:ln>
                  <a:noFill/>
                </a:ln>
                <a:solidFill>
                  <a:schemeClr val="tx1"/>
                </a:solidFill>
                <a:effectLst/>
              </a:rPr>
            </a:br>
            <a:r>
              <a:rPr kumimoji="0" lang="en-US" altLang="en-US" sz="1200" b="0" i="0" u="none" strike="noStrike" cap="none" normalizeH="0" baseline="0" dirty="0" smtClean="0">
                <a:ln>
                  <a:noFill/>
                </a:ln>
                <a:solidFill>
                  <a:srgbClr val="1155CC"/>
                </a:solidFill>
                <a:effectLst/>
                <a:cs typeface="Arial" panose="020B0604020202020204" pitchFamily="34" charset="0"/>
                <a:hlinkClick r:id="rId4"/>
              </a:rPr>
              <a:t>http://gsics.atmos.umd.edu/bin/view/Development/GprcWebsites</a:t>
            </a:r>
            <a:endParaRPr lang="en-US" altLang="en-US" sz="1200" b="0" dirty="0"/>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 The GSICS Catalog is one stop shopping for GSICS Bias data products and supporting documents. (Plot??)</a:t>
            </a:r>
            <a:r>
              <a:rPr kumimoji="0" lang="en-US" altLang="en-US" sz="1200" b="0" i="0" u="none" strike="noStrike" cap="none" normalizeH="0" baseline="0" dirty="0" smtClean="0">
                <a:ln>
                  <a:noFill/>
                </a:ln>
                <a:solidFill>
                  <a:schemeClr val="tx1"/>
                </a:solidFill>
                <a:effectLst/>
              </a:rPr>
              <a:t/>
            </a:r>
            <a:br>
              <a:rPr kumimoji="0" lang="en-US" altLang="en-US" sz="1200" b="0" i="0" u="none" strike="noStrike" cap="none" normalizeH="0" baseline="0" dirty="0" smtClean="0">
                <a:ln>
                  <a:noFill/>
                </a:ln>
                <a:solidFill>
                  <a:schemeClr val="tx1"/>
                </a:solidFill>
                <a:effectLst/>
              </a:rPr>
            </a:br>
            <a:r>
              <a:rPr kumimoji="0" lang="en-US" altLang="en-US" sz="1200" b="0" i="0" u="none" strike="noStrike" cap="none" normalizeH="0" baseline="0" dirty="0" smtClean="0">
                <a:ln>
                  <a:noFill/>
                </a:ln>
                <a:solidFill>
                  <a:srgbClr val="1155CC"/>
                </a:solidFill>
                <a:effectLst/>
                <a:cs typeface="Arial" panose="020B0604020202020204" pitchFamily="34" charset="0"/>
                <a:hlinkClick r:id="rId5"/>
              </a:rPr>
              <a:t>https://www.star.nesdis.noaa.gov/smcd/GCC/ProductCatalog.php</a:t>
            </a:r>
            <a:endParaRPr lang="en-US" altLang="en-US" sz="1200" b="0" dirty="0"/>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Instrument landing pages are</a:t>
            </a:r>
            <a:r>
              <a:rPr kumimoji="0" lang="en-US" altLang="en-US" sz="1200" b="0" i="0" u="none" strike="noStrike" cap="none" normalizeH="0" baseline="0" dirty="0" smtClean="0">
                <a:ln>
                  <a:noFill/>
                </a:ln>
                <a:solidFill>
                  <a:schemeClr val="tx1"/>
                </a:solidFill>
                <a:effectLst/>
              </a:rPr>
              <a:t/>
            </a:r>
            <a:br>
              <a:rPr kumimoji="0" lang="en-US" altLang="en-US" sz="1200" b="0" i="0" u="none" strike="noStrike" cap="none" normalizeH="0" baseline="0" dirty="0" smtClean="0">
                <a:ln>
                  <a:noFill/>
                </a:ln>
                <a:solidFill>
                  <a:schemeClr val="tx1"/>
                </a:solidFill>
                <a:effectLst/>
              </a:rPr>
            </a:br>
            <a:r>
              <a:rPr kumimoji="0" lang="en-US" altLang="en-US" sz="1200" b="0" i="0" u="none" strike="noStrike" cap="none" normalizeH="0" baseline="0" dirty="0" smtClean="0">
                <a:ln>
                  <a:noFill/>
                </a:ln>
                <a:solidFill>
                  <a:srgbClr val="1155CC"/>
                </a:solidFill>
                <a:effectLst/>
                <a:cs typeface="Arial" panose="020B0604020202020204" pitchFamily="34" charset="0"/>
                <a:hlinkClick r:id="rId6"/>
              </a:rPr>
              <a:t>https://www.wmo-sat.info/oscar/instruments</a:t>
            </a:r>
            <a:r>
              <a:rPr kumimoji="0" lang="en-US" altLang="en-US" sz="1200" b="0" i="0" u="none" strike="noStrike" cap="none" normalizeH="0" baseline="0" dirty="0" smtClean="0">
                <a:ln>
                  <a:noFill/>
                </a:ln>
                <a:solidFill>
                  <a:schemeClr val="tx1"/>
                </a:solidFill>
                <a:effectLst/>
              </a:rPr>
              <a:t/>
            </a:r>
            <a:br>
              <a:rPr kumimoji="0" lang="en-US" altLang="en-US" sz="1200" b="0" i="0" u="none" strike="noStrike" cap="none" normalizeH="0" baseline="0" dirty="0" smtClean="0">
                <a:ln>
                  <a:noFill/>
                </a:ln>
                <a:solidFill>
                  <a:schemeClr val="tx1"/>
                </a:solidFill>
                <a:effectLst/>
              </a:rPr>
            </a:br>
            <a:r>
              <a:rPr kumimoji="0" lang="en-US" altLang="en-US" sz="1200" b="0" i="0" u="none" strike="noStrike" cap="none" normalizeH="0" baseline="0" dirty="0" smtClean="0">
                <a:ln>
                  <a:noFill/>
                </a:ln>
                <a:solidFill>
                  <a:srgbClr val="1155CC"/>
                </a:solidFill>
                <a:effectLst/>
                <a:cs typeface="Arial" panose="020B0604020202020204" pitchFamily="34" charset="0"/>
                <a:hlinkClick r:id="rId7"/>
              </a:rPr>
              <a:t>https://www.star.nesdis.noaa.gov/smcd/GCC/instrumentInfoKiosk.php</a:t>
            </a:r>
            <a:endParaRPr lang="en-US" altLang="en-US" sz="1200" b="0" dirty="0"/>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The GSICS Combined Annual Research and Data Working Groups meeting</a:t>
            </a:r>
            <a:endParaRPr lang="en-US" altLang="en-US" sz="1200" b="0" dirty="0"/>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Individual meetings and past agendas and presentations.</a:t>
            </a:r>
            <a:r>
              <a:rPr kumimoji="0" lang="en-US" altLang="en-US" sz="1200" b="0" i="0" u="none" strike="noStrike" cap="none" normalizeH="0" baseline="0" dirty="0" smtClean="0">
                <a:ln>
                  <a:noFill/>
                </a:ln>
                <a:solidFill>
                  <a:schemeClr val="tx1"/>
                </a:solidFill>
                <a:effectLst/>
              </a:rPr>
              <a:t/>
            </a:r>
            <a:br>
              <a:rPr kumimoji="0" lang="en-US" altLang="en-US" sz="1200" b="0" i="0" u="none" strike="noStrike" cap="none" normalizeH="0" baseline="0" dirty="0" smtClean="0">
                <a:ln>
                  <a:noFill/>
                </a:ln>
                <a:solidFill>
                  <a:schemeClr val="tx1"/>
                </a:solidFill>
                <a:effectLst/>
              </a:rPr>
            </a:br>
            <a:r>
              <a:rPr kumimoji="0" lang="en-US" altLang="en-US" sz="1200" b="0" i="0" u="none" strike="noStrike" cap="none" normalizeH="0" baseline="0" dirty="0" smtClean="0">
                <a:ln>
                  <a:noFill/>
                </a:ln>
                <a:solidFill>
                  <a:srgbClr val="1155CC"/>
                </a:solidFill>
                <a:effectLst/>
                <a:cs typeface="Arial" panose="020B0604020202020204" pitchFamily="34" charset="0"/>
                <a:hlinkClick r:id="rId8"/>
              </a:rPr>
              <a:t>http://gsics.atmos.umd.edu/bin/view/Development/MeetingsAndConferences</a:t>
            </a:r>
            <a:endParaRPr lang="en-US" altLang="en-US" sz="1200" b="0" dirty="0"/>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WIKI Sign up for notices?</a:t>
            </a:r>
            <a:r>
              <a:rPr kumimoji="0" lang="en-US" altLang="en-US" sz="1200" b="0" i="0" u="none" strike="noStrike" cap="none" normalizeH="0" baseline="0" dirty="0" smtClean="0">
                <a:ln>
                  <a:noFill/>
                </a:ln>
                <a:solidFill>
                  <a:schemeClr val="tx1"/>
                </a:solidFill>
                <a:effectLst/>
              </a:rPr>
              <a:t/>
            </a:r>
            <a:br>
              <a:rPr kumimoji="0" lang="en-US" altLang="en-US" sz="1200" b="0" i="0" u="none" strike="noStrike" cap="none" normalizeH="0" baseline="0" dirty="0" smtClean="0">
                <a:ln>
                  <a:noFill/>
                </a:ln>
                <a:solidFill>
                  <a:schemeClr val="tx1"/>
                </a:solidFill>
                <a:effectLst/>
              </a:rPr>
            </a:br>
            <a:r>
              <a:rPr kumimoji="0" lang="en-US" altLang="en-US" sz="1200" b="0" i="0" u="none" strike="noStrike" cap="none" normalizeH="0" baseline="0" dirty="0" smtClean="0">
                <a:ln>
                  <a:noFill/>
                </a:ln>
                <a:solidFill>
                  <a:srgbClr val="1155CC"/>
                </a:solidFill>
                <a:effectLst/>
                <a:cs typeface="Arial" panose="020B0604020202020204" pitchFamily="34" charset="0"/>
                <a:hlinkClick r:id="rId9"/>
              </a:rPr>
              <a:t>http://gsics.atmos.umd.edu/bin/view/Development/WebHome</a:t>
            </a:r>
            <a:endParaRPr lang="en-US" altLang="en-US" sz="1200" b="0" dirty="0"/>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Actions</a:t>
            </a:r>
            <a:endParaRPr lang="en-US" altLang="en-US" sz="1200" b="0" dirty="0"/>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GPPA (</a:t>
            </a:r>
            <a:r>
              <a:rPr kumimoji="0" lang="en-US" altLang="en-US" sz="1200" i="0" u="none" strike="noStrike" cap="none" normalizeH="0" baseline="0" dirty="0" smtClean="0">
                <a:ln>
                  <a:noFill/>
                </a:ln>
                <a:solidFill>
                  <a:schemeClr val="accent3"/>
                </a:solidFill>
                <a:effectLst/>
                <a:cs typeface="Arial" panose="020B0604020202020204" pitchFamily="34" charset="0"/>
              </a:rPr>
              <a:t> </a:t>
            </a:r>
            <a:r>
              <a:rPr kumimoji="0" lang="en-US" altLang="en-US" sz="1200" i="0" u="none" strike="noStrike" cap="none" normalizeH="0" baseline="0" dirty="0" smtClean="0">
                <a:ln>
                  <a:noFill/>
                </a:ln>
                <a:solidFill>
                  <a:srgbClr val="00B050"/>
                </a:solidFill>
                <a:effectLst/>
                <a:cs typeface="Arial" panose="020B0604020202020204" pitchFamily="34" charset="0"/>
              </a:rPr>
              <a:t>Manik Bali, Lawrence</a:t>
            </a:r>
            <a:r>
              <a:rPr kumimoji="0" lang="en-US" altLang="en-US" sz="1200" i="0" u="none" strike="noStrike" cap="none" normalizeH="0" dirty="0" smtClean="0">
                <a:ln>
                  <a:noFill/>
                </a:ln>
                <a:solidFill>
                  <a:srgbClr val="00B050"/>
                </a:solidFill>
                <a:effectLst/>
                <a:cs typeface="Arial" panose="020B0604020202020204" pitchFamily="34" charset="0"/>
              </a:rPr>
              <a:t> E Flynn)</a:t>
            </a:r>
            <a:endParaRPr lang="en-US" altLang="en-US" sz="1200" dirty="0">
              <a:solidFill>
                <a:srgbClr val="00B050"/>
              </a:solidFill>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1200" b="0" i="0" u="none" strike="noStrike" cap="none" normalizeH="0" baseline="0" dirty="0" smtClean="0">
                <a:ln>
                  <a:noFill/>
                </a:ln>
                <a:solidFill>
                  <a:srgbClr val="222222"/>
                </a:solidFill>
                <a:effectLst/>
                <a:cs typeface="Arial" panose="020B0604020202020204" pitchFamily="34" charset="0"/>
              </a:rPr>
              <a:t>ICVS </a:t>
            </a: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lang="en-US" altLang="en-US" sz="1200" b="0" dirty="0" smtClean="0">
                <a:solidFill>
                  <a:srgbClr val="222222"/>
                </a:solidFill>
                <a:cs typeface="Arial" panose="020B0604020202020204" pitchFamily="34" charset="0"/>
              </a:rPr>
              <a:t>Climate Data Records ( IMICA, Re-</a:t>
            </a:r>
            <a:r>
              <a:rPr lang="en-US" altLang="en-US" sz="1200" b="0" dirty="0" err="1" smtClean="0">
                <a:solidFill>
                  <a:srgbClr val="222222"/>
                </a:solidFill>
                <a:cs typeface="Arial" panose="020B0604020202020204" pitchFamily="34" charset="0"/>
              </a:rPr>
              <a:t>Calbration</a:t>
            </a:r>
            <a:r>
              <a:rPr lang="en-US" altLang="en-US" sz="1200" b="0" dirty="0" smtClean="0">
                <a:solidFill>
                  <a:srgbClr val="222222"/>
                </a:solidFill>
                <a:cs typeface="Arial" panose="020B0604020202020204" pitchFamily="34" charset="0"/>
              </a:rPr>
              <a:t>, FEDUCIO, </a:t>
            </a:r>
            <a:r>
              <a:rPr lang="en-US" altLang="en-US" sz="1200" b="0" dirty="0" err="1" smtClean="0">
                <a:solidFill>
                  <a:srgbClr val="00B050"/>
                </a:solidFill>
                <a:cs typeface="Arial" panose="020B0604020202020204" pitchFamily="34" charset="0"/>
              </a:rPr>
              <a:t>Viju</a:t>
            </a:r>
            <a:r>
              <a:rPr lang="en-US" altLang="en-US" sz="1200" b="0" dirty="0" smtClean="0">
                <a:solidFill>
                  <a:srgbClr val="00B050"/>
                </a:solidFill>
                <a:cs typeface="Arial" panose="020B0604020202020204" pitchFamily="34" charset="0"/>
              </a:rPr>
              <a:t> John)</a:t>
            </a:r>
            <a:r>
              <a:rPr kumimoji="0" lang="en-US" altLang="en-US" sz="1200" b="0" i="0" u="none" strike="noStrike" cap="none" normalizeH="0" baseline="0" dirty="0" smtClean="0">
                <a:ln>
                  <a:noFill/>
                </a:ln>
                <a:solidFill>
                  <a:srgbClr val="00B050"/>
                </a:solidFill>
                <a:effectLst/>
              </a:rPr>
              <a:t> </a:t>
            </a: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lang="en-US" altLang="en-US" sz="1200" b="0" dirty="0" smtClean="0"/>
              <a:t>Lunar ( </a:t>
            </a:r>
            <a:r>
              <a:rPr lang="en-US" altLang="en-US" sz="1200" b="0" dirty="0" smtClean="0">
                <a:solidFill>
                  <a:srgbClr val="00B050"/>
                </a:solidFill>
              </a:rPr>
              <a:t>Tiger</a:t>
            </a:r>
            <a:r>
              <a:rPr lang="en-US" altLang="en-US" sz="1200" b="0" dirty="0" smtClean="0"/>
              <a:t> )</a:t>
            </a:r>
            <a:endParaRPr kumimoji="0" lang="en-US" altLang="en-US" sz="1200" b="0" i="0" u="none" strike="noStrike" cap="none" normalizeH="0" baseline="0" dirty="0" smtClean="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lang="en-US" altLang="en-US" sz="1200" b="0" dirty="0" smtClean="0"/>
              <a:t>Inter-Operability (GSICS-GRUAN-GNSS) (</a:t>
            </a:r>
            <a:r>
              <a:rPr lang="en-US" altLang="en-US" sz="1200" b="0" dirty="0" smtClean="0">
                <a:solidFill>
                  <a:srgbClr val="FF0000"/>
                </a:solidFill>
              </a:rPr>
              <a:t> </a:t>
            </a:r>
            <a:r>
              <a:rPr lang="en-US" altLang="en-US" sz="1200" b="0" dirty="0" err="1" smtClean="0">
                <a:solidFill>
                  <a:srgbClr val="00B050"/>
                </a:solidFill>
              </a:rPr>
              <a:t>Bomin</a:t>
            </a:r>
            <a:r>
              <a:rPr lang="en-US" altLang="en-US" sz="1200" b="0" dirty="0" smtClean="0">
                <a:solidFill>
                  <a:srgbClr val="00B050"/>
                </a:solidFill>
              </a:rPr>
              <a:t>, Xavier </a:t>
            </a:r>
            <a:r>
              <a:rPr lang="en-US" altLang="en-US" sz="1200" b="0" dirty="0" smtClean="0"/>
              <a:t>)</a:t>
            </a:r>
            <a:endParaRPr kumimoji="0" lang="en-US" altLang="en-US" sz="1200" b="0" i="0" u="none" strike="noStrike" cap="none" normalizeH="0" baseline="0" dirty="0" smtClean="0">
              <a:ln>
                <a:noFill/>
              </a:ln>
              <a:solidFill>
                <a:schemeClr val="tx1"/>
              </a:solidFill>
              <a:effectLst/>
            </a:endParaRPr>
          </a:p>
        </p:txBody>
      </p:sp>
      <p:sp>
        <p:nvSpPr>
          <p:cNvPr id="10" name="TextBox 9"/>
          <p:cNvSpPr txBox="1"/>
          <p:nvPr/>
        </p:nvSpPr>
        <p:spPr>
          <a:xfrm>
            <a:off x="246239" y="2808514"/>
            <a:ext cx="5460274" cy="261610"/>
          </a:xfrm>
          <a:prstGeom prst="rect">
            <a:avLst/>
          </a:prstGeom>
          <a:noFill/>
        </p:spPr>
        <p:txBody>
          <a:bodyPr wrap="square" rtlCol="0">
            <a:spAutoFit/>
          </a:bodyPr>
          <a:lstStyle/>
          <a:p>
            <a:r>
              <a:rPr lang="en-US" sz="1100" dirty="0" smtClean="0">
                <a:solidFill>
                  <a:schemeClr val="tx1"/>
                </a:solidFill>
              </a:rPr>
              <a:t>GUW Goals can be around the following topics, Take away for the ITSC</a:t>
            </a:r>
            <a:endParaRPr lang="en-US" sz="1100" dirty="0">
              <a:solidFill>
                <a:schemeClr val="tx1"/>
              </a:solidFill>
            </a:endParaRPr>
          </a:p>
        </p:txBody>
      </p:sp>
      <p:sp>
        <p:nvSpPr>
          <p:cNvPr id="11" name="TextBox 10"/>
          <p:cNvSpPr txBox="1"/>
          <p:nvPr/>
        </p:nvSpPr>
        <p:spPr>
          <a:xfrm>
            <a:off x="246239" y="821495"/>
            <a:ext cx="4228012" cy="230832"/>
          </a:xfrm>
          <a:prstGeom prst="rect">
            <a:avLst/>
          </a:prstGeom>
          <a:noFill/>
        </p:spPr>
        <p:txBody>
          <a:bodyPr wrap="square" rtlCol="0">
            <a:spAutoFit/>
          </a:bodyPr>
          <a:lstStyle/>
          <a:p>
            <a:r>
              <a:rPr lang="en-US" dirty="0" smtClean="0">
                <a:solidFill>
                  <a:schemeClr val="tx1"/>
                </a:solidFill>
              </a:rPr>
              <a:t>ITSC Agenda is under the following broad areas</a:t>
            </a:r>
            <a:endParaRPr lang="en-US" dirty="0">
              <a:solidFill>
                <a:schemeClr val="tx1"/>
              </a:solidFill>
            </a:endParaRPr>
          </a:p>
        </p:txBody>
      </p:sp>
      <p:sp>
        <p:nvSpPr>
          <p:cNvPr id="12" name="TextBox 11"/>
          <p:cNvSpPr txBox="1"/>
          <p:nvPr/>
        </p:nvSpPr>
        <p:spPr>
          <a:xfrm>
            <a:off x="7641771" y="4945216"/>
            <a:ext cx="1946366" cy="461665"/>
          </a:xfrm>
          <a:prstGeom prst="rect">
            <a:avLst/>
          </a:prstGeom>
          <a:solidFill>
            <a:srgbClr val="FFC000"/>
          </a:solidFill>
        </p:spPr>
        <p:txBody>
          <a:bodyPr wrap="square" rtlCol="0">
            <a:spAutoFit/>
          </a:bodyPr>
          <a:lstStyle/>
          <a:p>
            <a:r>
              <a:rPr lang="en-US" sz="1200" dirty="0" smtClean="0">
                <a:solidFill>
                  <a:schemeClr val="tx1"/>
                </a:solidFill>
              </a:rPr>
              <a:t>Suggestions / Recommendations</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Ahead</a:t>
            </a:r>
            <a:endParaRPr lang="en-US" dirty="0"/>
          </a:p>
        </p:txBody>
      </p:sp>
      <p:sp>
        <p:nvSpPr>
          <p:cNvPr id="12" name="TextBox 11"/>
          <p:cNvSpPr txBox="1"/>
          <p:nvPr/>
        </p:nvSpPr>
        <p:spPr>
          <a:xfrm>
            <a:off x="495300" y="1326492"/>
            <a:ext cx="2940231" cy="209288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
            </a:pPr>
            <a:r>
              <a:rPr lang="en-US" sz="1800" dirty="0" smtClean="0">
                <a:solidFill>
                  <a:schemeClr val="tx1">
                    <a:lumMod val="95000"/>
                    <a:lumOff val="5000"/>
                  </a:schemeClr>
                </a:solidFill>
              </a:rPr>
              <a:t>To a large extent  Attendees influence the final agenda</a:t>
            </a:r>
          </a:p>
          <a:p>
            <a:pPr>
              <a:buFont typeface="Wingdings" pitchFamily="2" charset="2"/>
              <a:buChar char="§"/>
            </a:pPr>
            <a:r>
              <a:rPr lang="en-US" sz="1800" dirty="0" smtClean="0">
                <a:solidFill>
                  <a:schemeClr val="tx1">
                    <a:lumMod val="95000"/>
                    <a:lumOff val="5000"/>
                  </a:schemeClr>
                </a:solidFill>
              </a:rPr>
              <a:t>Web access  and  possibility to still make it to </a:t>
            </a:r>
            <a:r>
              <a:rPr lang="en-US" sz="1800" dirty="0" smtClean="0">
                <a:solidFill>
                  <a:schemeClr val="tx1">
                    <a:lumMod val="95000"/>
                    <a:lumOff val="5000"/>
                  </a:schemeClr>
                </a:solidFill>
              </a:rPr>
              <a:t>the ITSC </a:t>
            </a:r>
            <a:r>
              <a:rPr lang="en-US" sz="1800" dirty="0" err="1" smtClean="0">
                <a:solidFill>
                  <a:schemeClr val="tx1">
                    <a:lumMod val="95000"/>
                    <a:lumOff val="5000"/>
                  </a:schemeClr>
                </a:solidFill>
              </a:rPr>
              <a:t>conf</a:t>
            </a:r>
            <a:r>
              <a:rPr lang="en-US" sz="1800" dirty="0" smtClean="0">
                <a:solidFill>
                  <a:schemeClr val="tx1">
                    <a:lumMod val="95000"/>
                    <a:lumOff val="5000"/>
                  </a:schemeClr>
                </a:solidFill>
              </a:rPr>
              <a:t> </a:t>
            </a:r>
            <a:r>
              <a:rPr lang="en-US" sz="1800" dirty="0" smtClean="0">
                <a:solidFill>
                  <a:schemeClr val="tx1">
                    <a:lumMod val="95000"/>
                    <a:lumOff val="5000"/>
                  </a:schemeClr>
                </a:solidFill>
              </a:rPr>
              <a:t>gives a wider opportunity to participants</a:t>
            </a:r>
            <a:r>
              <a:rPr lang="en-US" sz="2000" dirty="0" smtClean="0">
                <a:solidFill>
                  <a:schemeClr val="tx1">
                    <a:lumMod val="95000"/>
                    <a:lumOff val="5000"/>
                  </a:schemeClr>
                </a:solidFill>
              </a:rPr>
              <a:t>.</a:t>
            </a:r>
          </a:p>
          <a:p>
            <a:endParaRPr lang="en-US" sz="2000" dirty="0">
              <a:solidFill>
                <a:schemeClr val="tx1">
                  <a:lumMod val="95000"/>
                  <a:lumOff val="5000"/>
                </a:schemeClr>
              </a:solidFill>
            </a:endParaRPr>
          </a:p>
        </p:txBody>
      </p:sp>
      <p:sp>
        <p:nvSpPr>
          <p:cNvPr id="13" name="TextBox 12"/>
          <p:cNvSpPr txBox="1"/>
          <p:nvPr/>
        </p:nvSpPr>
        <p:spPr>
          <a:xfrm>
            <a:off x="2479728" y="6396335"/>
            <a:ext cx="4076055" cy="461665"/>
          </a:xfrm>
          <a:prstGeom prst="rect">
            <a:avLst/>
          </a:prstGeom>
          <a:noFill/>
        </p:spPr>
        <p:txBody>
          <a:bodyPr wrap="square" rtlCol="0">
            <a:spAutoFit/>
          </a:bodyPr>
          <a:lstStyle/>
          <a:p>
            <a:r>
              <a:rPr lang="en-US" sz="2400" dirty="0" smtClean="0">
                <a:solidFill>
                  <a:srgbClr val="C00000"/>
                </a:solidFill>
              </a:rPr>
              <a:t>Suggestions /ideas ??</a:t>
            </a:r>
            <a:endParaRPr lang="en-US" sz="2400" dirty="0">
              <a:solidFill>
                <a:srgbClr val="C00000"/>
              </a:solidFill>
            </a:endParaRPr>
          </a:p>
        </p:txBody>
      </p:sp>
      <p:sp>
        <p:nvSpPr>
          <p:cNvPr id="14" name="TextBox 13"/>
          <p:cNvSpPr txBox="1"/>
          <p:nvPr/>
        </p:nvSpPr>
        <p:spPr>
          <a:xfrm>
            <a:off x="4777022" y="1326492"/>
            <a:ext cx="4401519" cy="2031325"/>
          </a:xfrm>
          <a:prstGeom prst="rect">
            <a:avLst/>
          </a:prstGeom>
          <a:solidFill>
            <a:srgbClr val="FFC000"/>
          </a:solidFill>
        </p:spPr>
        <p:txBody>
          <a:bodyPr wrap="square" rtlCol="0">
            <a:spAutoFit/>
          </a:bodyPr>
          <a:lstStyle/>
          <a:p>
            <a:r>
              <a:rPr lang="en-US" sz="1800" dirty="0" smtClean="0">
                <a:solidFill>
                  <a:schemeClr val="tx1"/>
                </a:solidFill>
              </a:rPr>
              <a:t>Shall we have more discussions and less presentations ( or vice versa).</a:t>
            </a:r>
          </a:p>
          <a:p>
            <a:endParaRPr lang="en-US" sz="1800" dirty="0" smtClean="0">
              <a:solidFill>
                <a:schemeClr val="tx1"/>
              </a:solidFill>
            </a:endParaRPr>
          </a:p>
          <a:p>
            <a:r>
              <a:rPr lang="en-US" sz="1800" dirty="0" smtClean="0">
                <a:solidFill>
                  <a:schemeClr val="tx1"/>
                </a:solidFill>
              </a:rPr>
              <a:t>Whom to invite and topics to cover.</a:t>
            </a:r>
          </a:p>
          <a:p>
            <a:endParaRPr lang="en-US" sz="1800" dirty="0" smtClean="0">
              <a:solidFill>
                <a:schemeClr val="tx1"/>
              </a:solidFill>
            </a:endParaRPr>
          </a:p>
          <a:p>
            <a:r>
              <a:rPr lang="en-US" sz="1800" dirty="0" smtClean="0">
                <a:solidFill>
                  <a:schemeClr val="tx1"/>
                </a:solidFill>
              </a:rPr>
              <a:t>How much place do we have for posters.</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9159" y="2496677"/>
            <a:ext cx="2391335" cy="784405"/>
          </a:xfrm>
        </p:spPr>
        <p:txBody>
          <a:bodyPr/>
          <a:lstStyle/>
          <a:p>
            <a:pPr>
              <a:buNone/>
            </a:pPr>
            <a:r>
              <a:rPr lang="en-US" dirty="0" smtClean="0"/>
              <a:t>THANK YOU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995" y="61359"/>
            <a:ext cx="7016750" cy="533400"/>
          </a:xfrm>
        </p:spPr>
        <p:txBody>
          <a:bodyPr/>
          <a:lstStyle/>
          <a:p>
            <a:r>
              <a:rPr lang="en-US" dirty="0" smtClean="0"/>
              <a:t>Outline </a:t>
            </a:r>
            <a:endParaRPr lang="en-US" dirty="0"/>
          </a:p>
        </p:txBody>
      </p:sp>
      <p:sp>
        <p:nvSpPr>
          <p:cNvPr id="4" name="Footer Placeholder 3"/>
          <p:cNvSpPr>
            <a:spLocks noGrp="1"/>
          </p:cNvSpPr>
          <p:nvPr>
            <p:ph type="ftr" sz="quarter" idx="4294967295"/>
          </p:nvPr>
        </p:nvSpPr>
        <p:spPr>
          <a:xfrm>
            <a:off x="495300" y="6400800"/>
            <a:ext cx="2971800" cy="457200"/>
          </a:xfrm>
          <a:prstGeom prst="rect">
            <a:avLst/>
          </a:prstGeom>
        </p:spPr>
        <p:txBody>
          <a:bodyPr lIns="91366" tIns="45682" rIns="91366" bIns="45682"/>
          <a:lstStyle/>
          <a:p>
            <a:r>
              <a:rPr lang="en-US" dirty="0" smtClean="0"/>
              <a:t>04/08//2013</a:t>
            </a:r>
            <a:endParaRPr lang="en-US" dirty="0"/>
          </a:p>
        </p:txBody>
      </p:sp>
      <p:sp>
        <p:nvSpPr>
          <p:cNvPr id="5" name="Slide Number Placeholder 4"/>
          <p:cNvSpPr>
            <a:spLocks noGrp="1"/>
          </p:cNvSpPr>
          <p:nvPr>
            <p:ph type="sldNum" sz="quarter" idx="4294967295"/>
          </p:nvPr>
        </p:nvSpPr>
        <p:spPr>
          <a:xfrm>
            <a:off x="7429500" y="6400800"/>
            <a:ext cx="1981200" cy="457200"/>
          </a:xfrm>
          <a:prstGeom prst="rect">
            <a:avLst/>
          </a:prstGeom>
        </p:spPr>
        <p:txBody>
          <a:bodyPr lIns="91366" tIns="45682" rIns="91366" bIns="45682"/>
          <a:lstStyle/>
          <a:p>
            <a:fld id="{E8869016-7DEB-43E2-B220-9D5667D88CC0}" type="slidenum">
              <a:rPr lang="en-US" smtClean="0"/>
              <a:pPr/>
              <a:t>2</a:t>
            </a:fld>
            <a:endParaRPr lang="en-US" dirty="0"/>
          </a:p>
        </p:txBody>
      </p:sp>
      <p:sp>
        <p:nvSpPr>
          <p:cNvPr id="6" name="Content Placeholder 2"/>
          <p:cNvSpPr txBox="1">
            <a:spLocks/>
          </p:cNvSpPr>
          <p:nvPr/>
        </p:nvSpPr>
        <p:spPr bwMode="auto">
          <a:xfrm>
            <a:off x="2046515" y="1534885"/>
            <a:ext cx="6012604" cy="2340429"/>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US" sz="2300" dirty="0" smtClean="0">
                <a:solidFill>
                  <a:schemeClr val="tx1"/>
                </a:solidFill>
                <a:latin typeface="Helvetica" pitchFamily="34" charset="0"/>
                <a:cs typeface="Helvetica" pitchFamily="34" charset="0"/>
              </a:rPr>
              <a:t>Introduction</a:t>
            </a:r>
          </a:p>
          <a:p>
            <a:pPr marL="799464" lvl="1" indent="-342627" eaLnBrk="0" hangingPunct="0">
              <a:spcBef>
                <a:spcPct val="20000"/>
              </a:spcBef>
              <a:buFont typeface="Arial" charset="0"/>
              <a:buChar char="•"/>
            </a:pPr>
            <a:r>
              <a:rPr lang="en-US" sz="2300" dirty="0" smtClean="0">
                <a:solidFill>
                  <a:schemeClr val="tx1"/>
                </a:solidFill>
                <a:latin typeface="Helvetica" pitchFamily="34" charset="0"/>
                <a:cs typeface="Helvetica" pitchFamily="34" charset="0"/>
              </a:rPr>
              <a:t>Past GUWs – a review.</a:t>
            </a:r>
          </a:p>
          <a:p>
            <a:pPr marL="799464" lvl="1" indent="-342627" eaLnBrk="0" hangingPunct="0">
              <a:spcBef>
                <a:spcPct val="20000"/>
              </a:spcBef>
              <a:buFont typeface="Arial" charset="0"/>
              <a:buChar char="•"/>
            </a:pPr>
            <a:r>
              <a:rPr lang="en-US" sz="2300" dirty="0" smtClean="0">
                <a:solidFill>
                  <a:schemeClr val="tx1"/>
                </a:solidFill>
                <a:latin typeface="Helvetica" pitchFamily="34" charset="0"/>
                <a:cs typeface="Helvetica" pitchFamily="34" charset="0"/>
              </a:rPr>
              <a:t>Agenda of past two GUW.</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US" sz="2300" dirty="0" smtClean="0">
                <a:solidFill>
                  <a:schemeClr val="tx1"/>
                </a:solidFill>
                <a:latin typeface="Helvetica" pitchFamily="34" charset="0"/>
                <a:cs typeface="Helvetica" pitchFamily="34" charset="0"/>
              </a:rPr>
              <a:t>Lessons learnt.</a:t>
            </a:r>
          </a:p>
          <a:p>
            <a:pPr marL="342627" indent="-342627" eaLnBrk="0" hangingPunct="0">
              <a:spcBef>
                <a:spcPct val="20000"/>
              </a:spcBef>
              <a:buFont typeface="Arial" charset="0"/>
              <a:buChar char="•"/>
            </a:pPr>
            <a:r>
              <a:rPr lang="en-US" sz="2300" dirty="0" smtClean="0">
                <a:solidFill>
                  <a:schemeClr val="tx1"/>
                </a:solidFill>
                <a:latin typeface="Helvetica" pitchFamily="34" charset="0"/>
                <a:cs typeface="Helvetica" pitchFamily="34" charset="0"/>
              </a:rPr>
              <a:t>Venue and Date of GUW </a:t>
            </a:r>
            <a:r>
              <a:rPr lang="en-US" sz="2300" dirty="0" smtClean="0">
                <a:solidFill>
                  <a:schemeClr val="tx1"/>
                </a:solidFill>
                <a:latin typeface="Helvetica" pitchFamily="34" charset="0"/>
                <a:cs typeface="Helvetica" pitchFamily="34" charset="0"/>
              </a:rPr>
              <a:t>2019.</a:t>
            </a:r>
            <a:endParaRPr lang="en-US" sz="2300" dirty="0" smtClean="0">
              <a:solidFill>
                <a:schemeClr val="tx1"/>
              </a:solidFill>
              <a:latin typeface="Helvetica" pitchFamily="34" charset="0"/>
              <a:cs typeface="Helvetica" pitchFamily="34" charset="0"/>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US" sz="2300" dirty="0" smtClean="0">
                <a:solidFill>
                  <a:schemeClr val="tx1"/>
                </a:solidFill>
                <a:latin typeface="Helvetica" pitchFamily="34" charset="0"/>
                <a:cs typeface="Helvetica" pitchFamily="34" charset="0"/>
              </a:rPr>
              <a:t> Aims and Proposed themes for </a:t>
            </a:r>
            <a:r>
              <a:rPr lang="en-US" sz="2300" dirty="0" smtClean="0">
                <a:solidFill>
                  <a:schemeClr val="tx1"/>
                </a:solidFill>
                <a:latin typeface="Helvetica" pitchFamily="34" charset="0"/>
                <a:cs typeface="Helvetica" pitchFamily="34" charset="0"/>
              </a:rPr>
              <a:t>2019.</a:t>
            </a:r>
            <a:endParaRPr kumimoji="0" lang="en-US" sz="2300" b="1" i="0" u="none" strike="noStrike" kern="1200" cap="none" spc="0" normalizeH="0" baseline="0" noProof="0" dirty="0" smtClean="0">
              <a:ln>
                <a:noFill/>
              </a:ln>
              <a:solidFill>
                <a:schemeClr val="tx1"/>
              </a:solidFill>
              <a:effectLst/>
              <a:uLnTx/>
              <a:uFillTx/>
              <a:latin typeface="Helvetica" pitchFamily="34" charset="0"/>
              <a:cs typeface="Helvetica" pitchFamily="34" charset="0"/>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US" sz="2300" dirty="0" smtClean="0">
                <a:solidFill>
                  <a:schemeClr val="tx1"/>
                </a:solidFill>
                <a:latin typeface="Helvetica" pitchFamily="34" charset="0"/>
                <a:cs typeface="Helvetica" pitchFamily="34" charset="0"/>
              </a:rPr>
              <a:t>Suggestions.</a:t>
            </a:r>
            <a:endParaRPr kumimoji="0" lang="en-US" sz="2300" b="1" i="0" u="none" strike="noStrike" kern="1200" cap="none" spc="0" normalizeH="0" baseline="0" noProof="0" dirty="0" smtClean="0">
              <a:ln>
                <a:noFill/>
              </a:ln>
              <a:solidFill>
                <a:schemeClr val="tx1"/>
              </a:solidFill>
              <a:effectLst/>
              <a:uLnTx/>
              <a:uFillTx/>
              <a:latin typeface="Helvetica" pitchFamily="34" charset="0"/>
              <a:cs typeface="Helvetica" pitchFamily="34" charset="0"/>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txBox="1">
            <a:spLocks/>
          </p:cNvSpPr>
          <p:nvPr/>
        </p:nvSpPr>
        <p:spPr>
          <a:xfrm>
            <a:off x="319935" y="779684"/>
            <a:ext cx="9586065" cy="4727981"/>
          </a:xfrm>
          <a:prstGeom prst="rect">
            <a:avLst/>
          </a:prstGeom>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2000" dirty="0" smtClean="0">
                <a:solidFill>
                  <a:srgbClr val="C00000"/>
                </a:solidFill>
                <a:latin typeface="Arial" charset="0"/>
              </a:rPr>
              <a:t>                              </a:t>
            </a:r>
            <a:r>
              <a:rPr lang="en-GB" altLang="en-US" sz="2000" u="sng" dirty="0" smtClean="0">
                <a:solidFill>
                  <a:srgbClr val="C00000"/>
                </a:solidFill>
                <a:latin typeface="Arial" charset="0"/>
              </a:rPr>
              <a:t>GSICS Users Workshop  (GUW)</a:t>
            </a:r>
          </a:p>
          <a:p>
            <a:pPr marL="799464" lvl="1" indent="-342627" eaLnBrk="0" hangingPunct="0">
              <a:spcBef>
                <a:spcPct val="20000"/>
              </a:spcBef>
              <a:defRPr/>
            </a:pPr>
            <a:r>
              <a:rPr lang="en-US" sz="2000" dirty="0" smtClean="0">
                <a:solidFill>
                  <a:srgbClr val="C00000"/>
                </a:solidFill>
              </a:rPr>
              <a:t>  Encourage participation of user and receive their feedback. </a:t>
            </a:r>
            <a:r>
              <a:rPr lang="en-GB" altLang="en-US" sz="2000" dirty="0" smtClean="0">
                <a:solidFill>
                  <a:srgbClr val="C00000"/>
                </a:solidFill>
                <a:latin typeface="Arial" charset="0"/>
              </a:rPr>
              <a:t> </a:t>
            </a:r>
          </a:p>
          <a:p>
            <a:pPr marL="342627" marR="0" lvl="0" indent="-342627" algn="l" defTabSz="914400" rtl="0" eaLnBrk="0" fontAlgn="base" latinLnBrk="0" hangingPunct="0">
              <a:lnSpc>
                <a:spcPct val="100000"/>
              </a:lnSpc>
              <a:spcBef>
                <a:spcPct val="20000"/>
              </a:spcBef>
              <a:spcAft>
                <a:spcPct val="0"/>
              </a:spcAft>
              <a:buClrTx/>
              <a:buSzTx/>
              <a:tabLst/>
              <a:defRPr/>
            </a:pPr>
            <a:endParaRPr kumimoji="0" lang="en-GB" altLang="en-US" sz="2000" b="1" i="0" u="none" strike="noStrike" kern="1200" cap="none" spc="0" normalizeH="0" noProof="0" dirty="0" smtClean="0">
              <a:ln>
                <a:noFill/>
              </a:ln>
              <a:solidFill>
                <a:schemeClr val="tx1"/>
              </a:solidFill>
              <a:effectLst/>
              <a:uLnTx/>
              <a:uFillTx/>
              <a:latin typeface="Arial" charset="0"/>
              <a:ea typeface="+mn-ea"/>
              <a:cs typeface="+mn-cs"/>
            </a:endParaRPr>
          </a:p>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2000" u="sng" dirty="0" smtClean="0">
                <a:solidFill>
                  <a:schemeClr val="tx1"/>
                </a:solidFill>
                <a:latin typeface="Arial" charset="0"/>
              </a:rPr>
              <a:t>Past GUW’s - A review</a:t>
            </a:r>
          </a:p>
          <a:p>
            <a:pPr marL="342627" marR="0" lvl="0" indent="-342627" algn="l" defTabSz="914400" rtl="0" eaLnBrk="0" fontAlgn="base" latinLnBrk="0" hangingPunct="0">
              <a:lnSpc>
                <a:spcPct val="100000"/>
              </a:lnSpc>
              <a:spcBef>
                <a:spcPct val="20000"/>
              </a:spcBef>
              <a:spcAft>
                <a:spcPct val="0"/>
              </a:spcAft>
              <a:buClrTx/>
              <a:buSzTx/>
              <a:tabLst/>
              <a:defRPr/>
            </a:pPr>
            <a:endParaRPr kumimoji="0" lang="en-GB" altLang="en-US" sz="2000" b="1" i="0" u="sng" strike="noStrike" kern="1200" cap="none" spc="0" normalizeH="0" noProof="0" dirty="0" smtClean="0">
              <a:ln>
                <a:noFill/>
              </a:ln>
              <a:solidFill>
                <a:schemeClr val="tx1"/>
              </a:solidFill>
              <a:effectLst/>
              <a:uLnTx/>
              <a:uFillTx/>
              <a:latin typeface="Arial" charset="0"/>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2009  </a:t>
            </a:r>
            <a:r>
              <a:rPr lang="en-GB" altLang="en-US" sz="1600" dirty="0" err="1" smtClean="0">
                <a:solidFill>
                  <a:schemeClr val="tx2"/>
                </a:solidFill>
                <a:latin typeface="Arial" charset="0"/>
              </a:rPr>
              <a:t>B</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ath</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UK   (1 day, 17 + participants, Users</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gave plans</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2010  Cordoba, Spain  (1 day, Needs of SCOPE-CM, Impact on  UTH, CTH)</a:t>
            </a:r>
          </a:p>
          <a:p>
            <a:pPr marL="1256300" lvl="2" indent="-342627" eaLnBrk="0" hangingPunct="0">
              <a:spcBef>
                <a:spcPct val="20000"/>
              </a:spcBef>
              <a:buFont typeface="Arial" charset="0"/>
              <a:buChar char="•"/>
              <a:defRPr/>
            </a:pPr>
            <a:r>
              <a:rPr lang="en-GB" altLang="en-US" sz="1600" dirty="0" smtClean="0">
                <a:solidFill>
                  <a:schemeClr val="tx2"/>
                </a:solidFill>
                <a:latin typeface="Arial" charset="0"/>
              </a:rPr>
              <a:t>Showcase GSICS product demo ( Mitch Goldberg)</a:t>
            </a:r>
          </a:p>
          <a:p>
            <a:pPr marL="1256300" lvl="2" indent="-342627" eaLnBrk="0" hangingPunct="0">
              <a:spcBef>
                <a:spcPct val="20000"/>
              </a:spcBef>
              <a:buFont typeface="Arial" charset="0"/>
              <a:buChar char="•"/>
              <a:defRPr/>
            </a:pPr>
            <a:r>
              <a:rPr lang="en-GB" altLang="en-US" sz="1600" dirty="0" smtClean="0">
                <a:solidFill>
                  <a:schemeClr val="tx2"/>
                </a:solidFill>
                <a:latin typeface="Arial" charset="0"/>
              </a:rPr>
              <a:t>Interactions with Users ( Use of GSICS to Improve Op </a:t>
            </a:r>
            <a:r>
              <a:rPr lang="en-GB" altLang="en-US" sz="1600" dirty="0" err="1" smtClean="0">
                <a:solidFill>
                  <a:schemeClr val="tx2"/>
                </a:solidFill>
                <a:latin typeface="Arial" charset="0"/>
              </a:rPr>
              <a:t>Calib</a:t>
            </a:r>
            <a:r>
              <a:rPr lang="en-GB" altLang="en-US" sz="1600" dirty="0" smtClean="0">
                <a:solidFill>
                  <a:schemeClr val="tx2"/>
                </a:solidFill>
                <a:latin typeface="Arial" charset="0"/>
              </a:rPr>
              <a:t>, by Yu ) </a:t>
            </a:r>
          </a:p>
          <a:p>
            <a:pPr marL="1256300" lvl="2" indent="-342627" eaLnBrk="0" hangingPunct="0">
              <a:spcBef>
                <a:spcPct val="20000"/>
              </a:spcBef>
              <a:buFont typeface="Arial" charset="0"/>
              <a:buChar char="•"/>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Product</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Development Plan (Tim </a:t>
            </a:r>
            <a:r>
              <a:rPr kumimoji="0" lang="en-GB" altLang="en-US" sz="1600" b="1" i="0" u="none" strike="noStrike" kern="1200" cap="none" spc="0" normalizeH="0" noProof="0" dirty="0" err="1" smtClean="0">
                <a:ln>
                  <a:noFill/>
                </a:ln>
                <a:solidFill>
                  <a:schemeClr val="tx2"/>
                </a:solidFill>
                <a:effectLst/>
                <a:uLnTx/>
                <a:uFillTx/>
                <a:latin typeface="Arial" charset="0"/>
                <a:ea typeface="+mn-ea"/>
                <a:cs typeface="+mn-cs"/>
              </a:rPr>
              <a:t>Hewison</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a:t>
            </a:r>
            <a:r>
              <a:rPr kumimoji="0" lang="en-GB" altLang="en-US" sz="1600" b="1" i="0" u="none" strike="noStrike" kern="1200" cap="none" spc="0" normalizeH="0" noProof="0" dirty="0" err="1" smtClean="0">
                <a:ln>
                  <a:noFill/>
                </a:ln>
                <a:solidFill>
                  <a:schemeClr val="tx2"/>
                </a:solidFill>
                <a:effectLst/>
                <a:uLnTx/>
                <a:uFillTx/>
                <a:latin typeface="Arial" charset="0"/>
                <a:ea typeface="+mn-ea"/>
                <a:cs typeface="+mn-cs"/>
              </a:rPr>
              <a:t>Likun</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W, S Ackerman)</a:t>
            </a:r>
            <a:endPar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GB" altLang="en-US" sz="1600" dirty="0" smtClean="0">
                <a:solidFill>
                  <a:schemeClr val="tx2"/>
                </a:solidFill>
                <a:latin typeface="Arial" charset="0"/>
              </a:rPr>
              <a:t>2011  Oslo , Norway</a:t>
            </a:r>
          </a:p>
          <a:p>
            <a:pPr marL="1256300" lvl="2" indent="-342627" eaLnBrk="0" hangingPunct="0">
              <a:spcBef>
                <a:spcPct val="20000"/>
              </a:spcBef>
              <a:buFont typeface="Arial" charset="0"/>
              <a:buChar char="•"/>
              <a:defRPr/>
            </a:pPr>
            <a:r>
              <a:rPr lang="en-GB" altLang="en-US" sz="1600" dirty="0" smtClean="0">
                <a:solidFill>
                  <a:schemeClr val="tx2"/>
                </a:solidFill>
                <a:latin typeface="Arial" charset="0"/>
              </a:rPr>
              <a:t>Feedback on Current Products.</a:t>
            </a:r>
          </a:p>
          <a:p>
            <a:pPr marL="1256300" lvl="2" indent="-342627" eaLnBrk="0" hangingPunct="0">
              <a:spcBef>
                <a:spcPct val="20000"/>
              </a:spcBef>
              <a:buFont typeface="Arial" charset="0"/>
              <a:buChar char="•"/>
              <a:defRPr/>
            </a:pPr>
            <a:r>
              <a:rPr lang="en-GB" altLang="en-US" sz="1600" dirty="0" smtClean="0">
                <a:solidFill>
                  <a:schemeClr val="tx2"/>
                </a:solidFill>
                <a:latin typeface="Arial" charset="0"/>
              </a:rPr>
              <a:t>User Requirements for future products (Cooperation with CDR and NWP entities)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altLang="en-US" sz="1600" b="1" i="0" u="none" strike="noStrike" kern="1200" cap="none" spc="0" normalizeH="0" noProof="0" dirty="0" smtClean="0">
              <a:ln>
                <a:noFill/>
              </a:ln>
              <a:solidFill>
                <a:schemeClr val="tx2"/>
              </a:solidFill>
              <a:effectLst/>
              <a:uLnTx/>
              <a:uFillTx/>
              <a:latin typeface="Arial"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Past GUWs- a review</a:t>
            </a:r>
            <a:endParaRPr lang="en-US" dirty="0"/>
          </a:p>
        </p:txBody>
      </p:sp>
      <p:sp>
        <p:nvSpPr>
          <p:cNvPr id="4" name="Content Placeholder 2"/>
          <p:cNvSpPr txBox="1">
            <a:spLocks/>
          </p:cNvSpPr>
          <p:nvPr/>
        </p:nvSpPr>
        <p:spPr>
          <a:xfrm>
            <a:off x="650135" y="919384"/>
            <a:ext cx="9586065" cy="4727981"/>
          </a:xfrm>
          <a:prstGeom prst="rect">
            <a:avLst/>
          </a:prstGeom>
        </p:spPr>
        <p:txBody>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2012</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a:t>
            </a:r>
            <a:r>
              <a:rPr kumimoji="0" lang="en-GB" altLang="en-US" sz="1600" b="1" i="0" u="none" strike="noStrike" kern="1200" cap="none" spc="0" normalizeH="0" noProof="0" dirty="0" err="1" smtClean="0">
                <a:ln>
                  <a:noFill/>
                </a:ln>
                <a:solidFill>
                  <a:schemeClr val="tx2"/>
                </a:solidFill>
                <a:effectLst/>
                <a:uLnTx/>
                <a:uFillTx/>
                <a:latin typeface="Arial" charset="0"/>
                <a:ea typeface="+mn-ea"/>
                <a:cs typeface="+mn-cs"/>
              </a:rPr>
              <a:t>Sopot</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Poland</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Update on GSICS Product development</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User feedback on demonstration GSICS products</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GSICS data management and availability to users</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Update on Instrument Event Logs</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Plans for inter-comparison of </a:t>
            </a:r>
            <a:r>
              <a:rPr lang="en-US" sz="1600" dirty="0" err="1" smtClean="0">
                <a:solidFill>
                  <a:schemeClr val="tx2">
                    <a:lumMod val="75000"/>
                  </a:schemeClr>
                </a:solidFill>
                <a:latin typeface="Arial" pitchFamily="34" charset="0"/>
                <a:cs typeface="Arial" pitchFamily="34" charset="0"/>
              </a:rPr>
              <a:t>Metop</a:t>
            </a:r>
            <a:r>
              <a:rPr lang="en-US" sz="1600" dirty="0" smtClean="0">
                <a:solidFill>
                  <a:schemeClr val="tx2">
                    <a:lumMod val="75000"/>
                  </a:schemeClr>
                </a:solidFill>
                <a:latin typeface="Arial" pitchFamily="34" charset="0"/>
                <a:cs typeface="Arial" pitchFamily="34" charset="0"/>
              </a:rPr>
              <a:t>-B/IASI with </a:t>
            </a:r>
            <a:r>
              <a:rPr lang="en-US" sz="1600" dirty="0" err="1" smtClean="0">
                <a:solidFill>
                  <a:schemeClr val="tx2">
                    <a:lumMod val="75000"/>
                  </a:schemeClr>
                </a:solidFill>
                <a:latin typeface="Arial" pitchFamily="34" charset="0"/>
                <a:cs typeface="Arial" pitchFamily="34" charset="0"/>
              </a:rPr>
              <a:t>Metop</a:t>
            </a:r>
            <a:r>
              <a:rPr lang="en-US" sz="1600" dirty="0" smtClean="0">
                <a:solidFill>
                  <a:schemeClr val="tx2">
                    <a:lumMod val="75000"/>
                  </a:schemeClr>
                </a:solidFill>
                <a:latin typeface="Arial" pitchFamily="34" charset="0"/>
                <a:cs typeface="Arial" pitchFamily="34" charset="0"/>
              </a:rPr>
              <a:t>-A/IASI</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Update on GSCIS developments concerning microwave sensors</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Testing impact of GSICS Correction of GEO WV channels on Upper </a:t>
            </a:r>
            <a:r>
              <a:rPr lang="en-US" sz="1600" dirty="0" err="1" smtClean="0">
                <a:solidFill>
                  <a:schemeClr val="tx2">
                    <a:lumMod val="75000"/>
                  </a:schemeClr>
                </a:solidFill>
                <a:latin typeface="Arial" pitchFamily="34" charset="0"/>
                <a:cs typeface="Arial" pitchFamily="34" charset="0"/>
              </a:rPr>
              <a:t>Tropospheric</a:t>
            </a:r>
            <a:r>
              <a:rPr lang="en-US" sz="1600" dirty="0" smtClean="0">
                <a:solidFill>
                  <a:schemeClr val="tx2">
                    <a:lumMod val="75000"/>
                  </a:schemeClr>
                </a:solidFill>
                <a:latin typeface="Arial" pitchFamily="34" charset="0"/>
                <a:cs typeface="Arial" pitchFamily="34" charset="0"/>
              </a:rPr>
              <a:t>  </a:t>
            </a:r>
          </a:p>
          <a:p>
            <a:pPr lvl="2"/>
            <a:r>
              <a:rPr lang="en-US" sz="1600" dirty="0" smtClean="0">
                <a:solidFill>
                  <a:schemeClr val="tx2">
                    <a:lumMod val="75000"/>
                  </a:schemeClr>
                </a:solidFill>
                <a:latin typeface="Arial" pitchFamily="34" charset="0"/>
                <a:cs typeface="Arial" pitchFamily="34" charset="0"/>
              </a:rPr>
              <a:t>   Humidity</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Interaction with GHRSST</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GSICS scope, principles and vision</a:t>
            </a:r>
            <a:endParaRPr lang="en-GB" sz="1600" dirty="0" smtClean="0">
              <a:solidFill>
                <a:schemeClr val="tx2">
                  <a:lumMod val="75000"/>
                </a:schemeClr>
              </a:solidFill>
              <a:latin typeface="Arial" pitchFamily="34" charset="0"/>
              <a:cs typeface="Arial" pitchFamily="34" charset="0"/>
            </a:endParaRPr>
          </a:p>
          <a:p>
            <a:pPr lvl="2"/>
            <a:endParaRPr kumimoji="0" lang="en-GB" altLang="en-US" sz="1600" b="1" i="0" u="none" strike="noStrike" kern="1200" cap="none" spc="0" normalizeH="0" noProof="0" dirty="0" smtClean="0">
              <a:ln>
                <a:noFill/>
              </a:ln>
              <a:solidFill>
                <a:schemeClr val="tx2"/>
              </a:solidFill>
              <a:effectLst/>
              <a:uLnTx/>
              <a:uFillTx/>
              <a:latin typeface="Arial" charset="0"/>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GB" altLang="en-US" sz="1600" baseline="0" dirty="0" smtClean="0">
                <a:solidFill>
                  <a:schemeClr val="tx2"/>
                </a:solidFill>
                <a:latin typeface="Arial" charset="0"/>
              </a:rPr>
              <a:t>2013  NOAA, USA</a:t>
            </a:r>
          </a:p>
          <a:p>
            <a:pPr marL="799464" lvl="1" indent="-342627" eaLnBrk="0" hangingPunct="0">
              <a:spcBef>
                <a:spcPct val="20000"/>
              </a:spcBef>
              <a:buFont typeface="Arial" charset="0"/>
              <a:buChar char="•"/>
              <a:defRPr/>
            </a:pPr>
            <a:r>
              <a:rPr lang="en-US" sz="1600" b="0" dirty="0" smtClean="0">
                <a:solidFill>
                  <a:schemeClr val="tx2">
                    <a:lumMod val="75000"/>
                  </a:schemeClr>
                </a:solidFill>
              </a:rPr>
              <a:t> </a:t>
            </a:r>
            <a:r>
              <a:rPr lang="en-US" sz="1600" dirty="0" smtClean="0">
                <a:solidFill>
                  <a:schemeClr val="tx2">
                    <a:lumMod val="75000"/>
                  </a:schemeClr>
                </a:solidFill>
                <a:latin typeface="Arial" pitchFamily="34" charset="0"/>
                <a:cs typeface="Arial" pitchFamily="34" charset="0"/>
              </a:rPr>
              <a:t>Update on GSICS Product development</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Users' feedback and requests on GSICS products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GSICS data management and availability to users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Future satellite inter-calibrations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Interaction with SCOPE-CM projects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Interaction with GHRSST</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Debates on SSU measurements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a:t>
            </a:r>
            <a:r>
              <a:rPr lang="en-US" sz="1600" dirty="0" err="1" smtClean="0">
                <a:solidFill>
                  <a:schemeClr val="tx2">
                    <a:lumMod val="75000"/>
                  </a:schemeClr>
                </a:solidFill>
                <a:latin typeface="Arial" pitchFamily="34" charset="0"/>
                <a:cs typeface="Arial" pitchFamily="34" charset="0"/>
              </a:rPr>
              <a:t>Proba</a:t>
            </a:r>
            <a:r>
              <a:rPr lang="en-US" sz="1600" dirty="0" smtClean="0">
                <a:solidFill>
                  <a:schemeClr val="tx2">
                    <a:lumMod val="75000"/>
                  </a:schemeClr>
                </a:solidFill>
                <a:latin typeface="Arial" pitchFamily="34" charset="0"/>
                <a:cs typeface="Arial" pitchFamily="34" charset="0"/>
              </a:rPr>
              <a:t>-V project </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Users' feedback on GSICS </a:t>
            </a:r>
            <a:r>
              <a:rPr lang="en-US" sz="1600" b="0" dirty="0" smtClean="0"/>
              <a:t>vision</a:t>
            </a:r>
            <a:endParaRPr lang="en-GB" altLang="en-US" sz="1600" baseline="0" dirty="0" smtClean="0">
              <a:solidFill>
                <a:schemeClr val="tx2"/>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9300" y="1058784"/>
            <a:ext cx="8407400" cy="2973122"/>
          </a:xfrm>
          <a:prstGeom prst="rect">
            <a:avLst/>
          </a:prstGeom>
        </p:spPr>
        <p:txBody>
          <a:bodyPr wrap="square">
            <a:spAutoFit/>
          </a:bodyPr>
          <a:lstStyle/>
          <a:p>
            <a:pPr marL="342627" lvl="0" indent="-342627" eaLnBrk="0" hangingPunct="0">
              <a:spcBef>
                <a:spcPct val="20000"/>
              </a:spcBef>
              <a:buFont typeface="Arial" charset="0"/>
              <a:buChar char="•"/>
              <a:defRPr/>
            </a:pPr>
            <a:r>
              <a:rPr lang="en-GB" altLang="en-US" sz="1800" dirty="0" smtClean="0">
                <a:solidFill>
                  <a:schemeClr val="tx2"/>
                </a:solidFill>
                <a:latin typeface="Arial" charset="0"/>
              </a:rPr>
              <a:t>2014  Shanghai, China</a:t>
            </a:r>
          </a:p>
          <a:p>
            <a:pPr marL="799464" lvl="1" indent="-342627" eaLnBrk="0" hangingPunct="0">
              <a:spcBef>
                <a:spcPct val="20000"/>
              </a:spcBef>
              <a:buFont typeface="Arial" charset="0"/>
              <a:buChar char="•"/>
              <a:defRPr/>
            </a:pPr>
            <a:r>
              <a:rPr lang="en-GB" altLang="en-US" sz="1800" dirty="0" smtClean="0">
                <a:solidFill>
                  <a:schemeClr val="tx2"/>
                </a:solidFill>
                <a:latin typeface="Arial" charset="0"/>
              </a:rPr>
              <a:t>GSICS User Workshop merged with Asia Oceania Met Users Conference.</a:t>
            </a:r>
          </a:p>
          <a:p>
            <a:pPr marL="799464" lvl="1" indent="-342627" eaLnBrk="0" hangingPunct="0">
              <a:spcBef>
                <a:spcPct val="20000"/>
              </a:spcBef>
              <a:buFont typeface="Arial" charset="0"/>
              <a:buChar char="•"/>
              <a:defRPr/>
            </a:pPr>
            <a:r>
              <a:rPr lang="en-GB" altLang="en-US" sz="1800" dirty="0" smtClean="0">
                <a:solidFill>
                  <a:schemeClr val="tx2"/>
                </a:solidFill>
                <a:latin typeface="Arial" charset="0"/>
              </a:rPr>
              <a:t>Extended the outreach of GSICS products top</a:t>
            </a:r>
          </a:p>
          <a:p>
            <a:pPr marL="799464" lvl="1" indent="-342627" eaLnBrk="0" hangingPunct="0">
              <a:spcBef>
                <a:spcPct val="20000"/>
              </a:spcBef>
              <a:defRPr/>
            </a:pPr>
            <a:r>
              <a:rPr lang="en-GB" altLang="en-US" sz="1800" dirty="0" smtClean="0">
                <a:solidFill>
                  <a:schemeClr val="tx2"/>
                </a:solidFill>
                <a:latin typeface="Arial" charset="0"/>
              </a:rPr>
              <a:t> </a:t>
            </a:r>
          </a:p>
          <a:p>
            <a:pPr marL="342627" lvl="0" indent="-342627" eaLnBrk="0" hangingPunct="0">
              <a:spcBef>
                <a:spcPct val="20000"/>
              </a:spcBef>
              <a:buFont typeface="Arial" charset="0"/>
              <a:buChar char="•"/>
              <a:defRPr/>
            </a:pPr>
            <a:endParaRPr lang="en-GB" altLang="en-US" sz="1800" dirty="0" smtClean="0">
              <a:solidFill>
                <a:schemeClr val="tx2"/>
              </a:solidFill>
              <a:latin typeface="Arial" charset="0"/>
            </a:endParaRPr>
          </a:p>
          <a:p>
            <a:pPr marL="342627" lvl="0" indent="-342627" eaLnBrk="0" hangingPunct="0">
              <a:spcBef>
                <a:spcPct val="20000"/>
              </a:spcBef>
              <a:defRPr/>
            </a:pPr>
            <a:endParaRPr lang="en-GB" altLang="en-US" sz="1800" dirty="0" smtClean="0">
              <a:solidFill>
                <a:schemeClr val="tx2"/>
              </a:solidFill>
              <a:latin typeface="Arial" charset="0"/>
            </a:endParaRPr>
          </a:p>
          <a:p>
            <a:pPr marL="342627" lvl="0" indent="-342627" eaLnBrk="0" hangingPunct="0">
              <a:spcBef>
                <a:spcPct val="20000"/>
              </a:spcBef>
              <a:buFont typeface="Arial" charset="0"/>
              <a:buChar char="•"/>
              <a:defRPr/>
            </a:pPr>
            <a:endParaRPr lang="en-GB" altLang="en-US" sz="1800" dirty="0" smtClean="0">
              <a:solidFill>
                <a:schemeClr val="tx2"/>
              </a:solidFill>
              <a:latin typeface="Arial" charset="0"/>
            </a:endParaRPr>
          </a:p>
          <a:p>
            <a:pPr marL="342627" lvl="0" indent="-342627" eaLnBrk="0" hangingPunct="0">
              <a:spcBef>
                <a:spcPct val="20000"/>
              </a:spcBef>
              <a:buFont typeface="Arial" charset="0"/>
              <a:buChar char="•"/>
              <a:defRPr/>
            </a:pPr>
            <a:endParaRPr lang="en-GB" altLang="en-US" sz="1800" dirty="0" smtClean="0">
              <a:solidFill>
                <a:schemeClr val="tx2"/>
              </a:solidFill>
              <a:latin typeface="Arial" charset="0"/>
            </a:endParaRPr>
          </a:p>
        </p:txBody>
      </p:sp>
      <p:sp>
        <p:nvSpPr>
          <p:cNvPr id="4" name="Title 1"/>
          <p:cNvSpPr txBox="1">
            <a:spLocks/>
          </p:cNvSpPr>
          <p:nvPr/>
        </p:nvSpPr>
        <p:spPr bwMode="auto">
          <a:xfrm>
            <a:off x="647700" y="0"/>
            <a:ext cx="8915400" cy="618727"/>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Introduction- </a:t>
            </a:r>
            <a:r>
              <a:rPr lang="en-US" sz="2800" dirty="0" smtClean="0">
                <a:solidFill>
                  <a:schemeClr val="tx1"/>
                </a:solidFill>
                <a:latin typeface="+mj-lt"/>
                <a:ea typeface="+mj-ea"/>
                <a:cs typeface="+mj-cs"/>
              </a:rPr>
              <a:t>Pa</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st</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GUW’s - A</a:t>
            </a:r>
            <a:r>
              <a:rPr kumimoji="0" lang="en-US" sz="2800" b="1" i="0" u="none" strike="noStrike" kern="1200" cap="none" spc="0" normalizeH="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review</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Past two GUWs</a:t>
            </a:r>
            <a:endParaRPr lang="en-US" dirty="0"/>
          </a:p>
        </p:txBody>
      </p:sp>
      <p:sp>
        <p:nvSpPr>
          <p:cNvPr id="6" name="TextBox 5"/>
          <p:cNvSpPr txBox="1"/>
          <p:nvPr/>
        </p:nvSpPr>
        <p:spPr>
          <a:xfrm>
            <a:off x="0" y="6192886"/>
            <a:ext cx="8586063" cy="646331"/>
          </a:xfrm>
          <a:prstGeom prst="rect">
            <a:avLst/>
          </a:prstGeom>
          <a:noFill/>
        </p:spPr>
        <p:txBody>
          <a:bodyPr wrap="square" rtlCol="0">
            <a:spAutoFit/>
          </a:bodyPr>
          <a:lstStyle/>
          <a:p>
            <a:r>
              <a:rPr lang="en-US" sz="1800" dirty="0" smtClean="0">
                <a:solidFill>
                  <a:srgbClr val="C00000"/>
                </a:solidFill>
              </a:rPr>
              <a:t>                                                         </a:t>
            </a:r>
            <a:r>
              <a:rPr lang="en-US" sz="1800" u="sng" dirty="0" smtClean="0">
                <a:solidFill>
                  <a:srgbClr val="C00000"/>
                </a:solidFill>
              </a:rPr>
              <a:t>½ Day Session</a:t>
            </a:r>
          </a:p>
          <a:p>
            <a:r>
              <a:rPr lang="en-US" sz="1800" dirty="0" smtClean="0">
                <a:solidFill>
                  <a:srgbClr val="C00000"/>
                </a:solidFill>
              </a:rPr>
              <a:t>16 Participants  ( presentations  ~15 </a:t>
            </a:r>
            <a:r>
              <a:rPr lang="en-US" sz="1800" dirty="0" err="1" smtClean="0">
                <a:solidFill>
                  <a:srgbClr val="C00000"/>
                </a:solidFill>
              </a:rPr>
              <a:t>Mins</a:t>
            </a:r>
            <a:r>
              <a:rPr lang="en-US" sz="1800" dirty="0" smtClean="0">
                <a:solidFill>
                  <a:srgbClr val="C00000"/>
                </a:solidFill>
              </a:rPr>
              <a:t> duration ) Cover 3-4 themes.</a:t>
            </a:r>
            <a:endParaRPr lang="en-US" sz="1800" dirty="0">
              <a:solidFill>
                <a:srgbClr val="C00000"/>
              </a:solidFill>
            </a:endParaRPr>
          </a:p>
        </p:txBody>
      </p:sp>
      <p:pic>
        <p:nvPicPr>
          <p:cNvPr id="7" name="Picture 2"/>
          <p:cNvPicPr>
            <a:picLocks noGrp="1" noChangeAspect="1" noChangeArrowheads="1"/>
          </p:cNvPicPr>
          <p:nvPr>
            <p:ph idx="1"/>
          </p:nvPr>
        </p:nvPicPr>
        <p:blipFill>
          <a:blip r:embed="rId2" cstate="print"/>
          <a:srcRect r="-1237"/>
          <a:stretch>
            <a:fillRect/>
          </a:stretch>
        </p:blipFill>
        <p:spPr bwMode="auto">
          <a:xfrm>
            <a:off x="0" y="986622"/>
            <a:ext cx="4848374" cy="5011223"/>
          </a:xfrm>
          <a:prstGeom prst="rect">
            <a:avLst/>
          </a:prstGeom>
          <a:noFill/>
          <a:ln w="9525">
            <a:noFill/>
            <a:miter lim="800000"/>
            <a:headEnd/>
            <a:tailEnd/>
          </a:ln>
        </p:spPr>
      </p:pic>
      <p:pic>
        <p:nvPicPr>
          <p:cNvPr id="29698" name="Picture 2"/>
          <p:cNvPicPr>
            <a:picLocks noChangeAspect="1" noChangeArrowheads="1"/>
          </p:cNvPicPr>
          <p:nvPr/>
        </p:nvPicPr>
        <p:blipFill>
          <a:blip r:embed="rId3" cstate="print"/>
          <a:srcRect r="24398"/>
          <a:stretch>
            <a:fillRect/>
          </a:stretch>
        </p:blipFill>
        <p:spPr bwMode="auto">
          <a:xfrm>
            <a:off x="4983361" y="953308"/>
            <a:ext cx="4922639" cy="4858557"/>
          </a:xfrm>
          <a:prstGeom prst="rect">
            <a:avLst/>
          </a:prstGeom>
          <a:noFill/>
          <a:ln w="9525">
            <a:noFill/>
            <a:miter lim="800000"/>
            <a:headEnd/>
            <a:tailEnd/>
          </a:ln>
        </p:spPr>
      </p:pic>
      <p:sp>
        <p:nvSpPr>
          <p:cNvPr id="9" name="TextBox 8"/>
          <p:cNvSpPr txBox="1"/>
          <p:nvPr/>
        </p:nvSpPr>
        <p:spPr>
          <a:xfrm>
            <a:off x="557939" y="619931"/>
            <a:ext cx="3843580" cy="400110"/>
          </a:xfrm>
          <a:prstGeom prst="rect">
            <a:avLst/>
          </a:prstGeom>
          <a:noFill/>
        </p:spPr>
        <p:txBody>
          <a:bodyPr wrap="square" rtlCol="0">
            <a:spAutoFit/>
          </a:bodyPr>
          <a:lstStyle/>
          <a:p>
            <a:r>
              <a:rPr lang="en-US" sz="2000" dirty="0" smtClean="0">
                <a:solidFill>
                  <a:schemeClr val="tx1">
                    <a:lumMod val="95000"/>
                    <a:lumOff val="5000"/>
                  </a:schemeClr>
                </a:solidFill>
              </a:rPr>
              <a:t>EUMETSAT 2012 </a:t>
            </a:r>
            <a:endParaRPr lang="en-US" sz="2000" dirty="0">
              <a:solidFill>
                <a:schemeClr val="tx1">
                  <a:lumMod val="95000"/>
                  <a:lumOff val="5000"/>
                </a:schemeClr>
              </a:solidFill>
            </a:endParaRPr>
          </a:p>
        </p:txBody>
      </p:sp>
      <p:sp>
        <p:nvSpPr>
          <p:cNvPr id="10" name="TextBox 9"/>
          <p:cNvSpPr txBox="1"/>
          <p:nvPr/>
        </p:nvSpPr>
        <p:spPr>
          <a:xfrm>
            <a:off x="6553201" y="632846"/>
            <a:ext cx="1751309" cy="400110"/>
          </a:xfrm>
          <a:prstGeom prst="rect">
            <a:avLst/>
          </a:prstGeom>
          <a:noFill/>
        </p:spPr>
        <p:txBody>
          <a:bodyPr wrap="square" rtlCol="0">
            <a:spAutoFit/>
          </a:bodyPr>
          <a:lstStyle/>
          <a:p>
            <a:r>
              <a:rPr lang="en-US" sz="2000" dirty="0" smtClean="0">
                <a:solidFill>
                  <a:schemeClr val="tx1">
                    <a:lumMod val="95000"/>
                    <a:lumOff val="5000"/>
                  </a:schemeClr>
                </a:solidFill>
              </a:rPr>
              <a:t>NOAA  2013 </a:t>
            </a:r>
            <a:endParaRPr lang="en-US" sz="20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learnt</a:t>
            </a:r>
            <a:endParaRPr lang="en-US" dirty="0"/>
          </a:p>
        </p:txBody>
      </p:sp>
      <p:graphicFrame>
        <p:nvGraphicFramePr>
          <p:cNvPr id="4" name="Content Placeholder 3"/>
          <p:cNvGraphicFramePr>
            <a:graphicFrameLocks noGrp="1"/>
          </p:cNvGraphicFramePr>
          <p:nvPr>
            <p:ph idx="1"/>
          </p:nvPr>
        </p:nvGraphicFramePr>
        <p:xfrm>
          <a:off x="0" y="705173"/>
          <a:ext cx="6106334" cy="524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Isosceles Triangle 6"/>
          <p:cNvSpPr/>
          <p:nvPr/>
        </p:nvSpPr>
        <p:spPr>
          <a:xfrm>
            <a:off x="2386740" y="3378631"/>
            <a:ext cx="1580827" cy="728420"/>
          </a:xfrm>
          <a:prstGeom prst="triangle">
            <a:avLst>
              <a:gd name="adj" fmla="val 5070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GUW Agenda</a:t>
            </a:r>
            <a:endParaRPr lang="en-US" sz="1500" dirty="0">
              <a:solidFill>
                <a:schemeClr val="tx1"/>
              </a:solidFill>
            </a:endParaRPr>
          </a:p>
        </p:txBody>
      </p:sp>
      <p:sp>
        <p:nvSpPr>
          <p:cNvPr id="8" name="TextBox 7"/>
          <p:cNvSpPr txBox="1"/>
          <p:nvPr/>
        </p:nvSpPr>
        <p:spPr>
          <a:xfrm>
            <a:off x="6511871" y="762834"/>
            <a:ext cx="3192651" cy="2308324"/>
          </a:xfrm>
          <a:prstGeom prst="rect">
            <a:avLst/>
          </a:prstGeom>
          <a:solidFill>
            <a:srgbClr val="FFC000"/>
          </a:solidFill>
        </p:spPr>
        <p:txBody>
          <a:bodyPr wrap="square" rtlCol="0">
            <a:spAutoFit/>
          </a:bodyPr>
          <a:lstStyle/>
          <a:p>
            <a:r>
              <a:rPr lang="en-US" sz="1600" dirty="0" smtClean="0">
                <a:solidFill>
                  <a:srgbClr val="C00000"/>
                </a:solidFill>
              </a:rPr>
              <a:t>GUW agenda is at the intersection of …..</a:t>
            </a:r>
          </a:p>
          <a:p>
            <a:endParaRPr lang="en-US" sz="1600" dirty="0" smtClean="0">
              <a:solidFill>
                <a:schemeClr val="tx1"/>
              </a:solidFill>
            </a:endParaRPr>
          </a:p>
          <a:p>
            <a:pPr>
              <a:lnSpc>
                <a:spcPct val="200000"/>
              </a:lnSpc>
              <a:buFont typeface="Arial" pitchFamily="34" charset="0"/>
              <a:buChar char="•"/>
            </a:pPr>
            <a:r>
              <a:rPr lang="en-US" sz="1600" dirty="0" smtClean="0">
                <a:solidFill>
                  <a:schemeClr val="tx1">
                    <a:lumMod val="95000"/>
                    <a:lumOff val="5000"/>
                  </a:schemeClr>
                </a:solidFill>
              </a:rPr>
              <a:t>Agenda of the main conf.</a:t>
            </a:r>
          </a:p>
          <a:p>
            <a:pPr>
              <a:lnSpc>
                <a:spcPct val="200000"/>
              </a:lnSpc>
              <a:buFont typeface="Arial" pitchFamily="34" charset="0"/>
              <a:buChar char="•"/>
            </a:pPr>
            <a:r>
              <a:rPr lang="en-US" sz="1600" dirty="0" smtClean="0">
                <a:solidFill>
                  <a:schemeClr val="tx1">
                    <a:lumMod val="95000"/>
                    <a:lumOff val="5000"/>
                  </a:schemeClr>
                </a:solidFill>
              </a:rPr>
              <a:t>Topic presented by invitees</a:t>
            </a:r>
          </a:p>
          <a:p>
            <a:pPr>
              <a:lnSpc>
                <a:spcPct val="200000"/>
              </a:lnSpc>
              <a:buFont typeface="Arial" pitchFamily="34" charset="0"/>
              <a:buChar char="•"/>
            </a:pPr>
            <a:r>
              <a:rPr lang="en-US" sz="1600" dirty="0" smtClean="0">
                <a:solidFill>
                  <a:schemeClr val="tx1">
                    <a:lumMod val="95000"/>
                    <a:lumOff val="5000"/>
                  </a:schemeClr>
                </a:solidFill>
              </a:rPr>
              <a:t>GSICS suggested agenda</a:t>
            </a:r>
            <a:endParaRPr lang="en-US" sz="1600" dirty="0">
              <a:solidFill>
                <a:schemeClr val="tx1">
                  <a:lumMod val="95000"/>
                  <a:lumOff val="5000"/>
                </a:schemeClr>
              </a:solidFill>
            </a:endParaRPr>
          </a:p>
        </p:txBody>
      </p:sp>
      <p:sp>
        <p:nvSpPr>
          <p:cNvPr id="9" name="TextBox 8"/>
          <p:cNvSpPr txBox="1"/>
          <p:nvPr/>
        </p:nvSpPr>
        <p:spPr>
          <a:xfrm>
            <a:off x="6509289" y="3255478"/>
            <a:ext cx="3192651" cy="3539430"/>
          </a:xfrm>
          <a:prstGeom prst="rect">
            <a:avLst/>
          </a:prstGeom>
          <a:solidFill>
            <a:srgbClr val="FFC000"/>
          </a:solidFill>
        </p:spPr>
        <p:txBody>
          <a:bodyPr wrap="square" rtlCol="0">
            <a:spAutoFit/>
          </a:bodyPr>
          <a:lstStyle/>
          <a:p>
            <a:r>
              <a:rPr lang="en-US" sz="1600" dirty="0" smtClean="0">
                <a:solidFill>
                  <a:srgbClr val="C00000"/>
                </a:solidFill>
              </a:rPr>
              <a:t>Lessons learnt…..</a:t>
            </a:r>
          </a:p>
          <a:p>
            <a:endParaRPr lang="en-US" sz="1600" dirty="0" smtClean="0">
              <a:solidFill>
                <a:schemeClr val="tx1"/>
              </a:solidFill>
            </a:endParaRPr>
          </a:p>
          <a:p>
            <a:pPr>
              <a:buFont typeface="Arial" pitchFamily="34" charset="0"/>
              <a:buChar char="•"/>
            </a:pPr>
            <a:r>
              <a:rPr lang="en-US" sz="1600" dirty="0" smtClean="0">
                <a:solidFill>
                  <a:schemeClr val="tx1">
                    <a:lumMod val="95000"/>
                    <a:lumOff val="5000"/>
                  </a:schemeClr>
                </a:solidFill>
              </a:rPr>
              <a:t>We may not get the agenda that we want.</a:t>
            </a:r>
          </a:p>
          <a:p>
            <a:endParaRPr lang="en-US" sz="1600" dirty="0" smtClean="0">
              <a:solidFill>
                <a:schemeClr val="tx1">
                  <a:lumMod val="95000"/>
                  <a:lumOff val="5000"/>
                </a:schemeClr>
              </a:solidFill>
            </a:endParaRPr>
          </a:p>
          <a:p>
            <a:pPr>
              <a:buFont typeface="Arial" pitchFamily="34" charset="0"/>
              <a:buChar char="•"/>
            </a:pPr>
            <a:r>
              <a:rPr lang="en-US" sz="1600" dirty="0" smtClean="0">
                <a:solidFill>
                  <a:schemeClr val="tx1">
                    <a:lumMod val="95000"/>
                    <a:lumOff val="5000"/>
                  </a:schemeClr>
                </a:solidFill>
              </a:rPr>
              <a:t>GSICS is expanding, applications are more but no permanent users who participate in GUW.</a:t>
            </a:r>
          </a:p>
          <a:p>
            <a:pPr>
              <a:buFont typeface="Arial" pitchFamily="34" charset="0"/>
              <a:buChar char="•"/>
            </a:pPr>
            <a:endParaRPr lang="en-US" sz="1600" dirty="0" smtClean="0">
              <a:solidFill>
                <a:schemeClr val="tx1">
                  <a:lumMod val="95000"/>
                  <a:lumOff val="5000"/>
                </a:schemeClr>
              </a:solidFill>
            </a:endParaRPr>
          </a:p>
          <a:p>
            <a:pPr>
              <a:buFont typeface="Arial" pitchFamily="34" charset="0"/>
              <a:buChar char="•"/>
            </a:pPr>
            <a:r>
              <a:rPr lang="en-US" sz="1600" dirty="0" smtClean="0">
                <a:solidFill>
                  <a:schemeClr val="tx1">
                    <a:lumMod val="95000"/>
                    <a:lumOff val="5000"/>
                  </a:schemeClr>
                </a:solidFill>
              </a:rPr>
              <a:t>Need to balance between discussion time and presentation time.</a:t>
            </a:r>
          </a:p>
          <a:p>
            <a:pPr>
              <a:buFont typeface="Arial" pitchFamily="34" charset="0"/>
              <a:buChar char="•"/>
            </a:pPr>
            <a:endParaRPr lang="en-US" sz="1600" dirty="0" smtClean="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Venue and Date of GSICS Users Workshop </a:t>
            </a:r>
            <a:r>
              <a:rPr lang="en-US" dirty="0" smtClean="0"/>
              <a:t>2019</a:t>
            </a:r>
            <a:endParaRPr lang="en-US" dirty="0"/>
          </a:p>
        </p:txBody>
      </p:sp>
      <p:sp>
        <p:nvSpPr>
          <p:cNvPr id="1026" name="AutoShape 2" descr="data:image/jpeg;base64,/9j/4AAQSkZJRgABAQAAAQABAAD/2wCEAAkGBxQTEhUUExQVFRUXGR8bGRcYGR0gHxwiHRwcIB0iHh4gHSggHBwmICAcIjEhJSkrLi4uHR8zODMsNygtLisBCgoKDg0OGxAQGzQmICQ0Mi80NCwsLCwsLCwsLDQsLCwsLDQsLCwsLCwsLCwsLCwsLCwsLCwsLCwsLCwsLCwsLP/AABEIALwBCwMBIgACEQEDEQH/xAAcAAACAwEBAQEAAAAAAAAAAAAFBgMEBwIBAAj/xABLEAACAQIEAwUEBwQIBAMJAAABAhEDIQAEEjEFQVEGEyJhcTKBkbEHI0KhwdHwFFJichUWM4KSsuHxNHPS4iSzwhdDRFNUZIOTo//EABkBAAMBAQEAAAAAAAAAAAAAAAECAwAEBf/EAC8RAAICAgEBBgQGAwEAAAAAAAABAhEDIRIxBBMiQVHwMmGRwUJxgaGx4QUU8VL/2gAMAwEAAhEDEQA/ANkybKqDQpj+Eb8p6SYwi8dzqKzqAKjSZCS2mTvIWxH574LdnmNemFq1NClRpo0/DG/tNuxiNtI8jjztNlF00qeXRNImQgvy3i1/Mg2xCeSPHmmQkrRQPFz4VIAYIO7cPIa4tJCnabHnO4Ihl7P8U75mMHYe6P0cJfE8qaZujJSCi7X0k7hiJgGSwtuY9D/Cq4ybHvFIp1ADrmQu3TcSZne/OcVhJyuzL4rHDH2AXBu0FJ1QaiWJIWxvzH3YNpUBE/PD0WUkzrH2PFYHYzj3ACfY+x9j7GMfY+x9j7GMfY+x9j7GMfY+x9jycYwrdqONPT0IoOo1NlKmdLiFHPUywYi04Xs5mHWq0q2thLDTpOmABJ2LRFpvB6DDX2rqFEBVUmZ1tpsY3vsRvN9sLa5xamYqu6jwldN50SqqRE3aLiRFza9+PO03xbEdEg4yBSKVkEKQok3qBtQBAOw3Fidom2KPBez9JZcsGpVSWKuSrKBqUkkG4DRLADrtcep3ZFU6GZlI7pjI0MQsiRM3iJEQfjY4lUkUe6FNIWVqc2TSQYWxDgnaTMiJmMFVVy3Qqegnn6FN1FHRYgKpV5AAPkQDABMHfzwuVuB1FdFIIMlJLSBqDeJokreBH4jF/hz13pjuwrqfCEN9mMyrbAXMKQRAsd8VOPZjMLUZqiVAm0gHQIE3YxKkg2YczBOFaUvE0xdldqPd6fqlBpAiWGpagZtdrSAEZn1HmCoELiRc4KlQhqrZWSuh6ZKiSu28kQQZ5knBjK1tS0X06XpliASYdRdxYeKFZnWBzjZjgJmczTao9SnST2/t1LK3hgBVgcp636bbLlWJrf6UaXqfcCzNfLrpVgabVF0tIuFdSSVMtqMyCJG6mNIwS432ibWHWVYOEaNtG+29/MWJPTCnmuJOlI98Szd5pBYEppBkam+1pNgOUC03wYyFaP7d0cAAoZI03t4AWJkD2mg7dZxKeWco2l+gtpFrOVKyHWCSxILIi3PhsCJYAjeDzxWzfEEXQ1VPrDKkIZJAF7kfvB1gHYHHudoVc0I79wqsCA0i1piwAkaxG8G/KaeRp1MoKhqhWsAuqqARvMSD7RIn+8fPHm+W+v5V92ayw/FFdC6vSpoZlrsQFjpIBDagdpB9+I6vFu7UFEI1NpUrpIChtExBDar+EDY3jAXO5yqZLErTm6DxAyCSqyIEG1uZPlj7iPF6U00DBqmol9JCjSVUeIRI5+7yw6Xn79/MbythFq+W7trq2qYE+G+oN4iZBEtEAW67mll6N1OtdLHvGY2GnmDbU0GQIB3MARdb4hSWmC5IdQ50CfCbagJkEnUYPkOWOsnXYexppak2BLAiADLMN7wYERERc4ZYq3YEg/lcgmYlqlQlaZGhlgKN4EWOo3kyQBp350c32XzWo9wEekQCrBiBcAkCeQMiecTgX3pDEIy2ADgwV1E/zD12iTbc4s1uI0lMNUVmG5WlVIJ5wRAPuAxaNp/9GWg7wbjKCkpPerUDQzhjo02BECwO/n8sFuFdp2WpZmZOoVzO/kd5+OFnIVlsoKATJVgIG/USQJ5xyw28H4LTqZgLJbwajaJta4MBZvF7iLHFotOVeYUrYSTj1CoCtfvG1MCSUqQoAjfTsL+s74949xKkwpUMt410zqOs01U+yeY0jxX8hfeAtalmKbd2SK1Y+39pVBICltobosy1o64OcL4eUVK2XmqarA1EaBrsWmwgMKigACBBK23HThyPk01sKiecF7OOjqabrURb+1qg3BmwjbbbDrmKpSkdKy0eyOfM/rzxT4Bml7tdIkMTe1iJBBG+pSsEEagQZvg0DOOqxuIv8LzjtX0Ed3Ck91FwsxJaTN9hbykTg1QziOSoNwAY8jscctk6cu5ABcAMZidO0kYhGay9IEd5TUbkah+eA2kaMWc0M/qzDU9SlQtgAZBETfbmMEcB27QZYWVx/dUn5DHB7SUeXeH0RvyxPvca/EvqUWOXoG8VuI5g06bOo1EbDrcc+WAub7R0yABrUzYssYvVM1qpGd7fMYKyxlpMzg0i/lMyKihlm/I7jyPnibAPJ5gqbe8YNU3DCRth07FI8xmlSNRiTAPLad+WAPFc6GqoaFVi2knSgBVuYk8ydgJww1aSsIYBh0InCZxTs/8As/eVKTQrXVQJIYt1+zTUfrliWa+OhZdCy/Gl2rIGInewUnle9uu++A2ay3e+OlCFDDEtA9CLnpYTe3XC9nWqam71GGlTUUmTGnSsgcmki1jc7Xx1Qo5hpcozLBOoA6QZWDcRA28scNTk1y9/cTiwxxPKNSZKYXQFALVCSZjTJHnMCNr+YxJS7NsyEwEqhtQ3UyDGoFWIEE7CTHrghk+MVCUFRBGggqzCzSNjEMfIx6A2wX4VxHvQAzMWWWgFNUXg2Ykje/pjtjijYEqYL4aadGp4i9MkHUwvDA+KdQO8zNuR2IwQPaJG1KkVSpH2WETsdQ1T8BgF2r4XU7w1Qs8yYIJ/h/iB2iOcgmIwu0aqsQykgKAaiNUBKBCAARCnSZFvO2EnkyRlSM5NB0cXzGX1hlTuWeVfSIQkGFsTC7AG0ARAwtZtWpue8p+F/rLUwsMJAkBSpDaQNgCR5ziehUJf2Rpi5YghlkBmAAhokT6XjAvicpSbuoKM2rSPbp6YgyRJpghoHocQuUviBtnXEcu6wxKXJAuJtuI8puIuLc8T9nuz7aC7uVgtHhvEWsd4sQDI25WPmVyhrqtSowWmqBiARIEt4diVvMyBFxfcWnzFWrPdqaazsSVmBuG3YSGEk76emOTLPrGN2KXq3FKdFCQzGLBQASDeCxLLz8uRwE4pxRKsk02WBqJYAzqNjMXuBcbR0wUyfDA4RqpJJgmBOr1BuTEc77+eJ85XVO9Zodk3RZ8PTUNwu5N+vrji0vz9QaF+vnqegHTqhrXjUZkrdSItsBvzi2KSZoI2s0QDPtMQIOwmQuo7mAeQ2wb4vwarWZXB7pYXvGcEbyIp8zzPu9cBO5y6gUqlU1WA1SoLCxJCgSIYi08p+HXFWv8Ao7Zw2SFRg3e0zN2ZyAPRoWZAJtFp8xNSrRg6lCugE6mBWbGNMwSCZ8NiQdwYj6jmVqVYFMU9KyI8fOSfFFxcX5nFetxLU5WXUAG0+0TqBiBAMFRt125VS9Bl1J6VOk0qyuzudR0nSAomORgTz/h3G2CNHtLRoju0NMKsxAfmZ6+eAtAOFqaSdLAqSSIjxSAYYyZIMeYm9x78OaTCGOXhH54bwvqwVfUY1z6yACVuDG4BWL9LN5bHnJwy9m86WJoUoVwfE8f2cgQymZdjfwH3mBdNq5vOOz/UBSLKwYtp0nkw3O4n3csUeDV66sDrFNgSLkqDO41Bb3vBabG18L3bp8X+9lFHZufDeK0qNPR42M6qhKklmi7a4Gq436RAAAGLA43TqVB3UFhDMJIEkqACY3NuWwPvzzKV8wVAVMuV2LgMx6EnWy/EnDVlMqqppFZgwKkppVTdgJh1LkfxAx546IZJyrfQ6lGNHGd4zmErM9MBVYy6KpeGgLqvAkyAfcbxjmr2hZhJzDE/uhwG/wD10wWGJO0PAlNElizMzACWYgTb2Z0zvy5nFHhPC3NMeKIsQAB58vIjC5HO6bb/AGGikfVK71F1IqvIkNUZo90mSfIhfUYkSugsW0npoVfv8QPuJxY/oQ82J9+JqfAR0JxHhJ/hGv5lVsynN2P94/hGIzm6XQn3t+eC9Ps//Bi2nAo3Cj1IwywzfkDkgbwfICrFSNKgwBflzwb447UspVZCAwAgkSASQJI6CZxZ4YiqCgKmDyMi+KvbMxkMzA1E0iAImSbC3vx2YcaiieSVoqcHz4q0leV1RDhTIVh7QnoDPqIODmVrkKTMWva2May1Z8sHzWVLMkDXQMCBO8CRpIuri42PMG5+2LULDVJVip1Akgg+Zn3xjSzcN1ZGKs079t/aFVC7UKkgqymzeXnPT78Dcxk0ot3VauShFl7toVRAUa9RggKRJO5HkCp5DjDUoVvEnTmP5T+Hyw+ZHiS16fdvpfUPCWEhhNpHWRgwyRyrpsWUa6lKnWBp1VNFEpiyFjpkAQDHUE7/AOuPeB0qb0m1EqkQVmQ3i1SZnVINxMQedji7WyY7orUXwyfZG17RPutfngRksmESKmvTA7uIIUWkz9mZi4tO52EnLIsib6V7/onsMDNrXqhO6p1KYJV2YeyV20yLnV6RBPpJX4WCyhazeG6oxDGdpBMVAYMSG9ZBIPfD1VFJFMarsFJGq584CgxPr1jHlHjXeISE0kbyQQJ25gmfLHWpr8T2Hl6i9meL1TUWm7fWIzqykAK6dQYGva/hF9hAkrOdC01VyEYKdRVj4mVo1eI+1tOg3kWt4cNfGuG06mrVlhqY61qSoKjccw4HUWgxcESFNEqLU0OpUyuliRDXO0DTMxcG/SSFxw5+fK437/Qm+pBW0V3YlnII8J1MSloGgjwiJItAhvPFLMcNak6FiHjUFDldRbTvYGACBIIInTdgZF5qZSEICqxOl/FBXVqKxsT9oTvaCIxXzHD1NR1ptLGWKkEFBIsTtc8gTyvfAgpefv8AQC0FeB52maPdqlMKJLqGkamYkrBvtt6HYDH2XzGtplQ32rXjp5RbEvBMvFMFm1N9k2kD1k8vLp1Ix1mcsoNNwhbUYIAF/W9gCAJ9bY8vNweRpef8gfU44lnF0gPTqAMw8SrYwQbm8XjlvHlipl6RVqegE09UmeYBEncSu4uLARyBxequIapUZB4gPaJU3hF5gXJLETseWK4zrBDUqELRUswMgaiVYBbASt7iOXM4WqjXv6B6A7tBmKkNUDE6YlQbtDM1yRAgzHQm3LALKsy0UL0/rHFYqEeIBSwJ3UaW0za8wZmCdYO9LUKiUNJC/VraD+6JsYBIO/KRM4r1uHUWqLXU92y+zaxj2Tpt/uJvOLY5qEaf397N0KHDstUhx3dMQxAqFjpVeZNp06pOo3Jwt5qqsomsTsWVW8ZmLAST4gwHWdhbDfxao5pKbSXJY6xDjxG9PVJVehtY8zOBmQrCixZqZqEA6RpHXSFJuFTmSZJG0i2OnHLzGT1Z5kGcLCswRN9dpiJDTAX3tIAO++K9SvTm+Xpuf3mNST6w0W2t0xXoZtXGtoLEtKKABvBJjrfodoi2PquZVWI0aoJBJWTIN7874pBNSev2CkN2TzWgKHqqJ8K6gIta0RbYXb3TuQygpUjFQjQ5ZdQXwsD5G+oi5EHbALhxSX8feWuVeiKthEBdBYoeluZucEa+ZVl0lzeRpLPLQTuFYKIgDaZ5DHHySe17/obl6jVk8rlqYUUqiVQgnxBTtuVfr5G19xg/xSimYy8QblSDcFTqFwd1PKRffGf0syKRNWlUjXPtQSbwRJ8WqPszG8G1nig9XugzGQNBiBcEgg2N72392OjF21f+X+ntFlktAjiPaA5dlo5ml3omZLEFTLAEwPEp2HMcy19NSn9IOXRYU5cAE9TEmeuLPbdkrMrKQw7uPvaR8wRjM+yVEVGKsixpuWUtsRvJ+/HZFynLw/IdtJWPlf6TUHsuP7ifiRi7Q7S161DvlLBSCRJjYkcvTCKM+yu6otJdLEA6V5Y0XKgnhgd4LGmSSBG7HAyQdakbHO3tCke2GaqCUy9Zwdj3kAjbnga/aLOP7GWX1Lj874s5GiVoUrtdJ3I5nCn2mzLrWKKWAgG09P8ATHQ8EUk2Q713RvvZzUadAuAHOXpFgNgxQE/fOOu25AyFfVOkKC0b6Qy6o84nEXZIRl8sDcjLUBf/AJS467eUGqcPzCINTFRA6+JTabT5HAjpMvLoZLSyjOO8y50ZmnTVGpkqdUblRsCfEChH2jHLH2TQNmGb+zqhSr0vslpBLLzImbG4nzxFm3p5gd3VP7JXX2agLBC4QEq4OzCQCwJnRM8sVeLZ0rmnFQQ6qsPOqC1JfaYC9zOoQfniORWia6jIDNjvgx2NzDJmFSCUJlv4fPyF49+ByUhUVWUzMXGHTs6gBgACVM7DpJ9YxzYoy5X6Dyehiy9YklTGnlvN9j0JmbjriCnQLQQD4bjV1g/AAGOlz76tXPhqqEqCl1dgRF9jfcGBt5i+KVHjyIh1SQDAP2SRIMneZmB6eWO3vIrUmQckiPjZ7hXghGsdZBvJJMdOs3v64B5/M1DTANQtpi4AUb76bxvvaffjnN54aik6hyRjMS0mA0mRM7bYG5+soGjTpYg3IBBAub/q2PMzZXKXgIt2Xsh2odgEnUQNmgs3IWN1tBgc+mO+I5ii6kuquklSxgwQQDCwSGuOew6YTqDsj1CFKsxG8lmmIHIke7mB54KVeLLCK4hioBdi0AmQIJMDfaCOvQdEFS5XfvyARcV4VSUL+xZkswYGZchT1XUx0QbG+xmwxLksoWcUmAlhJKbTuAs3JhZg6Y8UC2L+S4XTqMO7EUxZqtNzqVlG5JOl/EJELs2OM0VTMnQ6KKbky4AkgQ0ciYZtwDcnlZZ5W3pBPqOc/ZSUjvCSRv7IsZqNBLEzEL+GDYdyCzbuoBEEC3TmB+rYH0OJ1HqaUViB/wC9WAk8pG4MXPSYxLV70gglNuRJmDtFtxPx+PnZ2/PT89mbZT44zBQEjwjwoLTsOh38/L306usro0NsoGxIJM78rk4IUKLtJYSognxCQT1MnygemIc/RbTq1rRRbsfakQYE7D1+7Y4lFJpJgB1ThxREp+IF5LwZgbRYXEfj772WFCkFSoup7NoYCYIO40mDENyMEXsRgPWzTU3Lq/h5MVMgkGdPU6YFjb7h3mkVnp92pZidbqoJY+IEayI+XNricdUE7sKK9VKpRartTcixCix0yNJXmT+9EwOcTirle8gE6FRlhySAbzAB0m4iYj4TOOc9XamSpkkRfULaoNgZMGeo3EiRiDN56pXIogM9wYpqX2NoVRfab2+eK03r1GBeeqrTGmmoekoJuWYQCTAm0XJ0nrNsU6OhlDaVve8z74tPlhkPZ7N1Q2kPTIBikVCE3gEK5JWSR7zImMVqXZbMQLUxbmQT8sdSyRUdvYzlSAj52SzaANRAZU06b76lIAF55QJ9+LaM6nWVEC2tW0lehY35cjM7TgbmaTWIp6TJ1Nc6vWYEXxYpVjp0NMqACd5gzb0HInrhmtKhhn4XmytOorNUCuNJLafDcGY2JtsCu3xaeG9pjSRKTK7IoXSQ1zpg2gm3SOU4TuD5M5hGpqPYA2KzLGBAkWIDW95w+cP7LmmiAkS50jST4Zk35dTvyBtfHM+a2vL5GXLyLXEs5TqI1WmdY0TeARv7Q2J9CT5Yznsnm+7LPpBkDa27Dbw39Jw7docmaS1A26qGJBF20AsDAE3GM6yVZSQBZSwIW20mLXvHr646uz8o7fv5DtOqYSoyzVG1EeNvn6jGqldPB1/5K/eQcZNw8iG8W5Y7mfaboMa5nEP9EIFBJ7hLCSfZB9cdD3YcZlfEGbu6ADEDRsD+RAwp9om8fL2Bf4+Rxoa8BzFUUlWm4hIJKMBv1i2AnFew2eqO4TLuR7IJsLSNQki2Cr8xaNr7PLCUh0oUh/8AzXF/iv8AZN7vmMU+CIwVdSMh7tFhokQgB2JH34t8WP1Te75jAT0y76CVxrgNLMXI01AIWovtCxHvEEiPPGTceyjZfM1UJkg3YSAQVVuZJiORPvPPbGOMc7dsf6QrXjb/AMlL+7Cx6kZBLsUXFYIGIUiSu/MbfHGscGV9Y0EAgTDbEbQbiNwZ8tjjMuyJBqg+R+aY03hOX7x9GorKnxDcbbYRLejeQK45XZKvdvRFMsSdcC+okyIEMJJ36nEPGXSjJLU3BIGmQYgX6GCeZNr254PcT7JNL1KdRtRAEu0k2i8AWiep+RRM3QLVVpFVEspEpou6rMg3Wbbi1+dhCWNpvkiXBljPop+uVmpUwBqRGJ3iBAMlyN/cQJthd/a6CqxeowImJFyWYkAXnSLyWHSN4wfz+jLU1YAyQSVVTKESPDpABSJvNonnhL4jmHQhdAJnUHZELnV+8D4lPistr4bu76/YHEt8L4mGczJQKSDqUtqJEEnSRyIIgW6b4KUM9+0QjVFRACWfSSsySWNvF4pAnc7b4UK1eqQKSAXOnWWuTfcGAekfjgo+UoAil3yq2gMFdlYFwGiYGlgAesAm8xh+L6I3Ec6Wcp09NFC5UypaSoJUSWkWAJ1XJIAG1zivl6q+NMvSFQEadZYyA2nUrGCNNiOVri4GFZ6FcVQrAkCAkGNQZFFtIAAAIMAbW5ziejxOplT3emBqh0SfCQTtJIJI+MxOJVJLVWA0HhmXFJSIgGSAbAeUzt/riHO5oCAyqwYHc2Pui4/PCy/aFxVFMCrCJLEGxHkYmRtHOZsBg5TdqiB3AQRNzdbfCbnY9MeTnxTjLnLzFZ3Q4iGPKDeAu9txgfna3fAQsqGkA2EiOQkG0i/X4QVKrnUqGbXF5jqAAYmD8PTEHDuHtWqIpZmgyyy0ACLnxS23ON+uBjhuzF3KmSzOEIEKmoArrBmyDaBzJIFjirm84tOp3NAVKrMZLuCRO5JAJ8IJFyDJJHkb3EaylKrd4pCropqApBNpI0WUDeN5IBwO4PnaLhZZtQGyCCdLddze8LFiepOOjoumvuYjWa+pDSUBEjXoGo+yolY+r1TN43MTiXg2bppSPd0qhrlpJqsq03gjwhQRNvSAwE9CebPgju5ploWdIuTBgj2jG5J3HUYDZ4PTrn6wMFBgIBIAg3eLkHrMXO2H7xNdPqN1B7cRrGv3lZ9I5w1OTvpA8EC9zpAPTTgm9fMVCXYiWvsptyF2BsIF8VKr7VKwCowgCJb0jTOq+/n7sXcpmKIUBQVEm3dp1PrHWOXlh+erM9Avsz2T/aHbK1qro8awoUXQTq3BgglPgbmxB7OfRfpoEIxeoGaFtpKk+ESbyOZ5ydsecF0MyPRyuWfugXQ7agVj2t/tE6WB5bRZ47NVq9ajTqu9MTZqarYRYrJIYEGRccsehGKao6IxVUCOHdk6QaqlMsGCowYkzq0j2r2XoPX93DLw6rNOkLAipBAEQQrEgjYbHbFkulNpaAW3Mbx19JxNQyCsQ6EQahqE9ToKW+7Gx4eMrXzv7D1QG45lEasqsqsGHiBEg8r9cWcpwTLJ7OXoD0pIPwwQzvCNbq+uIERH4zicZUDmcWUGmx7TI6SAbAD0EYl1Y67keePCg88OA5GOgk7Y4B8sCe1HCDmaOhWZGU6lg2JHJhsfKdjhW9BphqmRFvTFTjB+qb3fMYznhVHPZOuAqgqbshYaSJveYDbwAI+YfM5m1qUNSmQY9faggjkQZBHIjCKakmBp0BnOErtb2NOYqNXpPFQj2W2soUQRtYcwfdhyY4jqPiVkmInZXKVKVYJUUoQDY+qbHYj0wz9ps8aWXNQRYrv5kDF5iDgD22zIXIuxEiUtPV1H4422Y94B9JC0Q9SvqZoCjx3aSBYE3iJltriTJx9xTiwqVaVdDJnvNAuzRESKYI2mDYCTN5xlPGnVtDKVFgNMgnc4ucAzdekVdGBg6VEwRGwnSZXa2M4tx6iSjfQfO0HHatRjS1FChkQCSAwsFhAdW4m32pIws0+F95U73MPUXZiChZiJAsQw0x4TLEQI5QTX7QVMzWYmqaIA22HL95hc352+AGIOEVKpBBoCrIsrM2l5gzBgchO0zsYtoRpXYODQ58K4cjKxo0opxtpLkyJ8GnxGRccvFNwLpvDeI1laoKOmmb0i7EAqtzC6haYueYOxxb4Vne5qOKmXCwSCsiQYA0q0E8ogW6g4nyK0w9So9IwWdlXw6biANUTaTfyA5nBlJRXzA1QNy3FalMsyPIRjEkXJFxAEQQTtHlthr4bkaVX62uxLkCBqEBYkHSLCCTFuXW+AObbvQ+kFUQ7G3I6Qo8tuu0+Q+nnK7V/qUZ2RFDwBcBWux2XfEskXJeF0K4s0LI8FV6bJTqOEJDEvHTfTF52GwN8SZzsvVqxNUikB7Kg+K8yRICySeRO0RbA7hletSekGqhtRAamp8IMw0Tz3F/O53wy8UrsY7s+K5XbxcvTa+PMllnGVXoS6OMnw9aFGApcmWIJA1E3J5AT1PIY6Wr4IAVJguF5zNpty/V8BP6eqtyVVmC1osxB9/wAt8XXzasgZyVUQb6fUczc7b/HEpqV7Fsr8U092VCss+yLgEza/O8898L/BOB1cqWrO9EUiCAsydRgC/LcGxmRzwYWrrqMyEPpGxkmY6AWHQkjexnEucq1u6LlhScnwSRIC36wviJhQDA5k4tjcoLj6jI4qValVGlhJAYOoYMPZ2mQCNtQggn0xXzNVEFMAGmrsCS7G+k+JmkklrQPNbEYgfPsKS5lyrOumkaQeYjxEuxN9WoQoiNaybkCnmOzdTMu9RiKNUy4VtlVTaBBgG/OLmJxeOJp+J6GRLneIFmCU4NZnB7xTAVbaULNuo3tuSLE4u/0NQFnClx7WrvJn+7Cx0gbYrZXK0MuCzP8AVgAoxM1apYiGFMAeCZgiD5iAcX6fBeJZgd9SKim8lQ4CsBPNSSR6HAyXpJ1+1gZb7NZ9qJrAUO7D2YEiNQLSyiIAaZgARPXFzhPGalKrVcIoFQDUCTErIDRI8RBuf4R5YhXheJV4V54bnlvR6axxRPxDtDWqEBQkjYgSBPWWIPwwWy/Fq9KnSp0ys6WJJWTaPPqcU+F8NUFjvt+OL/c/X07bU6n3tS/I4vi7zq2GXEHV+02YmGraT08I+SH54hbjtY712/xH8FGPuM5ZTmlB/cn7zjmpw5OoxKXe31f1GTiR1OMVOdep/if/AKhiM58neo5/xfi+Jf2JB9ofEY+/ZaY+0vxGE4ZGHlEgOaB+03wP/Vjlqw6t8P8AXFwUqX7y/EYk0UgPaX4jA7qYeaI+E5ZtWq99v9sGabECqvIlW95ifljrL1qQA8QFhjjNZymA7axphfFNrtHzx1YoOKJZJWQk3x8MqG5nENR8KdfPOJXvKk/zN/1YaU+JGMUxrfKkbN8Rhb7aZZ2yFRApZpSygnaopNhewvigvFKo2qt8SfnOLOX49W2IFT3QfiLfdgLMr6AcDKONr4wB0xYyDuHAWbQQNhv0wV7X5SrmMzrp0XuLjzET8t8fZbs/m/8A6dxcb6fxbHZ1iiZxnaxZCHVWqSCAFBIkwAvO5PIXt7q+VWrqaksd57TMRGgJ5kwpkbm82G9y+d4Lmw8ohXpBRfx9ccU+BZx6Zp93Thn1sZWSZne8AbQIGFitCsF5ri1eAGcoVUpZYLAyG1Wlpk38/PAsZ0iZdoJBgdY3jbBTivZHNIrVahUgX9ok7x088D8hw3XWphyNBgvBvpDANFjDRJFumKVFdQoNcKyGaGh172mHWQ5Q7GBq+8GZG8yBfGsZBj3Sh5YwJOkrqI5xvfe/UYTa/GKRzASkv1VNvCX1EkIpCgliZtHLkN+ZfinaRhaiivUsAWYKqyRMk+Zx5PbIyyNcV9v3JzthCpm0VxKsqqdmUFV3J9LT6TiBuJv3ppKhY/ZZioWDOzc4jYXviCkzEB2qoW56G8I5Wbcjz69IxxleJqpbTp0jedpvfmb+/HDWuliljieRWCJEHxEz0tAv798Uslkkae+LlSSdSkAAD7K6RO/3gm2PeIZ4VVUGd7i3i99+fLfywJzfFIQ6XInwkAyAPEAvPaZi24w+OE6oVxZa47x3QoWlAVR4ACYA8557XgXwtHPPnGSnXbTTFzBHIcmbmfXmfdCrMz2T2Y3i25573vHXFXIUHOYvTZ1MnSFki8SbWE7+X3ehjxJJvz9Rkn1HLK8Iy6imEWpUUMCBcgliN9tewBAM7YkzXB83VLU6v1NJzLuWZRaDTTSbEAn8bBZNilk8ytJND08q1wi1AVnwksYjSLSZm3PeDNlu6o0kV84XY62LAQXIK+GKhIv4gCRE64PiIEocru9/U0SjwfszS75Kmbdq2kA6KQLW0+EFtXjMAeECwifJ3p9ru7GgFBptHdMYM3EhlBg2kD47le7VccTK1F0ik6MoUtfvBJOyiWURq85HUxgC3HuG0iaZouxB8Vpgm7CQsHSSVnyw0FkybT+/9DJWGuI9ocnQGp6WYM9Cnl1PngdU7c8PF+4zR99P/qxF9JmUAWmBa3zcflhIzVDShJjY9eox2Y1a8XU6ZSp6Nn7O5ulXSnVSmy06qkgOfFZis2Mbg/dgxRyy98BFghtJ6j8hhe7Cr/4XJiI+on4u5wz0/wDiB/y//VjJbY/oJHabj+Uy9djVyRLpC6lq2+EAc8DX+kfJAgfsTSdvEPyxR+kZNVereJqgT7xhLzGXIZRANpBPlP5YMIp9RJSoff8A2n5Mf/At/jX8sG+LdraGXp942TkWsH/7cZIuWB1eFOfJvzxpH0pZYLlFjr8tONOPijx/UMZaZw30pZYCf2Jv8YxJS+lWiXCLkrlgt3G5MdMZbRrhiPq03H2T+eC/BspqrUjCe2hJK33E3ncny54o8cUJzZ+heHkywYCxi3LyHlgZxvIr3daqVAcr5ek+sWnpgtkj46v85xB2j/4ar/LiKjotJgisd8IPH+PUaNY06mvUBNlkX9+HuqcY59IzRnW/kX5HAjjU3TJXQcy/GqFQgKWk7Sp/LBnOU4ydaN4/EYQuAKSQZI5WA8uow8cRZhk80NRJC2MAHYHkBhHhUZ6DytCRl+N1MvUkQTFgZIvzgHfBSl29zZ2FADrobmR/Fhd4pRIKSZOm59+IMupnnEe72hjsjSWib2NlbtXm23amP/xf92K1DtXmSQBXgkgQKQ5kczOBlatCjoJ+WIOH5hdSib6h8xhU20akMfaPiuaRVRqxKvMiFjkDy88LOTzYSqrkNzDWF7EDn+ow39uKX9j6t+GEvMVFAMbhgR7jfzxobVMLCdPPRULw0EkxAnb+bFXjud7zTAZYPOPdscW0dSuobDA/P5hGW24OBBeK6MG+EO1VO5FOow0gMQwAUdTJiMGiKgnQgCqsAk23ERab9fQ3vhSy+fUWkjbbBStxlqZJZidfXyiMc2XDOUtL+ScotjPRzGmnHgNRrwxsNhYCCenuNsdZigqqGRPCsmCphpB1EA7DbyF9+YLhGVDkVajNqUyq6oPKDp3nbf78FK9Y1HCkEAkA6jchbyLTI6ed+uOOUOMq+pKq0LtDKValUKiFm28EmBIBOlV9kTe/QdMaKtJaVGO7IpLSVmNWpM6yviISQTPhEGAT0BAp9mnphaiUpVyA9R13KgmFESFUSwkm5Ym9hiPjfEqFJAyvV1kEaWCgb8gCVYbEICFm+KynzdV092NVkfHmp5jMFa5AUgHWFFhUiANTWaSFnYFlsRIPNfguXq1Kr0XYPQ0NLVAtMQCCRUam0rTZUBn2mmLLGCmV4RTzOXFSsKkrp7qkKkkiWKM/iFpZ20KdzA2AKl2p433ecgU2GXokClRK6FI0hSfZ5lFbmN+pGHxJtaexn8iccIBrKC618xS3FNtShVHhaQYL9449rcJOm+CK/RzFmqUUbmhLMVm8E9yZOBfZbVRRHakWWsy6yTCqjAhdUX0ywcgiCpF941PgDMuXpqtbLKBMBWge0bgaTvvvzxZcrpdDSfkJH0ne3THkv+ZsJnGk+qMfu+X5nDZ9I9cd7SuN15/zHCtxmr9Va5gj546EtjyZqHYof+Hyg/8Atk++T+OGRG+v9KY+9j+WFvsm/wBTlvLK0v8AIMGquZCVGYkwEH+Y4VeZZsy/t3WipUY8q1/8d8Cc3lwVO5KqSPgf4j54udpaqVarFm8DMToteSTO9gBzwLznF1UIFUVIETtBtEkeRwF8jmlkvoR5HLsbwbnp/rh5+kuulegEpsJDEGZAk6CL+mEzh2e7x40yTBv8bTf9b4be1GapCGprT06ixjmd/EI5nnfle9tKVUBTaRnmS4U+qPDII2Pnhj4DlmFSkNJAV1LG94IiOXl8cC81x5WFkAebwFURNgNIF+X54s8L4se9RSBplQxnYSAfxnBcpvqjcpWbjwyuGLkGQXMYi7UVguUrEmAFknFLgfEFYuFnSDY8vd1xN2loirlalMn2oBkTzHLAj8J1Ng1KwYalupuD1B2OMh+kj/jW/lT5HGo8LP1FH/lp/lGMv+kJSc6wG+lP8uNh+ImyPs5cj9chh4zwnL5odV/9OEvs3l3WJUkybAgn4A4cM85GXzLEEeAxPkpwJ/EZCRxSGZY5CNsVWUgRy3+8f646zGdQkGbEflivms1NkviiTBZzmX8Px+WKuUQ61MWBHzx7UqyIx7TYr0+OKrSNZofbNbUv5m+Qxn2ay7FmIEgEyfecOXaDiqVEQqQYbb1GFZwQCwdPETK6hI9x/VsSxujEuQE0SBuQw+eB7ZJwCSrCOfKMTcPZ4hCvvKj5kYvVu80NNSl7J8OpZPWNx94OGtxZrBlLI1JB0mN8Fs9SJC6V1QdhH44lpZvWlOHoIQuxMTAiGhTfztjlahIgVaIPlNvI2xOU5N7RrLHZypW76lSI097WphmMXGoSPSJOPOF8fr1H7lF1NUeFISWg/ZGwjckneSTiz2Y4fWzGYCq6Squ1mExBXw/xSw6czyw69heyByjNmHqBsx7IRLogI+0Z8UmFMQB4rnCZO74ttKxXSKuaA4ZlxUMMx0TLAhmGuFEDxIG1gkgGAIG5wqdnqL8TzpaoPqx43EnSANlmDpkx8DjR+KZPMuRSoIsOfrXZFgAlJ0h7HV4zEHeLY9c5fJB6iotJSRqKjTBmA3h/dJVSLQItjnhJNNpbehW9ADtXxOrlO9qUmVjUTu5Jh6IIIDLFiCCwERB09MCuz2ffOVKyVA2k6WqnkGDsdQXSfE3hAIAIPkMWP6q5rPODVenl1HjWm0tU0vtCc0ZkYpqK2nlGGulwqnkaOqlCQddSWDB9Mz4oEkLJCmwgRzJaSjHGoLr/AALaSAvGeG5qpXyvckHwkEmmwGkliBUMSYhgPWJucVD9HJvA1CTBFSBvtBEiNoPTFXjHb7v6jBA9CH9tDMquwKmVInUx31FvLF+k1TMAVlFZgwHiBYTFjYOALjkMapQ0HxNjRwFCKKiogDjeb/fecFUoUzuiH+6Pyxy3BKiidS6v3QbxBPqdtgL48TJ1QC2ltIPS/wABOGj23A1qSLVRMMqBU1joFjkANo6Yh4mvtMSgXTDagTaTexEbnrixRqcjvExzEbz05fEYo9o6VRqRRaTuWt4TEeZO2H7/ABVfJfU0noyXj1WglaobyslCkEE8uUQNvfgRl+DZvMqHpU3qU9WkEQBPp0E77b4ZafY7MftAV8vVdJAZ5AtvadjAO4+EzjRqGVSigpoulV5YeGWD+F2JGN7M54dwN8mGesAzbSXNh5EdevmcVeMtXzVSBTFKmqgglQqgeoUe0dgfPlh24yCykAxhUqcOzLygzAWnPiRQRzE+pjr5jYnA5btgcHehRSj9YFXxNMQFJJIJ2AudsEslwKq9QroZWXTqBtpk2kQCJub8gcVs/wABrZaGlNQII0EyL2Itvb7tsOHYKs5pO2gwzsXqm0nkNvEx35R8qTkkrsKjsY+zRqU0C1CCRtHTB3NZiaZHp88BKNS+LFfMQh/XPEL0WqkVMhWC5ekTt3af5Rj2owNxzwMF6dITACAfACOon3/niek0KATcW+GJ8rYpJUfFDjdSctWA/wDlt/lOJq1SMCuIZrwuhZAGBG9wCI+M8sMmkwN0jP0yp52GLVPhTNDUwSDf09+Ci5NVglg3wjntO8frbEOc46RZQI5Nty6DFu9nJ1AjbZVp8CaTrYKBcjn5+mO8xxGigAo0hItqsT6zG84pEVKvIm/P5DDHwjsyohqvw/PDNec3fyQ6i2BsjlKuYudupHywVXs7htpUFAgRGLCUBhXN+RVRoTV7OHB3s/8ARzmM0fAFVBINRjYEDbqTtsMG0oCRO2Nb7NcGpUKc0g31gDEvGrawMCBEm2ByZuKMhq/Q5mV2ekw8ifkRjzI/RbmtWk1FprzPi93htJvtjdgMLfbDOVaRpGgok6pZgSBA5wC0+7liGeWRQuHUzaSEfifB6OSpCimty0d5ogPUJBUgkzpTpEgGfUX+BcPV6NM1KlQJJ1KXkAhxBLwCxGlAIiwNzMYodo+MtTAOZWnUqKSpUeExAiJsYLapNvaA3nEvADVzFIKAaVEKoSJuojbY3bUZvtbrjg5ZILlPqcs36HPHnziVlXL2RqaQCGZQZlw3ihTrMzswsdrqvEuzWdfSKj1qtxH1YK3ADAw9xAEzYxONMOWLe0sk7g3F42nlirmOGi+kKOW0W2IFtvh+OG/2afh0KmDcpmkytJK2YZq1QsRUcKWLau8lrTADAgQLaUAF8Zfm+NVny2kMaYUAVBECoHqVGJIkjw6lF72N9saZm+ya1R4m2ECEXYksIi53jfrgdwzsNSo1adV2D6ZIpunhJCkgsNWwMNB6fC2HPCK31DF0I/Zfsa1am1apT7umiF9b2RgLyCSZEc4ZeXpTq8YzVEmnTDoguoAtBuDYDeZ2G+2HLtbnc41SrqrKKVYBBoI8CoTCxOoG51dZwm1rmRWQDkIHK3PnjrU+TvqPGXqNXBO2VeaiU1Z3eTo1G1j7JZiQ0xYCTPxujtpmlppUqOdMkaV9ssPakQSqRIBtscZ9l8ys3hSIMwJt5zbbHaV6bE6mNxBAkyPOf1bHLLsWJu+P7DKTNDy/bZqjqT3LOQVmFNSxBhWdRpEarXG2Lf8AXisKqkoopMpCq9RVK3/eEruJvsIuMZozpIIYzsx3BP8Av88R1mFSfExjpysL7+g92FfYMD/D/IeTNQXtkK2skVaMEDuwyFTAnxSpY77D4icX+Hdo8pqLPrNQEkKSSDbcWAibCQDInGQCsad2qG9rsJi1+vIXOO8rxbxMQwPhi/zEc8Tl/joU+Fr8jcvM1hOP5fNsE7pEBBgkxeRAED2jJkREiZMYvUMnlaSsCUJBuSNc2iYiV/lB5HGK0OIEsIJpaOckwQbxEEGMFv6yVShpt4wYuWMWm/qflgPsU14Yydfn9wqbNVocRyphVamskgAL4jfkCsm43BNunLzNZodyE7qnTosoAnTT7tYjVpJuLCFEzHOADj1HtG9NoCqLzDIhuBAltOphc+EmBjw9q67tpdyqnQBpgQEkCAovYwfIRBwr/wAZkbu/qw3ZrTinXp01pOjMoEnWLW5IOZI6E9SMA81UhDMx+pwnHicFdLiEMgRuTE8hH6sOd3inaI1aShibxG2wi2onVM/746MOKeLwN6Cp1phPhWWq1KauCIKgwRuWE6Uj7Qi08lOLuX4ZU0amAVtNwTpLafa8MSb+WAXCO0tOhSiGEXmxJmAACbhYkHSOmBvaLtOzx9bUYxLLrJUQYWDb1Eg7YE8Wac+MdIWT3oJZ/N01F6g1G4mCoPrAJ9YPLAHPcTKyGKdLD2hH3A2/1wGqcXqNqib8ybx0mw+7HlDJM51GCSdt2Pu/PHbj7KofGxeJy9d6zBUExt+Mzti/w3gUm41ef2f+4/dg3wrglvEoAt4Rf/Eefywy0MpAFrYq8laiVjD1BfDuGrT2F+v629MElnFtcvjoUIxMpRXWcSBjidaOOhS8sYB3w3iApNqNKnUI216iBHkCAeW84Z0+kOpzoIfRiPwOFXuv16Y87v8ADGow5U/pDM3y3wqefTRip2i4hU7r9pRB3qTpDXD6gpVSQRpMXXpJsRus0qYkap084335eeCPHM8aqrTTw012UderHm0Aff1xKalaonOLYoce4yj1Wd4pq9yrGVkqoMSeYAmPXBHgHHRSju3lWAAWwBPK1jO3SYPTALtJwguspCvzkWew3PI2HlYYW8zkxRCs5dWG6ago89MmWHmJwkuzKS2yM4GwUu2I+0qwDyYbCJ+0drD34O0q6uiuuiGgwCDYH74F52HWcYLR4szzHuubdJAgfH8MHux/FTQqhiRDXYGQvkWCiG03MY5snY3FWJ06mqVuKU1IEjUTAABJmLxF/uwPbtLSD6WqUgAfFJhoHICBLTYcvKMe5DthTapV0KhUavrO7KsYNryRF9+XMAXxZ/pylmD3Q0EA93oYIwFxJMWuYsJBtjlqnuLM1q7EvtVVGhatJQaYMBFYFZYCSB9vleLkdAAVvI9lRVRanfRqvApzF+usfCLbY0ftPwQZpTDSVpllK2ZWBlCpCyUtN4A5c4T87xPOM5KUTB6rS3i+73EzfmL3nHpYcj4+AyTYYfsVl1gHvGMzA25bxYeQnAfPfR6Gb6lpAtYD3+/088bb/RdPVp02naT0P545zvDkj7XxxKM8sdpnV3DRhrfR0ojXVJN4UdOsk2vH32xVP0fsUYjkfCvNhHK8DG0UaAKM5F1YD749eeKnEUCKWABIB3vsQNvfg9/mj1YO6kt2YV/U6sJMMvSR+p9RaxxW/q+9xNx0uPeeYx+gKVMHTPOOQ+1E8sRVcoj6SyKxN5IHOJ9xnB/35rqiTswCrwGqovIXkSCAevriZOEVbAB5Y+HmD7+fK2Nt4nkKVSkQyLGnVa17dOV9vTAbJ8Ep0czURSxUNpEkbXPIDFV2uTi20F2lsRKnDWNMr3cMI9oWAEgmTbeOVr4G8R4M8gqqoCeU+R+G/wADjXMpl1ZFke3Yjl7vjga9BRVYRY8v72m3uxCPamn0J8zK3ytZec7TfaR+hi5k0cCGE40/N9n6IGuDqcwSTyg2HTC/W4LTABl9yN+hYdPIYtHtKyaoKnbKfCMhmNJelUCbDSSCOe6mQbSIj7Rws8aytZmbXSAMySFC7+gFvLGm8A4RTZX9oXI35bbEEfdjvtXwOkKcjUCLSCOcTyj4dBhIZeMx1EyChkSORU9T+HX3YcuAcIUCUgz5394IkYlynDaci33+U4MZVFX2VUemOiWVstjg+pYy/DW6YtDLxyj9fq+PqQ8yPQ+mGLP8LWnRpOrPqfeSD8LYylZRqhf7mOX5f7Y+0eUYIlTtJ+A/LEL1bxAPuw1g2VO78v1yGPdPx/HFyb+4nFnuhtfBTsDdAnRy93549VPXBGtSAHvH3kY5dI2w1C8geaXyx4af4HBHSCPdjmnRBiemBRuQO7gHz/1xBX4SrAgbc13HvBscE6wjl0GPGEKTznAcTckK9fsfRJnuwhj2qZ0nnyMr92A+e7L92fDVZRH2kJiPMH8MPFHNsQD6/cSMdvVPlgXLzFcYMSsnl2pgqNLAwDpeCRM7kLE2+Aw9dkeH1jRPfJEnwkkVJWZ8TKYgdSRtz5CeLZdSuw36DF3spR+pJJJ1VCkGIgKX5AbkCfujHPkxqiOSCitEnayrmArPSWKahVOgGRII7xl1exYCACQDJvhcpdtRSHd1aB7xCVciSCVMEyagJk3uOfPfDJUmtRCligqUbin4Y16XYDoNRmNuW04GcG4PSzNFK1YaqjTqaBfSSoO28AYW4NW0Dk/M/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xQTEhUUExQVFRUXGR8bGRcYGR0gHxwiHRwcIB0iHh4gHSggHBwmICAcIjEhJSkrLi4uHR8zODMsNygtLisBCgoKDg0OGxAQGzQmICQ0Mi80NCwsLCwsLCwsLDQsLCwsLDQsLCwsLCwsLCwsLCwsLCwsLCwsLCwsLCwsLCwsLP/AABEIALwBCwMBIgACEQEDEQH/xAAcAAACAwEBAQEAAAAAAAAAAAAFBgMEBwIBAAj/xABLEAACAQIEAwUEBwQIBAMJAAABAhEDIQAEEjEFQVEGEyJhcTKBkbEHI0KhwdHwFFJichUWM4KSsuHxNHPS4iSzwhdDRFNUZIOTo//EABkBAAMBAQEAAAAAAAAAAAAAAAECAwAEBf/EAC8RAAICAgEBBgQGAwEAAAAAAAABAhEDIRIxBBMiQVHwMmGRwUJxgaGx4QUU8VL/2gAMAwEAAhEDEQA/ANkybKqDQpj+Eb8p6SYwi8dzqKzqAKjSZCS2mTvIWxH574LdnmNemFq1NClRpo0/DG/tNuxiNtI8jjztNlF00qeXRNImQgvy3i1/Mg2xCeSPHmmQkrRQPFz4VIAYIO7cPIa4tJCnabHnO4Ihl7P8U75mMHYe6P0cJfE8qaZujJSCi7X0k7hiJgGSwtuY9D/Cq4ybHvFIp1ADrmQu3TcSZne/OcVhJyuzL4rHDH2AXBu0FJ1QaiWJIWxvzH3YNpUBE/PD0WUkzrH2PFYHYzj3ACfY+x9j7GMfY+x9j7GMfY+x9j7GMfY+x9jycYwrdqONPT0IoOo1NlKmdLiFHPUywYi04Xs5mHWq0q2thLDTpOmABJ2LRFpvB6DDX2rqFEBVUmZ1tpsY3vsRvN9sLa5xamYqu6jwldN50SqqRE3aLiRFza9+PO03xbEdEg4yBSKVkEKQok3qBtQBAOw3Fidom2KPBez9JZcsGpVSWKuSrKBqUkkG4DRLADrtcep3ZFU6GZlI7pjI0MQsiRM3iJEQfjY4lUkUe6FNIWVqc2TSQYWxDgnaTMiJmMFVVy3Qqegnn6FN1FHRYgKpV5AAPkQDABMHfzwuVuB1FdFIIMlJLSBqDeJokreBH4jF/hz13pjuwrqfCEN9mMyrbAXMKQRAsd8VOPZjMLUZqiVAm0gHQIE3YxKkg2YczBOFaUvE0xdldqPd6fqlBpAiWGpagZtdrSAEZn1HmCoELiRc4KlQhqrZWSuh6ZKiSu28kQQZ5knBjK1tS0X06XpliASYdRdxYeKFZnWBzjZjgJmczTao9SnST2/t1LK3hgBVgcp636bbLlWJrf6UaXqfcCzNfLrpVgabVF0tIuFdSSVMtqMyCJG6mNIwS432ibWHWVYOEaNtG+29/MWJPTCnmuJOlI98Szd5pBYEppBkam+1pNgOUC03wYyFaP7d0cAAoZI03t4AWJkD2mg7dZxKeWco2l+gtpFrOVKyHWCSxILIi3PhsCJYAjeDzxWzfEEXQ1VPrDKkIZJAF7kfvB1gHYHHudoVc0I79wqsCA0i1piwAkaxG8G/KaeRp1MoKhqhWsAuqqARvMSD7RIn+8fPHm+W+v5V92ayw/FFdC6vSpoZlrsQFjpIBDagdpB9+I6vFu7UFEI1NpUrpIChtExBDar+EDY3jAXO5yqZLErTm6DxAyCSqyIEG1uZPlj7iPF6U00DBqmol9JCjSVUeIRI5+7yw6Xn79/MbythFq+W7trq2qYE+G+oN4iZBEtEAW67mll6N1OtdLHvGY2GnmDbU0GQIB3MARdb4hSWmC5IdQ50CfCbagJkEnUYPkOWOsnXYexppak2BLAiADLMN7wYERERc4ZYq3YEg/lcgmYlqlQlaZGhlgKN4EWOo3kyQBp350c32XzWo9wEekQCrBiBcAkCeQMiecTgX3pDEIy2ADgwV1E/zD12iTbc4s1uI0lMNUVmG5WlVIJ5wRAPuAxaNp/9GWg7wbjKCkpPerUDQzhjo02BECwO/n8sFuFdp2WpZmZOoVzO/kd5+OFnIVlsoKATJVgIG/USQJ5xyw28H4LTqZgLJbwajaJta4MBZvF7iLHFotOVeYUrYSTj1CoCtfvG1MCSUqQoAjfTsL+s74949xKkwpUMt410zqOs01U+yeY0jxX8hfeAtalmKbd2SK1Y+39pVBICltobosy1o64OcL4eUVK2XmqarA1EaBrsWmwgMKigACBBK23HThyPk01sKiecF7OOjqabrURb+1qg3BmwjbbbDrmKpSkdKy0eyOfM/rzxT4Bml7tdIkMTe1iJBBG+pSsEEagQZvg0DOOqxuIv8LzjtX0Ed3Ck91FwsxJaTN9hbykTg1QziOSoNwAY8jscctk6cu5ABcAMZidO0kYhGay9IEd5TUbkah+eA2kaMWc0M/qzDU9SlQtgAZBETfbmMEcB27QZYWVx/dUn5DHB7SUeXeH0RvyxPvca/EvqUWOXoG8VuI5g06bOo1EbDrcc+WAub7R0yABrUzYssYvVM1qpGd7fMYKyxlpMzg0i/lMyKihlm/I7jyPnibAPJ5gqbe8YNU3DCRth07FI8xmlSNRiTAPLad+WAPFc6GqoaFVi2knSgBVuYk8ydgJww1aSsIYBh0InCZxTs/8As/eVKTQrXVQJIYt1+zTUfrliWa+OhZdCy/Gl2rIGInewUnle9uu++A2ay3e+OlCFDDEtA9CLnpYTe3XC9nWqam71GGlTUUmTGnSsgcmki1jc7Xx1Qo5hpcozLBOoA6QZWDcRA28scNTk1y9/cTiwxxPKNSZKYXQFALVCSZjTJHnMCNr+YxJS7NsyEwEqhtQ3UyDGoFWIEE7CTHrghk+MVCUFRBGggqzCzSNjEMfIx6A2wX4VxHvQAzMWWWgFNUXg2Ykje/pjtjijYEqYL4aadGp4i9MkHUwvDA+KdQO8zNuR2IwQPaJG1KkVSpH2WETsdQ1T8BgF2r4XU7w1Qs8yYIJ/h/iB2iOcgmIwu0aqsQykgKAaiNUBKBCAARCnSZFvO2EnkyRlSM5NB0cXzGX1hlTuWeVfSIQkGFsTC7AG0ARAwtZtWpue8p+F/rLUwsMJAkBSpDaQNgCR5ziehUJf2Rpi5YghlkBmAAhokT6XjAvicpSbuoKM2rSPbp6YgyRJpghoHocQuUviBtnXEcu6wxKXJAuJtuI8puIuLc8T9nuz7aC7uVgtHhvEWsd4sQDI25WPmVyhrqtSowWmqBiARIEt4diVvMyBFxfcWnzFWrPdqaazsSVmBuG3YSGEk76emOTLPrGN2KXq3FKdFCQzGLBQASDeCxLLz8uRwE4pxRKsk02WBqJYAzqNjMXuBcbR0wUyfDA4RqpJJgmBOr1BuTEc77+eJ85XVO9Zodk3RZ8PTUNwu5N+vrji0vz9QaF+vnqegHTqhrXjUZkrdSItsBvzi2KSZoI2s0QDPtMQIOwmQuo7mAeQ2wb4vwarWZXB7pYXvGcEbyIp8zzPu9cBO5y6gUqlU1WA1SoLCxJCgSIYi08p+HXFWv8Ao7Zw2SFRg3e0zN2ZyAPRoWZAJtFp8xNSrRg6lCugE6mBWbGNMwSCZ8NiQdwYj6jmVqVYFMU9KyI8fOSfFFxcX5nFetxLU5WXUAG0+0TqBiBAMFRt125VS9Bl1J6VOk0qyuzudR0nSAomORgTz/h3G2CNHtLRoju0NMKsxAfmZ6+eAtAOFqaSdLAqSSIjxSAYYyZIMeYm9x78OaTCGOXhH54bwvqwVfUY1z6yACVuDG4BWL9LN5bHnJwy9m86WJoUoVwfE8f2cgQymZdjfwH3mBdNq5vOOz/UBSLKwYtp0nkw3O4n3csUeDV66sDrFNgSLkqDO41Bb3vBabG18L3bp8X+9lFHZufDeK0qNPR42M6qhKklmi7a4Gq436RAAAGLA43TqVB3UFhDMJIEkqACY3NuWwPvzzKV8wVAVMuV2LgMx6EnWy/EnDVlMqqppFZgwKkppVTdgJh1LkfxAx546IZJyrfQ6lGNHGd4zmErM9MBVYy6KpeGgLqvAkyAfcbxjmr2hZhJzDE/uhwG/wD10wWGJO0PAlNElizMzACWYgTb2Z0zvy5nFHhPC3NMeKIsQAB58vIjC5HO6bb/AGGikfVK71F1IqvIkNUZo90mSfIhfUYkSugsW0npoVfv8QPuJxY/oQ82J9+JqfAR0JxHhJ/hGv5lVsynN2P94/hGIzm6XQn3t+eC9Ps//Bi2nAo3Cj1IwywzfkDkgbwfICrFSNKgwBflzwb447UspVZCAwAgkSASQJI6CZxZ4YiqCgKmDyMi+KvbMxkMzA1E0iAImSbC3vx2YcaiieSVoqcHz4q0leV1RDhTIVh7QnoDPqIODmVrkKTMWva2May1Z8sHzWVLMkDXQMCBO8CRpIuri42PMG5+2LULDVJVip1Akgg+Zn3xjSzcN1ZGKs079t/aFVC7UKkgqymzeXnPT78Dcxk0ot3VauShFl7toVRAUa9RggKRJO5HkCp5DjDUoVvEnTmP5T+Hyw+ZHiS16fdvpfUPCWEhhNpHWRgwyRyrpsWUa6lKnWBp1VNFEpiyFjpkAQDHUE7/AOuPeB0qb0m1EqkQVmQ3i1SZnVINxMQedji7WyY7orUXwyfZG17RPutfngRksmESKmvTA7uIIUWkz9mZi4tO52EnLIsib6V7/onsMDNrXqhO6p1KYJV2YeyV20yLnV6RBPpJX4WCyhazeG6oxDGdpBMVAYMSG9ZBIPfD1VFJFMarsFJGq584CgxPr1jHlHjXeISE0kbyQQJ25gmfLHWpr8T2Hl6i9meL1TUWm7fWIzqykAK6dQYGva/hF9hAkrOdC01VyEYKdRVj4mVo1eI+1tOg3kWt4cNfGuG06mrVlhqY61qSoKjccw4HUWgxcESFNEqLU0OpUyuliRDXO0DTMxcG/SSFxw5+fK437/Qm+pBW0V3YlnII8J1MSloGgjwiJItAhvPFLMcNak6FiHjUFDldRbTvYGACBIIInTdgZF5qZSEICqxOl/FBXVqKxsT9oTvaCIxXzHD1NR1ptLGWKkEFBIsTtc8gTyvfAgpefv8AQC0FeB52maPdqlMKJLqGkamYkrBvtt6HYDH2XzGtplQ32rXjp5RbEvBMvFMFm1N9k2kD1k8vLp1Ix1mcsoNNwhbUYIAF/W9gCAJ9bY8vNweRpef8gfU44lnF0gPTqAMw8SrYwQbm8XjlvHlipl6RVqegE09UmeYBEncSu4uLARyBxequIapUZB4gPaJU3hF5gXJLETseWK4zrBDUqELRUswMgaiVYBbASt7iOXM4WqjXv6B6A7tBmKkNUDE6YlQbtDM1yRAgzHQm3LALKsy0UL0/rHFYqEeIBSwJ3UaW0za8wZmCdYO9LUKiUNJC/VraD+6JsYBIO/KRM4r1uHUWqLXU92y+zaxj2Tpt/uJvOLY5qEaf397N0KHDstUhx3dMQxAqFjpVeZNp06pOo3Jwt5qqsomsTsWVW8ZmLAST4gwHWdhbDfxao5pKbSXJY6xDjxG9PVJVehtY8zOBmQrCixZqZqEA6RpHXSFJuFTmSZJG0i2OnHLzGT1Z5kGcLCswRN9dpiJDTAX3tIAO++K9SvTm+Xpuf3mNST6w0W2t0xXoZtXGtoLEtKKABvBJjrfodoi2PquZVWI0aoJBJWTIN7874pBNSev2CkN2TzWgKHqqJ8K6gIta0RbYXb3TuQygpUjFQjQ5ZdQXwsD5G+oi5EHbALhxSX8feWuVeiKthEBdBYoeluZucEa+ZVl0lzeRpLPLQTuFYKIgDaZ5DHHySe17/obl6jVk8rlqYUUqiVQgnxBTtuVfr5G19xg/xSimYy8QblSDcFTqFwd1PKRffGf0syKRNWlUjXPtQSbwRJ8WqPszG8G1nig9XugzGQNBiBcEgg2N72392OjF21f+X+ntFlktAjiPaA5dlo5ml3omZLEFTLAEwPEp2HMcy19NSn9IOXRYU5cAE9TEmeuLPbdkrMrKQw7uPvaR8wRjM+yVEVGKsixpuWUtsRvJ+/HZFynLw/IdtJWPlf6TUHsuP7ifiRi7Q7S161DvlLBSCRJjYkcvTCKM+yu6otJdLEA6V5Y0XKgnhgd4LGmSSBG7HAyQdakbHO3tCke2GaqCUy9Zwdj3kAjbnga/aLOP7GWX1Lj874s5GiVoUrtdJ3I5nCn2mzLrWKKWAgG09P8ATHQ8EUk2Q713RvvZzUadAuAHOXpFgNgxQE/fOOu25AyFfVOkKC0b6Qy6o84nEXZIRl8sDcjLUBf/AJS467eUGqcPzCINTFRA6+JTabT5HAjpMvLoZLSyjOO8y50ZmnTVGpkqdUblRsCfEChH2jHLH2TQNmGb+zqhSr0vslpBLLzImbG4nzxFm3p5gd3VP7JXX2agLBC4QEq4OzCQCwJnRM8sVeLZ0rmnFQQ6qsPOqC1JfaYC9zOoQfniORWia6jIDNjvgx2NzDJmFSCUJlv4fPyF49+ByUhUVWUzMXGHTs6gBgACVM7DpJ9YxzYoy5X6Dyehiy9YklTGnlvN9j0JmbjriCnQLQQD4bjV1g/AAGOlz76tXPhqqEqCl1dgRF9jfcGBt5i+KVHjyIh1SQDAP2SRIMneZmB6eWO3vIrUmQckiPjZ7hXghGsdZBvJJMdOs3v64B5/M1DTANQtpi4AUb76bxvvaffjnN54aik6hyRjMS0mA0mRM7bYG5+soGjTpYg3IBBAub/q2PMzZXKXgIt2Xsh2odgEnUQNmgs3IWN1tBgc+mO+I5ii6kuquklSxgwQQDCwSGuOew6YTqDsj1CFKsxG8lmmIHIke7mB54KVeLLCK4hioBdi0AmQIJMDfaCOvQdEFS5XfvyARcV4VSUL+xZkswYGZchT1XUx0QbG+xmwxLksoWcUmAlhJKbTuAs3JhZg6Y8UC2L+S4XTqMO7EUxZqtNzqVlG5JOl/EJELs2OM0VTMnQ6KKbky4AkgQ0ciYZtwDcnlZZ5W3pBPqOc/ZSUjvCSRv7IsZqNBLEzEL+GDYdyCzbuoBEEC3TmB+rYH0OJ1HqaUViB/wC9WAk8pG4MXPSYxLV70gglNuRJmDtFtxPx+PnZ2/PT89mbZT44zBQEjwjwoLTsOh38/L306usro0NsoGxIJM78rk4IUKLtJYSognxCQT1MnygemIc/RbTq1rRRbsfakQYE7D1+7Y4lFJpJgB1ThxREp+IF5LwZgbRYXEfj772WFCkFSoup7NoYCYIO40mDENyMEXsRgPWzTU3Lq/h5MVMgkGdPU6YFjb7h3mkVnp92pZidbqoJY+IEayI+XNricdUE7sKK9VKpRartTcixCix0yNJXmT+9EwOcTirle8gE6FRlhySAbzAB0m4iYj4TOOc9XamSpkkRfULaoNgZMGeo3EiRiDN56pXIogM9wYpqX2NoVRfab2+eK03r1GBeeqrTGmmoekoJuWYQCTAm0XJ0nrNsU6OhlDaVve8z74tPlhkPZ7N1Q2kPTIBikVCE3gEK5JWSR7zImMVqXZbMQLUxbmQT8sdSyRUdvYzlSAj52SzaANRAZU06b76lIAF55QJ9+LaM6nWVEC2tW0lehY35cjM7TgbmaTWIp6TJ1Nc6vWYEXxYpVjp0NMqACd5gzb0HInrhmtKhhn4XmytOorNUCuNJLafDcGY2JtsCu3xaeG9pjSRKTK7IoXSQ1zpg2gm3SOU4TuD5M5hGpqPYA2KzLGBAkWIDW95w+cP7LmmiAkS50jST4Zk35dTvyBtfHM+a2vL5GXLyLXEs5TqI1WmdY0TeARv7Q2J9CT5Yznsnm+7LPpBkDa27Dbw39Jw7docmaS1A26qGJBF20AsDAE3GM6yVZSQBZSwIW20mLXvHr646uz8o7fv5DtOqYSoyzVG1EeNvn6jGqldPB1/5K/eQcZNw8iG8W5Y7mfaboMa5nEP9EIFBJ7hLCSfZB9cdD3YcZlfEGbu6ADEDRsD+RAwp9om8fL2Bf4+Rxoa8BzFUUlWm4hIJKMBv1i2AnFew2eqO4TLuR7IJsLSNQki2Cr8xaNr7PLCUh0oUh/8AzXF/iv8AZN7vmMU+CIwVdSMh7tFhokQgB2JH34t8WP1Te75jAT0y76CVxrgNLMXI01AIWovtCxHvEEiPPGTceyjZfM1UJkg3YSAQVVuZJiORPvPPbGOMc7dsf6QrXjb/AMlL+7Cx6kZBLsUXFYIGIUiSu/MbfHGscGV9Y0EAgTDbEbQbiNwZ8tjjMuyJBqg+R+aY03hOX7x9GorKnxDcbbYRLejeQK45XZKvdvRFMsSdcC+okyIEMJJ36nEPGXSjJLU3BIGmQYgX6GCeZNr254PcT7JNL1KdRtRAEu0k2i8AWiep+RRM3QLVVpFVEspEpou6rMg3Wbbi1+dhCWNpvkiXBljPop+uVmpUwBqRGJ3iBAMlyN/cQJthd/a6CqxeowImJFyWYkAXnSLyWHSN4wfz+jLU1YAyQSVVTKESPDpABSJvNonnhL4jmHQhdAJnUHZELnV+8D4lPistr4bu76/YHEt8L4mGczJQKSDqUtqJEEnSRyIIgW6b4KUM9+0QjVFRACWfSSsySWNvF4pAnc7b4UK1eqQKSAXOnWWuTfcGAekfjgo+UoAil3yq2gMFdlYFwGiYGlgAesAm8xh+L6I3Ec6Wcp09NFC5UypaSoJUSWkWAJ1XJIAG1zivl6q+NMvSFQEadZYyA2nUrGCNNiOVri4GFZ6FcVQrAkCAkGNQZFFtIAAAIMAbW5ziejxOplT3emBqh0SfCQTtJIJI+MxOJVJLVWA0HhmXFJSIgGSAbAeUzt/riHO5oCAyqwYHc2Pui4/PCy/aFxVFMCrCJLEGxHkYmRtHOZsBg5TdqiB3AQRNzdbfCbnY9MeTnxTjLnLzFZ3Q4iGPKDeAu9txgfna3fAQsqGkA2EiOQkG0i/X4QVKrnUqGbXF5jqAAYmD8PTEHDuHtWqIpZmgyyy0ACLnxS23ON+uBjhuzF3KmSzOEIEKmoArrBmyDaBzJIFjirm84tOp3NAVKrMZLuCRO5JAJ8IJFyDJJHkb3EaylKrd4pCropqApBNpI0WUDeN5IBwO4PnaLhZZtQGyCCdLddze8LFiepOOjoumvuYjWa+pDSUBEjXoGo+yolY+r1TN43MTiXg2bppSPd0qhrlpJqsq03gjwhQRNvSAwE9CebPgju5ploWdIuTBgj2jG5J3HUYDZ4PTrn6wMFBgIBIAg3eLkHrMXO2H7xNdPqN1B7cRrGv3lZ9I5w1OTvpA8EC9zpAPTTgm9fMVCXYiWvsptyF2BsIF8VKr7VKwCowgCJb0jTOq+/n7sXcpmKIUBQVEm3dp1PrHWOXlh+erM9Avsz2T/aHbK1qro8awoUXQTq3BgglPgbmxB7OfRfpoEIxeoGaFtpKk+ESbyOZ5ydsecF0MyPRyuWfugXQ7agVj2t/tE6WB5bRZ47NVq9ajTqu9MTZqarYRYrJIYEGRccsehGKao6IxVUCOHdk6QaqlMsGCowYkzq0j2r2XoPX93DLw6rNOkLAipBAEQQrEgjYbHbFkulNpaAW3Mbx19JxNQyCsQ6EQahqE9ToKW+7Gx4eMrXzv7D1QG45lEasqsqsGHiBEg8r9cWcpwTLJ7OXoD0pIPwwQzvCNbq+uIERH4zicZUDmcWUGmx7TI6SAbAD0EYl1Y67keePCg88OA5GOgk7Y4B8sCe1HCDmaOhWZGU6lg2JHJhsfKdjhW9BphqmRFvTFTjB+qb3fMYznhVHPZOuAqgqbshYaSJveYDbwAI+YfM5m1qUNSmQY9faggjkQZBHIjCKakmBp0BnOErtb2NOYqNXpPFQj2W2soUQRtYcwfdhyY4jqPiVkmInZXKVKVYJUUoQDY+qbHYj0wz9ps8aWXNQRYrv5kDF5iDgD22zIXIuxEiUtPV1H4422Y94B9JC0Q9SvqZoCjx3aSBYE3iJltriTJx9xTiwqVaVdDJnvNAuzRESKYI2mDYCTN5xlPGnVtDKVFgNMgnc4ucAzdekVdGBg6VEwRGwnSZXa2M4tx6iSjfQfO0HHatRjS1FChkQCSAwsFhAdW4m32pIws0+F95U73MPUXZiChZiJAsQw0x4TLEQI5QTX7QVMzWYmqaIA22HL95hc352+AGIOEVKpBBoCrIsrM2l5gzBgchO0zsYtoRpXYODQ58K4cjKxo0opxtpLkyJ8GnxGRccvFNwLpvDeI1laoKOmmb0i7EAqtzC6haYueYOxxb4Vne5qOKmXCwSCsiQYA0q0E8ogW6g4nyK0w9So9IwWdlXw6biANUTaTfyA5nBlJRXzA1QNy3FalMsyPIRjEkXJFxAEQQTtHlthr4bkaVX62uxLkCBqEBYkHSLCCTFuXW+AObbvQ+kFUQ7G3I6Qo8tuu0+Q+nnK7V/qUZ2RFDwBcBWux2XfEskXJeF0K4s0LI8FV6bJTqOEJDEvHTfTF52GwN8SZzsvVqxNUikB7Kg+K8yRICySeRO0RbA7hletSekGqhtRAamp8IMw0Tz3F/O53wy8UrsY7s+K5XbxcvTa+PMllnGVXoS6OMnw9aFGApcmWIJA1E3J5AT1PIY6Wr4IAVJguF5zNpty/V8BP6eqtyVVmC1osxB9/wAt8XXzasgZyVUQb6fUczc7b/HEpqV7Fsr8U092VCss+yLgEza/O8898L/BOB1cqWrO9EUiCAsydRgC/LcGxmRzwYWrrqMyEPpGxkmY6AWHQkjexnEucq1u6LlhScnwSRIC36wviJhQDA5k4tjcoLj6jI4qValVGlhJAYOoYMPZ2mQCNtQggn0xXzNVEFMAGmrsCS7G+k+JmkklrQPNbEYgfPsKS5lyrOumkaQeYjxEuxN9WoQoiNaybkCnmOzdTMu9RiKNUy4VtlVTaBBgG/OLmJxeOJp+J6GRLneIFmCU4NZnB7xTAVbaULNuo3tuSLE4u/0NQFnClx7WrvJn+7Cx0gbYrZXK0MuCzP8AVgAoxM1apYiGFMAeCZgiD5iAcX6fBeJZgd9SKim8lQ4CsBPNSSR6HAyXpJ1+1gZb7NZ9qJrAUO7D2YEiNQLSyiIAaZgARPXFzhPGalKrVcIoFQDUCTErIDRI8RBuf4R5YhXheJV4V54bnlvR6axxRPxDtDWqEBQkjYgSBPWWIPwwWy/Fq9KnSp0ys6WJJWTaPPqcU+F8NUFjvt+OL/c/X07bU6n3tS/I4vi7zq2GXEHV+02YmGraT08I+SH54hbjtY712/xH8FGPuM5ZTmlB/cn7zjmpw5OoxKXe31f1GTiR1OMVOdep/if/AKhiM58neo5/xfi+Jf2JB9ofEY+/ZaY+0vxGE4ZGHlEgOaB+03wP/Vjlqw6t8P8AXFwUqX7y/EYk0UgPaX4jA7qYeaI+E5ZtWq99v9sGabECqvIlW95ifljrL1qQA8QFhjjNZymA7axphfFNrtHzx1YoOKJZJWQk3x8MqG5nENR8KdfPOJXvKk/zN/1YaU+JGMUxrfKkbN8Rhb7aZZ2yFRApZpSygnaopNhewvigvFKo2qt8SfnOLOX49W2IFT3QfiLfdgLMr6AcDKONr4wB0xYyDuHAWbQQNhv0wV7X5SrmMzrp0XuLjzET8t8fZbs/m/8A6dxcb6fxbHZ1iiZxnaxZCHVWqSCAFBIkwAvO5PIXt7q+VWrqaksd57TMRGgJ5kwpkbm82G9y+d4Lmw8ohXpBRfx9ccU+BZx6Zp93Thn1sZWSZne8AbQIGFitCsF5ri1eAGcoVUpZYLAyG1Wlpk38/PAsZ0iZdoJBgdY3jbBTivZHNIrVahUgX9ok7x088D8hw3XWphyNBgvBvpDANFjDRJFumKVFdQoNcKyGaGh172mHWQ5Q7GBq+8GZG8yBfGsZBj3Sh5YwJOkrqI5xvfe/UYTa/GKRzASkv1VNvCX1EkIpCgliZtHLkN+ZfinaRhaiivUsAWYKqyRMk+Zx5PbIyyNcV9v3JzthCpm0VxKsqqdmUFV3J9LT6TiBuJv3ppKhY/ZZioWDOzc4jYXviCkzEB2qoW56G8I5Wbcjz69IxxleJqpbTp0jedpvfmb+/HDWuliljieRWCJEHxEz0tAv798Uslkkae+LlSSdSkAAD7K6RO/3gm2PeIZ4VVUGd7i3i99+fLfywJzfFIQ6XInwkAyAPEAvPaZi24w+OE6oVxZa47x3QoWlAVR4ACYA8557XgXwtHPPnGSnXbTTFzBHIcmbmfXmfdCrMz2T2Y3i25573vHXFXIUHOYvTZ1MnSFki8SbWE7+X3ehjxJJvz9Rkn1HLK8Iy6imEWpUUMCBcgliN9tewBAM7YkzXB83VLU6v1NJzLuWZRaDTTSbEAn8bBZNilk8ytJND08q1wi1AVnwksYjSLSZm3PeDNlu6o0kV84XY62LAQXIK+GKhIv4gCRE64PiIEocru9/U0SjwfszS75Kmbdq2kA6KQLW0+EFtXjMAeECwifJ3p9ru7GgFBptHdMYM3EhlBg2kD47le7VccTK1F0ik6MoUtfvBJOyiWURq85HUxgC3HuG0iaZouxB8Vpgm7CQsHSSVnyw0FkybT+/9DJWGuI9ocnQGp6WYM9Cnl1PngdU7c8PF+4zR99P/qxF9JmUAWmBa3zcflhIzVDShJjY9eox2Y1a8XU6ZSp6Nn7O5ulXSnVSmy06qkgOfFZis2Mbg/dgxRyy98BFghtJ6j8hhe7Cr/4XJiI+on4u5wz0/wDiB/y//VjJbY/oJHabj+Uy9djVyRLpC6lq2+EAc8DX+kfJAgfsTSdvEPyxR+kZNVereJqgT7xhLzGXIZRANpBPlP5YMIp9RJSoff8A2n5Mf/At/jX8sG+LdraGXp942TkWsH/7cZIuWB1eFOfJvzxpH0pZYLlFjr8tONOPijx/UMZaZw30pZYCf2Jv8YxJS+lWiXCLkrlgt3G5MdMZbRrhiPq03H2T+eC/BspqrUjCe2hJK33E3ncny54o8cUJzZ+heHkywYCxi3LyHlgZxvIr3daqVAcr5ek+sWnpgtkj46v85xB2j/4ar/LiKjotJgisd8IPH+PUaNY06mvUBNlkX9+HuqcY59IzRnW/kX5HAjjU3TJXQcy/GqFQgKWk7Sp/LBnOU4ydaN4/EYQuAKSQZI5WA8uow8cRZhk80NRJC2MAHYHkBhHhUZ6DytCRl+N1MvUkQTFgZIvzgHfBSl29zZ2FADrobmR/Fhd4pRIKSZOm59+IMupnnEe72hjsjSWib2NlbtXm23amP/xf92K1DtXmSQBXgkgQKQ5kczOBlatCjoJ+WIOH5hdSib6h8xhU20akMfaPiuaRVRqxKvMiFjkDy88LOTzYSqrkNzDWF7EDn+ow39uKX9j6t+GEvMVFAMbhgR7jfzxobVMLCdPPRULw0EkxAnb+bFXjud7zTAZYPOPdscW0dSuobDA/P5hGW24OBBeK6MG+EO1VO5FOow0gMQwAUdTJiMGiKgnQgCqsAk23ERab9fQ3vhSy+fUWkjbbBStxlqZJZidfXyiMc2XDOUtL+ScotjPRzGmnHgNRrwxsNhYCCenuNsdZigqqGRPCsmCphpB1EA7DbyF9+YLhGVDkVajNqUyq6oPKDp3nbf78FK9Y1HCkEAkA6jchbyLTI6ed+uOOUOMq+pKq0LtDKValUKiFm28EmBIBOlV9kTe/QdMaKtJaVGO7IpLSVmNWpM6yviISQTPhEGAT0BAp9mnphaiUpVyA9R13KgmFESFUSwkm5Ym9hiPjfEqFJAyvV1kEaWCgb8gCVYbEICFm+KynzdV092NVkfHmp5jMFa5AUgHWFFhUiANTWaSFnYFlsRIPNfguXq1Kr0XYPQ0NLVAtMQCCRUam0rTZUBn2mmLLGCmV4RTzOXFSsKkrp7qkKkkiWKM/iFpZ20KdzA2AKl2p433ecgU2GXokClRK6FI0hSfZ5lFbmN+pGHxJtaexn8iccIBrKC618xS3FNtShVHhaQYL9449rcJOm+CK/RzFmqUUbmhLMVm8E9yZOBfZbVRRHakWWsy6yTCqjAhdUX0ywcgiCpF941PgDMuXpqtbLKBMBWge0bgaTvvvzxZcrpdDSfkJH0ne3THkv+ZsJnGk+qMfu+X5nDZ9I9cd7SuN15/zHCtxmr9Va5gj546EtjyZqHYof+Hyg/8Atk++T+OGRG+v9KY+9j+WFvsm/wBTlvLK0v8AIMGquZCVGYkwEH+Y4VeZZsy/t3WipUY8q1/8d8Cc3lwVO5KqSPgf4j54udpaqVarFm8DMToteSTO9gBzwLznF1UIFUVIETtBtEkeRwF8jmlkvoR5HLsbwbnp/rh5+kuulegEpsJDEGZAk6CL+mEzh2e7x40yTBv8bTf9b4be1GapCGprT06ixjmd/EI5nnfle9tKVUBTaRnmS4U+qPDII2Pnhj4DlmFSkNJAV1LG94IiOXl8cC81x5WFkAebwFURNgNIF+X54s8L4se9RSBplQxnYSAfxnBcpvqjcpWbjwyuGLkGQXMYi7UVguUrEmAFknFLgfEFYuFnSDY8vd1xN2loirlalMn2oBkTzHLAj8J1Ng1KwYalupuD1B2OMh+kj/jW/lT5HGo8LP1FH/lp/lGMv+kJSc6wG+lP8uNh+ImyPs5cj9chh4zwnL5odV/9OEvs3l3WJUkybAgn4A4cM85GXzLEEeAxPkpwJ/EZCRxSGZY5CNsVWUgRy3+8f646zGdQkGbEflivms1NkviiTBZzmX8Px+WKuUQ61MWBHzx7UqyIx7TYr0+OKrSNZofbNbUv5m+Qxn2ay7FmIEgEyfecOXaDiqVEQqQYbb1GFZwQCwdPETK6hI9x/VsSxujEuQE0SBuQw+eB7ZJwCSrCOfKMTcPZ4hCvvKj5kYvVu80NNSl7J8OpZPWNx94OGtxZrBlLI1JB0mN8Fs9SJC6V1QdhH44lpZvWlOHoIQuxMTAiGhTfztjlahIgVaIPlNvI2xOU5N7RrLHZypW76lSI097WphmMXGoSPSJOPOF8fr1H7lF1NUeFISWg/ZGwjckneSTiz2Y4fWzGYCq6Squ1mExBXw/xSw6czyw69heyByjNmHqBsx7IRLogI+0Z8UmFMQB4rnCZO74ttKxXSKuaA4ZlxUMMx0TLAhmGuFEDxIG1gkgGAIG5wqdnqL8TzpaoPqx43EnSANlmDpkx8DjR+KZPMuRSoIsOfrXZFgAlJ0h7HV4zEHeLY9c5fJB6iotJSRqKjTBmA3h/dJVSLQItjnhJNNpbehW9ADtXxOrlO9qUmVjUTu5Jh6IIIDLFiCCwERB09MCuz2ffOVKyVA2k6WqnkGDsdQXSfE3hAIAIPkMWP6q5rPODVenl1HjWm0tU0vtCc0ZkYpqK2nlGGulwqnkaOqlCQddSWDB9Mz4oEkLJCmwgRzJaSjHGoLr/AALaSAvGeG5qpXyvckHwkEmmwGkliBUMSYhgPWJucVD9HJvA1CTBFSBvtBEiNoPTFXjHb7v6jBA9CH9tDMquwKmVInUx31FvLF+k1TMAVlFZgwHiBYTFjYOALjkMapQ0HxNjRwFCKKiogDjeb/fecFUoUzuiH+6Pyxy3BKiidS6v3QbxBPqdtgL48TJ1QC2ltIPS/wABOGj23A1qSLVRMMqBU1joFjkANo6Yh4mvtMSgXTDagTaTexEbnrixRqcjvExzEbz05fEYo9o6VRqRRaTuWt4TEeZO2H7/ABVfJfU0noyXj1WglaobyslCkEE8uUQNvfgRl+DZvMqHpU3qU9WkEQBPp0E77b4ZafY7MftAV8vVdJAZ5AtvadjAO4+EzjRqGVSigpoulV5YeGWD+F2JGN7M54dwN8mGesAzbSXNh5EdevmcVeMtXzVSBTFKmqgglQqgeoUe0dgfPlh24yCykAxhUqcOzLygzAWnPiRQRzE+pjr5jYnA5btgcHehRSj9YFXxNMQFJJIJ2AudsEslwKq9QroZWXTqBtpk2kQCJub8gcVs/wABrZaGlNQII0EyL2Itvb7tsOHYKs5pO2gwzsXqm0nkNvEx35R8qTkkrsKjsY+zRqU0C1CCRtHTB3NZiaZHp88BKNS+LFfMQh/XPEL0WqkVMhWC5ekTt3af5Rj2owNxzwMF6dITACAfACOon3/niek0KATcW+GJ8rYpJUfFDjdSctWA/wDlt/lOJq1SMCuIZrwuhZAGBG9wCI+M8sMmkwN0jP0yp52GLVPhTNDUwSDf09+Ci5NVglg3wjntO8frbEOc46RZQI5Nty6DFu9nJ1AjbZVp8CaTrYKBcjn5+mO8xxGigAo0hItqsT6zG84pEVKvIm/P5DDHwjsyohqvw/PDNec3fyQ6i2BsjlKuYudupHywVXs7htpUFAgRGLCUBhXN+RVRoTV7OHB3s/8ARzmM0fAFVBINRjYEDbqTtsMG0oCRO2Nb7NcGpUKc0g31gDEvGrawMCBEm2ByZuKMhq/Q5mV2ekw8ifkRjzI/RbmtWk1FprzPi93htJvtjdgMLfbDOVaRpGgok6pZgSBA5wC0+7liGeWRQuHUzaSEfifB6OSpCimty0d5ogPUJBUgkzpTpEgGfUX+BcPV6NM1KlQJJ1KXkAhxBLwCxGlAIiwNzMYodo+MtTAOZWnUqKSpUeExAiJsYLapNvaA3nEvADVzFIKAaVEKoSJuojbY3bUZvtbrjg5ZILlPqcs36HPHnziVlXL2RqaQCGZQZlw3ihTrMzswsdrqvEuzWdfSKj1qtxH1YK3ADAw9xAEzYxONMOWLe0sk7g3F42nlirmOGi+kKOW0W2IFtvh+OG/2afh0KmDcpmkytJK2YZq1QsRUcKWLau8lrTADAgQLaUAF8Zfm+NVny2kMaYUAVBECoHqVGJIkjw6lF72N9saZm+ya1R4m2ECEXYksIi53jfrgdwzsNSo1adV2D6ZIpunhJCkgsNWwMNB6fC2HPCK31DF0I/Zfsa1am1apT7umiF9b2RgLyCSZEc4ZeXpTq8YzVEmnTDoguoAtBuDYDeZ2G+2HLtbnc41SrqrKKVYBBoI8CoTCxOoG51dZwm1rmRWQDkIHK3PnjrU+TvqPGXqNXBO2VeaiU1Z3eTo1G1j7JZiQ0xYCTPxujtpmlppUqOdMkaV9ssPakQSqRIBtscZ9l8ys3hSIMwJt5zbbHaV6bE6mNxBAkyPOf1bHLLsWJu+P7DKTNDy/bZqjqT3LOQVmFNSxBhWdRpEarXG2Lf8AXisKqkoopMpCq9RVK3/eEruJvsIuMZozpIIYzsx3BP8Av88R1mFSfExjpysL7+g92FfYMD/D/IeTNQXtkK2skVaMEDuwyFTAnxSpY77D4icX+Hdo8pqLPrNQEkKSSDbcWAibCQDInGQCsad2qG9rsJi1+vIXOO8rxbxMQwPhi/zEc8Tl/joU+Fr8jcvM1hOP5fNsE7pEBBgkxeRAED2jJkREiZMYvUMnlaSsCUJBuSNc2iYiV/lB5HGK0OIEsIJpaOckwQbxEEGMFv6yVShpt4wYuWMWm/qflgPsU14Yydfn9wqbNVocRyphVamskgAL4jfkCsm43BNunLzNZodyE7qnTosoAnTT7tYjVpJuLCFEzHOADj1HtG9NoCqLzDIhuBAltOphc+EmBjw9q67tpdyqnQBpgQEkCAovYwfIRBwr/wAZkbu/qw3ZrTinXp01pOjMoEnWLW5IOZI6E9SMA81UhDMx+pwnHicFdLiEMgRuTE8hH6sOd3inaI1aShibxG2wi2onVM/746MOKeLwN6Cp1phPhWWq1KauCIKgwRuWE6Uj7Qi08lOLuX4ZU0amAVtNwTpLafa8MSb+WAXCO0tOhSiGEXmxJmAACbhYkHSOmBvaLtOzx9bUYxLLrJUQYWDb1Eg7YE8Wac+MdIWT3oJZ/N01F6g1G4mCoPrAJ9YPLAHPcTKyGKdLD2hH3A2/1wGqcXqNqib8ybx0mw+7HlDJM51GCSdt2Pu/PHbj7KofGxeJy9d6zBUExt+Mzti/w3gUm41ef2f+4/dg3wrglvEoAt4Rf/Eefywy0MpAFrYq8laiVjD1BfDuGrT2F+v629MElnFtcvjoUIxMpRXWcSBjidaOOhS8sYB3w3iApNqNKnUI216iBHkCAeW84Z0+kOpzoIfRiPwOFXuv16Y87v8ADGow5U/pDM3y3wqefTRip2i4hU7r9pRB3qTpDXD6gpVSQRpMXXpJsRus0qYkap084335eeCPHM8aqrTTw012UderHm0Aff1xKalaonOLYoce4yj1Wd4pq9yrGVkqoMSeYAmPXBHgHHRSju3lWAAWwBPK1jO3SYPTALtJwguspCvzkWew3PI2HlYYW8zkxRCs5dWG6ago89MmWHmJwkuzKS2yM4GwUu2I+0qwDyYbCJ+0drD34O0q6uiuuiGgwCDYH74F52HWcYLR4szzHuubdJAgfH8MHux/FTQqhiRDXYGQvkWCiG03MY5snY3FWJ06mqVuKU1IEjUTAABJmLxF/uwPbtLSD6WqUgAfFJhoHICBLTYcvKMe5DthTapV0KhUavrO7KsYNryRF9+XMAXxZ/pylmD3Q0EA93oYIwFxJMWuYsJBtjlqnuLM1q7EvtVVGhatJQaYMBFYFZYCSB9vleLkdAAVvI9lRVRanfRqvApzF+usfCLbY0ftPwQZpTDSVpllK2ZWBlCpCyUtN4A5c4T87xPOM5KUTB6rS3i+73EzfmL3nHpYcj4+AyTYYfsVl1gHvGMzA25bxYeQnAfPfR6Gb6lpAtYD3+/088bb/RdPVp02naT0P545zvDkj7XxxKM8sdpnV3DRhrfR0ojXVJN4UdOsk2vH32xVP0fsUYjkfCvNhHK8DG0UaAKM5F1YD749eeKnEUCKWABIB3vsQNvfg9/mj1YO6kt2YV/U6sJMMvSR+p9RaxxW/q+9xNx0uPeeYx+gKVMHTPOOQ+1E8sRVcoj6SyKxN5IHOJ9xnB/35rqiTswCrwGqovIXkSCAevriZOEVbAB5Y+HmD7+fK2Nt4nkKVSkQyLGnVa17dOV9vTAbJ8Ep0czURSxUNpEkbXPIDFV2uTi20F2lsRKnDWNMr3cMI9oWAEgmTbeOVr4G8R4M8gqqoCeU+R+G/wADjXMpl1ZFke3Yjl7vjga9BRVYRY8v72m3uxCPamn0J8zK3ytZec7TfaR+hi5k0cCGE40/N9n6IGuDqcwSTyg2HTC/W4LTABl9yN+hYdPIYtHtKyaoKnbKfCMhmNJelUCbDSSCOe6mQbSIj7Rws8aytZmbXSAMySFC7+gFvLGm8A4RTZX9oXI35bbEEfdjvtXwOkKcjUCLSCOcTyj4dBhIZeMx1EyChkSORU9T+HX3YcuAcIUCUgz5394IkYlynDaci33+U4MZVFX2VUemOiWVstjg+pYy/DW6YtDLxyj9fq+PqQ8yPQ+mGLP8LWnRpOrPqfeSD8LYylZRqhf7mOX5f7Y+0eUYIlTtJ+A/LEL1bxAPuw1g2VO78v1yGPdPx/HFyb+4nFnuhtfBTsDdAnRy93549VPXBGtSAHvH3kY5dI2w1C8geaXyx4af4HBHSCPdjmnRBiemBRuQO7gHz/1xBX4SrAgbc13HvBscE6wjl0GPGEKTznAcTckK9fsfRJnuwhj2qZ0nnyMr92A+e7L92fDVZRH2kJiPMH8MPFHNsQD6/cSMdvVPlgXLzFcYMSsnl2pgqNLAwDpeCRM7kLE2+Aw9dkeH1jRPfJEnwkkVJWZ8TKYgdSRtz5CeLZdSuw36DF3spR+pJJJ1VCkGIgKX5AbkCfujHPkxqiOSCitEnayrmArPSWKahVOgGRII7xl1exYCACQDJvhcpdtRSHd1aB7xCVciSCVMEyagJk3uOfPfDJUmtRCligqUbin4Y16XYDoNRmNuW04GcG4PSzNFK1YaqjTqaBfSSoO28AYW4NW0Dk/M/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64724" y="4416216"/>
            <a:ext cx="9750425" cy="1941429"/>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sz="2400" dirty="0" smtClean="0">
                <a:solidFill>
                  <a:schemeClr val="tx1"/>
                </a:solidFill>
              </a:rPr>
              <a:t>The </a:t>
            </a:r>
            <a:r>
              <a:rPr lang="en-US" sz="2400" dirty="0" smtClean="0">
                <a:solidFill>
                  <a:schemeClr val="tx1"/>
                </a:solidFill>
              </a:rPr>
              <a:t>2019 </a:t>
            </a:r>
            <a:r>
              <a:rPr lang="en-US" sz="2400" dirty="0" smtClean="0">
                <a:solidFill>
                  <a:schemeClr val="tx1"/>
                </a:solidFill>
              </a:rPr>
              <a:t>GSICS Users Workshop (GUW) will be </a:t>
            </a:r>
            <a:r>
              <a:rPr lang="en-US" sz="2400" dirty="0" smtClean="0">
                <a:solidFill>
                  <a:schemeClr val="tx1"/>
                </a:solidFill>
              </a:rPr>
              <a:t>held as a component of the TOVS on 1 Nov 6:30-8:30 Pm</a:t>
            </a:r>
            <a:r>
              <a:rPr lang="en-US" sz="2400" dirty="0" smtClean="0">
                <a:solidFill>
                  <a:srgbClr val="C00000"/>
                </a:solidFill>
              </a:rPr>
              <a:t>            </a:t>
            </a:r>
            <a:endParaRPr lang="en-US" sz="2400" u="sng" dirty="0" smtClean="0">
              <a:solidFill>
                <a:srgbClr val="C00000"/>
              </a:solidFill>
            </a:endParaRPr>
          </a:p>
          <a:p>
            <a:pPr>
              <a:lnSpc>
                <a:spcPct val="200000"/>
              </a:lnSpc>
            </a:pPr>
            <a:endParaRPr lang="en-US" sz="2800" dirty="0">
              <a:solidFill>
                <a:schemeClr val="tx1"/>
              </a:solidFill>
            </a:endParaRPr>
          </a:p>
        </p:txBody>
      </p:sp>
      <p:pic>
        <p:nvPicPr>
          <p:cNvPr id="6" name="Picture 2" descr="Village of Saint-Saveu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8702" y="686885"/>
            <a:ext cx="3148585" cy="236143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3"/>
          <a:stretch>
            <a:fillRect/>
          </a:stretch>
        </p:blipFill>
        <p:spPr>
          <a:xfrm>
            <a:off x="495300" y="877004"/>
            <a:ext cx="5343525" cy="1981200"/>
          </a:xfrm>
          <a:prstGeom prst="rect">
            <a:avLst/>
          </a:prstGeom>
        </p:spPr>
      </p:pic>
      <p:sp>
        <p:nvSpPr>
          <p:cNvPr id="11" name="Rectangle 10"/>
          <p:cNvSpPr/>
          <p:nvPr/>
        </p:nvSpPr>
        <p:spPr>
          <a:xfrm>
            <a:off x="-13064" y="3332863"/>
            <a:ext cx="9906000" cy="608693"/>
          </a:xfrm>
          <a:prstGeom prst="rect">
            <a:avLst/>
          </a:prstGeom>
        </p:spPr>
        <p:txBody>
          <a:bodyPr wrap="square">
            <a:spAutoFit/>
          </a:bodyPr>
          <a:lstStyle/>
          <a:p>
            <a:pPr>
              <a:lnSpc>
                <a:spcPct val="150000"/>
              </a:lnSpc>
            </a:pPr>
            <a:r>
              <a:rPr lang="en-US" sz="1200" dirty="0">
                <a:solidFill>
                  <a:schemeClr val="tx1"/>
                </a:solidFill>
              </a:rPr>
              <a:t>The conference will be held at the </a:t>
            </a:r>
            <a:r>
              <a:rPr lang="en-US" sz="1200" dirty="0" err="1">
                <a:solidFill>
                  <a:schemeClr val="tx1"/>
                </a:solidFill>
              </a:rPr>
              <a:t>Manoir</a:t>
            </a:r>
            <a:r>
              <a:rPr lang="en-US" sz="1200" dirty="0">
                <a:solidFill>
                  <a:schemeClr val="tx1"/>
                </a:solidFill>
              </a:rPr>
              <a:t> Saint-</a:t>
            </a:r>
            <a:r>
              <a:rPr lang="en-US" sz="1200" dirty="0" err="1">
                <a:solidFill>
                  <a:schemeClr val="tx1"/>
                </a:solidFill>
              </a:rPr>
              <a:t>Sauveur</a:t>
            </a:r>
            <a:r>
              <a:rPr lang="en-US" sz="1200" dirty="0">
                <a:solidFill>
                  <a:schemeClr val="tx1"/>
                </a:solidFill>
              </a:rPr>
              <a:t> in Saint-</a:t>
            </a:r>
            <a:r>
              <a:rPr lang="en-US" sz="1200" dirty="0" err="1">
                <a:solidFill>
                  <a:schemeClr val="tx1"/>
                </a:solidFill>
              </a:rPr>
              <a:t>Sauveur</a:t>
            </a:r>
            <a:r>
              <a:rPr lang="en-US" sz="1200" dirty="0">
                <a:solidFill>
                  <a:schemeClr val="tx1"/>
                </a:solidFill>
              </a:rPr>
              <a:t>, Quebec, Canada and will be hosted by Environment and Climatic Change Canada in cooperation with CIMSS/SSEC/UW-Madison.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a:xfrm>
            <a:off x="377735" y="1352013"/>
            <a:ext cx="8915400" cy="3154674"/>
          </a:xfrm>
        </p:spPr>
        <p:txBody>
          <a:bodyPr/>
          <a:lstStyle/>
          <a:p>
            <a:pPr marL="0" indent="0">
              <a:buNone/>
            </a:pPr>
            <a:r>
              <a:rPr lang="en-US" sz="1600" b="0" dirty="0"/>
              <a:t>Manik,</a:t>
            </a:r>
            <a:br>
              <a:rPr lang="en-US" sz="1600" b="0" dirty="0"/>
            </a:br>
            <a:endParaRPr lang="en-US" sz="1600" b="0" dirty="0"/>
          </a:p>
          <a:p>
            <a:pPr marL="0" indent="0">
              <a:buNone/>
            </a:pPr>
            <a:r>
              <a:rPr lang="en-US" sz="1600" b="0" dirty="0"/>
              <a:t>I just sent out the email about your workshop to everyone in the ITWG.</a:t>
            </a:r>
          </a:p>
          <a:p>
            <a:pPr marL="0" indent="0">
              <a:buNone/>
            </a:pPr>
            <a:endParaRPr lang="en-US" sz="1600" b="0" dirty="0"/>
          </a:p>
          <a:p>
            <a:pPr marL="0" indent="0">
              <a:buNone/>
            </a:pPr>
            <a:r>
              <a:rPr lang="en-US" sz="1600" b="0" dirty="0"/>
              <a:t>I won’t be able to join the </a:t>
            </a:r>
            <a:r>
              <a:rPr lang="en-US" sz="1600" b="0" dirty="0" err="1"/>
              <a:t>telecon</a:t>
            </a:r>
            <a:r>
              <a:rPr lang="en-US" sz="1600" b="0" dirty="0"/>
              <a:t> tomorrow. Here is what I can tell you about the logistics</a:t>
            </a:r>
            <a:r>
              <a:rPr lang="en-US" sz="1600" b="0" dirty="0" smtClean="0"/>
              <a:t>.</a:t>
            </a:r>
          </a:p>
          <a:p>
            <a:pPr marL="0" indent="0">
              <a:buNone/>
            </a:pPr>
            <a:endParaRPr lang="en-US" sz="1600" b="0" dirty="0"/>
          </a:p>
          <a:p>
            <a:pPr marL="0" indent="0">
              <a:buNone/>
            </a:pPr>
            <a:r>
              <a:rPr lang="en-US" sz="1600" b="0" dirty="0"/>
              <a:t>The workshop will be held in the main conference room at the </a:t>
            </a:r>
            <a:r>
              <a:rPr lang="en-US" sz="1600" b="0" dirty="0" err="1"/>
              <a:t>Manoir</a:t>
            </a:r>
            <a:r>
              <a:rPr lang="en-US" sz="1600" b="0" dirty="0"/>
              <a:t> Saint-</a:t>
            </a:r>
            <a:r>
              <a:rPr lang="en-US" sz="1600" b="0" dirty="0" err="1"/>
              <a:t>Sauveur</a:t>
            </a:r>
            <a:r>
              <a:rPr lang="en-US" sz="1600" b="0" dirty="0"/>
              <a:t> that we are using for ITSC-22, and it will seat up to 200 people in classroom format. We have penciled in the time for 6:30 - 8:30 pm on Friday night (Nov. 1). There will be the same AV system (projector, microphones) available that we use during the conference. We don’t have any special arrangements for remote participation during ITSC-22, but I’m assuming we could set up a </a:t>
            </a:r>
            <a:r>
              <a:rPr lang="en-US" sz="1600" b="0" dirty="0" err="1"/>
              <a:t>Webex</a:t>
            </a:r>
            <a:r>
              <a:rPr lang="en-US" sz="1600" b="0" dirty="0"/>
              <a:t> session using your </a:t>
            </a:r>
            <a:r>
              <a:rPr lang="en-US" sz="1600" b="0" dirty="0" err="1"/>
              <a:t>Webex</a:t>
            </a:r>
            <a:r>
              <a:rPr lang="en-US" sz="1600" b="0" dirty="0"/>
              <a:t> account and the </a:t>
            </a:r>
            <a:r>
              <a:rPr lang="en-US" sz="1600" b="0" dirty="0" err="1"/>
              <a:t>WiFi</a:t>
            </a:r>
            <a:r>
              <a:rPr lang="en-US" sz="1600" b="0" dirty="0"/>
              <a:t> available in the room. </a:t>
            </a:r>
            <a:endParaRPr lang="en-US" sz="1600" b="0" dirty="0" smtClean="0"/>
          </a:p>
          <a:p>
            <a:pPr marL="0" indent="0">
              <a:buNone/>
            </a:pPr>
            <a:endParaRPr lang="en-US" sz="1600" b="0" dirty="0"/>
          </a:p>
          <a:p>
            <a:pPr marL="0" indent="0">
              <a:buNone/>
            </a:pPr>
            <a:r>
              <a:rPr lang="en-US" sz="1600" b="0" dirty="0" smtClean="0"/>
              <a:t>We </a:t>
            </a:r>
            <a:r>
              <a:rPr lang="en-US" sz="1600" b="0" dirty="0"/>
              <a:t>will arrange for some drinks and snacks for the participants.</a:t>
            </a:r>
          </a:p>
          <a:p>
            <a:pPr marL="0" indent="0">
              <a:buNone/>
            </a:pPr>
            <a:endParaRPr lang="en-US" sz="1600" b="0" dirty="0"/>
          </a:p>
          <a:p>
            <a:pPr marL="0" indent="0">
              <a:buNone/>
            </a:pPr>
            <a:r>
              <a:rPr lang="en-US" sz="1600" b="0" dirty="0"/>
              <a:t>I hope this helps</a:t>
            </a:r>
            <a:r>
              <a:rPr lang="en-US" sz="1600" b="0" dirty="0" smtClean="0"/>
              <a:t>.</a:t>
            </a:r>
            <a:r>
              <a:rPr lang="en-US" sz="1600" b="0" dirty="0"/>
              <a:t/>
            </a:r>
            <a:br>
              <a:rPr lang="en-US" sz="1600" b="0" dirty="0"/>
            </a:br>
            <a:endParaRPr lang="en-US" sz="1600" b="0" dirty="0"/>
          </a:p>
          <a:p>
            <a:pPr marL="0" indent="0">
              <a:buNone/>
            </a:pPr>
            <a:r>
              <a:rPr lang="en-US" sz="1600" b="0" dirty="0"/>
              <a:t>Regards</a:t>
            </a:r>
          </a:p>
          <a:p>
            <a:pPr marL="0" indent="0">
              <a:buNone/>
            </a:pPr>
            <a:r>
              <a:rPr lang="en-US" sz="1600" b="0" dirty="0"/>
              <a:t>Liam</a:t>
            </a:r>
            <a:r>
              <a:rPr lang="en-US" sz="1600" b="0" dirty="0" smtClean="0"/>
              <a:t>.</a:t>
            </a:r>
            <a:endParaRPr lang="en-US" sz="1600" dirty="0"/>
          </a:p>
        </p:txBody>
      </p:sp>
    </p:spTree>
    <p:extLst>
      <p:ext uri="{BB962C8B-B14F-4D97-AF65-F5344CB8AC3E}">
        <p14:creationId xmlns:p14="http://schemas.microsoft.com/office/powerpoint/2010/main" val="3734955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171622</TotalTime>
  <Words>566</Words>
  <Application>Microsoft Office PowerPoint</Application>
  <PresentationFormat>A4 Paper (210x297 mm)</PresentationFormat>
  <Paragraphs>122</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Helvetica</vt:lpstr>
      <vt:lpstr>Tahoma</vt:lpstr>
      <vt:lpstr>Times New Roman</vt:lpstr>
      <vt:lpstr>Wingdings</vt:lpstr>
      <vt:lpstr>Office Theme</vt:lpstr>
      <vt:lpstr> GSICS Users Workshop Preparations </vt:lpstr>
      <vt:lpstr>Outline </vt:lpstr>
      <vt:lpstr>Introduction</vt:lpstr>
      <vt:lpstr>Introduction- Past GUWs- a review</vt:lpstr>
      <vt:lpstr>PowerPoint Presentation</vt:lpstr>
      <vt:lpstr>Format of  Past two GUWs</vt:lpstr>
      <vt:lpstr>Lessons learnt</vt:lpstr>
      <vt:lpstr>Venue and Date of GSICS Users Workshop 2019</vt:lpstr>
      <vt:lpstr>Logistics</vt:lpstr>
      <vt:lpstr>Tentative ITSC XXII Agenda </vt:lpstr>
      <vt:lpstr>Moving Ahead</vt:lpstr>
      <vt:lpstr>PowerPoint Presentation</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Manik Bali</cp:lastModifiedBy>
  <cp:revision>5477</cp:revision>
  <cp:lastPrinted>2006-03-06T14:11:17Z</cp:lastPrinted>
  <dcterms:created xsi:type="dcterms:W3CDTF">2010-09-10T00:53:07Z</dcterms:created>
  <dcterms:modified xsi:type="dcterms:W3CDTF">2019-08-07T22:21:56Z</dcterms:modified>
</cp:coreProperties>
</file>