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52" r:id="rId1"/>
  </p:sldMasterIdLst>
  <p:notesMasterIdLst>
    <p:notesMasterId r:id="rId4"/>
  </p:notesMasterIdLst>
  <p:handoutMasterIdLst>
    <p:handoutMasterId r:id="rId5"/>
  </p:handoutMasterIdLst>
  <p:sldIdLst>
    <p:sldId id="589" r:id="rId2"/>
    <p:sldId id="705" r:id="rId3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Hewison" initials="TH" lastIdx="1" clrIdx="0">
    <p:extLst>
      <p:ext uri="{19B8F6BF-5375-455C-9EA6-DF929625EA0E}">
        <p15:presenceInfo xmlns:p15="http://schemas.microsoft.com/office/powerpoint/2012/main" userId="S-1-5-21-993398506-3102826466-2400345913-28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0B5E2"/>
    <a:srgbClr val="FEDB00"/>
    <a:srgbClr val="99C221"/>
    <a:srgbClr val="00205B"/>
    <a:srgbClr val="FE5000"/>
    <a:srgbClr val="C5B9AC"/>
    <a:srgbClr val="CB333B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3588" autoAdjust="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8"/>
    </p:cViewPr>
  </p:sorterViewPr>
  <p:notesViewPr>
    <p:cSldViewPr snapToGrid="0">
      <p:cViewPr varScale="1">
        <p:scale>
          <a:sx n="84" d="100"/>
          <a:sy n="84" d="100"/>
        </p:scale>
        <p:origin x="3738" y="114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38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34293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4894" y="9734293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1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6" y="4713179"/>
            <a:ext cx="4987425" cy="44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1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B3123BCD-06C1-4979-A4B6-929E88FE602B}" type="slidenum">
              <a:rPr lang="de-DE" smtClean="0"/>
              <a:pPr defTabSz="917848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214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215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F1F1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27339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3395003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EUM/RSP/VWG/19/1111767, v1 Draft, 20 August 2019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NetcdfConven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715266" y="2681207"/>
            <a:ext cx="8334866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Hewison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for GSICS </a:t>
            </a:r>
            <a:r>
              <a:rPr lang="en-US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Working Group </a:t>
            </a:r>
            <a:r>
              <a:rPr lang="en-US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 Meeting</a:t>
            </a:r>
            <a:br>
              <a:rPr lang="en-US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WebEx, </a:t>
            </a:r>
            <a:r>
              <a:rPr lang="en-US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2020-10-20</a:t>
            </a:r>
            <a:endParaRPr lang="en-GB" sz="1800" i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266950" y="1491607"/>
            <a:ext cx="9647388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US" sz="2800" dirty="0" smtClean="0"/>
              <a:t>How </a:t>
            </a:r>
            <a:r>
              <a:rPr lang="en-US" sz="2800" dirty="0"/>
              <a:t>to roll out changes to </a:t>
            </a:r>
            <a:r>
              <a:rPr lang="en-US" sz="2800" dirty="0" smtClean="0"/>
              <a:t>GSICS </a:t>
            </a:r>
            <a:r>
              <a:rPr lang="en-US" sz="2800" dirty="0"/>
              <a:t>conventions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6594" name="Picture 2" descr="http://gsics.atmos.umd.edu/pub/Development/Logos/GSICS3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08" y="190072"/>
            <a:ext cx="2857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53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roll out changes to GSICS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IE" dirty="0" smtClean="0"/>
              <a:t>We identified </a:t>
            </a:r>
            <a:r>
              <a:rPr lang="en-IE" dirty="0"/>
              <a:t>the need for an additional field in our GSICS </a:t>
            </a:r>
            <a:r>
              <a:rPr lang="en-IE" dirty="0" err="1"/>
              <a:t>netCDF</a:t>
            </a:r>
            <a:r>
              <a:rPr lang="en-IE" dirty="0"/>
              <a:t> files</a:t>
            </a:r>
            <a:r>
              <a:rPr lang="en-IE" dirty="0" smtClean="0"/>
              <a:t>:</a:t>
            </a:r>
            <a:br>
              <a:rPr lang="en-IE" dirty="0" smtClean="0"/>
            </a:br>
            <a:endParaRPr lang="en-GB" dirty="0"/>
          </a:p>
          <a:p>
            <a:pPr lvl="1"/>
            <a:r>
              <a:rPr lang="en-IE" dirty="0"/>
              <a:t>“</a:t>
            </a:r>
            <a:r>
              <a:rPr lang="en-IE" i="1" dirty="0" err="1"/>
              <a:t>algorithm_version</a:t>
            </a:r>
            <a:r>
              <a:rPr lang="en-IE" dirty="0"/>
              <a:t>” – to indicate </a:t>
            </a:r>
            <a:r>
              <a:rPr lang="en-IE" dirty="0" smtClean="0"/>
              <a:t>version </a:t>
            </a:r>
            <a:r>
              <a:rPr lang="en-IE" dirty="0"/>
              <a:t>of </a:t>
            </a:r>
            <a:r>
              <a:rPr lang="en-IE" dirty="0" smtClean="0"/>
              <a:t>algorithm </a:t>
            </a:r>
            <a:r>
              <a:rPr lang="en-IE" dirty="0"/>
              <a:t>used to generate </a:t>
            </a:r>
            <a:r>
              <a:rPr lang="en-IE" dirty="0" smtClean="0"/>
              <a:t>product</a:t>
            </a:r>
            <a:br>
              <a:rPr lang="en-IE" dirty="0" smtClean="0"/>
            </a:br>
            <a:endParaRPr lang="en-GB" dirty="0"/>
          </a:p>
          <a:p>
            <a:pPr lvl="1"/>
            <a:r>
              <a:rPr lang="en-IE" dirty="0" smtClean="0"/>
              <a:t>Although </a:t>
            </a:r>
            <a:r>
              <a:rPr lang="en-IE" dirty="0"/>
              <a:t>this is closely tied to the product version, as defined in the </a:t>
            </a:r>
            <a:r>
              <a:rPr lang="en-IE" i="1" dirty="0" err="1"/>
              <a:t>processing_level</a:t>
            </a:r>
            <a:r>
              <a:rPr lang="en-IE" dirty="0"/>
              <a:t> global attribute, it is not quite the same thing.</a:t>
            </a:r>
            <a:endParaRPr lang="en-GB" dirty="0"/>
          </a:p>
          <a:p>
            <a:endParaRPr lang="en-GB" dirty="0"/>
          </a:p>
          <a:p>
            <a:r>
              <a:rPr lang="en-IE" dirty="0"/>
              <a:t>We </a:t>
            </a:r>
            <a:r>
              <a:rPr lang="en-IE" dirty="0" smtClean="0"/>
              <a:t>recognise we </a:t>
            </a:r>
            <a:r>
              <a:rPr lang="en-IE" dirty="0"/>
              <a:t>are free to add extra global attributes to our own products, </a:t>
            </a:r>
            <a:endParaRPr lang="en-IE" dirty="0" smtClean="0"/>
          </a:p>
          <a:p>
            <a:pPr lvl="1"/>
            <a:r>
              <a:rPr lang="en-US" dirty="0" smtClean="0"/>
              <a:t>EUMETSAT POV: </a:t>
            </a:r>
            <a:r>
              <a:rPr lang="en-US" i="1" dirty="0" smtClean="0"/>
              <a:t>Adding </a:t>
            </a:r>
            <a:r>
              <a:rPr lang="en-US" i="1" dirty="0" err="1" smtClean="0"/>
              <a:t>algorithm_version</a:t>
            </a:r>
            <a:r>
              <a:rPr lang="en-US" i="1" dirty="0" smtClean="0"/>
              <a:t> </a:t>
            </a:r>
            <a:r>
              <a:rPr lang="en-US" i="1" dirty="0"/>
              <a:t>field in </a:t>
            </a:r>
            <a:r>
              <a:rPr lang="en-US" i="1" dirty="0" smtClean="0"/>
              <a:t>global </a:t>
            </a:r>
            <a:r>
              <a:rPr lang="en-US" i="1" dirty="0"/>
              <a:t>meta-data is not a </a:t>
            </a:r>
            <a:r>
              <a:rPr lang="en-US" i="1" dirty="0" smtClean="0"/>
              <a:t>problem</a:t>
            </a:r>
            <a:endParaRPr lang="en-US" i="1" dirty="0"/>
          </a:p>
          <a:p>
            <a:pPr lvl="1"/>
            <a:r>
              <a:rPr lang="en-US" dirty="0"/>
              <a:t>The more meta-data we add the better, </a:t>
            </a:r>
            <a:endParaRPr lang="en-US" dirty="0" smtClean="0"/>
          </a:p>
          <a:p>
            <a:pPr lvl="2"/>
            <a:r>
              <a:rPr lang="en-US" dirty="0" smtClean="0"/>
              <a:t>we </a:t>
            </a:r>
            <a:r>
              <a:rPr lang="en-US" dirty="0"/>
              <a:t>just need to ensure this is documented, agreed and followed by other GSICS product producers. </a:t>
            </a:r>
          </a:p>
          <a:p>
            <a:pPr lvl="1"/>
            <a:r>
              <a:rPr lang="en-IE" dirty="0" smtClean="0"/>
              <a:t>Would the </a:t>
            </a:r>
            <a:r>
              <a:rPr lang="en-IE" dirty="0"/>
              <a:t>GDWG </a:t>
            </a:r>
            <a:r>
              <a:rPr lang="en-IE" dirty="0" smtClean="0"/>
              <a:t>consider </a:t>
            </a:r>
            <a:r>
              <a:rPr lang="en-IE" dirty="0"/>
              <a:t>the inclusion of this in the GSICS </a:t>
            </a:r>
            <a:r>
              <a:rPr lang="en-IE" dirty="0" err="1"/>
              <a:t>netCDF</a:t>
            </a:r>
            <a:r>
              <a:rPr lang="en-IE" dirty="0"/>
              <a:t> </a:t>
            </a:r>
            <a:r>
              <a:rPr lang="en-IE" dirty="0" smtClean="0"/>
              <a:t>Convention: </a:t>
            </a:r>
            <a:r>
              <a:rPr lang="en-IE" u="sng" dirty="0" smtClean="0">
                <a:hlinkClick r:id="rId2"/>
              </a:rPr>
              <a:t>http</a:t>
            </a:r>
            <a:r>
              <a:rPr lang="en-IE" u="sng">
                <a:hlinkClick r:id="rId2"/>
              </a:rPr>
              <a:t>://</a:t>
            </a:r>
            <a:r>
              <a:rPr lang="en-IE" u="sng" smtClean="0">
                <a:hlinkClick r:id="rId2"/>
              </a:rPr>
              <a:t>gsics.atmos.umd.edu/bin/view/Development/NetcdfConvention</a:t>
            </a:r>
            <a:r>
              <a:rPr lang="en-IE" u="sng" smtClean="0"/>
              <a:t>?</a:t>
            </a:r>
            <a:r>
              <a:rPr lang="en-IE" u="sng" dirty="0" smtClean="0"/>
              <a:t/>
            </a:r>
            <a:br>
              <a:rPr lang="en-IE" u="sng" dirty="0" smtClean="0"/>
            </a:br>
            <a:endParaRPr lang="en-IE" u="sng" dirty="0"/>
          </a:p>
          <a:p>
            <a:r>
              <a:rPr lang="en-IE" dirty="0" smtClean="0"/>
              <a:t>Question: How </a:t>
            </a:r>
            <a:r>
              <a:rPr lang="en-IE" dirty="0"/>
              <a:t>to roll out changes to the GSICS </a:t>
            </a:r>
            <a:r>
              <a:rPr lang="en-IE" dirty="0" smtClean="0"/>
              <a:t>conventions?</a:t>
            </a:r>
          </a:p>
          <a:p>
            <a:pPr lvl="1"/>
            <a:r>
              <a:rPr lang="en-IE" dirty="0" smtClean="0"/>
              <a:t>Backward-compatibility</a:t>
            </a:r>
          </a:p>
          <a:p>
            <a:pPr lvl="1"/>
            <a:r>
              <a:rPr lang="en-IE" dirty="0" smtClean="0"/>
              <a:t>“Grand-father” clauses? – allow continued use of deprecated conventions</a:t>
            </a:r>
          </a:p>
          <a:p>
            <a:pPr lvl="1"/>
            <a:endParaRPr lang="en-IE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77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7720459-F48C-414D-899F-B18900DC1FFE}" vid="{79695FB6-756E-420B-8C49-5F104F1B407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(16_9 format) Template (153450 V2W)</Template>
  <TotalTime>9185</TotalTime>
  <Words>184</Words>
  <Application>Microsoft Office PowerPoint</Application>
  <PresentationFormat>Widescreen</PresentationFormat>
  <Paragraphs>17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How to roll out changes to GSICS conventions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252</cp:revision>
  <cp:lastPrinted>2019-09-06T09:10:44Z</cp:lastPrinted>
  <dcterms:created xsi:type="dcterms:W3CDTF">2019-08-16T09:13:38Z</dcterms:created>
  <dcterms:modified xsi:type="dcterms:W3CDTF">2020-10-20T10:27:12Z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1111767</vt:lpwstr>
  </property>
  <property fmtid="{D5CDD505-2E9C-101B-9397-08002B2CF9AE}" pid="3" name="DM_DOCNAME">
    <vt:lpwstr>Hewison Extending GSICS to Absolute Scale</vt:lpwstr>
  </property>
  <property fmtid="{D5CDD505-2E9C-101B-9397-08002B2CF9AE}" pid="4" name="DM_AUTHOR">
    <vt:lpwstr>Tim Hewison</vt:lpwstr>
  </property>
  <property fmtid="{D5CDD505-2E9C-101B-9397-08002B2CF9AE}" pid="5" name="DM_E_DOC_NO">
    <vt:lpwstr>EUM/RSP/VWG/19/1111767</vt:lpwstr>
  </property>
  <property fmtid="{D5CDD505-2E9C-101B-9397-08002B2CF9AE}" pid="6" name="DM_E_VER_NO">
    <vt:lpwstr>1 Draft</vt:lpwstr>
  </property>
  <property fmtid="{D5CDD505-2E9C-101B-9397-08002B2CF9AE}" pid="7" name="DM_E_ISS_DATE">
    <vt:lpwstr>20 August 2019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