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9"/>
  </p:notesMasterIdLst>
  <p:handoutMasterIdLst>
    <p:handoutMasterId r:id="rId10"/>
  </p:handoutMasterIdLst>
  <p:sldIdLst>
    <p:sldId id="682" r:id="rId2"/>
    <p:sldId id="683" r:id="rId3"/>
    <p:sldId id="691" r:id="rId4"/>
    <p:sldId id="692" r:id="rId5"/>
    <p:sldId id="711" r:id="rId6"/>
    <p:sldId id="712" r:id="rId7"/>
    <p:sldId id="690" r:id="rId8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DADE"/>
    <a:srgbClr val="3333FF"/>
    <a:srgbClr val="4E0B55"/>
    <a:srgbClr val="009900"/>
    <a:srgbClr val="FF9900"/>
    <a:srgbClr val="EE2D24"/>
    <a:srgbClr val="C7A775"/>
    <a:srgbClr val="00B5EF"/>
    <a:srgbClr val="CDE3A0"/>
    <a:srgbClr val="EFC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77" autoAdjust="0"/>
    <p:restoredTop sz="81517" autoAdjust="0"/>
  </p:normalViewPr>
  <p:slideViewPr>
    <p:cSldViewPr snapToGrid="0">
      <p:cViewPr varScale="1">
        <p:scale>
          <a:sx n="54" d="100"/>
          <a:sy n="54" d="100"/>
        </p:scale>
        <p:origin x="1230" y="7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1968" y="72"/>
      </p:cViewPr>
      <p:guideLst>
        <p:guide orient="horz" pos="2928"/>
        <p:guide pos="220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19 October 2020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578080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19 October 2020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49707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19 October 2020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701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19 October 2020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3812D3-E89D-4B71-A037-BF846B8DE299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180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E02029-9BE2-4139-82E8-7E205433FD51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57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3991"/>
            <a:ext cx="84201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9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2172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43"/>
            <a:ext cx="4762500" cy="1933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1664258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73" y="109063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sz="2000" b="1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2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73" y="109063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73" y="109063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499" y="1206500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91505" y="6162695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87" r:id="rId2"/>
    <p:sldLayoutId id="2147484078" r:id="rId3"/>
    <p:sldLayoutId id="2147484080" r:id="rId4"/>
    <p:sldLayoutId id="2147484079" r:id="rId5"/>
    <p:sldLayoutId id="2147484088" r:id="rId6"/>
    <p:sldLayoutId id="2147484089" r:id="rId7"/>
    <p:sldLayoutId id="2147484081" r:id="rId8"/>
    <p:sldLayoutId id="2147484082" r:id="rId9"/>
    <p:sldLayoutId id="2147484083" r:id="rId10"/>
    <p:sldLayoutId id="2147484084" r:id="rId11"/>
    <p:sldLayoutId id="2147484090" r:id="rId12"/>
    <p:sldLayoutId id="2147484091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 idx="4294967295"/>
          </p:nvPr>
        </p:nvSpPr>
        <p:spPr>
          <a:xfrm>
            <a:off x="267148" y="2681975"/>
            <a:ext cx="9229912" cy="1981354"/>
          </a:xfr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GB" sz="3000" dirty="0">
                <a:solidFill>
                  <a:schemeClr val="tx1"/>
                </a:solidFill>
              </a:rPr>
              <a:t>GSICS Data Working Group Meeting</a:t>
            </a:r>
            <a:br>
              <a:rPr lang="en-GB" sz="3000" dirty="0">
                <a:solidFill>
                  <a:schemeClr val="tx1"/>
                </a:solidFill>
              </a:rPr>
            </a:br>
            <a:r>
              <a:rPr lang="en-GB" sz="1500" dirty="0">
                <a:solidFill>
                  <a:schemeClr val="tx1"/>
                </a:solidFill>
              </a:rPr>
              <a:t>10/20/2020</a:t>
            </a:r>
            <a:endParaRPr lang="en-GB" sz="1500" b="1" dirty="0">
              <a:solidFill>
                <a:schemeClr val="tx1"/>
              </a:solidFill>
            </a:endParaRP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5079327" y="5062071"/>
            <a:ext cx="3162300" cy="9691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tx1"/>
                </a:solidFill>
              </a:rPr>
              <a:t>Kamaljit</a:t>
            </a:r>
            <a:r>
              <a:rPr lang="en-US" sz="1600" dirty="0">
                <a:solidFill>
                  <a:schemeClr val="tx1"/>
                </a:solidFill>
              </a:rPr>
              <a:t> Ray, IMD</a:t>
            </a:r>
            <a:endParaRPr lang="en-US" sz="1600" b="1" dirty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5351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43"/>
            <a:ext cx="8915400" cy="709205"/>
          </a:xfrm>
          <a:solidFill>
            <a:schemeClr val="bg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TABLE OF CONTENT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4645" y="2366864"/>
            <a:ext cx="92367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Introduction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Welcome and Thank you Note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Main Activities of GSICS data working group in past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581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11EFA-362A-4A15-AFF2-C3A0EC6F1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1A5CD5-E340-4618-A859-615E8D78AC5A}"/>
              </a:ext>
            </a:extLst>
          </p:cNvPr>
          <p:cNvSpPr txBox="1"/>
          <p:nvPr/>
        </p:nvSpPr>
        <p:spPr>
          <a:xfrm>
            <a:off x="495300" y="3059668"/>
            <a:ext cx="924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Thanks are due to Masaya Takahashi for leading the GDWG in the past years.</a:t>
            </a:r>
          </a:p>
        </p:txBody>
      </p:sp>
    </p:spTree>
    <p:extLst>
      <p:ext uri="{BB962C8B-B14F-4D97-AF65-F5344CB8AC3E}">
        <p14:creationId xmlns:p14="http://schemas.microsoft.com/office/powerpoint/2010/main" val="497274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F09F6-705D-4F45-82AA-27A3B1FB7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Activities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EA6243-405C-4856-BA62-D12F38CBE604}"/>
              </a:ext>
            </a:extLst>
          </p:cNvPr>
          <p:cNvSpPr txBox="1"/>
          <p:nvPr/>
        </p:nvSpPr>
        <p:spPr>
          <a:xfrm>
            <a:off x="1269138" y="1721224"/>
            <a:ext cx="736772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Participation in Product acceptance</a:t>
            </a:r>
          </a:p>
          <a:p>
            <a:r>
              <a:rPr lang="en-US" sz="2000" dirty="0">
                <a:solidFill>
                  <a:schemeClr val="tx1"/>
                </a:solidFill>
              </a:rPr>
              <a:t>Establishment of collaborative server</a:t>
            </a:r>
          </a:p>
          <a:p>
            <a:r>
              <a:rPr lang="en-US" sz="2000" dirty="0">
                <a:solidFill>
                  <a:schemeClr val="tx1"/>
                </a:solidFill>
              </a:rPr>
              <a:t>Determination of </a:t>
            </a:r>
            <a:r>
              <a:rPr lang="en-US" sz="2000" dirty="0" err="1">
                <a:solidFill>
                  <a:schemeClr val="tx1"/>
                </a:solidFill>
              </a:rPr>
              <a:t>Filenaming</a:t>
            </a:r>
            <a:r>
              <a:rPr lang="en-US" sz="2000" dirty="0">
                <a:solidFill>
                  <a:schemeClr val="tx1"/>
                </a:solidFill>
              </a:rPr>
              <a:t> and metadata conventions</a:t>
            </a:r>
          </a:p>
          <a:p>
            <a:r>
              <a:rPr lang="en-US" sz="2000" dirty="0">
                <a:solidFill>
                  <a:schemeClr val="tx1"/>
                </a:solidFill>
              </a:rPr>
              <a:t>Action Tracker</a:t>
            </a:r>
          </a:p>
          <a:p>
            <a:r>
              <a:rPr lang="en-US" sz="2000" dirty="0">
                <a:solidFill>
                  <a:schemeClr val="tx1"/>
                </a:solidFill>
              </a:rPr>
              <a:t>Alert System</a:t>
            </a:r>
          </a:p>
          <a:p>
            <a:r>
              <a:rPr lang="en-US" sz="2000" dirty="0">
                <a:solidFill>
                  <a:schemeClr val="tx1"/>
                </a:solidFill>
              </a:rPr>
              <a:t>Product Catalog</a:t>
            </a:r>
          </a:p>
          <a:p>
            <a:r>
              <a:rPr lang="en-US" sz="2000" dirty="0">
                <a:solidFill>
                  <a:schemeClr val="tx1"/>
                </a:solidFill>
              </a:rPr>
              <a:t>GSICS Wiki server maintenance and migration</a:t>
            </a:r>
          </a:p>
          <a:p>
            <a:r>
              <a:rPr lang="en-US" sz="2000" dirty="0">
                <a:solidFill>
                  <a:schemeClr val="tx1"/>
                </a:solidFill>
              </a:rPr>
              <a:t>Support to GSICS product generation</a:t>
            </a:r>
          </a:p>
        </p:txBody>
      </p:sp>
    </p:spTree>
    <p:extLst>
      <p:ext uri="{BB962C8B-B14F-4D97-AF65-F5344CB8AC3E}">
        <p14:creationId xmlns:p14="http://schemas.microsoft.com/office/powerpoint/2010/main" val="2201133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326B3-5159-644A-9A6D-E22A6CBE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ISCCP-NG GSICS Wish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1D73-6013-1245-9ED0-16AF62433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394" y="1471613"/>
            <a:ext cx="9447213" cy="4275923"/>
          </a:xfrm>
        </p:spPr>
        <p:txBody>
          <a:bodyPr>
            <a:normAutofit fontScale="92500" lnSpcReduction="20000"/>
          </a:bodyPr>
          <a:lstStyle/>
          <a:p>
            <a:r>
              <a:rPr lang="en-US" sz="1463" dirty="0"/>
              <a:t>We would like to have  corrections as attributes in our L1g which operate on</a:t>
            </a:r>
          </a:p>
          <a:p>
            <a:pPr lvl="1"/>
            <a:r>
              <a:rPr lang="en-US" sz="1463" dirty="0" err="1"/>
              <a:t>Reflectances</a:t>
            </a:r>
            <a:r>
              <a:rPr lang="en-US" sz="1463" dirty="0"/>
              <a:t> (0-1)</a:t>
            </a:r>
          </a:p>
          <a:p>
            <a:pPr lvl="1"/>
            <a:r>
              <a:rPr lang="en-US" sz="1463" dirty="0"/>
              <a:t>IR Radiance (standard unit for all sensors)</a:t>
            </a:r>
          </a:p>
          <a:p>
            <a:endParaRPr lang="en-US" sz="1463" dirty="0"/>
          </a:p>
          <a:p>
            <a:r>
              <a:rPr lang="en-US" sz="1463" dirty="0"/>
              <a:t>We would like to have corrections that are of the same form for all sensors.</a:t>
            </a:r>
          </a:p>
          <a:p>
            <a:endParaRPr lang="en-US" sz="1463" dirty="0"/>
          </a:p>
          <a:p>
            <a:r>
              <a:rPr lang="en-US" sz="1463" dirty="0"/>
              <a:t>We would like standard radiance to temperature parameters which we will include as attributes.</a:t>
            </a:r>
          </a:p>
          <a:p>
            <a:pPr marL="0" indent="0">
              <a:buNone/>
            </a:pPr>
            <a:endParaRPr lang="en-US" sz="1463" dirty="0"/>
          </a:p>
          <a:p>
            <a:r>
              <a:rPr lang="en-US" sz="1463" dirty="0"/>
              <a:t>We would like to include in L1g the nominally calibrated </a:t>
            </a:r>
            <a:r>
              <a:rPr lang="en-US" sz="1463" dirty="0" err="1"/>
              <a:t>reflectances</a:t>
            </a:r>
            <a:r>
              <a:rPr lang="en-US" sz="1463" dirty="0"/>
              <a:t> and radiances (to which the GSICS corrections are applied).</a:t>
            </a:r>
          </a:p>
          <a:p>
            <a:endParaRPr lang="en-US" sz="1463" dirty="0"/>
          </a:p>
          <a:p>
            <a:r>
              <a:rPr lang="en-US" sz="1463" dirty="0"/>
              <a:t>If GSICS wants us to perform calibration corrections on brightness temperature (that is ok).</a:t>
            </a:r>
          </a:p>
          <a:p>
            <a:endParaRPr lang="en-US" sz="1463" dirty="0"/>
          </a:p>
          <a:p>
            <a:r>
              <a:rPr lang="en-US" sz="1463" dirty="0"/>
              <a:t>We think this will make ISCCP-L1G robust to calibration changes since we can updates the L1G attributes easily without regenerating from Level-1b.</a:t>
            </a:r>
          </a:p>
          <a:p>
            <a:endParaRPr lang="en-US" sz="1463" dirty="0"/>
          </a:p>
          <a:p>
            <a:r>
              <a:rPr lang="en-US" sz="1463" dirty="0"/>
              <a:t>We would like guidance on accessing the calibrations in an automated fashion. </a:t>
            </a:r>
          </a:p>
          <a:p>
            <a:endParaRPr lang="en-US" sz="1463" dirty="0"/>
          </a:p>
          <a:p>
            <a:r>
              <a:rPr lang="en-US" sz="1463" dirty="0"/>
              <a:t>A plan with deadlines that we can build around would be great.  We understand that support for all channels used in ISCCP-NG will take time.</a:t>
            </a:r>
          </a:p>
        </p:txBody>
      </p:sp>
    </p:spTree>
    <p:extLst>
      <p:ext uri="{BB962C8B-B14F-4D97-AF65-F5344CB8AC3E}">
        <p14:creationId xmlns:p14="http://schemas.microsoft.com/office/powerpoint/2010/main" val="567179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326B3-5159-644A-9A6D-E22A6CBE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ISCCP-NG Can Provide to GSICS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1D73-6013-1245-9ED0-16AF62433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394" y="1568100"/>
            <a:ext cx="8869332" cy="4275923"/>
          </a:xfrm>
        </p:spPr>
        <p:txBody>
          <a:bodyPr>
            <a:normAutofit/>
          </a:bodyPr>
          <a:lstStyle/>
          <a:p>
            <a:r>
              <a:rPr lang="en-US" sz="1950" dirty="0"/>
              <a:t>We do not have an ability to set accuracy requirements.  But we are willing to try.   </a:t>
            </a:r>
          </a:p>
          <a:p>
            <a:pPr marL="0" indent="0">
              <a:buNone/>
            </a:pPr>
            <a:endParaRPr lang="en-US" sz="1950" dirty="0"/>
          </a:p>
          <a:p>
            <a:r>
              <a:rPr lang="en-US" sz="1950" dirty="0"/>
              <a:t>ISCCP-NG L1G should make test sensor-sensor consistency easier. We can help implement radiometric consistency checks using L1G.</a:t>
            </a:r>
          </a:p>
        </p:txBody>
      </p:sp>
    </p:spTree>
    <p:extLst>
      <p:ext uri="{BB962C8B-B14F-4D97-AF65-F5344CB8AC3E}">
        <p14:creationId xmlns:p14="http://schemas.microsoft.com/office/powerpoint/2010/main" val="1134716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174" y="2890521"/>
            <a:ext cx="8915400" cy="95408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698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94877</TotalTime>
  <Words>295</Words>
  <Application>Microsoft Office PowerPoint</Application>
  <PresentationFormat>A4 Paper (210x297 mm)</PresentationFormat>
  <Paragraphs>45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Tahoma</vt:lpstr>
      <vt:lpstr>Times New Roman</vt:lpstr>
      <vt:lpstr>Office Theme</vt:lpstr>
      <vt:lpstr>GSICS Data Working Group Meeting 10/20/2020</vt:lpstr>
      <vt:lpstr>TABLE OF CONTENT</vt:lpstr>
      <vt:lpstr>Thank you </vt:lpstr>
      <vt:lpstr>Main Activities</vt:lpstr>
      <vt:lpstr>ISCCP-NG GSICS Wish List</vt:lpstr>
      <vt:lpstr>What ISCCP-NG Can Provide to GSICS</vt:lpstr>
      <vt:lpstr>THANK YOU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Manik Bali</cp:lastModifiedBy>
  <cp:revision>2244</cp:revision>
  <cp:lastPrinted>2006-03-06T14:11:17Z</cp:lastPrinted>
  <dcterms:created xsi:type="dcterms:W3CDTF">2010-09-10T00:53:07Z</dcterms:created>
  <dcterms:modified xsi:type="dcterms:W3CDTF">2020-10-20T03:04:52Z</dcterms:modified>
</cp:coreProperties>
</file>