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  <p:sldMasterId id="2147484092" r:id="rId2"/>
  </p:sldMasterIdLst>
  <p:notesMasterIdLst>
    <p:notesMasterId r:id="rId22"/>
  </p:notesMasterIdLst>
  <p:handoutMasterIdLst>
    <p:handoutMasterId r:id="rId23"/>
  </p:handoutMasterIdLst>
  <p:sldIdLst>
    <p:sldId id="682" r:id="rId3"/>
    <p:sldId id="777" r:id="rId4"/>
    <p:sldId id="258" r:id="rId5"/>
    <p:sldId id="683" r:id="rId6"/>
    <p:sldId id="275" r:id="rId7"/>
    <p:sldId id="776" r:id="rId8"/>
    <p:sldId id="778" r:id="rId9"/>
    <p:sldId id="779" r:id="rId10"/>
    <p:sldId id="780" r:id="rId11"/>
    <p:sldId id="781" r:id="rId12"/>
    <p:sldId id="790" r:id="rId13"/>
    <p:sldId id="791" r:id="rId14"/>
    <p:sldId id="793" r:id="rId15"/>
    <p:sldId id="788" r:id="rId16"/>
    <p:sldId id="789" r:id="rId17"/>
    <p:sldId id="714" r:id="rId18"/>
    <p:sldId id="711" r:id="rId19"/>
    <p:sldId id="712" r:id="rId20"/>
    <p:sldId id="690" r:id="rId21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ADE"/>
    <a:srgbClr val="3333FF"/>
    <a:srgbClr val="4E0B55"/>
    <a:srgbClr val="009900"/>
    <a:srgbClr val="FF9900"/>
    <a:srgbClr val="EE2D24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1517" autoAdjust="0"/>
  </p:normalViewPr>
  <p:slideViewPr>
    <p:cSldViewPr snapToGrid="0">
      <p:cViewPr varScale="1">
        <p:scale>
          <a:sx n="93" d="100"/>
          <a:sy n="93" d="100"/>
        </p:scale>
        <p:origin x="1998" y="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20 October 2020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20 October 2020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20 October 2020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0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20 October 2020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18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7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43"/>
            <a:ext cx="4762500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66425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02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49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71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0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943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1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771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5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6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19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76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  <p:sldLayoutId id="214748409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DDB4-A1EA-D34D-A54D-6A3040BE37A8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8A12-C1B3-254F-982E-E2BF8D647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moomm.sharepoint.com/:b:/s/wmocpdb/ETlEbfW0gLxDiUqMd8JqVecBzaC6GLv6-Dks6KeAMLdqcw?e=nVVkgL" TargetMode="External"/><Relationship Id="rId2" Type="http://schemas.openxmlformats.org/officeDocument/2006/relationships/hyperlink" Target="http://gsics.atmos.umd.edu/bin/view/Development/20200416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wmo.int/pages/prog/sat/meetings/GSICS-EP-20/documents/GSICS-EP-20_Doc_6.1p_GDWG.ppt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267148" y="2681975"/>
            <a:ext cx="9229912" cy="1981354"/>
          </a:xfr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sz="3000" dirty="0">
                <a:solidFill>
                  <a:schemeClr val="tx1"/>
                </a:solidFill>
              </a:rPr>
              <a:t>GSICS Data Working Group Meeting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1500" dirty="0">
                <a:solidFill>
                  <a:schemeClr val="tx1"/>
                </a:solidFill>
              </a:rPr>
              <a:t>10/20/2020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5079327" y="5062071"/>
            <a:ext cx="3162300" cy="9691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Kamaljit Ray</a:t>
            </a:r>
            <a:r>
              <a:rPr lang="en-US" sz="1600">
                <a:solidFill>
                  <a:schemeClr val="tx1"/>
                </a:solidFill>
              </a:rPr>
              <a:t>, MOES</a:t>
            </a:r>
          </a:p>
          <a:p>
            <a:pPr eaLnBrk="1" hangingPunct="1">
              <a:defRPr/>
            </a:pPr>
            <a:r>
              <a:rPr lang="en-US" sz="160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Ministry of </a:t>
            </a:r>
            <a:r>
              <a:rPr lang="en-US" sz="1600">
                <a:solidFill>
                  <a:schemeClr val="tx1"/>
                </a:solidFill>
              </a:rPr>
              <a:t>earth Sciences)</a:t>
            </a:r>
            <a:endParaRPr lang="en-US" sz="1600" b="1" dirty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5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81964" y="2702245"/>
            <a:ext cx="8782263" cy="22005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2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1" lang="en-US" altLang="ja-JP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In order to add “SRF” to </a:t>
            </a:r>
            <a:r>
              <a:rPr kumimoji="1" lang="en-US" altLang="ja-JP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DataDesinato</a:t>
            </a:r>
            <a:r>
              <a:rPr kumimoji="1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r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(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SATCAL+SRF+VISIR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), a proposal to 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add “</a:t>
            </a:r>
            <a:r>
              <a:rPr kumimoji="1" lang="en-US" altLang="ja-JP" sz="16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SRF”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in Data Category: </a:t>
            </a:r>
            <a:r>
              <a:rPr kumimoji="1" lang="en-US" altLang="ja-JP" sz="16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SATCAL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of </a:t>
            </a:r>
            <a:r>
              <a:rPr kumimoji="1" lang="en-US" altLang="ja-JP" sz="16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Common Table C-13 of the WMO Manual on Codes</a:t>
            </a:r>
            <a:r>
              <a:rPr kumimoji="1" lang="en-US" altLang="ja-JP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is needed.</a:t>
            </a:r>
          </a:p>
          <a:p>
            <a:pPr marL="800100" marR="0" lvl="3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Then, CGMS Task Force on Satellite Data and Codes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(lead: Simon Elliot of EUMETSAT, GDWG member)</a:t>
            </a: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would coordinate the proposal w/ WMO.</a:t>
            </a:r>
            <a:endParaRPr kumimoji="1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游ゴシック" panose="020B0400000000000000" pitchFamily="34" charset="-128"/>
              <a:cs typeface="+mn-cs"/>
            </a:endParaRPr>
          </a:p>
          <a:p>
            <a:pPr marL="342900" marR="0" lvl="2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No need to interact with WMO to add </a:t>
            </a:r>
            <a:r>
              <a:rPr kumimoji="1" lang="en-US" altLang="ja-JP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yyyyMMddhhmmss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and </a:t>
            </a:r>
            <a:r>
              <a:rPr kumimoji="1" lang="en-US" altLang="ja-JP" sz="1600" b="0" i="1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versioning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because these are “free format” part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4334" y="168472"/>
            <a:ext cx="6689062" cy="7130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 Light" panose="020B0300000000000000" pitchFamily="34" charset="-128"/>
                <a:cs typeface="+mj-cs"/>
              </a:rPr>
              <a:t>GSICS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Filenaming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Convention for SRF (2/2)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561868" y="878738"/>
            <a:ext cx="8943037" cy="13680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Current Convention:</a:t>
            </a:r>
          </a:p>
          <a:p>
            <a:pPr marL="0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W_XX-EUMETSAT-Darmstadt,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VIS+IR+SRF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,MSG1+SEVIRI_C_EUMG.nc</a:t>
            </a:r>
          </a:p>
          <a:p>
            <a:pPr marL="0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Proposal for GSICS Standard SRF: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34" charset="-128"/>
                <a:cs typeface="+mn-cs"/>
              </a:rPr>
              <a:t>W_XX-EUMETSAT-Darmstadt,</a:t>
            </a:r>
            <a:r>
              <a:rPr kumimoji="0" lang="en-GB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游ゴシック" panose="020B0400000000000000" pitchFamily="34" charset="-128"/>
                <a:cs typeface="+mn-cs"/>
              </a:rPr>
              <a:t>SATCAL+SRF+VISIR</a:t>
            </a:r>
            <a:r>
              <a:rPr kumimoji="0" lang="en-GB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34" charset="-128"/>
                <a:cs typeface="+mn-cs"/>
              </a:rPr>
              <a:t>,MSG1+SEVIRI_C_EUMG</a:t>
            </a:r>
            <a:r>
              <a:rPr kumimoji="0" lang="en-GB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游ゴシック" panose="020B0400000000000000" pitchFamily="34" charset="-128"/>
                <a:cs typeface="+mn-cs"/>
              </a:rPr>
              <a:t>_20060119------_01</a:t>
            </a:r>
            <a:r>
              <a:rPr kumimoji="0" lang="en-GB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游ゴシック" panose="020B0400000000000000" pitchFamily="34" charset="-128"/>
                <a:cs typeface="+mn-cs"/>
              </a:rPr>
              <a:t>.nc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09544" y="1394126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游ゴシック" panose="020B0400000000000000" pitchFamily="34" charset="-128"/>
                <a:cs typeface="+mn-cs"/>
              </a:rPr>
              <a:t>DataDesinator</a:t>
            </a:r>
            <a:endParaRPr kumimoji="1" lang="ja-JP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52892" y="2191959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游ゴシック" panose="020B0400000000000000" pitchFamily="34" charset="-128"/>
                <a:cs typeface="+mn-cs"/>
              </a:rPr>
              <a:t>yyyyMMddhhmmss</a:t>
            </a:r>
            <a:endParaRPr kumimoji="1" lang="ja-JP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52021" y="2202137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游ゴシック" panose="020B0400000000000000" pitchFamily="34" charset="-128"/>
                <a:cs typeface="+mn-cs"/>
              </a:rPr>
              <a:t>versioning</a:t>
            </a:r>
            <a:endParaRPr kumimoji="1" lang="ja-JP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00EEAC-CE31-724D-A0AE-BF95AA951D52}"/>
              </a:ext>
            </a:extLst>
          </p:cNvPr>
          <p:cNvSpPr/>
          <p:nvPr/>
        </p:nvSpPr>
        <p:spPr>
          <a:xfrm>
            <a:off x="3857728" y="1893690"/>
            <a:ext cx="552661" cy="35311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DF1FFC-62CF-E942-9F2A-E69E2C8B5857}"/>
              </a:ext>
            </a:extLst>
          </p:cNvPr>
          <p:cNvSpPr/>
          <p:nvPr/>
        </p:nvSpPr>
        <p:spPr>
          <a:xfrm>
            <a:off x="581963" y="878738"/>
            <a:ext cx="8390378" cy="16881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4A3DAB2-3653-9241-B1CF-53404385C2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452" y="4534499"/>
            <a:ext cx="4953838" cy="21550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6851576-C1DF-114E-8613-5335DCF0CFB6}"/>
              </a:ext>
            </a:extLst>
          </p:cNvPr>
          <p:cNvSpPr/>
          <p:nvPr/>
        </p:nvSpPr>
        <p:spPr>
          <a:xfrm>
            <a:off x="581963" y="5443755"/>
            <a:ext cx="35750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COMMON CODE TABLES TO BINARY AND ALPHANUMERIC CODES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https://www.wmo.int/pages/prog/www/WMOCodes/WMO306_vI2/LatestVERSION/WMO306_vI2_CommonTable_en.pdf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371106-C8CC-EA40-8294-CBEFDEB79CA9}"/>
              </a:ext>
            </a:extLst>
          </p:cNvPr>
          <p:cNvSpPr txBox="1"/>
          <p:nvPr/>
        </p:nvSpPr>
        <p:spPr>
          <a:xfrm>
            <a:off x="2337871" y="6305530"/>
            <a:ext cx="175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Page 64 of the document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98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F82D8A5-829A-9A44-931D-1D63B33B9EFC}"/>
              </a:ext>
            </a:extLst>
          </p:cNvPr>
          <p:cNvSpPr/>
          <p:nvPr/>
        </p:nvSpPr>
        <p:spPr>
          <a:xfrm>
            <a:off x="1011534" y="927686"/>
            <a:ext cx="7882932" cy="6719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9525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34" charset="-128"/>
                <a:cs typeface="+mn-cs"/>
              </a:rPr>
              <a:t>Action at GSICS-EP-21: GDWG Chair and Rob 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34" charset="-128"/>
                <a:cs typeface="+mn-cs"/>
              </a:rPr>
              <a:t>Roebeling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34" charset="-128"/>
                <a:cs typeface="+mn-cs"/>
              </a:rPr>
              <a:t> (EUMETSAT) to review existing event logging databases at each agency to ensure best practices are met. 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74C945-93AF-BF4C-BCF4-B5E39AD0E84D}"/>
              </a:ext>
            </a:extLst>
          </p:cNvPr>
          <p:cNvSpPr/>
          <p:nvPr/>
        </p:nvSpPr>
        <p:spPr>
          <a:xfrm>
            <a:off x="381001" y="214818"/>
            <a:ext cx="7567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Satellite/Instrument Event Logging (1/3)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CB2FFA3-606E-6441-936D-DE467C5FF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42" y="1987211"/>
            <a:ext cx="7280240" cy="416161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882AE4-9CE2-C944-A7F2-0DF879D74065}"/>
              </a:ext>
            </a:extLst>
          </p:cNvPr>
          <p:cNvSpPr txBox="1"/>
          <p:nvPr/>
        </p:nvSpPr>
        <p:spPr>
          <a:xfrm>
            <a:off x="667254" y="6340493"/>
            <a:ext cx="8857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White paper satellite instrument events - Standards and nomenclature,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CGMS-45-EUMETSAT-WP-33 (2017)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0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80F6697-9013-F240-96A2-719E759F5124}"/>
              </a:ext>
            </a:extLst>
          </p:cNvPr>
          <p:cNvSpPr txBox="1">
            <a:spLocks/>
          </p:cNvSpPr>
          <p:nvPr/>
        </p:nvSpPr>
        <p:spPr bwMode="auto">
          <a:xfrm>
            <a:off x="671384" y="1246747"/>
            <a:ext cx="8648901" cy="262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Initiated as CGMS Task Team on Calibration Events Logging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Lead: Rob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Roebeling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(EUM), mainly composed of GDWG members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Goal: to develop a uniform approach for presenting, logging, and monitoring calibration information across satellite operators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White paper: submitted to CGMS-45 (2017)</a:t>
            </a:r>
          </a:p>
          <a:p>
            <a:pPr marL="1143000" marR="0" lvl="2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https://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www.cgms-info.org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/Agendas/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GetWpFile.ashx?wid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=4dbc1757-2442-47c9-8689-6020926a8ad9&amp;aid=a98d26c2-0664-4a2e-bc11-10a6923d340b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Arial"/>
              <a:ea typeface="游ゴシック" panose="020B0400000000000000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1st step: to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create stable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Landing Pages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and linked from WMO OSCAR/Space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Good progress at member agencies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F8183AB-B35B-9E42-91A7-B5393490D5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6975" y="4067432"/>
          <a:ext cx="5694291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350891">
                  <a:extLst>
                    <a:ext uri="{9D8B030D-6E8A-4147-A177-3AD203B41FA5}">
                      <a16:colId xmlns:a16="http://schemas.microsoft.com/office/drawing/2014/main" val="4227741949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4051132519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488936663"/>
                    </a:ext>
                  </a:extLst>
                </a:gridCol>
              </a:tblGrid>
              <a:tr h="181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Space Agency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Representative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Landing Page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030776"/>
                  </a:ext>
                </a:extLst>
              </a:tr>
              <a:tr h="181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CMA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Dr.</a:t>
                      </a:r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Li, Yuan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implemented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83748"/>
                  </a:ext>
                </a:extLst>
              </a:tr>
              <a:tr h="181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EUMETSAT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Mr. </a:t>
                      </a:r>
                      <a:r>
                        <a:rPr lang="en-GB" sz="1400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Miu</a:t>
                      </a:r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Peter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402375"/>
                  </a:ext>
                </a:extLst>
              </a:tr>
              <a:tr h="181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ESA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Dr. Philippe Goryl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altLang="ja-JP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implemented</a:t>
                      </a:r>
                      <a:endParaRPr lang="en-GB" altLang="ja-JP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390202"/>
                  </a:ext>
                </a:extLst>
              </a:tr>
              <a:tr h="181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Dr. A.K. Mitra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not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686724"/>
                  </a:ext>
                </a:extLst>
              </a:tr>
              <a:tr h="181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JMA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Mr. Takahashi, Masaya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718568"/>
                  </a:ext>
                </a:extLst>
              </a:tr>
              <a:tr h="181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KMA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Ms. Woo, Jin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755314"/>
                  </a:ext>
                </a:extLst>
              </a:tr>
              <a:tr h="181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NASA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Mr. Dell, Gregory T.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not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51505"/>
                  </a:ext>
                </a:extLst>
              </a:tr>
              <a:tr h="181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NOAA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Mr. Bali, Manik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not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977743"/>
                  </a:ext>
                </a:extLst>
              </a:tr>
              <a:tr h="181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ROSHYDROMET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Dr.  Zoya Andreeva,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CGMS concept implemented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867658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5DF329E-4E74-394D-8E0C-FE6B306EBC78}"/>
              </a:ext>
            </a:extLst>
          </p:cNvPr>
          <p:cNvSpPr/>
          <p:nvPr/>
        </p:nvSpPr>
        <p:spPr>
          <a:xfrm>
            <a:off x="381001" y="214818"/>
            <a:ext cx="7567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Satellite/Instrument Event Logging (2/3)</a:t>
            </a:r>
          </a:p>
        </p:txBody>
      </p:sp>
    </p:spTree>
    <p:extLst>
      <p:ext uri="{BB962C8B-B14F-4D97-AF65-F5344CB8AC3E}">
        <p14:creationId xmlns:p14="http://schemas.microsoft.com/office/powerpoint/2010/main" val="233786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4A7055-B67F-DC44-9C98-A129E558B062}"/>
              </a:ext>
            </a:extLst>
          </p:cNvPr>
          <p:cNvSpPr txBox="1">
            <a:spLocks/>
          </p:cNvSpPr>
          <p:nvPr/>
        </p:nvSpPr>
        <p:spPr bwMode="auto">
          <a:xfrm>
            <a:off x="526192" y="4385075"/>
            <a:ext cx="8853617" cy="16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2nd step: to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adopt nomenclature and standards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for instrument events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Task Team proposed to establish a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Technical Team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with technical/database experts</a:t>
            </a:r>
          </a:p>
          <a:p>
            <a:pPr marL="895350" marR="0" lvl="2" indent="-2667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Resources are needed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if the current GDWG is asked to achieve the 2</a:t>
            </a: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nd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step</a:t>
            </a:r>
          </a:p>
          <a:p>
            <a:pPr marL="742950" marR="0" lvl="1" indent="-28575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GSICS-EP has been asked to discuss this issue at CGMS meeting, but not solved yet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FDE497-6D29-A748-94AA-D0F2E74D1A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94" y="1903487"/>
            <a:ext cx="2276591" cy="24182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572B56D-5A00-6048-8098-240E3B63D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342" y="1903488"/>
            <a:ext cx="3165717" cy="22243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EE4D3DC-DCF5-2A40-BAE7-1F5C55CDD0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877" y="1908254"/>
            <a:ext cx="2768831" cy="20505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374534-EBCE-014C-8AF1-0F4239E6E4E0}"/>
              </a:ext>
            </a:extLst>
          </p:cNvPr>
          <p:cNvSpPr txBox="1"/>
          <p:nvPr/>
        </p:nvSpPr>
        <p:spPr>
          <a:xfrm>
            <a:off x="2812701" y="1195754"/>
            <a:ext cx="3798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Landing Pages implemented at each agency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EF107E-C281-744D-8B84-4DA32CF41ED0}"/>
              </a:ext>
            </a:extLst>
          </p:cNvPr>
          <p:cNvSpPr txBox="1"/>
          <p:nvPr/>
        </p:nvSpPr>
        <p:spPr>
          <a:xfrm>
            <a:off x="703429" y="1605577"/>
            <a:ext cx="803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CMA                                            EUMETSAT                                        JMA         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529899-6A27-6F4B-9BE9-7D297F15BFC6}"/>
              </a:ext>
            </a:extLst>
          </p:cNvPr>
          <p:cNvSpPr/>
          <p:nvPr/>
        </p:nvSpPr>
        <p:spPr>
          <a:xfrm>
            <a:off x="381001" y="214818"/>
            <a:ext cx="7567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Satellite/Instrument Event Logging (3/3)</a:t>
            </a:r>
          </a:p>
        </p:txBody>
      </p:sp>
    </p:spTree>
    <p:extLst>
      <p:ext uri="{BB962C8B-B14F-4D97-AF65-F5344CB8AC3E}">
        <p14:creationId xmlns:p14="http://schemas.microsoft.com/office/powerpoint/2010/main" val="148016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72802-65E3-6342-817E-1D121B7975D3}"/>
              </a:ext>
            </a:extLst>
          </p:cNvPr>
          <p:cNvSpPr/>
          <p:nvPr/>
        </p:nvSpPr>
        <p:spPr>
          <a:xfrm>
            <a:off x="1371907" y="922602"/>
            <a:ext cx="6576647" cy="6719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9525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34" charset="-128"/>
                <a:cs typeface="+mn-cs"/>
              </a:rPr>
              <a:t>Action at GSICS-EP-21: to develop a procedure on updating Annual GSICS Calibration Report. 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EC9C44-060B-EF4C-9F17-75D219F28999}"/>
              </a:ext>
            </a:extLst>
          </p:cNvPr>
          <p:cNvSpPr/>
          <p:nvPr/>
        </p:nvSpPr>
        <p:spPr>
          <a:xfrm>
            <a:off x="559358" y="4697539"/>
            <a:ext cx="8503419" cy="173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Latest info and discussions (2020-04-16 web meeting)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  <a:hlinkClick r:id="rId2"/>
              </a:rPr>
              <a:t>http://gsics.atmos.umd.edu/bin/view/Development/20200416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2019 report at GSICS-EP-21 (2020)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  <a:hlinkClick r:id="rId3"/>
              </a:rPr>
              <a:t>https://wmoomm.sharepoint.com/:b:/s/wmocpdb/ETlEbfW0gLxDiUqMd8JqVecBzaC6GLv6-Dks6KeAMLdqcw?e=nVVkgL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2018 report (1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st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report) at GSICS-EP-20 (2019)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  <a:hlinkClick r:id="rId4"/>
              </a:rPr>
              <a:t>http://www.wmo.int/pages/prog/sat/meetings/GSICS-EP-20/documents/GSICS-EP-20_Doc_6.1p_GDWG.pptx</a:t>
            </a:r>
            <a:endParaRPr kumimoji="0" lang="en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68C01E0-3167-A34B-A8AE-F2F0F9FAE6B6}"/>
              </a:ext>
            </a:extLst>
          </p:cNvPr>
          <p:cNvSpPr/>
          <p:nvPr/>
        </p:nvSpPr>
        <p:spPr>
          <a:xfrm>
            <a:off x="381001" y="214818"/>
            <a:ext cx="7567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GSICS Annual Calibration Report (1/2)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FBDDBA-0C8C-AD47-94CA-923A4041119E}"/>
              </a:ext>
            </a:extLst>
          </p:cNvPr>
          <p:cNvSpPr/>
          <p:nvPr/>
        </p:nvSpPr>
        <p:spPr>
          <a:xfrm>
            <a:off x="581967" y="1825470"/>
            <a:ext cx="8742066" cy="287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+mn-cs"/>
              </a:rPr>
              <a:t>Two GSICS reports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+mn-cs"/>
              </a:rPr>
              <a:t>Agency Annual Report</a:t>
            </a:r>
          </a:p>
          <a:p>
            <a:pPr marL="1200150" marR="0" lvl="2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+mn-cs"/>
              </a:rPr>
              <a:t>Prepared/reported by all GSICS members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+mn-cs"/>
              </a:rPr>
              <a:t>GSICS Annual Calibration Report</a:t>
            </a:r>
          </a:p>
          <a:p>
            <a:pPr marL="1200150" marR="0" lvl="2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+mn-cs"/>
              </a:rPr>
              <a:t>Starting with GEO instrument calibration in 2019</a:t>
            </a:r>
          </a:p>
          <a:p>
            <a:pPr marL="1200150" marR="0" lvl="2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+mn-cs"/>
              </a:rPr>
              <a:t>Same format/content using a template proposed by GRWG/GDWG Chairs</a:t>
            </a:r>
          </a:p>
          <a:p>
            <a:pPr marL="1200150" marR="0" lvl="2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+mn-cs"/>
              </a:rPr>
              <a:t>Submitted to GSICS-EP (and CGMS by EP Chair)</a:t>
            </a:r>
          </a:p>
          <a:p>
            <a:pPr marL="1200150" marR="0" lvl="2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+mn-cs"/>
              </a:rPr>
              <a:t>GRWG Chair/Vice-Chair (Scott Fu of CMA / Fangfang Yu of NOAA)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+mn-cs"/>
              </a:rPr>
              <a:t>are leading the current activity</a:t>
            </a:r>
          </a:p>
        </p:txBody>
      </p:sp>
    </p:spTree>
    <p:extLst>
      <p:ext uri="{BB962C8B-B14F-4D97-AF65-F5344CB8AC3E}">
        <p14:creationId xmlns:p14="http://schemas.microsoft.com/office/powerpoint/2010/main" val="417472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E1D2F3D-1D82-F548-A239-1279D48147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29" y="1468522"/>
            <a:ext cx="4249881" cy="313015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6FC232E-0D9F-6C47-B98A-7DEC6A4ED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51" y="2625843"/>
            <a:ext cx="3809116" cy="283649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5546CCC-0C9F-974C-BD57-628279529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244" y="3994538"/>
            <a:ext cx="3507665" cy="26486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6096A6A-5EEB-E54C-9309-F33F2ABD26EA}"/>
              </a:ext>
            </a:extLst>
          </p:cNvPr>
          <p:cNvSpPr/>
          <p:nvPr/>
        </p:nvSpPr>
        <p:spPr>
          <a:xfrm>
            <a:off x="381001" y="214818"/>
            <a:ext cx="7567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GSICS Annual Calibration Report (2/2)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032589-0920-A841-99AB-D1CB3153AF92}"/>
              </a:ext>
            </a:extLst>
          </p:cNvPr>
          <p:cNvSpPr txBox="1"/>
          <p:nvPr/>
        </p:nvSpPr>
        <p:spPr>
          <a:xfrm>
            <a:off x="2641877" y="945301"/>
            <a:ext cx="176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EUMETSAT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D278E0-2FB4-9D4E-AB73-6890AE72A6B4}"/>
              </a:ext>
            </a:extLst>
          </p:cNvPr>
          <p:cNvSpPr txBox="1"/>
          <p:nvPr/>
        </p:nvSpPr>
        <p:spPr>
          <a:xfrm>
            <a:off x="5766551" y="2102623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JMA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9928AA-6805-AD40-B907-F0B948477CA5}"/>
              </a:ext>
            </a:extLst>
          </p:cNvPr>
          <p:cNvSpPr txBox="1"/>
          <p:nvPr/>
        </p:nvSpPr>
        <p:spPr>
          <a:xfrm>
            <a:off x="8236278" y="3471317"/>
            <a:ext cx="106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NOAA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23CA-C9E8-4516-A3A3-04A4596E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Suggested topics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D107-7A07-4A11-8CCD-849C33D4D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Data Working Group activities of each agency</a:t>
            </a:r>
          </a:p>
          <a:p>
            <a:r>
              <a:rPr lang="en-US" sz="2000" dirty="0"/>
              <a:t>Discussion on Users feedback on collaborative server directory structure</a:t>
            </a:r>
          </a:p>
          <a:p>
            <a:r>
              <a:rPr lang="en-US" sz="2000" dirty="0"/>
              <a:t>To request CGMS Task Force on Satellite Data and Codes to review a proposal of adding SRF to International Data Subcategory of Common Table C-13 of WMO Manual on Codes for coordination with WMO IPET-CM.</a:t>
            </a:r>
          </a:p>
          <a:p>
            <a:r>
              <a:rPr lang="en-US" sz="2000" dirty="0"/>
              <a:t>Rob </a:t>
            </a:r>
            <a:r>
              <a:rPr lang="en-US" sz="2000" dirty="0" err="1"/>
              <a:t>Roebeling</a:t>
            </a:r>
            <a:r>
              <a:rPr lang="en-US" sz="2000" dirty="0"/>
              <a:t> (EUMETSAT) to review existing event logging databases at each agency to ensure best practices are met.</a:t>
            </a:r>
          </a:p>
          <a:p>
            <a:r>
              <a:rPr lang="en-US" sz="2000" dirty="0"/>
              <a:t>To develop a procedure on updating Annual GSICS Calibration Report.</a:t>
            </a:r>
          </a:p>
          <a:p>
            <a:r>
              <a:rPr lang="en-US" sz="2000" dirty="0"/>
              <a:t>GSICS Product Alert System and Support to GSICS ISCCP and IOGEO partnerships ( </a:t>
            </a:r>
            <a:r>
              <a:rPr lang="en-US" sz="2000" dirty="0" err="1"/>
              <a:t>Manik</a:t>
            </a:r>
            <a:r>
              <a:rPr lang="en-US" sz="2000" dirty="0"/>
              <a:t> Bali)</a:t>
            </a:r>
          </a:p>
          <a:p>
            <a:r>
              <a:rPr lang="en-US" sz="2000" dirty="0"/>
              <a:t>How to roll out changes to the GSICS conventions in the future - e.g. </a:t>
            </a:r>
            <a:r>
              <a:rPr lang="en-US" sz="2000" dirty="0" err="1"/>
              <a:t>algorithm_version</a:t>
            </a:r>
            <a:r>
              <a:rPr lang="en-US" sz="2000" dirty="0"/>
              <a:t> (Tim </a:t>
            </a:r>
            <a:r>
              <a:rPr lang="en-US" sz="2000" dirty="0" err="1"/>
              <a:t>Hewison</a:t>
            </a:r>
            <a:r>
              <a:rPr lang="en-US" sz="2000" dirty="0"/>
              <a:t>)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2934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26B3-5159-644A-9A6D-E22A6CBE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ISCCP-NG GSICS Wish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1D73-6013-1245-9ED0-16AF6243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94" y="1471613"/>
            <a:ext cx="9447213" cy="4275923"/>
          </a:xfrm>
        </p:spPr>
        <p:txBody>
          <a:bodyPr>
            <a:normAutofit fontScale="92500" lnSpcReduction="20000"/>
          </a:bodyPr>
          <a:lstStyle/>
          <a:p>
            <a:r>
              <a:rPr lang="en-US" sz="1463" dirty="0"/>
              <a:t>We would like to have  corrections as attributes in our L1g which operate on</a:t>
            </a:r>
          </a:p>
          <a:p>
            <a:pPr lvl="1"/>
            <a:r>
              <a:rPr lang="en-US" sz="1463" dirty="0" err="1"/>
              <a:t>Reflectances</a:t>
            </a:r>
            <a:r>
              <a:rPr lang="en-US" sz="1463" dirty="0"/>
              <a:t> (0-1)</a:t>
            </a:r>
          </a:p>
          <a:p>
            <a:pPr lvl="1"/>
            <a:r>
              <a:rPr lang="en-US" sz="1463" dirty="0"/>
              <a:t>IR Radiance (standard unit for all sensors)</a:t>
            </a:r>
          </a:p>
          <a:p>
            <a:endParaRPr lang="en-US" sz="1463" dirty="0"/>
          </a:p>
          <a:p>
            <a:r>
              <a:rPr lang="en-US" sz="1463" dirty="0"/>
              <a:t>We would like to have corrections that are of the same form for all sensors.</a:t>
            </a:r>
          </a:p>
          <a:p>
            <a:endParaRPr lang="en-US" sz="1463" dirty="0"/>
          </a:p>
          <a:p>
            <a:r>
              <a:rPr lang="en-US" sz="1463" dirty="0"/>
              <a:t>We would like standard radiance to temperature parameters which we will include as attributes.</a:t>
            </a:r>
          </a:p>
          <a:p>
            <a:pPr marL="0" indent="0">
              <a:buNone/>
            </a:pPr>
            <a:endParaRPr lang="en-US" sz="1463" dirty="0"/>
          </a:p>
          <a:p>
            <a:r>
              <a:rPr lang="en-US" sz="1463" dirty="0"/>
              <a:t>We would like to include in L1g the nominally calibrated </a:t>
            </a:r>
            <a:r>
              <a:rPr lang="en-US" sz="1463" dirty="0" err="1"/>
              <a:t>reflectances</a:t>
            </a:r>
            <a:r>
              <a:rPr lang="en-US" sz="1463" dirty="0"/>
              <a:t> and radiances (to which the GSICS corrections are applied).</a:t>
            </a:r>
          </a:p>
          <a:p>
            <a:endParaRPr lang="en-US" sz="1463" dirty="0"/>
          </a:p>
          <a:p>
            <a:r>
              <a:rPr lang="en-US" sz="1463" dirty="0"/>
              <a:t>If GSICS wants us to perform calibration corrections on brightness temperature (that is ok).</a:t>
            </a:r>
          </a:p>
          <a:p>
            <a:endParaRPr lang="en-US" sz="1463" dirty="0"/>
          </a:p>
          <a:p>
            <a:r>
              <a:rPr lang="en-US" sz="1463" dirty="0"/>
              <a:t>We think this will make ISCCP-L1G robust to calibration changes since we can updates the L1G attributes easily without regenerating from Level-1b.</a:t>
            </a:r>
          </a:p>
          <a:p>
            <a:endParaRPr lang="en-US" sz="1463" dirty="0"/>
          </a:p>
          <a:p>
            <a:r>
              <a:rPr lang="en-US" sz="1463" dirty="0"/>
              <a:t>We would like guidance on accessing the calibrations in an automated fashion. </a:t>
            </a:r>
          </a:p>
          <a:p>
            <a:endParaRPr lang="en-US" sz="1463" dirty="0"/>
          </a:p>
          <a:p>
            <a:r>
              <a:rPr lang="en-US" sz="1463" dirty="0"/>
              <a:t>A plan with deadlines that we can build around would be great.  We understand that support for all channels used in ISCCP-NG will take time.</a:t>
            </a:r>
          </a:p>
        </p:txBody>
      </p:sp>
    </p:spTree>
    <p:extLst>
      <p:ext uri="{BB962C8B-B14F-4D97-AF65-F5344CB8AC3E}">
        <p14:creationId xmlns:p14="http://schemas.microsoft.com/office/powerpoint/2010/main" val="567179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26B3-5159-644A-9A6D-E22A6CBE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ISCCP-NG Can Provide to GSICS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1D73-6013-1245-9ED0-16AF6243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94" y="1568100"/>
            <a:ext cx="8869332" cy="4275923"/>
          </a:xfrm>
        </p:spPr>
        <p:txBody>
          <a:bodyPr>
            <a:normAutofit/>
          </a:bodyPr>
          <a:lstStyle/>
          <a:p>
            <a:r>
              <a:rPr lang="en-US" sz="1950" dirty="0"/>
              <a:t>We do not have an ability to set accuracy requirements.  But we are willing to try.   </a:t>
            </a:r>
          </a:p>
          <a:p>
            <a:pPr marL="0" indent="0">
              <a:buNone/>
            </a:pPr>
            <a:endParaRPr lang="en-US" sz="1950" dirty="0"/>
          </a:p>
          <a:p>
            <a:r>
              <a:rPr lang="en-US" sz="1950" dirty="0"/>
              <a:t>ISCCP-NG L1G should make test sensor-sensor consistency easier. We can help implement radiometric consistency checks using L1G.</a:t>
            </a:r>
          </a:p>
        </p:txBody>
      </p:sp>
    </p:spTree>
    <p:extLst>
      <p:ext uri="{BB962C8B-B14F-4D97-AF65-F5344CB8AC3E}">
        <p14:creationId xmlns:p14="http://schemas.microsoft.com/office/powerpoint/2010/main" val="113471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74" y="2890521"/>
            <a:ext cx="8915400" cy="95408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9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0A17-210F-4779-BE63-D31DBE93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E5E923-5AAB-40EA-A94D-7C266E1C4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3623489"/>
            <a:ext cx="8915400" cy="4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9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32A3-782D-7947-83D1-D0170903B9ED}"/>
              </a:ext>
            </a:extLst>
          </p:cNvPr>
          <p:cNvSpPr txBox="1">
            <a:spLocks/>
          </p:cNvSpPr>
          <p:nvPr/>
        </p:nvSpPr>
        <p:spPr>
          <a:xfrm>
            <a:off x="1035686" y="311359"/>
            <a:ext cx="7112451" cy="715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457200"/>
            <a:r>
              <a:rPr lang="en-GB" sz="2400" kern="0" dirty="0">
                <a:solidFill>
                  <a:srgbClr val="44546A"/>
                </a:solidFill>
                <a:latin typeface="Calibri Light" panose="020F0302020204030204"/>
              </a:rPr>
              <a:t>Membership and recent GDWG activities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EE1CC9E8-59D7-3942-89CE-D85C06365B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35686" y="1372963"/>
          <a:ext cx="3426373" cy="4851120"/>
        </p:xfrm>
        <a:graphic>
          <a:graphicData uri="http://schemas.openxmlformats.org/drawingml/2006/table">
            <a:tbl>
              <a:tblPr/>
              <a:tblGrid>
                <a:gridCol w="149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2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Affiliation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First Name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Last Name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Zhe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Xu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Yuan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Li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Min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Min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536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CMA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Xian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ESA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Paolo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Castracane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3309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EUMETSAT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Peter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Miu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5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EUMETSAT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Simon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Elliott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3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IMD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R.K.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Giri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3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IMD/</a:t>
                      </a:r>
                      <a:r>
                        <a:rPr lang="en-US" sz="1400" dirty="0" err="1"/>
                        <a:t>MoES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Kamaljit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Ray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27940"/>
                  </a:ext>
                </a:extLst>
              </a:tr>
              <a:tr h="1723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ISRO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Nitant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Dube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9712751"/>
                  </a:ext>
                </a:extLst>
              </a:tr>
              <a:tr h="100865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JMA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Arata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Okuyama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474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KMA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Jin</a:t>
                      </a:r>
                      <a:endParaRPr lang="en-US" sz="140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Woo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KMA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Sung-Rae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Chung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NOAA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Manik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Bali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ROSHYDROMET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Sergey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Uspensky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WMO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Werner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Balogh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41A520-89A8-4A4C-A085-1B7B7402AE39}"/>
              </a:ext>
            </a:extLst>
          </p:cNvPr>
          <p:cNvSpPr txBox="1">
            <a:spLocks/>
          </p:cNvSpPr>
          <p:nvPr/>
        </p:nvSpPr>
        <p:spPr>
          <a:xfrm>
            <a:off x="4670996" y="1288178"/>
            <a:ext cx="4602795" cy="47064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57200">
              <a:lnSpc>
                <a:spcPct val="110000"/>
              </a:lnSpc>
            </a:pPr>
            <a:r>
              <a:rPr lang="en-GB" sz="2000" b="0" kern="0" dirty="0">
                <a:solidFill>
                  <a:prstClr val="black"/>
                </a:solidFill>
                <a:latin typeface="Calibri" panose="020F0502020204030204"/>
              </a:rPr>
              <a:t>Recent GDWG activities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Websites</a:t>
            </a:r>
          </a:p>
          <a:p>
            <a:pPr marL="852488" lvl="2" indent="-276225" defTabSz="457200">
              <a:lnSpc>
                <a:spcPct val="110000"/>
              </a:lnSpc>
            </a:pPr>
            <a:r>
              <a:rPr lang="en-GB" sz="1600" b="0" kern="0" dirty="0">
                <a:solidFill>
                  <a:prstClr val="black"/>
                </a:solidFill>
                <a:latin typeface="Calibri" panose="020F0502020204030204"/>
              </a:rPr>
              <a:t>GSICS webpage at each agency</a:t>
            </a:r>
          </a:p>
          <a:p>
            <a:pPr marL="852488" lvl="2" indent="-276225" defTabSz="457200">
              <a:lnSpc>
                <a:spcPct val="110000"/>
              </a:lnSpc>
            </a:pPr>
            <a:r>
              <a:rPr lang="en-GB" sz="1600" b="0" kern="0" dirty="0">
                <a:solidFill>
                  <a:prstClr val="black"/>
                </a:solidFill>
                <a:latin typeface="Calibri" panose="020F0502020204030204"/>
              </a:rPr>
              <a:t>Updating new WMO GSICS Portal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GSICS Collaboration Servers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Defining GSICS Conventions for new GSICS Deliverables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altLang="ja-JP" sz="1800" b="0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Instrument Event Logging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altLang="ja-JP" sz="1800" b="0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Annual Calibration Report (GRWG/GDWG Chair)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Updating GSICS Plotting Tool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Use of GitHub for collaborative work</a:t>
            </a:r>
          </a:p>
          <a:p>
            <a:pPr marL="452438" lvl="1" indent="-276225" defTabSz="457200">
              <a:lnSpc>
                <a:spcPct val="110000"/>
              </a:lnSpc>
            </a:pPr>
            <a:r>
              <a:rPr lang="en-GB" sz="1800" b="0" kern="0" dirty="0">
                <a:solidFill>
                  <a:prstClr val="black"/>
                </a:solidFill>
                <a:latin typeface="Calibri" panose="020F0502020204030204"/>
              </a:rPr>
              <a:t>Action Tracking Tool (GCC+GDWG)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3C9D1-BB65-CA41-94F7-56464B35CE7E}"/>
              </a:ext>
            </a:extLst>
          </p:cNvPr>
          <p:cNvSpPr/>
          <p:nvPr/>
        </p:nvSpPr>
        <p:spPr>
          <a:xfrm>
            <a:off x="1658743" y="6224084"/>
            <a:ext cx="2907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400" b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https://gsics.wmo.int/en/focal-points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F466FC-1944-3143-A683-88196D60CB16}"/>
              </a:ext>
            </a:extLst>
          </p:cNvPr>
          <p:cNvSpPr txBox="1"/>
          <p:nvPr/>
        </p:nvSpPr>
        <p:spPr>
          <a:xfrm>
            <a:off x="1126645" y="934059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GDWG Members as of Sept 2020</a:t>
            </a:r>
            <a:endParaRPr kumimoji="1" lang="ja-JP" altLang="en-US" sz="1600" b="0">
              <a:solidFill>
                <a:prstClr val="black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312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43"/>
            <a:ext cx="8915400" cy="709205"/>
          </a:xfr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Review of Actions of data working group as per the last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645" y="1175062"/>
            <a:ext cx="92367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A.GDWG.2019.9b.1: ISRO to work with KMA to upload their Plotting Tool code and configuration onto GDWG GitHub repository.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A.GDWG.2019.9b.2: ISRO to work with CMA to </a:t>
            </a:r>
            <a:r>
              <a:rPr lang="en-US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synchronise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their RAC products between their servers to validate the </a:t>
            </a:r>
            <a:r>
              <a:rPr lang="en-US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synchronisation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scripts.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A.GDWG.2019.9b.3: ISRO with support from EUMETSAT to update their THREDDS configuration such that it is in-line with the other collaboration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Action: A.GDWG.2019.9c.1 EUMETSAT to upload sync </a:t>
            </a:r>
            <a:r>
              <a:rPr lang="en-US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perl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shell scripts to GitHub.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Action: A.GDWG.2019.9p.1 Peter </a:t>
            </a:r>
            <a:r>
              <a:rPr lang="en-US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Miu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(EUMETSAT) to create a user guide for GSICS THREDDS.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Action: A.GDWG.2019.9p.2 NOAA to provide EUMETSAT the download script for review to see if this can be provided to users to improve the downloading of GSICS products.</a:t>
            </a:r>
          </a:p>
        </p:txBody>
      </p:sp>
    </p:spTree>
    <p:extLst>
      <p:ext uri="{BB962C8B-B14F-4D97-AF65-F5344CB8AC3E}">
        <p14:creationId xmlns:p14="http://schemas.microsoft.com/office/powerpoint/2010/main" val="321958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E245983-6834-C545-A744-60A7C60C0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24" y="1416684"/>
            <a:ext cx="5028508" cy="46902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52D8930-5300-5A4F-A58B-88FBB27FAA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451" y="1527213"/>
            <a:ext cx="3539436" cy="137662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089681-4FA8-3C4F-A9CB-D3CF50E7573E}"/>
              </a:ext>
            </a:extLst>
          </p:cNvPr>
          <p:cNvSpPr/>
          <p:nvPr/>
        </p:nvSpPr>
        <p:spPr>
          <a:xfrm>
            <a:off x="5655967" y="1416683"/>
            <a:ext cx="3637294" cy="46584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 b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9023B9-87E0-D24D-9B40-783B5EECB9DE}"/>
              </a:ext>
            </a:extLst>
          </p:cNvPr>
          <p:cNvSpPr txBox="1">
            <a:spLocks/>
          </p:cNvSpPr>
          <p:nvPr/>
        </p:nvSpPr>
        <p:spPr>
          <a:xfrm>
            <a:off x="1035685" y="311359"/>
            <a:ext cx="8258203" cy="715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457200"/>
            <a:r>
              <a:rPr lang="en-GB" sz="2400" kern="0" dirty="0">
                <a:solidFill>
                  <a:srgbClr val="44546A"/>
                </a:solidFill>
                <a:latin typeface="Calibri Light" panose="020F0302020204030204"/>
              </a:rPr>
              <a:t>Information relevant to GDWG activities on GSICS Wiki</a:t>
            </a:r>
          </a:p>
          <a:p>
            <a:pPr algn="l" defTabSz="457200"/>
            <a:r>
              <a:rPr lang="en-GB" sz="1200" kern="0" dirty="0">
                <a:solidFill>
                  <a:srgbClr val="44546A"/>
                </a:solidFill>
                <a:latin typeface="Calibri Light" panose="020F0302020204030204"/>
              </a:rPr>
              <a:t>http://</a:t>
            </a:r>
            <a:r>
              <a:rPr lang="en-GB" sz="1200" kern="0" dirty="0" err="1">
                <a:solidFill>
                  <a:srgbClr val="44546A"/>
                </a:solidFill>
                <a:latin typeface="Calibri Light" panose="020F0302020204030204"/>
              </a:rPr>
              <a:t>gsics.atmos.umd.edu</a:t>
            </a:r>
            <a:r>
              <a:rPr lang="en-GB" sz="1200" kern="0" dirty="0">
                <a:solidFill>
                  <a:srgbClr val="44546A"/>
                </a:solidFill>
                <a:latin typeface="Calibri Light" panose="020F0302020204030204"/>
              </a:rPr>
              <a:t>/bin/view/Development/</a:t>
            </a:r>
            <a:r>
              <a:rPr lang="en-GB" sz="1200" kern="0" dirty="0" err="1">
                <a:solidFill>
                  <a:srgbClr val="44546A"/>
                </a:solidFill>
                <a:latin typeface="Calibri Light" panose="020F0302020204030204"/>
              </a:rPr>
              <a:t>WebHome</a:t>
            </a:r>
            <a:endParaRPr lang="en-GB" sz="1200" kern="0" dirty="0">
              <a:solidFill>
                <a:srgbClr val="44546A"/>
              </a:solidFill>
              <a:latin typeface="Calibri Light" panose="020F0302020204030204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2708E50-CFB2-3E44-B56E-9A5613007049}"/>
              </a:ext>
            </a:extLst>
          </p:cNvPr>
          <p:cNvSpPr/>
          <p:nvPr/>
        </p:nvSpPr>
        <p:spPr>
          <a:xfrm>
            <a:off x="668539" y="4177601"/>
            <a:ext cx="1979525" cy="793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 b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6D8ED8B-4565-8841-A96A-4B09F47D305E}"/>
              </a:ext>
            </a:extLst>
          </p:cNvPr>
          <p:cNvSpPr/>
          <p:nvPr/>
        </p:nvSpPr>
        <p:spPr>
          <a:xfrm>
            <a:off x="824397" y="5215053"/>
            <a:ext cx="2627535" cy="522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 b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2449202-E6BD-634A-890F-85205859ADF4}"/>
              </a:ext>
            </a:extLst>
          </p:cNvPr>
          <p:cNvSpPr/>
          <p:nvPr/>
        </p:nvSpPr>
        <p:spPr>
          <a:xfrm>
            <a:off x="981581" y="5861670"/>
            <a:ext cx="1738263" cy="2134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 b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BDB9B9-EFE3-9344-B55F-92E7EF03E256}"/>
              </a:ext>
            </a:extLst>
          </p:cNvPr>
          <p:cNvSpPr txBox="1"/>
          <p:nvPr/>
        </p:nvSpPr>
        <p:spPr>
          <a:xfrm>
            <a:off x="824397" y="6170226"/>
            <a:ext cx="84656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400" b="0" dirty="0">
                <a:solidFill>
                  <a:srgbClr val="00B050"/>
                </a:solidFill>
                <a:latin typeface="Calibri" panose="020F0502020204030204"/>
                <a:ea typeface="游ゴシック" panose="020B0400000000000000" pitchFamily="34" charset="-128"/>
              </a:rPr>
              <a:t>GSICS Procedure for Product Acceptance (GPPA): GDWG Chair is a member of review team (GPAT: GSICS Product Acceptance Team) for GSICS products</a:t>
            </a:r>
            <a:endParaRPr kumimoji="1" lang="ja-JP" altLang="en-US" sz="1400" b="0">
              <a:solidFill>
                <a:srgbClr val="00B050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2A9E6D2-1F09-3347-803B-9C0191D86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452" y="2931751"/>
            <a:ext cx="3173831" cy="311542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C3BA8E5-8FF2-DF40-9DD7-A2D234BE5302}"/>
              </a:ext>
            </a:extLst>
          </p:cNvPr>
          <p:cNvSpPr/>
          <p:nvPr/>
        </p:nvSpPr>
        <p:spPr>
          <a:xfrm>
            <a:off x="5947263" y="3250421"/>
            <a:ext cx="1738263" cy="379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 b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ECB47D8-DD08-0940-8834-E138E82EA817}"/>
              </a:ext>
            </a:extLst>
          </p:cNvPr>
          <p:cNvSpPr/>
          <p:nvPr/>
        </p:nvSpPr>
        <p:spPr>
          <a:xfrm>
            <a:off x="5755079" y="4591877"/>
            <a:ext cx="3173205" cy="13768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 b="0">
              <a:solidFill>
                <a:prstClr val="white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0CC802B-85FE-4D46-821D-7CA53CE1AEA3}"/>
              </a:ext>
            </a:extLst>
          </p:cNvPr>
          <p:cNvSpPr txBox="1"/>
          <p:nvPr/>
        </p:nvSpPr>
        <p:spPr>
          <a:xfrm>
            <a:off x="1850712" y="1122627"/>
            <a:ext cx="5944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400" b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Boxes in red: relevant to all GDWG members, in green: relevant to GDWG Chair</a:t>
            </a:r>
            <a:endParaRPr kumimoji="1" lang="ja-JP" altLang="en-US" sz="1400" b="0">
              <a:solidFill>
                <a:prstClr val="black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75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9A1FE9C-A7F9-4A37-AF3F-E1ECF224F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63F3BB8C-0C0C-4EAB-9830-DC513CDAB615}" type="slidenum">
              <a:rPr lang="en-US" sz="800" b="0">
                <a:solidFill>
                  <a:srgbClr val="000000"/>
                </a:solidFill>
                <a:latin typeface="Arial" charset="0"/>
              </a:rPr>
              <a:pPr algn="r">
                <a:defRPr/>
              </a:pPr>
              <a:t>6</a:t>
            </a:fld>
            <a:endParaRPr lang="en-US" sz="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Content Placeholder 3" descr="H:\DESKTOP\CollabServers.png">
            <a:extLst>
              <a:ext uri="{FF2B5EF4-FFF2-40B4-BE49-F238E27FC236}">
                <a16:creationId xmlns:a16="http://schemas.microsoft.com/office/drawing/2014/main" id="{6A7C9C36-68C5-4C51-B369-58C91EAC3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639" y="4416161"/>
            <a:ext cx="3583459" cy="176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BC5AB-06BE-49DF-B537-8F002B994BC2}"/>
              </a:ext>
            </a:extLst>
          </p:cNvPr>
          <p:cNvSpPr txBox="1">
            <a:spLocks/>
          </p:cNvSpPr>
          <p:nvPr/>
        </p:nvSpPr>
        <p:spPr>
          <a:xfrm>
            <a:off x="621003" y="890918"/>
            <a:ext cx="8420057" cy="2778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ja-JP" sz="18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One of the major activities of GDWG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sz="18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Providing dataset supporting data exchange/access to </a:t>
            </a:r>
            <a:r>
              <a:rPr lang="en-US" altLang="ja-JP" sz="1800" b="0" i="1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GSICS Deliverables</a:t>
            </a:r>
          </a:p>
          <a:p>
            <a:pPr marL="622300" lvl="1" indent="-266700">
              <a:lnSpc>
                <a:spcPct val="120000"/>
              </a:lnSpc>
              <a:defRPr/>
            </a:pPr>
            <a:r>
              <a:rPr lang="en-US" altLang="ja-JP" sz="16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GSICS </a:t>
            </a:r>
            <a:r>
              <a:rPr lang="en-US" altLang="ja-JP" sz="1600" b="0" kern="0" dirty="0">
                <a:solidFill>
                  <a:srgbClr val="0000FF"/>
                </a:solidFill>
                <a:latin typeface="Arial"/>
                <a:ea typeface="游ゴシック" panose="020B0400000000000000" pitchFamily="34" charset="-128"/>
              </a:rPr>
              <a:t>Inter-calibration Products </a:t>
            </a:r>
            <a:r>
              <a:rPr lang="en-US" altLang="ja-JP" sz="16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(GSICS Correction, </a:t>
            </a:r>
            <a:r>
              <a:rPr lang="en-US" altLang="ja-JP" sz="1600" b="0" kern="0" dirty="0" err="1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netCDF</a:t>
            </a:r>
            <a:r>
              <a:rPr lang="en-US" altLang="ja-JP" sz="16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)</a:t>
            </a:r>
          </a:p>
          <a:p>
            <a:pPr marL="622300" lvl="1" indent="-266700">
              <a:lnSpc>
                <a:spcPct val="120000"/>
              </a:lnSpc>
              <a:defRPr/>
            </a:pPr>
            <a:r>
              <a:rPr lang="en-US" altLang="ja-JP" sz="1600" b="0" kern="0" dirty="0">
                <a:solidFill>
                  <a:srgbClr val="0000FF"/>
                </a:solidFill>
                <a:latin typeface="Arial"/>
                <a:ea typeface="游ゴシック" panose="020B0400000000000000" pitchFamily="34" charset="-128"/>
              </a:rPr>
              <a:t>Intermediate data </a:t>
            </a:r>
            <a:r>
              <a:rPr lang="en-US" altLang="ja-JP" sz="16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to generate products (e.g. GEO-LEO-IR collocation </a:t>
            </a:r>
            <a:r>
              <a:rPr lang="en-US" altLang="ja-JP" sz="1600" b="0" kern="0" dirty="0" err="1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netCDF</a:t>
            </a:r>
            <a:r>
              <a:rPr lang="en-US" altLang="ja-JP" sz="16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)</a:t>
            </a:r>
          </a:p>
          <a:p>
            <a:pPr marL="622300" lvl="1" indent="-266700">
              <a:lnSpc>
                <a:spcPct val="120000"/>
              </a:lnSpc>
              <a:defRPr/>
            </a:pPr>
            <a:r>
              <a:rPr lang="en-US" altLang="ja-JP" sz="1600" b="0" kern="0" dirty="0">
                <a:solidFill>
                  <a:srgbClr val="0000FF"/>
                </a:solidFill>
                <a:latin typeface="Arial"/>
                <a:ea typeface="游ゴシック" panose="020B0400000000000000" pitchFamily="34" charset="-128"/>
              </a:rPr>
              <a:t>Source</a:t>
            </a:r>
            <a:r>
              <a:rPr lang="en-US" altLang="ja-JP" sz="16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 dataset (inputs to inter-calibration ATBD, e.g. LEO L1 data)</a:t>
            </a:r>
          </a:p>
          <a:p>
            <a:pPr marL="141288" indent="-276225">
              <a:lnSpc>
                <a:spcPct val="120000"/>
              </a:lnSpc>
              <a:defRPr/>
            </a:pPr>
            <a:r>
              <a:rPr lang="en-US" altLang="ja-JP" sz="18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3 servers at </a:t>
            </a:r>
            <a:r>
              <a:rPr lang="en-US" altLang="ja-JP" sz="1800" b="0" kern="0" dirty="0">
                <a:solidFill>
                  <a:srgbClr val="0000FF"/>
                </a:solidFill>
                <a:latin typeface="Arial"/>
                <a:ea typeface="游ゴシック" panose="020B0400000000000000" pitchFamily="34" charset="-128"/>
              </a:rPr>
              <a:t>CMA/EUM/NOAA</a:t>
            </a:r>
          </a:p>
          <a:p>
            <a:pPr marL="622300" lvl="1" indent="-266700">
              <a:lnSpc>
                <a:spcPct val="120000"/>
              </a:lnSpc>
              <a:defRPr/>
            </a:pPr>
            <a:r>
              <a:rPr lang="en-US" altLang="ja-JP" sz="16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KMA/JMA products: sent to EUM</a:t>
            </a:r>
          </a:p>
          <a:p>
            <a:pPr marL="222250" indent="-266700">
              <a:lnSpc>
                <a:spcPct val="120000"/>
              </a:lnSpc>
              <a:defRPr/>
            </a:pPr>
            <a:r>
              <a:rPr lang="en-US" altLang="ja-JP" sz="18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Incorporation of </a:t>
            </a:r>
            <a:r>
              <a:rPr lang="en-US" altLang="ja-JP" sz="1800" b="0" kern="0" dirty="0">
                <a:solidFill>
                  <a:srgbClr val="0000FF"/>
                </a:solidFill>
                <a:latin typeface="Arial"/>
                <a:ea typeface="游ゴシック" panose="020B0400000000000000" pitchFamily="34" charset="-128"/>
              </a:rPr>
              <a:t>ISRO</a:t>
            </a:r>
            <a:r>
              <a:rPr lang="en-US" altLang="ja-JP" sz="18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 to 4</a:t>
            </a:r>
            <a:r>
              <a:rPr lang="en-US" altLang="ja-JP" sz="1800" b="0" kern="0" baseline="3000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th</a:t>
            </a:r>
            <a:r>
              <a:rPr lang="en-US" altLang="ja-JP" sz="1800" b="0" kern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 Collaboration Server (incl. data synchronization among the servers) has been discussed</a:t>
            </a:r>
            <a:endParaRPr lang="en-GB" altLang="ja-JP" sz="1800" b="0" kern="0" dirty="0">
              <a:solidFill>
                <a:srgbClr val="000000"/>
              </a:solidFill>
              <a:latin typeface="Arial"/>
              <a:ea typeface="游ゴシック" panose="020B0400000000000000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1638" y="297449"/>
            <a:ext cx="5701814" cy="7509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GSICS Collaboration Servers</a:t>
            </a:r>
            <a:endParaRPr lang="en-GB" sz="24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 descr="gsics_insat3d_individual">
            <a:extLst>
              <a:ext uri="{FF2B5EF4-FFF2-40B4-BE49-F238E27FC236}">
                <a16:creationId xmlns:a16="http://schemas.microsoft.com/office/drawing/2014/main" id="{73FC14CA-6E7C-48FD-86D6-6D6144F56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2" b="49380"/>
          <a:stretch/>
        </p:blipFill>
        <p:spPr bwMode="auto">
          <a:xfrm>
            <a:off x="4229100" y="4351593"/>
            <a:ext cx="5091184" cy="19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16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03481" y="204999"/>
            <a:ext cx="8872933" cy="7509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kern="0" dirty="0">
                <a:solidFill>
                  <a:srgbClr val="000000"/>
                </a:solidFill>
                <a:latin typeface="Arial"/>
              </a:rPr>
              <a:t>Defining GSICS Conventions for new GSICS Deliverables:</a:t>
            </a:r>
          </a:p>
          <a:p>
            <a:pPr algn="l"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GSICS n</a:t>
            </a:r>
            <a:r>
              <a:rPr lang="en-US" sz="2400" kern="0" dirty="0" err="1">
                <a:solidFill>
                  <a:srgbClr val="000000"/>
                </a:solidFill>
                <a:latin typeface="Arial"/>
              </a:rPr>
              <a:t>etCDF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 Convention for SRF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2C94D7-F799-4783-A5C9-0A4CBD40DC43}"/>
              </a:ext>
            </a:extLst>
          </p:cNvPr>
          <p:cNvSpPr txBox="1">
            <a:spLocks/>
          </p:cNvSpPr>
          <p:nvPr/>
        </p:nvSpPr>
        <p:spPr bwMode="auto">
          <a:xfrm>
            <a:off x="529587" y="2659692"/>
            <a:ext cx="8846826" cy="269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600" b="0" dirty="0">
                <a:solidFill>
                  <a:srgbClr val="000000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Instrument’ spectral response function (SRF): </a:t>
            </a:r>
            <a:r>
              <a:rPr lang="en" altLang="ja-JP" sz="1600" b="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characterizes the sensitivity of instrument’s each spectral band</a:t>
            </a:r>
          </a:p>
          <a:p>
            <a:pPr marL="579438" lvl="1" indent="-250825">
              <a:lnSpc>
                <a:spcPct val="110000"/>
              </a:lnSpc>
            </a:pPr>
            <a:r>
              <a:rPr lang="en" altLang="ja-JP" sz="1600" b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SRF is not an output of GSICS activities, but fundamental info for (inter-)calibration</a:t>
            </a:r>
            <a:endParaRPr lang="en" altLang="ja-JP" sz="1200" b="0" dirty="0">
              <a:solidFill>
                <a:srgbClr val="000000"/>
              </a:solidFill>
              <a:latin typeface="Arial"/>
              <a:ea typeface="游ゴシック" panose="020B0400000000000000" pitchFamily="34" charset="-128"/>
            </a:endParaRPr>
          </a:p>
          <a:p>
            <a:pPr>
              <a:lnSpc>
                <a:spcPct val="110000"/>
              </a:lnSpc>
            </a:pPr>
            <a:r>
              <a:rPr lang="en" altLang="ja-JP" sz="1600" b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To support GRWG activities, a file format converter (python script) from individual SRF’s original format (depending on the mission) to </a:t>
            </a:r>
            <a:r>
              <a:rPr lang="en" altLang="ja-JP" sz="1600" b="0" dirty="0" err="1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netCDF</a:t>
            </a:r>
            <a:r>
              <a:rPr lang="en" altLang="ja-JP" sz="1600" b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 was developed by GDWG</a:t>
            </a:r>
          </a:p>
          <a:p>
            <a:pPr>
              <a:lnSpc>
                <a:spcPct val="110000"/>
              </a:lnSpc>
            </a:pPr>
            <a:r>
              <a:rPr lang="en-US" altLang="ja-JP" sz="1600" b="0" dirty="0">
                <a:solidFill>
                  <a:srgbClr val="000000"/>
                </a:solidFill>
                <a:latin typeface="Arial"/>
                <a:ea typeface="游ゴシック" panose="020B0400000000000000" pitchFamily="34" charset="-128"/>
              </a:rPr>
              <a:t>Convention proposed by GSICS is available on the Wiki, but there are remaining issues (this action is one of them)</a:t>
            </a:r>
          </a:p>
          <a:p>
            <a:pPr>
              <a:lnSpc>
                <a:spcPct val="110000"/>
              </a:lnSpc>
            </a:pPr>
            <a:r>
              <a:rPr lang="en-US" altLang="ja-JP" sz="1600" b="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Background/Past discussions/Proposals on GSICS’s SRF </a:t>
            </a:r>
            <a:r>
              <a:rPr lang="en-US" altLang="ja-JP" sz="1600" b="0" dirty="0" err="1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netCDF</a:t>
            </a:r>
            <a:r>
              <a:rPr lang="en-US" altLang="ja-JP" sz="1600" b="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Convention</a:t>
            </a:r>
          </a:p>
          <a:p>
            <a:pPr lvl="1">
              <a:lnSpc>
                <a:spcPct val="110000"/>
              </a:lnSpc>
            </a:pPr>
            <a:r>
              <a:rPr lang="en-US" altLang="ja-JP" sz="1600" b="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http://</a:t>
            </a:r>
            <a:r>
              <a:rPr lang="en-US" altLang="ja-JP" sz="1600" b="0" dirty="0" err="1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gsics.atmos.umd.edu</a:t>
            </a:r>
            <a:r>
              <a:rPr lang="en-US" altLang="ja-JP" sz="1600" b="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/bin/view/Development/</a:t>
            </a:r>
            <a:r>
              <a:rPr lang="en-US" altLang="ja-JP" sz="1600" b="0" dirty="0" err="1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SrfNcdfConvention</a:t>
            </a:r>
            <a:endParaRPr lang="en-US" altLang="ja-JP" sz="1600" b="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ja-JP" sz="1600" b="0" dirty="0">
              <a:solidFill>
                <a:srgbClr val="000000"/>
              </a:solidFill>
              <a:latin typeface="Arial"/>
              <a:ea typeface="游ゴシック" panose="020B0400000000000000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56D847-64DB-B345-816C-539273157250}"/>
              </a:ext>
            </a:extLst>
          </p:cNvPr>
          <p:cNvSpPr/>
          <p:nvPr/>
        </p:nvSpPr>
        <p:spPr>
          <a:xfrm>
            <a:off x="774147" y="1407421"/>
            <a:ext cx="7913077" cy="9682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9525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dirty="0">
                <a:solidFill>
                  <a:prstClr val="black"/>
                </a:solidFill>
                <a:latin typeface="Calibri" panose="020F0502020204030204" pitchFamily="34" charset="0"/>
                <a:ea typeface="游ゴシック" panose="020B0400000000000000" pitchFamily="34" charset="-128"/>
              </a:rPr>
              <a:t>Action at GSICS-EP-21: To request CGMS Task Force on Satellite Data and Codes to review a proposal of adding SRF to International Data Subcategory of Common Table C-13 of WMO Manual on Codes for coordination with WMO IPET-CM. </a:t>
            </a:r>
          </a:p>
        </p:txBody>
      </p:sp>
    </p:spTree>
    <p:extLst>
      <p:ext uri="{BB962C8B-B14F-4D97-AF65-F5344CB8AC3E}">
        <p14:creationId xmlns:p14="http://schemas.microsoft.com/office/powerpoint/2010/main" val="342766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9A1FE9C-A7F9-4A37-AF3F-E1ECF224F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F3BB8C-0C0C-4EAB-9830-DC513CDAB615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Content Placeholder 3" descr="H:\DESKTOP\CollabServers.png">
            <a:extLst>
              <a:ext uri="{FF2B5EF4-FFF2-40B4-BE49-F238E27FC236}">
                <a16:creationId xmlns:a16="http://schemas.microsoft.com/office/drawing/2014/main" id="{6A7C9C36-68C5-4C51-B369-58C91EAC3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639" y="4416161"/>
            <a:ext cx="3583459" cy="176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4BC5AB-06BE-49DF-B537-8F002B994BC2}"/>
              </a:ext>
            </a:extLst>
          </p:cNvPr>
          <p:cNvSpPr txBox="1">
            <a:spLocks/>
          </p:cNvSpPr>
          <p:nvPr/>
        </p:nvSpPr>
        <p:spPr>
          <a:xfrm>
            <a:off x="621003" y="890918"/>
            <a:ext cx="8420057" cy="2778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One of the major activities of GDWG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Providing dataset supporting data exchange/access to </a:t>
            </a:r>
            <a:r>
              <a:rPr kumimoji="0" lang="en-US" altLang="ja-JP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GSICS Deliverables</a:t>
            </a:r>
          </a:p>
          <a:p>
            <a:pPr marL="622300" marR="0" lvl="1" indent="-2667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GSICS 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Inter-calibration Products 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(GSICS Correction, </a:t>
            </a:r>
            <a:r>
              <a:rPr kumimoji="0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netCDF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)</a:t>
            </a:r>
          </a:p>
          <a:p>
            <a:pPr marL="622300" marR="0" lvl="1" indent="-2667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Intermediate data 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to generate products (e.g. GEO-LEO-IR collocation </a:t>
            </a:r>
            <a:r>
              <a:rPr kumimoji="0" lang="en-US" altLang="ja-JP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netCDF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)</a:t>
            </a:r>
          </a:p>
          <a:p>
            <a:pPr marL="622300" marR="0" lvl="1" indent="-2667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Source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dataset (inputs to inter-calibration ATBD, e.g. LEO L1 data)</a:t>
            </a:r>
          </a:p>
          <a:p>
            <a:pPr marL="141288" marR="0" lvl="0" indent="-276225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3 servers at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CMA/EUM/NOAA</a:t>
            </a:r>
          </a:p>
          <a:p>
            <a:pPr marL="622300" marR="0" lvl="1" indent="-2667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KMA/JMA products: sent to EUM</a:t>
            </a:r>
          </a:p>
          <a:p>
            <a:pPr marL="222250" marR="0" lvl="0" indent="-2667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Incorporation of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ISRO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to 4</a:t>
            </a:r>
            <a:r>
              <a:rPr kumimoji="0" lang="en-US" altLang="ja-JP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th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Collaboration Server (incl. data synchronization among the servers) has been discussed</a:t>
            </a:r>
            <a:endParaRPr kumimoji="0" lang="en-GB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1638" y="297449"/>
            <a:ext cx="5701814" cy="7509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GSICS Collaboration Servers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Picture 7" descr="gsics_insat3d_individual">
            <a:extLst>
              <a:ext uri="{FF2B5EF4-FFF2-40B4-BE49-F238E27FC236}">
                <a16:creationId xmlns:a16="http://schemas.microsoft.com/office/drawing/2014/main" id="{73FC14CA-6E7C-48FD-86D6-6D6144F56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2" b="49380"/>
          <a:stretch/>
        </p:blipFill>
        <p:spPr bwMode="auto">
          <a:xfrm>
            <a:off x="4229100" y="4351593"/>
            <a:ext cx="5091184" cy="19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9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03481" y="204999"/>
            <a:ext cx="8872933" cy="7509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Defining GSICS Conventions for new GSICS Deliverables: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GSICS n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etCDF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Convention for SRF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2C94D7-F799-4783-A5C9-0A4CBD40DC43}"/>
              </a:ext>
            </a:extLst>
          </p:cNvPr>
          <p:cNvSpPr txBox="1">
            <a:spLocks/>
          </p:cNvSpPr>
          <p:nvPr/>
        </p:nvSpPr>
        <p:spPr bwMode="auto">
          <a:xfrm>
            <a:off x="529587" y="2659692"/>
            <a:ext cx="8846826" cy="269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Instrument’ spectral response function (SRF): </a:t>
            </a:r>
            <a:r>
              <a:rPr kumimoji="0" lang="en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characterizes the sensitivity of instrument’s each spectral band</a:t>
            </a:r>
          </a:p>
          <a:p>
            <a:pPr marL="579438" marR="0" lvl="1" indent="-25082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SRF is not an output of GSICS activities, but fundamental info for (inter-)calibration</a:t>
            </a:r>
            <a:endParaRPr kumimoji="0" lang="en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游ゴシック" panose="020B0400000000000000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To support GRWG activities, a file format converter (python script) from individual SRF’s original format (depending on the mission) to </a:t>
            </a:r>
            <a:r>
              <a:rPr kumimoji="0" lang="en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netCDF</a:t>
            </a:r>
            <a:r>
              <a:rPr kumimoji="0" lang="en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 was developed by GDWG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+mn-cs"/>
              </a:rPr>
              <a:t>Convention proposed by GSICS is available on the Wiki, but there are remaining issues (this action is one of them)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Background/Past discussions/Proposals on GSICS’s SRF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netCDF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Convention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http://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gsics.atmos.umd.edu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/bin/view/Development/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SrfNcdfConvention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56D847-64DB-B345-816C-539273157250}"/>
              </a:ext>
            </a:extLst>
          </p:cNvPr>
          <p:cNvSpPr/>
          <p:nvPr/>
        </p:nvSpPr>
        <p:spPr>
          <a:xfrm>
            <a:off x="774147" y="1407421"/>
            <a:ext cx="7913077" cy="9682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9525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34" charset="-128"/>
                <a:cs typeface="+mn-cs"/>
              </a:rPr>
              <a:t>Action at GSICS-EP-21: To request CGMS Task Force on Satellite Data and Codes to review a proposal of adding SRF to International Data Subcategory of Common Table C-13 of WMO Manual on Codes for coordination with WMO IPET-CM. </a:t>
            </a:r>
          </a:p>
        </p:txBody>
      </p:sp>
    </p:spTree>
    <p:extLst>
      <p:ext uri="{BB962C8B-B14F-4D97-AF65-F5344CB8AC3E}">
        <p14:creationId xmlns:p14="http://schemas.microsoft.com/office/powerpoint/2010/main" val="3252918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94978</TotalTime>
  <Words>2098</Words>
  <Application>Microsoft Office PowerPoint</Application>
  <PresentationFormat>A4 Paper (210x297 mm)</PresentationFormat>
  <Paragraphs>237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游ゴシック</vt:lpstr>
      <vt:lpstr>游ゴシック Light</vt:lpstr>
      <vt:lpstr>Arial</vt:lpstr>
      <vt:lpstr>Arial</vt:lpstr>
      <vt:lpstr>Calibri</vt:lpstr>
      <vt:lpstr>Calibri Light</vt:lpstr>
      <vt:lpstr>Helvetica</vt:lpstr>
      <vt:lpstr>Tahoma</vt:lpstr>
      <vt:lpstr>Times New Roman</vt:lpstr>
      <vt:lpstr>Wingdings</vt:lpstr>
      <vt:lpstr>Office Theme</vt:lpstr>
      <vt:lpstr>Office テーマ</vt:lpstr>
      <vt:lpstr>GSICS Data Working Group Meeting 10/20/2020</vt:lpstr>
      <vt:lpstr>PowerPoint Presentation</vt:lpstr>
      <vt:lpstr>PowerPoint Presentation</vt:lpstr>
      <vt:lpstr>Review of Actions of data working group as per the last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topics for discussion</vt:lpstr>
      <vt:lpstr>ISCCP-NG GSICS Wish List</vt:lpstr>
      <vt:lpstr>What ISCCP-NG Can Provide to GSICS</vt:lpstr>
      <vt:lpstr>THANK YOU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KAMALJIT RAY</cp:lastModifiedBy>
  <cp:revision>2251</cp:revision>
  <cp:lastPrinted>2006-03-06T14:11:17Z</cp:lastPrinted>
  <dcterms:created xsi:type="dcterms:W3CDTF">2010-09-10T00:53:07Z</dcterms:created>
  <dcterms:modified xsi:type="dcterms:W3CDTF">2020-10-20T07:56:21Z</dcterms:modified>
</cp:coreProperties>
</file>