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2" r:id="rId2"/>
  </p:sldMasterIdLst>
  <p:notesMasterIdLst>
    <p:notesMasterId r:id="rId21"/>
  </p:notesMasterIdLst>
  <p:handoutMasterIdLst>
    <p:handoutMasterId r:id="rId22"/>
  </p:handoutMasterIdLst>
  <p:sldIdLst>
    <p:sldId id="682" r:id="rId3"/>
    <p:sldId id="796" r:id="rId4"/>
    <p:sldId id="798" r:id="rId5"/>
    <p:sldId id="258" r:id="rId6"/>
    <p:sldId id="836" r:id="rId7"/>
    <p:sldId id="799" r:id="rId8"/>
    <p:sldId id="803" r:id="rId9"/>
    <p:sldId id="714" r:id="rId10"/>
    <p:sldId id="835" r:id="rId11"/>
    <p:sldId id="837" r:id="rId12"/>
    <p:sldId id="834" r:id="rId13"/>
    <p:sldId id="800" r:id="rId14"/>
    <p:sldId id="801" r:id="rId15"/>
    <p:sldId id="802" r:id="rId16"/>
    <p:sldId id="797" r:id="rId17"/>
    <p:sldId id="789" r:id="rId18"/>
    <p:sldId id="708" r:id="rId19"/>
    <p:sldId id="690" r:id="rId20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A2DADE"/>
    <a:srgbClr val="3333FF"/>
    <a:srgbClr val="4E0B55"/>
    <a:srgbClr val="009900"/>
    <a:srgbClr val="FF9900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1517" autoAdjust="0"/>
  </p:normalViewPr>
  <p:slideViewPr>
    <p:cSldViewPr snapToGrid="0">
      <p:cViewPr varScale="1">
        <p:scale>
          <a:sx n="88" d="100"/>
          <a:sy n="88" d="100"/>
        </p:scale>
        <p:origin x="1002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20 November 2022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November 2022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20 November 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2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4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7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DB4-A1EA-D34D-A54D-6A3040BE37A8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lportal.ceos.org/" TargetMode="External"/><Relationship Id="rId7" Type="http://schemas.openxmlformats.org/officeDocument/2006/relationships/hyperlink" Target="https://earth.esa.int/eogateway/activities/esa-satellites-and-instruments-calibration-landing-p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hyperlink" Target="https://www.salinity-pimep.org/" TargetMode="External"/><Relationship Id="rId4" Type="http://schemas.openxmlformats.org/officeDocument/2006/relationships/hyperlink" Target="https://evdc.esa.in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star.nesdis.noaa.gov/smcd/GCC/ProductCatalog.ph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ZXTXwQENop0ARed7zrl43cLJB84Jg5_gY6036tuXyE/edit#gid=5609531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gsics.atmos.umd.edu/bin/view/System/UserRegistra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www.wmo-sat.info/oscar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gsics.tools.eumetsat.int/plotte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https://colab.research.google.com/drive/1IMft8iYttDYchtTQ-vWJ48phmscK-xLA" TargetMode="External"/><Relationship Id="rId3" Type="http://schemas.openxmlformats.org/officeDocument/2006/relationships/hyperlink" Target="https://github.com/GDWG-GSICS" TargetMode="External"/><Relationship Id="rId7" Type="http://schemas.openxmlformats.org/officeDocument/2006/relationships/hyperlink" Target="https://colab.research.google.com/drive/13Icapoogf0FUkYpfnynFJQm0H68uDNy3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olab.research.google.com/drive/1AbQklydiBgSk3gWe14FcLBe69HiSciJC" TargetMode="External"/><Relationship Id="rId11" Type="http://schemas.openxmlformats.org/officeDocument/2006/relationships/hyperlink" Target="https://www.star.nesdis.noaa.gov/smcd/GCC/MeetingActions.php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hyperlink" Target="https://colab.research.google.com/drive/1ENBFgZ1IOgXNw6bS-0X14AshT729yIf2?usp=shar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Catalog.php" TargetMode="External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://gsics.tools.eumetsat.int/plotter" TargetMode="External"/><Relationship Id="rId2" Type="http://schemas.openxmlformats.org/officeDocument/2006/relationships/hyperlink" Target="http://gsics.atmos.umd.edu/bin/view/Development/DownloadGSICSProduc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lab.research.google.com/drive/18SjLpebRKPdEBT_eYuZrEGTQNo82gpn4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hyperlink" Target="https://docs.google.com/spreadsheets/d/1WCSLeawlgvZjzB6GM9pmDlbKMj7CV_tYGqSeT63G4oM/edit?usp=shari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RolesAndResponsibiliti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sics.wmo.int/en/focal-points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7148" y="2681975"/>
            <a:ext cx="9229912" cy="1981354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>
                <a:solidFill>
                  <a:schemeClr val="tx1"/>
                </a:solidFill>
              </a:rPr>
              <a:t>GSICS Data Working Group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03/16/2022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5079327" y="5062071"/>
            <a:ext cx="3162300" cy="96910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Kamaljit</a:t>
            </a:r>
            <a:r>
              <a:rPr lang="en-US" sz="1600" dirty="0">
                <a:solidFill>
                  <a:schemeClr val="tx1"/>
                </a:solidFill>
              </a:rPr>
              <a:t> Ray (MOES)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Manik Bali (NOAA)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2F83-8B12-5AEF-CC00-2E868AE3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51956"/>
            <a:ext cx="8915400" cy="95408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723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5876-8B81-164B-9DB8-FEDE698A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743252"/>
            <a:ext cx="4819650" cy="5423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925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GDWG ESA Activities</a:t>
            </a:r>
            <a:br>
              <a:rPr lang="en-GB" sz="39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endParaRPr lang="en-GB" sz="19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768B-4DD7-5842-8075-91FE4CA9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1673-1786-C941-A3FA-B243570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73" y="1392822"/>
            <a:ext cx="5890307" cy="240065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8606" lvl="1" indent="-278606"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Status and updates on </a:t>
            </a:r>
          </a:p>
          <a:p>
            <a:pPr marL="603647" lvl="2" indent="-278606">
              <a:buFont typeface="Wingdings" pitchFamily="2" charset="2"/>
              <a:buChar char="ü"/>
              <a:defRPr/>
            </a:pP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CEOS Cal/Val Portal (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  <a:hlinkClick r:id="rId3"/>
              </a:rPr>
              <a:t>https://calvalportal.ceos.org/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)</a:t>
            </a:r>
          </a:p>
          <a:p>
            <a:pPr marL="603647" lvl="2" indent="-278606">
              <a:buFont typeface="Wingdings" pitchFamily="2" charset="2"/>
              <a:buChar char="ü"/>
              <a:defRPr/>
            </a:pP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EVDC the ESA Atmospheric Validation Data </a:t>
            </a:r>
            <a:r>
              <a:rPr lang="en-GB" kern="1200" dirty="0" err="1">
                <a:solidFill>
                  <a:sysClr val="windowText" lastClr="000000"/>
                </a:solidFill>
                <a:latin typeface="Calibri"/>
              </a:rPr>
              <a:t>Center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 (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  <a:hlinkClick r:id="rId4"/>
              </a:rPr>
              <a:t>https://evdc.esa.int</a:t>
            </a:r>
            <a:r>
              <a:rPr lang="en-GB" kern="1200" dirty="0">
                <a:solidFill>
                  <a:sysClr val="windowText" lastClr="000000"/>
                </a:solidFill>
                <a:latin typeface="Calibri"/>
              </a:rPr>
              <a:t>)</a:t>
            </a:r>
          </a:p>
          <a:p>
            <a:pPr marL="603647" lvl="2" indent="-278606">
              <a:buFont typeface="Wingdings" pitchFamily="2" charset="2"/>
              <a:buChar char="ü"/>
              <a:defRPr/>
            </a:pPr>
            <a:r>
              <a:rPr lang="en-US" kern="1200" dirty="0">
                <a:solidFill>
                  <a:sysClr val="windowText" lastClr="000000"/>
                </a:solidFill>
                <a:latin typeface="Calibri"/>
              </a:rPr>
              <a:t>Pi-MEP Salinity (</a:t>
            </a:r>
            <a:r>
              <a:rPr lang="en-US" kern="1200" dirty="0">
                <a:solidFill>
                  <a:sysClr val="windowText" lastClr="000000"/>
                </a:solidFill>
                <a:latin typeface="Calibri"/>
                <a:hlinkClick r:id="rId5"/>
              </a:rPr>
              <a:t>https://www.salinity-pimep.org/</a:t>
            </a:r>
            <a:r>
              <a:rPr lang="en-US" kern="1200" dirty="0">
                <a:solidFill>
                  <a:sysClr val="windowText" lastClr="000000"/>
                </a:solidFill>
                <a:latin typeface="Calibri"/>
              </a:rPr>
              <a:t>)– an ESA-NASA Platform for sustained satellite surface salinity validation.</a:t>
            </a:r>
            <a:endParaRPr lang="en-GB" sz="195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B97D9-D633-3042-8965-ECA49BDD9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2565"/>
          <a:stretch/>
        </p:blipFill>
        <p:spPr>
          <a:xfrm>
            <a:off x="6595441" y="1322779"/>
            <a:ext cx="2667724" cy="2540744"/>
          </a:xfrm>
          <a:prstGeom prst="rect">
            <a:avLst/>
          </a:prstGeom>
          <a:solidFill>
            <a:schemeClr val="bg1">
              <a:alpha val="41000"/>
            </a:schemeClr>
          </a:solidFill>
          <a:effectLst>
            <a:outerShdw blurRad="228600" dist="50800" dir="9480000" sx="103000" sy="103000" algn="ctr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B3CF1-64A7-A649-AE76-D2832ED5BC1A}"/>
              </a:ext>
            </a:extLst>
          </p:cNvPr>
          <p:cNvSpPr txBox="1"/>
          <p:nvPr/>
        </p:nvSpPr>
        <p:spPr>
          <a:xfrm>
            <a:off x="222572" y="3773116"/>
            <a:ext cx="9341733" cy="200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    ESA Calibration landing page</a:t>
            </a:r>
          </a:p>
          <a:p>
            <a:pPr marL="325041" lvl="1" fontAlgn="auto">
              <a:spcAft>
                <a:spcPts val="0"/>
              </a:spcAft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The update ESA Calibration Landing Page is:</a:t>
            </a:r>
          </a:p>
          <a:p>
            <a:pPr marL="325041" lvl="1" fontAlgn="auto">
              <a:spcAft>
                <a:spcPts val="0"/>
              </a:spcAft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  <a:hlinkClick r:id="rId7"/>
              </a:rPr>
              <a:t>https://earth.esa.int/eogateway/activities/esa-satellites-and-instruments-calibration-landing-page</a:t>
            </a:r>
            <a:endParaRPr lang="en-GB" sz="1950" dirty="0">
              <a:solidFill>
                <a:sysClr val="windowText" lastClr="000000"/>
              </a:solidFill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1950" dirty="0">
              <a:solidFill>
                <a:sysClr val="windowText" lastClr="000000"/>
              </a:solidFill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1950" dirty="0">
                <a:solidFill>
                  <a:sysClr val="windowText" lastClr="000000"/>
                </a:solidFill>
                <a:latin typeface="Calibri"/>
              </a:rPr>
              <a:t>(see Paolo Castracane presentation GDWG  breakout on 16 March)</a:t>
            </a:r>
          </a:p>
          <a:p>
            <a:endParaRPr lang="en-GB" sz="731" dirty="0"/>
          </a:p>
        </p:txBody>
      </p:sp>
    </p:spTree>
    <p:extLst>
      <p:ext uri="{BB962C8B-B14F-4D97-AF65-F5344CB8AC3E}">
        <p14:creationId xmlns:p14="http://schemas.microsoft.com/office/powerpoint/2010/main" val="105135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6" y="3081866"/>
            <a:ext cx="4242329" cy="28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35BF7-A7E3-4A51-8323-3637FB1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109" y="195368"/>
            <a:ext cx="4176871" cy="2886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0330E-9512-48DC-BB0D-C627B9E6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047" y="3081867"/>
            <a:ext cx="4176872" cy="3148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7945-120C-4388-BB31-C2619AA82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75" y="46851"/>
            <a:ext cx="3376405" cy="2725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428EB-AF15-4C74-AB25-5A9723547A56}"/>
              </a:ext>
            </a:extLst>
          </p:cNvPr>
          <p:cNvSpPr txBox="1"/>
          <p:nvPr/>
        </p:nvSpPr>
        <p:spPr>
          <a:xfrm>
            <a:off x="0" y="6396335"/>
            <a:ext cx="949971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GSICS Product dissemination (over 74 products) via the Product catalog is supported by robust collaboration server and </a:t>
            </a:r>
          </a:p>
          <a:p>
            <a:r>
              <a:rPr lang="en-US" sz="1200" dirty="0"/>
              <a:t> CF1.4 based  </a:t>
            </a:r>
            <a:r>
              <a:rPr lang="en-US" sz="1200" dirty="0" err="1"/>
              <a:t>filenaming</a:t>
            </a:r>
            <a:r>
              <a:rPr lang="en-US" sz="1200" dirty="0"/>
              <a:t> and metadata conventions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F4531-A356-467C-AB93-8EF5DCCB8F8F}"/>
              </a:ext>
            </a:extLst>
          </p:cNvPr>
          <p:cNvSpPr txBox="1"/>
          <p:nvPr/>
        </p:nvSpPr>
        <p:spPr>
          <a:xfrm>
            <a:off x="3581400" y="3200400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161474" y="2495688"/>
            <a:ext cx="1656223" cy="24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0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DF070E-3F8C-4290-B221-3EC0DB562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6" y="3185519"/>
            <a:ext cx="5025813" cy="3373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D66EA-E2A7-40AB-B92B-736C604C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18" y="107357"/>
            <a:ext cx="4842933" cy="2858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3F08E-203B-49DF-8EEA-A17E427BC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9" y="143932"/>
            <a:ext cx="4645378" cy="2858911"/>
          </a:xfrm>
          <a:prstGeom prst="rect">
            <a:avLst/>
          </a:prstGeom>
        </p:spPr>
      </p:pic>
      <p:pic>
        <p:nvPicPr>
          <p:cNvPr id="13" name="図 2">
            <a:extLst>
              <a:ext uri="{FF2B5EF4-FFF2-40B4-BE49-F238E27FC236}">
                <a16:creationId xmlns:a16="http://schemas.microsoft.com/office/drawing/2014/main" id="{5126723C-3559-413C-B134-821002F49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2" y="3185519"/>
            <a:ext cx="4143878" cy="36724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4348A-2442-46E0-96AD-581A26673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564" y="5792970"/>
            <a:ext cx="1239186" cy="1065030"/>
          </a:xfrm>
          <a:prstGeom prst="rect">
            <a:avLst/>
          </a:prstGeom>
        </p:spPr>
      </p:pic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DBD98991-CFFA-4F95-B32B-52FF07897777}"/>
              </a:ext>
            </a:extLst>
          </p:cNvPr>
          <p:cNvSpPr txBox="1"/>
          <p:nvPr/>
        </p:nvSpPr>
        <p:spPr>
          <a:xfrm>
            <a:off x="48646" y="6334780"/>
            <a:ext cx="473101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Access GSICS Wiki to exchange ideas meetings/best practices and much more</a:t>
            </a:r>
          </a:p>
        </p:txBody>
      </p:sp>
      <p:sp>
        <p:nvSpPr>
          <p:cNvPr id="16" name="TextBox 15">
            <a:hlinkClick r:id="rId8"/>
            <a:extLst>
              <a:ext uri="{FF2B5EF4-FFF2-40B4-BE49-F238E27FC236}">
                <a16:creationId xmlns:a16="http://schemas.microsoft.com/office/drawing/2014/main" id="{7EE79D1C-F3A6-4F9A-8093-0F7E76F36F31}"/>
              </a:ext>
            </a:extLst>
          </p:cNvPr>
          <p:cNvSpPr txBox="1"/>
          <p:nvPr/>
        </p:nvSpPr>
        <p:spPr>
          <a:xfrm>
            <a:off x="4953000" y="6336493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Track GSICS products by registering in Status System</a:t>
            </a:r>
          </a:p>
        </p:txBody>
      </p:sp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1C2726CA-10AF-460D-B9C2-9CD8E8515AD0}"/>
              </a:ext>
            </a:extLst>
          </p:cNvPr>
          <p:cNvSpPr txBox="1"/>
          <p:nvPr/>
        </p:nvSpPr>
        <p:spPr>
          <a:xfrm>
            <a:off x="48646" y="2485055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Plot GSICS products using Plotting Tool</a:t>
            </a:r>
          </a:p>
        </p:txBody>
      </p:sp>
      <p:sp>
        <p:nvSpPr>
          <p:cNvPr id="18" name="TextBox 17">
            <a:hlinkClick r:id="rId10"/>
            <a:extLst>
              <a:ext uri="{FF2B5EF4-FFF2-40B4-BE49-F238E27FC236}">
                <a16:creationId xmlns:a16="http://schemas.microsoft.com/office/drawing/2014/main" id="{7987303F-EB2E-483B-AC7B-655A05F7F3D7}"/>
              </a:ext>
            </a:extLst>
          </p:cNvPr>
          <p:cNvSpPr txBox="1"/>
          <p:nvPr/>
        </p:nvSpPr>
        <p:spPr>
          <a:xfrm>
            <a:off x="5117572" y="2488121"/>
            <a:ext cx="422898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Visit instrument landing page to get instrument status history/update</a:t>
            </a:r>
          </a:p>
        </p:txBody>
      </p:sp>
    </p:spTree>
    <p:extLst>
      <p:ext uri="{BB962C8B-B14F-4D97-AF65-F5344CB8AC3E}">
        <p14:creationId xmlns:p14="http://schemas.microsoft.com/office/powerpoint/2010/main" val="124969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5F5BC-D08C-4852-85F5-8AE2E2FA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" y="22579"/>
            <a:ext cx="4481080" cy="3488266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07B583F-2E99-41F9-B4F8-585D62761BC3}"/>
              </a:ext>
            </a:extLst>
          </p:cNvPr>
          <p:cNvSpPr txBox="1"/>
          <p:nvPr/>
        </p:nvSpPr>
        <p:spPr>
          <a:xfrm>
            <a:off x="100743" y="3290500"/>
            <a:ext cx="443260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GSICS (KMA)  Established a GitHub to exchange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8B6B9-3943-449E-9CB6-88A477B4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56" y="90312"/>
            <a:ext cx="5188100" cy="3200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" y="3595323"/>
            <a:ext cx="3979456" cy="3166026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5" y="6006552"/>
            <a:ext cx="3980674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b="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   </a:t>
            </a: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</a:rPr>
              <a:t>GEMS Processing </a:t>
            </a:r>
            <a:r>
              <a:rPr lang="en-US" altLang="en-US" b="0" dirty="0">
                <a:solidFill>
                  <a:srgbClr val="000000"/>
                </a:solidFill>
                <a:cs typeface="Arial" panose="020B0604020202020204" pitchFamily="34" charset="0"/>
                <a:hlinkClick r:id="rId8"/>
              </a:rPr>
              <a:t>notebook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and NRT notebook</a:t>
            </a:r>
          </a:p>
        </p:txBody>
      </p:sp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32C8CD0-1FAC-4DA1-AB1E-C5DA232BFE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9918" y="3649379"/>
            <a:ext cx="4283813" cy="292450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EABA8D-4DB2-40F6-85F3-3A91A59A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09" y="6582250"/>
            <a:ext cx="398067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b="0" dirty="0">
                <a:solidFill>
                  <a:srgbClr val="000000"/>
                </a:solidFill>
                <a:latin typeface="Arial"/>
                <a:cs typeface="Arial"/>
                <a:hlinkClick r:id="rId11"/>
              </a:rPr>
              <a:t>Action Tracker tracks actions from Google and Share point</a:t>
            </a:r>
            <a:endParaRPr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953B-973C-4256-A4F2-C7EE5E4B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FEC0-3BB0-47C8-A98E-3F72B41E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725"/>
            <a:ext cx="9906000" cy="3305283"/>
          </a:xfrm>
        </p:spPr>
        <p:txBody>
          <a:bodyPr/>
          <a:lstStyle/>
          <a:p>
            <a:pPr algn="just"/>
            <a:r>
              <a:rPr lang="en-US" sz="1800" dirty="0"/>
              <a:t>Data working group is actively working on GSICS products and deliverables dissemination/standardization and acceptance.</a:t>
            </a:r>
          </a:p>
          <a:p>
            <a:pPr algn="just"/>
            <a:r>
              <a:rPr lang="en-US" sz="1800" dirty="0"/>
              <a:t>Tools are being developed to connect with users of GSICS products and deliverables.</a:t>
            </a:r>
          </a:p>
          <a:p>
            <a:pPr algn="just"/>
            <a:r>
              <a:rPr lang="en-US" sz="1800" dirty="0"/>
              <a:t>Collaboration Server/GPRC/Landing Pages are playing a crucial role in communicating the satellite  monitoring to the community.</a:t>
            </a:r>
          </a:p>
          <a:p>
            <a:pPr algn="just"/>
            <a:r>
              <a:rPr lang="en-US" sz="1800" dirty="0"/>
              <a:t>ESA and JMA have made significant progress on Cal/Val portal and Landing Pages and IMD/ISRO are also working on their page.</a:t>
            </a:r>
          </a:p>
          <a:p>
            <a:pPr algn="just"/>
            <a:r>
              <a:rPr lang="en-US" sz="1800" dirty="0"/>
              <a:t>CMA has built on their GPRC and is developing infrastructure for reprocessing</a:t>
            </a:r>
          </a:p>
          <a:p>
            <a:pPr algn="just"/>
            <a:r>
              <a:rPr lang="en-US" sz="1800" dirty="0"/>
              <a:t>NOAA has developed new </a:t>
            </a:r>
            <a:r>
              <a:rPr lang="en-US" sz="1800" dirty="0" err="1"/>
              <a:t>colab</a:t>
            </a:r>
            <a:r>
              <a:rPr lang="en-US" sz="1800" dirty="0"/>
              <a:t> notebooks for processing GEMS data, Inter-comparing Solar Datasets and SOS reports</a:t>
            </a:r>
          </a:p>
          <a:p>
            <a:pPr algn="just"/>
            <a:r>
              <a:rPr lang="en-US" sz="1800" dirty="0"/>
              <a:t>Tools, such as Google </a:t>
            </a:r>
            <a:r>
              <a:rPr lang="en-US" sz="1800" dirty="0" err="1"/>
              <a:t>Colab</a:t>
            </a:r>
            <a:r>
              <a:rPr lang="en-US" sz="1800" dirty="0"/>
              <a:t>/Product Status System, empower the users to dive into the products directly from the browser and usher in a collaborative development ecosystem in real time.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12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1D2F3D-1D82-F548-A239-1279D4814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29" y="1468522"/>
            <a:ext cx="4249881" cy="31301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FC232E-0D9F-6C47-B98A-7DEC6A4ED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51" y="2625843"/>
            <a:ext cx="3809116" cy="28364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546CCC-0C9F-974C-BD57-628279529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44" y="3994538"/>
            <a:ext cx="3507665" cy="26486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096A6A-5EEB-E54C-9309-F33F2ABD26EA}"/>
              </a:ext>
            </a:extLst>
          </p:cNvPr>
          <p:cNvSpPr/>
          <p:nvPr/>
        </p:nvSpPr>
        <p:spPr>
          <a:xfrm>
            <a:off x="381001" y="214818"/>
            <a:ext cx="9361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Annual Calibration Report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Standardization</a:t>
            </a:r>
            <a:endParaRPr kumimoji="0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32589-0920-A841-99AB-D1CB3153AF92}"/>
              </a:ext>
            </a:extLst>
          </p:cNvPr>
          <p:cNvSpPr txBox="1"/>
          <p:nvPr/>
        </p:nvSpPr>
        <p:spPr>
          <a:xfrm>
            <a:off x="2641877" y="945301"/>
            <a:ext cx="176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EUMETSAT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D278E0-2FB4-9D4E-AB73-6890AE72A6B4}"/>
              </a:ext>
            </a:extLst>
          </p:cNvPr>
          <p:cNvSpPr txBox="1"/>
          <p:nvPr/>
        </p:nvSpPr>
        <p:spPr>
          <a:xfrm>
            <a:off x="5766551" y="210262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JMA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928AA-6805-AD40-B907-F0B948477CA5}"/>
              </a:ext>
            </a:extLst>
          </p:cNvPr>
          <p:cNvSpPr txBox="1"/>
          <p:nvPr/>
        </p:nvSpPr>
        <p:spPr>
          <a:xfrm>
            <a:off x="8236278" y="3471317"/>
            <a:ext cx="106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NOAA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8FD3-0F84-4AD0-9513-AF64351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links to GSICS tools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38BB-7E02-46C9-9AD6-25A3C6B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1" y="1720840"/>
            <a:ext cx="9208098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Bash script to download GSICS Data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  <a:hlinkClick r:id="rId2"/>
              </a:rPr>
              <a:t>http://gsics.atmos.umd.edu/bin/view/Development/DownloadGSICSProducts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DCC Product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3"/>
              </a:rPr>
              <a:t>notebook</a:t>
            </a:r>
            <a:endParaRPr lang="en-US" altLang="en-US" sz="1800" b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This notebook reads DCC products and plots and lists them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GIRO SRF </a:t>
            </a:r>
            <a:r>
              <a:rPr lang="en-US" altLang="en-US" sz="1800" b="0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4"/>
              </a:rPr>
              <a:t>notebook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5"/>
              </a:rPr>
              <a:t>notebook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and NRT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6"/>
              </a:rPr>
              <a:t>notebook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3. Plotting Tool   </a:t>
            </a:r>
            <a:r>
              <a:rPr lang="en-US" sz="1800" b="0" dirty="0">
                <a:latin typeface="Arial"/>
                <a:cs typeface="Arial"/>
                <a:hlinkClick r:id="rId7"/>
              </a:rPr>
              <a:t>http://gsics.tools.eumetsat.int/plotter</a:t>
            </a:r>
            <a:endParaRPr lang="en-US" altLang="en-US" sz="1800" b="0">
              <a:cs typeface="Arial" panose="020B0604020202020204" pitchFamily="34" charset="0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4. GSICS Product  Catalog: </a:t>
            </a:r>
            <a:r>
              <a:rPr lang="en-US" altLang="en-US" sz="1800" b="0" dirty="0">
                <a:latin typeface="Arial"/>
                <a:cs typeface="Arial"/>
                <a:hlinkClick r:id="rId8"/>
              </a:rPr>
              <a:t>https://www.star.nesdis.noaa.gov/smcd/GCC/ProductCatalog.php</a:t>
            </a:r>
            <a:endParaRPr lang="en-US" altLang="en-US" sz="1800" b="0">
              <a:latin typeface="Arial"/>
              <a:cs typeface="Arial"/>
            </a:endParaRPr>
          </a:p>
          <a:p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  <a:hlinkClick r:id="rId9"/>
              </a:rPr>
              <a:t>here</a:t>
            </a:r>
            <a:endParaRPr lang="en-US" sz="18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2DF3-4A1A-4C72-948F-4CB309C7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BD478-7D5B-4189-8759-329C90E3B5D5}"/>
              </a:ext>
            </a:extLst>
          </p:cNvPr>
          <p:cNvSpPr txBox="1"/>
          <p:nvPr/>
        </p:nvSpPr>
        <p:spPr>
          <a:xfrm>
            <a:off x="1520998" y="1469718"/>
            <a:ext cx="8036006" cy="5267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Membership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Actions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Data Working Group activities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 Pages ( ESA, </a:t>
            </a: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Paolo </a:t>
            </a:r>
            <a:r>
              <a:rPr lang="en-GB" sz="2000" dirty="0" err="1">
                <a:solidFill>
                  <a:sysClr val="windowText" lastClr="000000"/>
                </a:solidFill>
                <a:latin typeface="Calibri"/>
              </a:rPr>
              <a:t>Castracane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Server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GEMS Analysis, Solar Analysis, SOS Report Generation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Status Tool: Maintenance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 GSICS Data Working Group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Session in the Annual Meeting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Conclusion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Topics to be discussed in the breakout session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Summary of important links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E6C6-37E4-4CAA-8F54-454BAFE6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GDWG in the GSICS Framework</a:t>
            </a:r>
          </a:p>
        </p:txBody>
      </p:sp>
      <p:pic>
        <p:nvPicPr>
          <p:cNvPr id="1028" name="Picture 4" descr="GSICS Structure &amp; Partnerships GSICS Exec Panel CGMS GSICS Coordination Centre VIS/NIR Sub-Group WGCV">
            <a:extLst>
              <a:ext uri="{FF2B5EF4-FFF2-40B4-BE49-F238E27FC236}">
                <a16:creationId xmlns:a16="http://schemas.microsoft.com/office/drawing/2014/main" id="{DE0EE15A-ACC6-4D52-AADA-C59DA0DC0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1"/>
          <a:stretch/>
        </p:blipFill>
        <p:spPr bwMode="auto">
          <a:xfrm>
            <a:off x="-1" y="1228724"/>
            <a:ext cx="9906001" cy="53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FCAD1-2C5B-428C-A94D-F195E42BD312}"/>
              </a:ext>
            </a:extLst>
          </p:cNvPr>
          <p:cNvSpPr txBox="1"/>
          <p:nvPr/>
        </p:nvSpPr>
        <p:spPr>
          <a:xfrm>
            <a:off x="4278489" y="2833511"/>
            <a:ext cx="1761067" cy="9540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76372-1C76-4C73-9147-8C9987559ACF}"/>
              </a:ext>
            </a:extLst>
          </p:cNvPr>
          <p:cNvSpPr txBox="1"/>
          <p:nvPr/>
        </p:nvSpPr>
        <p:spPr>
          <a:xfrm>
            <a:off x="7432246" y="6665698"/>
            <a:ext cx="2473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Slide curtesy Tim </a:t>
            </a:r>
            <a:r>
              <a:rPr lang="en-US" dirty="0" err="1">
                <a:solidFill>
                  <a:schemeClr val="tx1"/>
                </a:solidFill>
              </a:rPr>
              <a:t>Hewison</a:t>
            </a:r>
            <a:r>
              <a:rPr lang="en-US" dirty="0">
                <a:solidFill>
                  <a:schemeClr val="tx1"/>
                </a:solidFill>
              </a:rPr>
              <a:t> (EUMETSAT)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1E5D7-FAC6-42A5-8178-58A7D59F0258}"/>
              </a:ext>
            </a:extLst>
          </p:cNvPr>
          <p:cNvSpPr txBox="1"/>
          <p:nvPr/>
        </p:nvSpPr>
        <p:spPr>
          <a:xfrm>
            <a:off x="0" y="6139259"/>
            <a:ext cx="427849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GDWG actively supports all aspects of GSICS activities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. systems/metadata/products/wiki/GPPA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Detailed TOR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6504B-7862-425E-8DEF-426EBC6D4064}"/>
              </a:ext>
            </a:extLst>
          </p:cNvPr>
          <p:cNvSpPr/>
          <p:nvPr/>
        </p:nvSpPr>
        <p:spPr>
          <a:xfrm>
            <a:off x="4467974" y="6065534"/>
            <a:ext cx="52308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chemeClr val="tx1"/>
                </a:solidFill>
                <a:highlight>
                  <a:srgbClr val="C0C0C0"/>
                </a:highlight>
              </a:rPr>
              <a:t>Oversee and coordinate the data management activities of GSICS and advise the EP on questions related to GSICS data management including information delivery services; </a:t>
            </a:r>
          </a:p>
        </p:txBody>
      </p:sp>
    </p:spTree>
    <p:extLst>
      <p:ext uri="{BB962C8B-B14F-4D97-AF65-F5344CB8AC3E}">
        <p14:creationId xmlns:p14="http://schemas.microsoft.com/office/powerpoint/2010/main" val="420300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3C9D1-BB65-CA41-94F7-56464B35CE7E}"/>
              </a:ext>
            </a:extLst>
          </p:cNvPr>
          <p:cNvSpPr/>
          <p:nvPr/>
        </p:nvSpPr>
        <p:spPr>
          <a:xfrm>
            <a:off x="2670144" y="5864268"/>
            <a:ext cx="290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  <a:hlinkClick r:id="rId2"/>
              </a:rPr>
              <a:t>https://gsics.wmo.int/en/focal-points</a:t>
            </a:r>
            <a:endParaRPr lang="ja-JP" altLang="en-US" sz="1400" b="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153FA9-362D-4A91-B241-7635AC5737F9}"/>
              </a:ext>
            </a:extLst>
          </p:cNvPr>
          <p:cNvSpPr txBox="1">
            <a:spLocks/>
          </p:cNvSpPr>
          <p:nvPr/>
        </p:nvSpPr>
        <p:spPr>
          <a:xfrm>
            <a:off x="1842982" y="174171"/>
            <a:ext cx="5793444" cy="665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GDWG Membership [ 27 Oct 2022 ]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AD73F-B9E7-6FA8-59E5-9BF6AC5C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50" y="1312233"/>
            <a:ext cx="5553364" cy="42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3F58FA-07A3-CBFC-4A91-969980C79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8236"/>
              </p:ext>
            </p:extLst>
          </p:nvPr>
        </p:nvGraphicFramePr>
        <p:xfrm>
          <a:off x="769435" y="1228298"/>
          <a:ext cx="8129239" cy="5629702"/>
        </p:xfrm>
        <a:graphic>
          <a:graphicData uri="http://schemas.openxmlformats.org/drawingml/2006/table">
            <a:tbl>
              <a:tblPr/>
              <a:tblGrid>
                <a:gridCol w="3781917">
                  <a:extLst>
                    <a:ext uri="{9D8B030D-6E8A-4147-A177-3AD203B41FA5}">
                      <a16:colId xmlns:a16="http://schemas.microsoft.com/office/drawing/2014/main" val="4107025321"/>
                    </a:ext>
                  </a:extLst>
                </a:gridCol>
                <a:gridCol w="2244423">
                  <a:extLst>
                    <a:ext uri="{9D8B030D-6E8A-4147-A177-3AD203B41FA5}">
                      <a16:colId xmlns:a16="http://schemas.microsoft.com/office/drawing/2014/main" val="2661381530"/>
                    </a:ext>
                  </a:extLst>
                </a:gridCol>
                <a:gridCol w="2102899">
                  <a:extLst>
                    <a:ext uri="{9D8B030D-6E8A-4147-A177-3AD203B41FA5}">
                      <a16:colId xmlns:a16="http://schemas.microsoft.com/office/drawing/2014/main" val="3197321194"/>
                    </a:ext>
                  </a:extLst>
                </a:gridCol>
              </a:tblGrid>
              <a:tr h="14144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13214" marR="13214" marT="7341" marB="7341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13214" marR="13214" marT="7341" marB="7341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13214" marR="13214" marT="7341" marB="7341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78292"/>
                  </a:ext>
                </a:extLst>
              </a:tr>
              <a:tr h="35948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A.GDWG.2022031.8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to contact GRWG/Tim Hewison to get information on Combing products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67679"/>
                  </a:ext>
                </a:extLst>
              </a:tr>
              <a:tr h="285953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A.GDWG.20220316..9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GDWG to organize a </a:t>
                      </a:r>
                      <a:r>
                        <a:rPr lang="en-US" sz="1200" dirty="0" err="1">
                          <a:effectLst/>
                        </a:rPr>
                        <a:t>webmeeting</a:t>
                      </a:r>
                      <a:r>
                        <a:rPr lang="en-US" sz="1200" dirty="0">
                          <a:effectLst/>
                        </a:rPr>
                        <a:t> to discuss combined products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89975"/>
                  </a:ext>
                </a:extLst>
              </a:tr>
              <a:tr h="35948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A.GDWG.20220316.1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IMD and ISRO to work on enhancing capabilities of RAPID to use visualize GSICS data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Open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18201"/>
                  </a:ext>
                </a:extLst>
              </a:tr>
              <a:tr h="37786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A.GDWG.20220316.2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Discuss with GRWG if reprocessed data should be designated as a GSICS deliverable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Open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20624"/>
                  </a:ext>
                </a:extLst>
              </a:tr>
              <a:tr h="267570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A.GDWG.20220316.3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members to inform GCC about the latest membership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96443"/>
                  </a:ext>
                </a:extLst>
              </a:tr>
              <a:tr h="267570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A.GDWG.20220316.4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CMA to reveal use of GSICS coefficients in NWP processing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99606"/>
                  </a:ext>
                </a:extLst>
              </a:tr>
              <a:tr h="304336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A.GDWG.20220316.5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to contact GRWG to gather requirements for combined product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66490"/>
                  </a:ext>
                </a:extLst>
              </a:tr>
              <a:tr h="32271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A.GDWG.20220316.6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GSICS members to contact Paolo (ESA) and provide feedback to EVDC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16855"/>
                  </a:ext>
                </a:extLst>
              </a:tr>
              <a:tr h="506546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A.GDWG.20220316.6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GSICS-GDWG(Manik) to work closely with ESA ( Paolo) to integrate GSICS notebooks into the ESA metrology notebooks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63137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A.GDWG.20220316.7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IMD/ISRO Cal/Val portal link to be provided to ESA to be included in the CEOS Cal/Val portal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24799"/>
                  </a:ext>
                </a:extLst>
              </a:tr>
              <a:tr h="194040">
                <a:tc>
                  <a:txBody>
                    <a:bodyPr/>
                    <a:lstStyle/>
                    <a:p>
                      <a:pPr fontAlgn="t"/>
                      <a:r>
                        <a:rPr lang="en-US" sz="100">
                          <a:effectLst/>
                        </a:rPr>
                        <a:t>R.GDWG.20220316.2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" dirty="0">
                          <a:effectLst/>
                        </a:rPr>
                        <a:t>Agencies to share their reprocessing plans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dirty="0">
                          <a:effectLst/>
                        </a:rPr>
                        <a:t>Open  </a:t>
                      </a:r>
                    </a:p>
                  </a:txBody>
                  <a:tcPr marL="7341" marR="7341" marT="5873" marB="587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670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1210D8A-E8A9-580B-469C-30CE8EF2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925" y="729455"/>
            <a:ext cx="6845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  entries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Search: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07C8E2-9823-3441-C985-8372829D2DC4}"/>
              </a:ext>
            </a:extLst>
          </p:cNvPr>
          <p:cNvSpPr txBox="1">
            <a:spLocks/>
          </p:cNvSpPr>
          <p:nvPr/>
        </p:nvSpPr>
        <p:spPr>
          <a:xfrm>
            <a:off x="2686050" y="410911"/>
            <a:ext cx="3748203" cy="458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Actions Status ( 2022)</a:t>
            </a:r>
          </a:p>
        </p:txBody>
      </p:sp>
    </p:spTree>
    <p:extLst>
      <p:ext uri="{BB962C8B-B14F-4D97-AF65-F5344CB8AC3E}">
        <p14:creationId xmlns:p14="http://schemas.microsoft.com/office/powerpoint/2010/main" val="333261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AB57-4EA8-4156-B883-83E8D031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79" y="459360"/>
            <a:ext cx="8915400" cy="458667"/>
          </a:xfrm>
        </p:spPr>
        <p:txBody>
          <a:bodyPr/>
          <a:lstStyle/>
          <a:p>
            <a:r>
              <a:rPr lang="en-US" dirty="0"/>
              <a:t>Actions Status ( 2020)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151B95-7E69-4380-B02D-7ACCAB48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11803"/>
              </p:ext>
            </p:extLst>
          </p:nvPr>
        </p:nvGraphicFramePr>
        <p:xfrm>
          <a:off x="482279" y="1304517"/>
          <a:ext cx="9538022" cy="4733082"/>
        </p:xfrm>
        <a:graphic>
          <a:graphicData uri="http://schemas.openxmlformats.org/drawingml/2006/table">
            <a:tbl>
              <a:tblPr/>
              <a:tblGrid>
                <a:gridCol w="1531653">
                  <a:extLst>
                    <a:ext uri="{9D8B030D-6E8A-4147-A177-3AD203B41FA5}">
                      <a16:colId xmlns:a16="http://schemas.microsoft.com/office/drawing/2014/main" val="413683287"/>
                    </a:ext>
                  </a:extLst>
                </a:gridCol>
                <a:gridCol w="1120791">
                  <a:extLst>
                    <a:ext uri="{9D8B030D-6E8A-4147-A177-3AD203B41FA5}">
                      <a16:colId xmlns:a16="http://schemas.microsoft.com/office/drawing/2014/main" val="3125444264"/>
                    </a:ext>
                  </a:extLst>
                </a:gridCol>
                <a:gridCol w="3142809">
                  <a:extLst>
                    <a:ext uri="{9D8B030D-6E8A-4147-A177-3AD203B41FA5}">
                      <a16:colId xmlns:a16="http://schemas.microsoft.com/office/drawing/2014/main" val="362272878"/>
                    </a:ext>
                  </a:extLst>
                </a:gridCol>
                <a:gridCol w="528617">
                  <a:extLst>
                    <a:ext uri="{9D8B030D-6E8A-4147-A177-3AD203B41FA5}">
                      <a16:colId xmlns:a16="http://schemas.microsoft.com/office/drawing/2014/main" val="3671275298"/>
                    </a:ext>
                  </a:extLst>
                </a:gridCol>
                <a:gridCol w="1031644">
                  <a:extLst>
                    <a:ext uri="{9D8B030D-6E8A-4147-A177-3AD203B41FA5}">
                      <a16:colId xmlns:a16="http://schemas.microsoft.com/office/drawing/2014/main" val="1358905835"/>
                    </a:ext>
                  </a:extLst>
                </a:gridCol>
                <a:gridCol w="980532">
                  <a:extLst>
                    <a:ext uri="{9D8B030D-6E8A-4147-A177-3AD203B41FA5}">
                      <a16:colId xmlns:a16="http://schemas.microsoft.com/office/drawing/2014/main" val="3262067240"/>
                    </a:ext>
                  </a:extLst>
                </a:gridCol>
                <a:gridCol w="1201976">
                  <a:extLst>
                    <a:ext uri="{9D8B030D-6E8A-4147-A177-3AD203B41FA5}">
                      <a16:colId xmlns:a16="http://schemas.microsoft.com/office/drawing/2014/main" val="665652146"/>
                    </a:ext>
                  </a:extLst>
                </a:gridCol>
              </a:tblGrid>
              <a:tr h="48608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33945" marR="33945" marT="18858" marB="18858" anchor="ctr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Lead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06506"/>
                  </a:ext>
                </a:extLst>
              </a:tr>
              <a:tr h="39802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A.GDWG.20202010.1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KMA to provide the members the process to get account and use the KMA GSICS github.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Hysook (KMA)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3/1/20201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KMA provided contact info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4740"/>
                  </a:ext>
                </a:extLst>
              </a:tr>
              <a:tr h="31144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A.GDWG.20201020.3: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IMD to update to update GSICS on receiving of JPSS data at IMD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IMD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28915"/>
                  </a:ext>
                </a:extLst>
              </a:tr>
              <a:tr h="31144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A.GDWG.20201020.2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R.K </a:t>
                      </a:r>
                      <a:r>
                        <a:rPr lang="en-US" sz="1200" dirty="0" err="1">
                          <a:effectLst/>
                        </a:rPr>
                        <a:t>Giri</a:t>
                      </a:r>
                      <a:r>
                        <a:rPr lang="en-US" sz="1200" dirty="0">
                          <a:effectLst/>
                        </a:rPr>
                        <a:t> (IMD) to provide updates on landing page to GDWG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R.K </a:t>
                      </a:r>
                      <a:r>
                        <a:rPr lang="en-US" sz="1200" dirty="0" err="1">
                          <a:effectLst/>
                        </a:rPr>
                        <a:t>Giri</a:t>
                      </a:r>
                      <a:r>
                        <a:rPr lang="en-US" sz="1200" dirty="0">
                          <a:effectLst/>
                        </a:rPr>
                        <a:t>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63268"/>
                  </a:ext>
                </a:extLst>
              </a:tr>
              <a:tr h="58914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A.GDWG.202010.20.5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GDWG to review GRWG proposed product convention changes (A.GDWG.20201020.4) and revise convention accordingly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628"/>
                  </a:ext>
                </a:extLst>
              </a:tr>
              <a:tr h="72981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A.GDWG.20200812.1: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http://gsics.atmos.umd.edu/bin/view/Development/20200812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GDWG to review existing product THREDDS directory structure to make it easier for ISCCP-NG users to access products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43277"/>
                  </a:ext>
                </a:extLst>
              </a:tr>
              <a:tr h="455302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A.GDWG.20200519.9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Chair to Organizeing a kick off in next few weeks for GDWG Groupfor GDWG chair.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5/1/2021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Web Meeting held on 2020/10/20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76201"/>
                  </a:ext>
                </a:extLst>
              </a:tr>
              <a:tr h="72981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A.GDWG.20200416.1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http://gsics.atmos.umd.edu/bin/view/Development/20200416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Manik Bali (NOAA) to coordinate GDWG to investigate developing scripts to generate contents of Annual Calibration Reports from GSICS Corrections.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https://colab.research.google.com/drive/1-nMyJ4z-D2vTqfyI6wqQj1DgRCRfQW-h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095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D224D8B-ECC7-466B-BDCF-D40B58DE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87154" y="0"/>
            <a:ext cx="4074252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Show  entries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Search: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30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B86D-3A49-458F-A776-24F545ED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11" y="140526"/>
            <a:ext cx="8915400" cy="954087"/>
          </a:xfrm>
        </p:spPr>
        <p:txBody>
          <a:bodyPr/>
          <a:lstStyle/>
          <a:p>
            <a:r>
              <a:rPr lang="en-US" dirty="0"/>
              <a:t>Actions Status ( 2021)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ED4FF2-8355-4139-A42F-B2C482C9A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9059"/>
              </p:ext>
            </p:extLst>
          </p:nvPr>
        </p:nvGraphicFramePr>
        <p:xfrm>
          <a:off x="260189" y="1480101"/>
          <a:ext cx="9385622" cy="1815850"/>
        </p:xfrm>
        <a:graphic>
          <a:graphicData uri="http://schemas.openxmlformats.org/drawingml/2006/table">
            <a:tbl>
              <a:tblPr/>
              <a:tblGrid>
                <a:gridCol w="1799780">
                  <a:extLst>
                    <a:ext uri="{9D8B030D-6E8A-4147-A177-3AD203B41FA5}">
                      <a16:colId xmlns:a16="http://schemas.microsoft.com/office/drawing/2014/main" val="260733772"/>
                    </a:ext>
                  </a:extLst>
                </a:gridCol>
                <a:gridCol w="1832744">
                  <a:extLst>
                    <a:ext uri="{9D8B030D-6E8A-4147-A177-3AD203B41FA5}">
                      <a16:colId xmlns:a16="http://schemas.microsoft.com/office/drawing/2014/main" val="4209049769"/>
                    </a:ext>
                  </a:extLst>
                </a:gridCol>
                <a:gridCol w="1597718">
                  <a:extLst>
                    <a:ext uri="{9D8B030D-6E8A-4147-A177-3AD203B41FA5}">
                      <a16:colId xmlns:a16="http://schemas.microsoft.com/office/drawing/2014/main" val="354689960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3168619685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1861942800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3314613344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1408103626"/>
                    </a:ext>
                  </a:extLst>
                </a:gridCol>
              </a:tblGrid>
              <a:tr h="1815850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A.GMW.20210330.3  </a:t>
                      </a:r>
                    </a:p>
                    <a:p>
                      <a:pPr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Get the GDWG presentation so that the group has the links to the GRWG software tools 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Robbie </a:t>
                      </a:r>
                      <a:r>
                        <a:rPr lang="en-US" sz="1500" dirty="0" err="1">
                          <a:effectLst/>
                        </a:rPr>
                        <a:t>Iacovazzi</a:t>
                      </a:r>
                      <a:r>
                        <a:rPr lang="en-US" sz="1500" dirty="0">
                          <a:effectLst/>
                        </a:rPr>
                        <a:t>  </a:t>
                      </a:r>
                    </a:p>
                    <a:p>
                      <a:pPr algn="ctr"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4/9/2021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4/21/2021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Link available from GSICS Wiki page for 2021 Annual Meeting 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Closed 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1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8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23CA-C9E8-4516-A3A3-04A4596E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Accomplishments in past year</a:t>
            </a:r>
            <a:endParaRPr lang="en-IN" sz="15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107-7A07-4A11-8CCD-849C33D4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28725"/>
            <a:ext cx="9209401" cy="3896591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 successful GRWG+GDWG Annual Meeting 2022</a:t>
            </a:r>
          </a:p>
          <a:p>
            <a:r>
              <a:rPr lang="en-US" dirty="0">
                <a:solidFill>
                  <a:schemeClr val="accent6"/>
                </a:solidFill>
              </a:rPr>
              <a:t>Discussion on Users feedback on collaborative server directory structure.</a:t>
            </a:r>
          </a:p>
          <a:p>
            <a:r>
              <a:rPr lang="en-US" dirty="0">
                <a:solidFill>
                  <a:schemeClr val="accent3"/>
                </a:solidFill>
              </a:rPr>
              <a:t>Develop a procedure for updating Annual GSICS Calibration Reports.</a:t>
            </a:r>
          </a:p>
          <a:p>
            <a:r>
              <a:rPr lang="en-US" dirty="0">
                <a:solidFill>
                  <a:schemeClr val="accent3"/>
                </a:solidFill>
              </a:rPr>
              <a:t>GSICS Product Alert System and Support to GSICS ISCCP and IOGEO partnerships.</a:t>
            </a:r>
          </a:p>
          <a:p>
            <a:r>
              <a:rPr lang="en-US" dirty="0">
                <a:solidFill>
                  <a:schemeClr val="accent3"/>
                </a:solidFill>
              </a:rPr>
              <a:t>GSICS GitHub</a:t>
            </a:r>
          </a:p>
          <a:p>
            <a:r>
              <a:rPr lang="en-US" dirty="0">
                <a:solidFill>
                  <a:schemeClr val="accent6"/>
                </a:solidFill>
              </a:rPr>
              <a:t>How to roll out changes to the GSICS conventions in the future? - e.g., </a:t>
            </a:r>
            <a:r>
              <a:rPr lang="en-US" dirty="0" err="1">
                <a:solidFill>
                  <a:schemeClr val="accent6"/>
                </a:solidFill>
              </a:rPr>
              <a:t>algorithm_version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en-US" dirty="0">
                <a:solidFill>
                  <a:schemeClr val="accent6"/>
                </a:solidFill>
              </a:rPr>
              <a:t>Landing Pages [ ESA, EUMETSAT, JMA]</a:t>
            </a:r>
          </a:p>
          <a:p>
            <a:r>
              <a:rPr lang="en-US" dirty="0">
                <a:solidFill>
                  <a:schemeClr val="accent6"/>
                </a:solidFill>
                <a:cs typeface="Calibri"/>
              </a:rPr>
              <a:t>ESA leads Maturity Matrix, EVDC and Notebooks sharing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BF5EB-75F8-403F-A447-ED092BD18644}"/>
              </a:ext>
            </a:extLst>
          </p:cNvPr>
          <p:cNvSpPr txBox="1"/>
          <p:nvPr/>
        </p:nvSpPr>
        <p:spPr>
          <a:xfrm>
            <a:off x="50292" y="5718048"/>
            <a:ext cx="890016" cy="2308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Ongoing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81653-018A-4731-9D51-76FF340007CC}"/>
              </a:ext>
            </a:extLst>
          </p:cNvPr>
          <p:cNvSpPr txBox="1"/>
          <p:nvPr/>
        </p:nvSpPr>
        <p:spPr>
          <a:xfrm>
            <a:off x="50292" y="6101065"/>
            <a:ext cx="890016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62799-C05B-4942-AC1D-B33FA8C0DC1D}"/>
              </a:ext>
            </a:extLst>
          </p:cNvPr>
          <p:cNvSpPr txBox="1"/>
          <p:nvPr/>
        </p:nvSpPr>
        <p:spPr>
          <a:xfrm>
            <a:off x="28956" y="6541098"/>
            <a:ext cx="1383792" cy="2308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Needs Discussion</a:t>
            </a:r>
          </a:p>
        </p:txBody>
      </p:sp>
    </p:spTree>
    <p:extLst>
      <p:ext uri="{BB962C8B-B14F-4D97-AF65-F5344CB8AC3E}">
        <p14:creationId xmlns:p14="http://schemas.microsoft.com/office/powerpoint/2010/main" val="152934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2050-60A2-41D6-A187-FB9C1CF0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21C5-006D-489D-8F83-B0DE729B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3918853"/>
          </a:xfrm>
        </p:spPr>
        <p:txBody>
          <a:bodyPr/>
          <a:lstStyle/>
          <a:p>
            <a:r>
              <a:rPr lang="en-US" dirty="0"/>
              <a:t>Agency Reports</a:t>
            </a:r>
          </a:p>
          <a:p>
            <a:pPr lvl="2"/>
            <a:r>
              <a:rPr lang="en-US" dirty="0"/>
              <a:t>ESA</a:t>
            </a:r>
          </a:p>
          <a:p>
            <a:pPr lvl="2"/>
            <a:r>
              <a:rPr lang="en-US" dirty="0"/>
              <a:t>IMD</a:t>
            </a:r>
          </a:p>
          <a:p>
            <a:pPr lvl="2"/>
            <a:r>
              <a:rPr lang="en-US" dirty="0"/>
              <a:t>JMA</a:t>
            </a:r>
          </a:p>
          <a:p>
            <a:pPr lvl="2"/>
            <a:r>
              <a:rPr lang="en-US" dirty="0"/>
              <a:t>NOAA</a:t>
            </a:r>
          </a:p>
          <a:p>
            <a:r>
              <a:rPr lang="en-US" dirty="0"/>
              <a:t>Discussion on Next Generation GSICS Products</a:t>
            </a:r>
          </a:p>
          <a:p>
            <a:r>
              <a:rPr lang="en-US" dirty="0"/>
              <a:t>Discussion on GDWG Action Plan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1930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97462</TotalTime>
  <Words>1330</Words>
  <Application>Microsoft Office PowerPoint</Application>
  <PresentationFormat>A4 Paper (210x297 mm)</PresentationFormat>
  <Paragraphs>207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Tahoma</vt:lpstr>
      <vt:lpstr>Times New Roman</vt:lpstr>
      <vt:lpstr>Wingdings</vt:lpstr>
      <vt:lpstr>Office Theme</vt:lpstr>
      <vt:lpstr>Office テーマ</vt:lpstr>
      <vt:lpstr>GSICS Data Working Group 03/16/2022</vt:lpstr>
      <vt:lpstr>Introduction</vt:lpstr>
      <vt:lpstr>GDWG in the GSICS Framework</vt:lpstr>
      <vt:lpstr>PowerPoint Presentation</vt:lpstr>
      <vt:lpstr>PowerPoint Presentation</vt:lpstr>
      <vt:lpstr>Actions Status ( 2020)</vt:lpstr>
      <vt:lpstr>Actions Status ( 2021) </vt:lpstr>
      <vt:lpstr>Accomplishments in past year</vt:lpstr>
      <vt:lpstr>Agenda for today</vt:lpstr>
      <vt:lpstr>Thank you</vt:lpstr>
      <vt:lpstr>GDWG ESA Activities </vt:lpstr>
      <vt:lpstr>PowerPoint Presentation</vt:lpstr>
      <vt:lpstr>PowerPoint Presentation</vt:lpstr>
      <vt:lpstr>PowerPoint Presentation</vt:lpstr>
      <vt:lpstr>Conclusion</vt:lpstr>
      <vt:lpstr>PowerPoint Presentation</vt:lpstr>
      <vt:lpstr>Summary of links to GSICS tools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2348</cp:revision>
  <cp:lastPrinted>2006-03-06T14:11:17Z</cp:lastPrinted>
  <dcterms:created xsi:type="dcterms:W3CDTF">2010-09-10T00:53:07Z</dcterms:created>
  <dcterms:modified xsi:type="dcterms:W3CDTF">2022-11-20T17:29:49Z</dcterms:modified>
</cp:coreProperties>
</file>