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5B7EC1-1124-49A4-87AE-8D9084DF7E09}">
  <a:tblStyle styleId="{645B7EC1-1124-49A4-87AE-8D9084DF7E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01455c8a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01455c8a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01455c8a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01455c8a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0191caa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0191caa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191caa3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191caa3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191caa3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0191caa3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01455c8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01455c8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01455c8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01455c8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01455c8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01455c8a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01455c8a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01455c8a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01455c8a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01455c8a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01455c8a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01455c8a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0191caa3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0191caa3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0191caa3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0191caa3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56615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06211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76610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+mj-lt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78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03825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22536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33594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86854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47241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225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97138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0364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B145-767A-4644-A488-E1A0DC257CC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719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ISCCP, GridSat and testing GSICS adjustments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2470502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Kenneth Knapp, NOAA/NCEI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ISCCP Team: 	Alisa Young, Anand Inamdar, Bill Hankins, </a:t>
            </a:r>
            <a:br>
              <a:rPr lang="en" sz="2000" dirty="0"/>
            </a:br>
            <a:r>
              <a:rPr lang="en" sz="2000" dirty="0"/>
              <a:t>		</a:t>
            </a:r>
            <a:r>
              <a:rPr lang="en" sz="2000" dirty="0" smtClean="0"/>
              <a:t>Ken </a:t>
            </a:r>
            <a:r>
              <a:rPr lang="en" sz="2000" dirty="0"/>
              <a:t>Knapp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ISCCP Calibration - reminder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ISCCP Cal has 3 steps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Nominal </a:t>
            </a:r>
            <a:r>
              <a:rPr lang="en"/>
              <a:t>- The operational calibration from the agency provider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Normal </a:t>
            </a:r>
            <a:r>
              <a:rPr lang="en"/>
              <a:t>- The nominal calibration normalized to the present ISCCP AVHRR afternoon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Absolute </a:t>
            </a:r>
            <a:r>
              <a:rPr lang="en"/>
              <a:t>- The nominal calibration adjusted for temporal drift of the current ISCCP AVHRR afternoon satellite.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ISCCP testing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October 2013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GSICS - ISCCP differences are large</a:t>
            </a:r>
            <a:br>
              <a:rPr lang="en" sz="1400"/>
            </a:br>
            <a:r>
              <a:rPr lang="en" sz="1400"/>
              <a:t>Particularly for colder temps.</a:t>
            </a:r>
            <a:br>
              <a:rPr lang="en" sz="1400"/>
            </a:br>
            <a:r>
              <a:rPr lang="en" sz="1400"/>
              <a:t>Most are in the same direction</a:t>
            </a:r>
            <a:endParaRPr sz="1400"/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t="5473"/>
          <a:stretch/>
        </p:blipFill>
        <p:spPr>
          <a:xfrm>
            <a:off x="1814800" y="2571750"/>
            <a:ext cx="2608640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400" y="0"/>
            <a:ext cx="4800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ISCCP next steps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 GSICS-based HBTS (calibration tables)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Run a month of ISCCP using these tables.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ISCCP intercompares GEOs using:</a:t>
            </a:r>
            <a:br>
              <a:rPr lang="en"/>
            </a:br>
            <a:r>
              <a:rPr lang="en"/>
              <a:t> - Retrieved surface temperature (TS) - Warm end</a:t>
            </a:r>
            <a:br>
              <a:rPr lang="en"/>
            </a:br>
            <a:r>
              <a:rPr lang="en"/>
              <a:t> - Retrieved cloud top temperature (TC) - Cold End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Are the differences smaller? Are the products more inter-consistent?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r>
              <a:rPr lang="en" i="1"/>
              <a:t>Will know in about 2 weeks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l="29124" t="43787" r="3207" b="12041"/>
          <a:stretch/>
        </p:blipFill>
        <p:spPr>
          <a:xfrm>
            <a:off x="3868675" y="0"/>
            <a:ext cx="50291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Harmony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GEOs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363175"/>
            <a:ext cx="8520600" cy="32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Number of connections?</a:t>
            </a:r>
            <a:br>
              <a:rPr lang="en" sz="1800" dirty="0"/>
            </a:br>
            <a:r>
              <a:rPr lang="en" sz="1800" dirty="0"/>
              <a:t>	GOES 7,8 and MET-7 have most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Number of steps to ‘well calibrated’ sat?</a:t>
            </a:r>
            <a:br>
              <a:rPr lang="en" sz="1800" dirty="0"/>
            </a:br>
            <a:r>
              <a:rPr lang="en" sz="1800" dirty="0"/>
              <a:t>	7 steps: GOES-4 → GOES-16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dirty="0"/>
              <a:t>Can this information be used to</a:t>
            </a:r>
            <a:br>
              <a:rPr lang="en" sz="1800" dirty="0"/>
            </a:br>
            <a:r>
              <a:rPr lang="en" sz="1800" dirty="0"/>
              <a:t>improve calibration? </a:t>
            </a:r>
            <a:br>
              <a:rPr lang="en" sz="1800" dirty="0"/>
            </a:br>
            <a:r>
              <a:rPr lang="en" sz="1800" dirty="0"/>
              <a:t>		particularly in the VIS… </a:t>
            </a:r>
            <a:endParaRPr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GSICS data - Are users the ultimate goal?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so, many agencies should include other parameters (e.g., match JMA parameters)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GSICS adjustments - Initial tests do not show significant improvement for GridSat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ISCCP comparisons - Testing still underway.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Initial comparisons imply the inter-GEO diffs will be larger, esp. for MTS-2 and GOE-15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 harmonization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Another aspect of reprocessing and recalibration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Visible data?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accessing GSICS information to compare with ISCCP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GridSat tests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ISCCP tests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harmony of the GEOs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points for discussion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notes from accessing GSICS data files</a:t>
            </a:r>
            <a:endParaRPr dirty="0">
              <a:latin typeface="+mj-l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Files behind a TDS are difficult to perform bulk downloads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was not immediately clear what all the links were and which were useful and which were dead ends.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ATBDs are prominent but are less useful to end users (initially).</a:t>
            </a:r>
            <a:br>
              <a:rPr lang="en"/>
            </a:br>
            <a:r>
              <a:rPr lang="en"/>
              <a:t>User guides are especially helpful but are more difficult to access.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adjustments provided do not also provide the calibration coefficients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Leaving the user wondering “Am I using the right calibration coefficients??”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GSICS websites appear to be developed for GSICS contributors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users.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GSICS data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agency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0" y="1024850"/>
            <a:ext cx="373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Easiest - MTS-2</a:t>
            </a:r>
            <a:endParaRPr sz="1400" dirty="0"/>
          </a:p>
          <a:p>
            <a:pPr lvl="1"/>
            <a:r>
              <a:rPr lang="en" sz="1200" dirty="0"/>
              <a:t>JMA provides calibration table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Moderately easy - MSG-3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 dirty="0"/>
              <a:t>Calibration coefficients with image data</a:t>
            </a:r>
            <a:endParaRPr sz="12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 dirty="0"/>
              <a:t>one GSICS file with all adjustments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Moderately difficult GOES 13/15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 dirty="0"/>
              <a:t>Cal. coeff. online </a:t>
            </a:r>
            <a:endParaRPr sz="12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 dirty="0"/>
              <a:t>100s of GSICS files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Most difficult - MET-7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 dirty="0"/>
              <a:t>Cal. coef. used not online</a:t>
            </a:r>
            <a:endParaRPr sz="12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200" dirty="0"/>
              <a:t>One source was not the right one ended up with files from Viju that aren’t public</a:t>
            </a:r>
            <a:endParaRPr sz="1200" dirty="0"/>
          </a:p>
        </p:txBody>
      </p:sp>
      <p:graphicFrame>
        <p:nvGraphicFramePr>
          <p:cNvPr id="78" name="Google Shape;78;p16"/>
          <p:cNvGraphicFramePr/>
          <p:nvPr/>
        </p:nvGraphicFramePr>
        <p:xfrm>
          <a:off x="3736775" y="195000"/>
          <a:ext cx="5188775" cy="4440485"/>
        </p:xfrm>
        <a:graphic>
          <a:graphicData uri="http://schemas.openxmlformats.org/drawingml/2006/table">
            <a:tbl>
              <a:tblPr>
                <a:noFill/>
                <a:tableStyleId>{645B7EC1-1124-49A4-87AE-8D9084DF7E09}</a:tableStyleId>
              </a:tblPr>
              <a:tblGrid>
                <a:gridCol w="22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Variables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GOES-13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GOES-15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MET-7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MSG-3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MTS-2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Wavenumber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Beta/B (rad/temp conv)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beta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beta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beta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beta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Alpha/A (rad/temp conv)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alpha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alpha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alpha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alpha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a1/a2/a3 (effective temp)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Central wavelength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Channel name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date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Validity period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slope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slope_Se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offset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offset_se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covariance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filter_integral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dn_offset (and _se)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dn_slope (and _se)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calibration_table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Calibration coefficients (original)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9" name="Google Shape;79;p16"/>
          <p:cNvSpPr/>
          <p:nvPr/>
        </p:nvSpPr>
        <p:spPr>
          <a:xfrm>
            <a:off x="3686100" y="4097775"/>
            <a:ext cx="2049000" cy="57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access: recommendations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Change from TDS to FTP or HTTPS - which allow easier bulk downloads.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Make user guides more prominent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NRTC/RAC/beta/pre operational operational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>
                <a:latin typeface="+mj-lt"/>
              </a:rPr>
              <a:t>for each satellite, provide one set of links with Status:</a:t>
            </a:r>
            <a:br>
              <a:rPr lang="en" sz="1400" dirty="0">
                <a:latin typeface="+mj-lt"/>
              </a:rPr>
            </a:br>
            <a:r>
              <a:rPr lang="en" sz="1400" u="sng" dirty="0">
                <a:latin typeface="+mj-lt"/>
              </a:rPr>
              <a:t>Satellite</a:t>
            </a:r>
            <a:r>
              <a:rPr lang="en" sz="1400" dirty="0">
                <a:latin typeface="+mj-lt"/>
              </a:rPr>
              <a:t>	</a:t>
            </a:r>
            <a:r>
              <a:rPr lang="en" sz="1400" u="sng" dirty="0" smtClean="0">
                <a:latin typeface="+mj-lt"/>
              </a:rPr>
              <a:t>Status</a:t>
            </a:r>
            <a:r>
              <a:rPr lang="en" sz="1400" dirty="0">
                <a:latin typeface="+mj-lt"/>
              </a:rPr>
              <a:t>			</a:t>
            </a:r>
            <a:br>
              <a:rPr lang="en" sz="1400" dirty="0">
                <a:latin typeface="+mj-lt"/>
              </a:rPr>
            </a:br>
            <a:r>
              <a:rPr lang="en" sz="1400" dirty="0">
                <a:latin typeface="+mj-lt"/>
              </a:rPr>
              <a:t>GOES-13 	</a:t>
            </a:r>
            <a:r>
              <a:rPr lang="en" sz="1400" dirty="0" smtClean="0">
                <a:latin typeface="+mj-lt"/>
              </a:rPr>
              <a:t>pre-operational</a:t>
            </a:r>
            <a:r>
              <a:rPr lang="en" sz="1400" dirty="0">
                <a:latin typeface="+mj-lt"/>
              </a:rPr>
              <a:t>	</a:t>
            </a:r>
            <a:r>
              <a:rPr lang="en" sz="1400" u="sng" dirty="0">
                <a:solidFill>
                  <a:srgbClr val="0000FF"/>
                </a:solidFill>
                <a:latin typeface="+mj-lt"/>
              </a:rPr>
              <a:t>Near real time data</a:t>
            </a:r>
            <a:r>
              <a:rPr lang="en" sz="1400" dirty="0">
                <a:latin typeface="+mj-lt"/>
              </a:rPr>
              <a:t> 	</a:t>
            </a:r>
            <a:r>
              <a:rPr lang="en" sz="1400" u="sng" dirty="0">
                <a:solidFill>
                  <a:srgbClr val="0000FF"/>
                </a:solidFill>
                <a:latin typeface="+mj-lt"/>
              </a:rPr>
              <a:t>Reanalyzed data</a:t>
            </a:r>
            <a:r>
              <a:rPr lang="en" sz="1400" dirty="0">
                <a:latin typeface="+mj-lt"/>
              </a:rPr>
              <a:t>		</a:t>
            </a:r>
            <a:r>
              <a:rPr lang="en" sz="1400" u="sng" dirty="0">
                <a:solidFill>
                  <a:srgbClr val="0000FF"/>
                </a:solidFill>
                <a:latin typeface="+mj-lt"/>
              </a:rPr>
              <a:t>User guide</a:t>
            </a:r>
            <a:r>
              <a:rPr lang="en" sz="1400" dirty="0">
                <a:latin typeface="+mj-lt"/>
              </a:rPr>
              <a:t/>
            </a:r>
            <a:br>
              <a:rPr lang="en" sz="1400" dirty="0">
                <a:latin typeface="+mj-lt"/>
              </a:rPr>
            </a:br>
            <a:r>
              <a:rPr lang="en" sz="1400" dirty="0">
                <a:latin typeface="+mj-lt"/>
              </a:rPr>
              <a:t>Meteosat-10	</a:t>
            </a:r>
            <a:r>
              <a:rPr lang="en" sz="1400" dirty="0" smtClean="0">
                <a:latin typeface="+mj-lt"/>
              </a:rPr>
              <a:t>beta</a:t>
            </a:r>
            <a:r>
              <a:rPr lang="en" sz="1400" dirty="0">
                <a:latin typeface="+mj-lt"/>
              </a:rPr>
              <a:t>		</a:t>
            </a:r>
            <a:r>
              <a:rPr lang="en" sz="1400" u="sng" dirty="0" smtClean="0">
                <a:solidFill>
                  <a:srgbClr val="0000FF"/>
                </a:solidFill>
                <a:latin typeface="+mj-lt"/>
              </a:rPr>
              <a:t>Near </a:t>
            </a:r>
            <a:r>
              <a:rPr lang="en" sz="1400" u="sng" dirty="0">
                <a:solidFill>
                  <a:srgbClr val="0000FF"/>
                </a:solidFill>
                <a:latin typeface="+mj-lt"/>
              </a:rPr>
              <a:t>real time data</a:t>
            </a:r>
            <a:r>
              <a:rPr lang="en" sz="1400" dirty="0">
                <a:latin typeface="+mj-lt"/>
              </a:rPr>
              <a:t>	</a:t>
            </a:r>
            <a:r>
              <a:rPr lang="en" sz="1400" u="sng" dirty="0">
                <a:solidFill>
                  <a:srgbClr val="0000FF"/>
                </a:solidFill>
                <a:latin typeface="+mj-lt"/>
              </a:rPr>
              <a:t>Reanalyzed data</a:t>
            </a:r>
            <a:r>
              <a:rPr lang="en" sz="1400" dirty="0">
                <a:latin typeface="+mj-lt"/>
              </a:rPr>
              <a:t>		</a:t>
            </a:r>
            <a:r>
              <a:rPr lang="en" sz="1400" u="sng" dirty="0">
                <a:solidFill>
                  <a:srgbClr val="0000FF"/>
                </a:solidFill>
                <a:latin typeface="+mj-lt"/>
              </a:rPr>
              <a:t>User guide</a:t>
            </a:r>
            <a:r>
              <a:rPr lang="en" sz="1400" dirty="0">
                <a:latin typeface="+mj-lt"/>
              </a:rPr>
              <a:t/>
            </a:r>
            <a:br>
              <a:rPr lang="en" sz="1400" dirty="0">
                <a:latin typeface="+mj-lt"/>
              </a:rPr>
            </a:br>
            <a:r>
              <a:rPr lang="en" sz="1400" dirty="0">
                <a:latin typeface="+mj-lt"/>
              </a:rPr>
              <a:t>… </a:t>
            </a:r>
            <a:endParaRPr sz="1400" dirty="0"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Store calibration coefficients and calibration tables in the GSICS file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latin typeface="+mj-lt"/>
              </a:rPr>
              <a:t>like what JMA is doing</a:t>
            </a:r>
            <a:endParaRPr dirty="0"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Consider making a table of the above for each satellite reference (IASI-A, MODIS, Aqua AIRS, etc.)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Consider including period of record in the tables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GridSat B1 CDR - Gridded Satellite Data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 window inter-calibrated using HIRS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Stores data in overlap regions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Performs GEO inter-calibration check during production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GridSat GEO intercalibration approach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Filter: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VZA &lt; 85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| VZA-VZA | &lt; 1.5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Spatially smooth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400"/>
              <a:t>| Latitude | &lt; 30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Each satellite is scored: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S = Σ |290 - (m*290 + b)|</a:t>
            </a:r>
            <a:endParaRPr sz="14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9" y="1017725"/>
            <a:ext cx="6000739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GridSat baseline test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7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1, 2013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GOE-13 		0.26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GOE-15		0.29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MTS-2		0.31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MET-7		0.49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MET-10		0.38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/>
              <a:t>score represents difference mean difference between the given satellite and other satellites at 290 K</a:t>
            </a:r>
            <a:endParaRPr i="1"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t="4717" r="50214" b="32127"/>
          <a:stretch/>
        </p:blipFill>
        <p:spPr>
          <a:xfrm>
            <a:off x="3586289" y="1017725"/>
            <a:ext cx="5412460" cy="355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832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GridSat baseline test - Using GSICS adjustment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2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1, 2013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GOE-13 		</a:t>
            </a:r>
            <a:r>
              <a:rPr lang="en" b="1"/>
              <a:t>0.26</a:t>
            </a:r>
            <a:r>
              <a:rPr lang="en"/>
              <a:t>		→ 0.80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GOE-15		0.29		→ </a:t>
            </a:r>
            <a:r>
              <a:rPr lang="en" b="1"/>
              <a:t>0.19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MTS-2		</a:t>
            </a:r>
            <a:r>
              <a:rPr lang="en" b="1"/>
              <a:t>0.31</a:t>
            </a:r>
            <a:r>
              <a:rPr lang="en"/>
              <a:t>		→ 0.68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MET-7		</a:t>
            </a:r>
            <a:r>
              <a:rPr lang="en" b="1"/>
              <a:t>0.49</a:t>
            </a:r>
            <a:r>
              <a:rPr lang="en"/>
              <a:t>		→ 1.77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MET-10		0.38		→ </a:t>
            </a:r>
            <a:r>
              <a:rPr lang="en" b="1"/>
              <a:t>0.28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Conclusion: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 significant overall improvement compared to baseline HIRS intercalibration.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549</Words>
  <Application>Microsoft Office PowerPoint</Application>
  <PresentationFormat>On-screen Show (16:9)</PresentationFormat>
  <Paragraphs>190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Calibri Light</vt:lpstr>
      <vt:lpstr>Office Theme</vt:lpstr>
      <vt:lpstr>ISCCP, GridSat and testing GSICS adjustments</vt:lpstr>
      <vt:lpstr>outline</vt:lpstr>
      <vt:lpstr>notes from accessing GSICS data files</vt:lpstr>
      <vt:lpstr>GSICS data by agency</vt:lpstr>
      <vt:lpstr>access: recommendations</vt:lpstr>
      <vt:lpstr>GridSat B1 CDR - Gridded Satellite Data</vt:lpstr>
      <vt:lpstr>GridSat GEO intercalibration approach</vt:lpstr>
      <vt:lpstr>GridSat baseline test</vt:lpstr>
      <vt:lpstr>GridSat baseline test - Using GSICS adjustment</vt:lpstr>
      <vt:lpstr>ISCCP Calibration - reminder</vt:lpstr>
      <vt:lpstr>ISCCP testing</vt:lpstr>
      <vt:lpstr>ISCCP next steps</vt:lpstr>
      <vt:lpstr>Harmony  of the  GEOs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ISCCP, GridSat and testing GSICS adjustments</dc:title>
  <cp:lastModifiedBy>Ken Knapp</cp:lastModifiedBy>
  <cp:revision>3</cp:revision>
  <dcterms:modified xsi:type="dcterms:W3CDTF">2019-03-07T13:04:16Z</dcterms:modified>
</cp:coreProperties>
</file>