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Relationship Target="docProps/custom.xml" Type="http://schemas.openxmlformats.org/officeDocument/2006/relationships/custom-properties" Id="rId4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700" r:id="rId4"/>
  </p:sldMasterIdLst>
  <p:notesMasterIdLst>
    <p:notesMasterId r:id="rId17"/>
  </p:notesMasterIdLst>
  <p:handoutMasterIdLst>
    <p:handoutMasterId r:id="rId18"/>
  </p:handoutMasterIdLst>
  <p:sldIdLst>
    <p:sldId id="589" r:id="rId5"/>
    <p:sldId id="606" r:id="rId6"/>
    <p:sldId id="613" r:id="rId7"/>
    <p:sldId id="610" r:id="rId8"/>
    <p:sldId id="619" r:id="rId9"/>
    <p:sldId id="616" r:id="rId10"/>
    <p:sldId id="604" r:id="rId11"/>
    <p:sldId id="614" r:id="rId12"/>
    <p:sldId id="617" r:id="rId13"/>
    <p:sldId id="611" r:id="rId14"/>
    <p:sldId id="609" r:id="rId15"/>
    <p:sldId id="618" r:id="rId16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9AC"/>
    <a:srgbClr val="00205B"/>
    <a:srgbClr val="D6D2C4"/>
    <a:srgbClr val="E8E8E8"/>
    <a:srgbClr val="E0E0E0"/>
    <a:srgbClr val="F1F1F1"/>
    <a:srgbClr val="00B5E2"/>
    <a:srgbClr val="FEDB00"/>
    <a:srgbClr val="99C221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0299" autoAdjust="0"/>
  </p:normalViewPr>
  <p:slideViewPr>
    <p:cSldViewPr snapToGrid="0">
      <p:cViewPr varScale="1">
        <p:scale>
          <a:sx n="78" d="100"/>
          <a:sy n="78" d="100"/>
        </p:scale>
        <p:origin x="96" y="36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4.xml" Type="http://schemas.openxmlformats.org/officeDocument/2006/relationships/slide" Id="rId8"></Relationship><Relationship Target="slides/slide9.xml" Type="http://schemas.openxmlformats.org/officeDocument/2006/relationships/slide" Id="rId13"></Relationship><Relationship Target="handoutMasters/handoutMaster1.xml" Type="http://schemas.openxmlformats.org/officeDocument/2006/relationships/handoutMaster" Id="rId18"></Relationship><Relationship Target="../customXml/item3.xml" Type="http://schemas.openxmlformats.org/officeDocument/2006/relationships/customXml" Id="rId3"></Relationship><Relationship Target="theme/theme1.xml" Type="http://schemas.openxmlformats.org/officeDocument/2006/relationships/theme" Id="rId21"></Relationship><Relationship Target="slides/slide3.xml" Type="http://schemas.openxmlformats.org/officeDocument/2006/relationships/slide" Id="rId7"></Relationship><Relationship Target="slides/slide8.xml" Type="http://schemas.openxmlformats.org/officeDocument/2006/relationships/slide" Id="rId12"></Relationship><Relationship Target="notesMasters/notesMaster1.xml" Type="http://schemas.openxmlformats.org/officeDocument/2006/relationships/notesMaster" Id="rId17"></Relationship><Relationship Target="../customXml/item2.xml" Type="http://schemas.openxmlformats.org/officeDocument/2006/relationships/customXml" Id="rId2"></Relationship><Relationship Target="slides/slide12.xml" Type="http://schemas.openxmlformats.org/officeDocument/2006/relationships/slide" Id="rId16"></Relationship><Relationship Target="viewProps.xml" Type="http://schemas.openxmlformats.org/officeDocument/2006/relationships/viewProps" Id="rId20"></Relationship><Relationship Target="../customXml/item1.xml" Type="http://schemas.openxmlformats.org/officeDocument/2006/relationships/customXml" Id="rId1"></Relationship><Relationship Target="slides/slide2.xml" Type="http://schemas.openxmlformats.org/officeDocument/2006/relationships/slide" Id="rId6"></Relationship><Relationship Target="slides/slide7.xml" Type="http://schemas.openxmlformats.org/officeDocument/2006/relationships/slide" Id="rId11"></Relationship><Relationship Target="slides/slide1.xml" Type="http://schemas.openxmlformats.org/officeDocument/2006/relationships/slide" Id="rId5"></Relationship><Relationship Target="slides/slide11.xml" Type="http://schemas.openxmlformats.org/officeDocument/2006/relationships/slide" Id="rId15"></Relationship><Relationship Target="slides/slide6.xml" Type="http://schemas.openxmlformats.org/officeDocument/2006/relationships/slide" Id="rId10"></Relationship><Relationship Target="presProps.xml" Type="http://schemas.openxmlformats.org/officeDocument/2006/relationships/presProps" Id="rId19"></Relationship><Relationship Target="slideMasters/slideMaster1.xml" Type="http://schemas.openxmlformats.org/officeDocument/2006/relationships/slideMaster" Id="rId4"></Relationship><Relationship Target="slides/slide5.xml" Type="http://schemas.openxmlformats.org/officeDocument/2006/relationships/slide" Id="rId9"></Relationship><Relationship Target="slides/slide10.xml" Type="http://schemas.openxmlformats.org/officeDocument/2006/relationships/slide" Id="rId14"></Relationship><Relationship Target="tableStyles.xml" Type="http://schemas.openxmlformats.org/officeDocument/2006/relationships/tableStyles" Id="rId22"></Relationship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13" y="1199921"/>
            <a:ext cx="9463265" cy="536251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01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rchi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" y="1215158"/>
            <a:ext cx="9409964" cy="533231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57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78" y="1178260"/>
            <a:ext cx="9505713" cy="538657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09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9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03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35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55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4311" y="-1679944"/>
            <a:ext cx="11288822" cy="11288822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9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/>
            </a:lvl1pPr>
            <a:lvl2pPr marL="562722" indent="0">
              <a:buNone/>
              <a:defRPr sz="2800"/>
            </a:lvl2pPr>
            <a:lvl3pPr marL="1125443" indent="0">
              <a:buNone/>
              <a:defRPr sz="2400"/>
            </a:lvl3pPr>
            <a:lvl4pPr marL="1688165" indent="0">
              <a:buNone/>
              <a:defRPr sz="2000"/>
            </a:lvl4pPr>
            <a:lvl5pPr marL="2250887" indent="0"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80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 smtClean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a-DK" sz="1000" b="0" baseline="0" smtClean="0">
                <a:solidFill>
                  <a:schemeClr val="accent4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t>EUM/OPS/VWG/23/1376051, v1 Draft, 4 September 2023</a:t>
            </a:r>
            <a:endParaRPr lang="de-DE" sz="1000" b="0" baseline="0" dirty="0">
              <a:solidFill>
                <a:schemeClr val="accent4"/>
              </a:solidFill>
              <a:latin typeface="+mn-l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chemeClr val="accent4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solidFill>
                <a:schemeClr val="accent4"/>
              </a:solidFill>
              <a:latin typeface="+mn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2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01" r:id="rId1"/>
    <p:sldLayoutId id="2147487702" r:id="rId2"/>
    <p:sldLayoutId id="2147487703" r:id="rId3"/>
    <p:sldLayoutId id="2147487704" r:id="rId4"/>
    <p:sldLayoutId id="2147487705" r:id="rId5"/>
    <p:sldLayoutId id="2147487706" r:id="rId6"/>
    <p:sldLayoutId id="2147487707" r:id="rId7"/>
    <p:sldLayoutId id="2147487708" r:id="rId8"/>
    <p:sldLayoutId id="2147487709" r:id="rId9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wmo.int/records/item/56019-wmo-information-system-2-0-strategy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title="[DM_DOCNAME]"/>
          <p:cNvSpPr txBox="1"/>
          <p:nvPr/>
        </p:nvSpPr>
        <p:spPr>
          <a:xfrm>
            <a:off x="0" y="1884153"/>
            <a:ext cx="5310909" cy="1625400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1800" b="0" dirty="0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Simon Elliott</a:t>
            </a:r>
            <a:endParaRPr lang="en-GB" sz="1800" b="0" dirty="0">
              <a:solidFill>
                <a:schemeClr val="tx1"/>
              </a:solidFill>
              <a:latin typeface="Bahnschrift SemiBold" panose="020B0502040204020203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0" b="0" i="1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Calibri" panose="020F0502020204030204" pitchFamily="34" charset="0"/>
              </a:rPr>
              <a:t>Introduction to WIS 2.0</a:t>
            </a:r>
            <a:endParaRPr lang="en-GB" sz="1800" b="0" i="1" dirty="0">
              <a:solidFill>
                <a:schemeClr val="tx1"/>
              </a:solidFill>
              <a:latin typeface="Bahnschrift Light" panose="020B0502040204020203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600" b="0" i="1" kern="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600" b="0" i="1" kern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Presented to GSICS Data Working Group</a:t>
            </a:r>
            <a:endParaRPr lang="en-GB" sz="1600" b="0" i="1" kern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5</a:t>
            </a:r>
            <a:r>
              <a:rPr lang="en-GB" sz="1400" b="0" i="1" baseline="30000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th</a:t>
            </a:r>
            <a:r>
              <a:rPr lang="en-GB" sz="1400" b="0" i="1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 September 2023</a:t>
            </a:r>
            <a:endParaRPr lang="en-GB" sz="1400" b="0" i="1" dirty="0">
              <a:solidFill>
                <a:schemeClr val="tx1"/>
              </a:solidFill>
              <a:latin typeface="Bahnschrift Light" panose="020B0502040204020203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at EUMETSAT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853" y="948930"/>
            <a:ext cx="11627339" cy="537567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GB" dirty="0" smtClean="0"/>
              <a:t>Close collaboration with DWD allowing </a:t>
            </a:r>
            <a:r>
              <a:rPr lang="en-GB" dirty="0" err="1" smtClean="0"/>
              <a:t>i.a</a:t>
            </a:r>
            <a:r>
              <a:rPr lang="en-GB" dirty="0" smtClean="0"/>
              <a:t>. distribution of core SEVIRI HRIT data via WIS 2.0 (by DWD playing role of EUMETSAT)</a:t>
            </a:r>
          </a:p>
          <a:p>
            <a:pPr lvl="1"/>
            <a:r>
              <a:rPr lang="en-GB" dirty="0" smtClean="0"/>
              <a:t>Participation in coordination of global pilot projects – EUMETSAT’s transition will be one of these</a:t>
            </a:r>
          </a:p>
          <a:p>
            <a:pPr lvl="1"/>
            <a:r>
              <a:rPr lang="en-GB" dirty="0" smtClean="0"/>
              <a:t>Collaboration with ESA/ESOC about a pilot WIS 2.0 service for space weather exchange</a:t>
            </a:r>
          </a:p>
          <a:p>
            <a:pPr lvl="1"/>
            <a:r>
              <a:rPr lang="en-GB" dirty="0" smtClean="0"/>
              <a:t>Explaining WIS 2.0 to core users at EUMETSAT delegate bodies, CGMS WGIV, ITSC, IROWG, CEOS/WGISS, and GSICS</a:t>
            </a:r>
          </a:p>
          <a:p>
            <a:pPr lvl="1"/>
            <a:r>
              <a:rPr lang="en-GB" dirty="0" smtClean="0"/>
              <a:t>Already running: </a:t>
            </a:r>
          </a:p>
          <a:p>
            <a:pPr lvl="2"/>
            <a:r>
              <a:rPr lang="en-GB" dirty="0" smtClean="0"/>
              <a:t>Global Broker (MF, Toulouse);</a:t>
            </a:r>
          </a:p>
          <a:p>
            <a:pPr lvl="2"/>
            <a:r>
              <a:rPr lang="en-GB" dirty="0" smtClean="0"/>
              <a:t>Global Cache (DWD, Offenbach);</a:t>
            </a:r>
          </a:p>
          <a:p>
            <a:pPr lvl="2"/>
            <a:r>
              <a:rPr lang="en-GB" dirty="0" smtClean="0"/>
              <a:t>Global Cache (JMA, Tokyo), and</a:t>
            </a:r>
          </a:p>
          <a:p>
            <a:pPr lvl="2"/>
            <a:r>
              <a:rPr lang="en-GB" dirty="0" smtClean="0"/>
              <a:t>Global Metadata Catalogue (CMA, Beijing)</a:t>
            </a:r>
          </a:p>
          <a:p>
            <a:pPr lvl="1"/>
            <a:r>
              <a:rPr lang="en-GB" dirty="0" smtClean="0"/>
              <a:t>There are plenty of data already available on WIS 2.0</a:t>
            </a:r>
          </a:p>
          <a:p>
            <a:pPr lvl="1"/>
            <a:r>
              <a:rPr lang="en-GB" dirty="0" smtClean="0"/>
              <a:t>EUMETSAT’s pilot broker is running pre-operationally since 07/07/2023– final verification testing campaign during 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979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2480" y="1"/>
            <a:ext cx="11254467" cy="640079"/>
          </a:xfrm>
        </p:spPr>
        <p:txBody>
          <a:bodyPr/>
          <a:lstStyle/>
          <a:p>
            <a:r>
              <a:rPr lang="en-GB" dirty="0" smtClean="0"/>
              <a:t>Slide used to indicate that the main presentation has ended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lvl="0"/>
            <a:r>
              <a:rPr lang="en-GB" sz="2800" spc="-100" dirty="0">
                <a:solidFill>
                  <a:srgbClr val="38484E"/>
                </a:solidFill>
                <a:latin typeface="Bahnschrift SemiLight"/>
              </a:rPr>
              <a:t>Thank you!</a:t>
            </a:r>
          </a:p>
          <a:p>
            <a:pPr lvl="0"/>
            <a:r>
              <a:rPr lang="en-GB" sz="2000" spc="-100" dirty="0">
                <a:solidFill>
                  <a:srgbClr val="38484E"/>
                </a:solidFill>
                <a:latin typeface="Bahnschrift Light"/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Official project poem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61975" y="923925"/>
            <a:ext cx="112490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end of WMO’s GTS and advent of WIS 2.0</a:t>
            </a: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GTS has served the world for years</a:t>
            </a: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But sure enough its glory days are done.</a:t>
            </a: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as the end of store and forward nears;</a:t>
            </a: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Bulletin headers will set with the sun.</a:t>
            </a: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WIS2 will let the world collaborate</a:t>
            </a: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share their data unreservedly.</a:t>
            </a: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GTS will slowly hibernate</a:t>
            </a: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close for good in twenty thirty-three.</a:t>
            </a: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r>
              <a:rPr lang="en-US" sz="1800" b="0" dirty="0" smtClean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(with scansion)</a:t>
            </a:r>
            <a:endParaRPr lang="en-US" sz="1800" b="0" dirty="0">
              <a:solidFill>
                <a:srgbClr val="24242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| -T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has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served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the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world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for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years</a:t>
            </a:r>
            <a:endParaRPr lang="en-US" sz="1800" b="0" dirty="0">
              <a:solidFill>
                <a:srgbClr val="24242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But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sure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en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ough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its </a:t>
            </a:r>
            <a:r>
              <a:rPr lang="en-US" sz="1800" dirty="0" err="1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glor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| -y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days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are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done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the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end | 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store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and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| -ward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nears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Bull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| -in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head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| -</a:t>
            </a:r>
            <a:r>
              <a:rPr lang="en-US" sz="1800" b="0" dirty="0" err="1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ers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set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with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the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sun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WIS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let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the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world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</a:t>
            </a:r>
            <a:r>
              <a:rPr lang="en-US" sz="1800" b="0" dirty="0" err="1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</a:t>
            </a:r>
            <a:r>
              <a:rPr lang="en-US" sz="1800" dirty="0" err="1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llab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| -or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ate</a:t>
            </a:r>
            <a:endParaRPr lang="en-US" sz="1800" b="0" dirty="0">
              <a:solidFill>
                <a:srgbClr val="24242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share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their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| -ta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| -</a:t>
            </a:r>
            <a:r>
              <a:rPr lang="en-US" sz="1800" b="0" dirty="0" err="1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</a:t>
            </a:r>
            <a:r>
              <a:rPr lang="en-US" sz="1800" dirty="0" err="1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| -</a:t>
            </a:r>
            <a:r>
              <a:rPr lang="en-US" sz="1800" b="0" dirty="0" err="1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ved</a:t>
            </a:r>
            <a:r>
              <a:rPr lang="en-US" sz="1800" dirty="0" err="1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ly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| -T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will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slow-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-</a:t>
            </a:r>
            <a:r>
              <a:rPr lang="en-US" sz="1800" b="0" dirty="0" err="1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ly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hi-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-</a:t>
            </a:r>
            <a:r>
              <a:rPr lang="en-US" sz="1800" b="0" dirty="0" err="1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ber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r>
              <a:rPr lang="en-US" sz="1800" dirty="0" err="1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nate</a:t>
            </a:r>
            <a:endParaRPr lang="en-US" sz="1800" b="0" dirty="0">
              <a:solidFill>
                <a:srgbClr val="24242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close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for 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good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| in </a:t>
            </a:r>
            <a:r>
              <a:rPr lang="en-US" sz="1800" dirty="0" err="1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twen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| -ty </a:t>
            </a:r>
            <a:r>
              <a:rPr lang="en-US" sz="1800" dirty="0" err="1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thir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| -ty-</a:t>
            </a:r>
            <a:r>
              <a:rPr lang="en-US" sz="180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three</a:t>
            </a:r>
            <a:r>
              <a:rPr lang="en-US" sz="1800" b="0" dirty="0">
                <a:solidFill>
                  <a:srgbClr val="2424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36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800" spc="-100" dirty="0" smtClean="0">
                <a:solidFill>
                  <a:srgbClr val="38484E"/>
                </a:solidFill>
                <a:latin typeface="Bahnschrift Light"/>
              </a:rPr>
              <a:t>Background</a:t>
            </a:r>
            <a:endParaRPr lang="en-GB" sz="2800" spc="-100" dirty="0">
              <a:solidFill>
                <a:srgbClr val="38484E"/>
              </a:solidFill>
              <a:latin typeface="Bahnschrift Light"/>
            </a:endParaRPr>
          </a:p>
          <a:p>
            <a:pPr marL="0" lvl="0" indent="0">
              <a:buNone/>
            </a:pPr>
            <a:r>
              <a:rPr lang="en-GB" sz="2000" spc="-100" dirty="0" smtClean="0">
                <a:solidFill>
                  <a:srgbClr val="38484E"/>
                </a:solidFill>
                <a:latin typeface="Bahnschrift Light"/>
                <a:ea typeface="Roboto Light" panose="02000000000000000000" pitchFamily="2" charset="0"/>
              </a:rPr>
              <a:t>Reason for and purpose of the GTS to WIS2 transition</a:t>
            </a:r>
            <a:endParaRPr lang="en-GB" sz="2000" spc="-100" dirty="0">
              <a:solidFill>
                <a:srgbClr val="38484E"/>
              </a:solidFill>
              <a:latin typeface="Bahnschrift Light"/>
              <a:ea typeface="Roboto Light" panose="02000000000000000000" pitchFamily="2" charset="0"/>
            </a:endParaRPr>
          </a:p>
          <a:p>
            <a:pPr marL="0" lvl="0" indent="0">
              <a:buNone/>
            </a:pPr>
            <a:endParaRPr lang="en-GB" sz="2000" spc="-100" dirty="0">
              <a:solidFill>
                <a:srgbClr val="38484E"/>
              </a:solidFill>
              <a:latin typeface="Bahnschrift Light"/>
              <a:ea typeface="Roboto Light" panose="02000000000000000000" pitchFamily="2" charset="0"/>
            </a:endParaRPr>
          </a:p>
          <a:p>
            <a:pPr marL="0" lvl="0" indent="0">
              <a:buNone/>
            </a:pPr>
            <a:r>
              <a:rPr lang="en-GB" sz="2800" spc="-100" dirty="0" smtClean="0">
                <a:solidFill>
                  <a:srgbClr val="38484E"/>
                </a:solidFill>
                <a:latin typeface="Bahnschrift Light"/>
              </a:rPr>
              <a:t>Architecture</a:t>
            </a:r>
            <a:endParaRPr lang="en-GB" sz="2800" spc="-100" dirty="0">
              <a:solidFill>
                <a:srgbClr val="38484E"/>
              </a:solidFill>
              <a:latin typeface="Bahnschrift Light"/>
            </a:endParaRPr>
          </a:p>
          <a:p>
            <a:pPr marL="0" lvl="0" indent="0">
              <a:buNone/>
            </a:pPr>
            <a:r>
              <a:rPr lang="en-GB" sz="2000" spc="-100" dirty="0" smtClean="0">
                <a:solidFill>
                  <a:srgbClr val="38484E"/>
                </a:solidFill>
                <a:latin typeface="Bahnschrift Light"/>
                <a:ea typeface="Roboto Light" panose="02000000000000000000" pitchFamily="2" charset="0"/>
              </a:rPr>
              <a:t>High level view of the pub-sub architecture</a:t>
            </a:r>
            <a:endParaRPr lang="en-GB" sz="2000" spc="-100" dirty="0">
              <a:solidFill>
                <a:srgbClr val="38484E"/>
              </a:solidFill>
              <a:latin typeface="Bahnschrift Light"/>
              <a:ea typeface="Roboto Light" panose="02000000000000000000" pitchFamily="2" charset="0"/>
            </a:endParaRPr>
          </a:p>
          <a:p>
            <a:pPr marL="0" lvl="0" indent="0">
              <a:buNone/>
            </a:pPr>
            <a:endParaRPr lang="en-GB" sz="2000" spc="-100" dirty="0" smtClean="0">
              <a:solidFill>
                <a:srgbClr val="38484E"/>
              </a:solidFill>
              <a:latin typeface="Bahnschrift Light"/>
              <a:ea typeface="Roboto Light" panose="02000000000000000000" pitchFamily="2" charset="0"/>
            </a:endParaRPr>
          </a:p>
          <a:p>
            <a:pPr marL="0" lvl="0" indent="0">
              <a:buNone/>
            </a:pPr>
            <a:r>
              <a:rPr lang="en-GB" sz="2800" spc="-100" dirty="0" smtClean="0">
                <a:solidFill>
                  <a:srgbClr val="38484E"/>
                </a:solidFill>
                <a:latin typeface="Bahnschrift Light"/>
              </a:rPr>
              <a:t>Schedule</a:t>
            </a:r>
            <a:endParaRPr lang="en-GB" sz="2800" spc="-100" dirty="0">
              <a:solidFill>
                <a:srgbClr val="38484E"/>
              </a:solidFill>
              <a:latin typeface="Bahnschrift Light"/>
            </a:endParaRPr>
          </a:p>
          <a:p>
            <a:pPr marL="0" lvl="0" indent="0">
              <a:buNone/>
            </a:pPr>
            <a:r>
              <a:rPr lang="en-GB" sz="2000" spc="-100" dirty="0" smtClean="0">
                <a:solidFill>
                  <a:srgbClr val="38484E"/>
                </a:solidFill>
                <a:latin typeface="Bahnschrift Light"/>
                <a:ea typeface="Roboto Light" panose="02000000000000000000" pitchFamily="2" charset="0"/>
              </a:rPr>
              <a:t>Overview of GTS to WIS 2.0 transition timeline</a:t>
            </a:r>
            <a:endParaRPr lang="en-GB" sz="2000" spc="-100" dirty="0">
              <a:solidFill>
                <a:srgbClr val="38484E"/>
              </a:solidFill>
              <a:latin typeface="Bahnschrift Light"/>
              <a:ea typeface="Roboto Light" panose="02000000000000000000" pitchFamily="2" charset="0"/>
            </a:endParaRPr>
          </a:p>
          <a:p>
            <a:pPr marL="0" lvl="0" indent="0">
              <a:buNone/>
            </a:pPr>
            <a:endParaRPr lang="en-GB" sz="2800" spc="-100" dirty="0" smtClean="0">
              <a:solidFill>
                <a:srgbClr val="38484E"/>
              </a:solidFill>
              <a:latin typeface="Bahnschrift Light"/>
            </a:endParaRPr>
          </a:p>
          <a:p>
            <a:pPr marL="0" lvl="0" indent="0">
              <a:buNone/>
            </a:pPr>
            <a:r>
              <a:rPr lang="en-GB" sz="2800" spc="-100" dirty="0" smtClean="0">
                <a:solidFill>
                  <a:srgbClr val="38484E"/>
                </a:solidFill>
                <a:latin typeface="Bahnschrift Light"/>
              </a:rPr>
              <a:t>Latest news</a:t>
            </a:r>
          </a:p>
          <a:p>
            <a:pPr marL="0" lvl="0" indent="0">
              <a:buNone/>
            </a:pPr>
            <a:r>
              <a:rPr lang="en-GB" sz="2100" spc="-100" dirty="0">
                <a:solidFill>
                  <a:srgbClr val="38484E"/>
                </a:solidFill>
                <a:latin typeface="Bahnschrift Light"/>
                <a:ea typeface="Roboto Light" panose="02000000000000000000" pitchFamily="2" charset="0"/>
              </a:rPr>
              <a:t>An overview of the latest activities at EUMETSAT</a:t>
            </a:r>
          </a:p>
          <a:p>
            <a:pPr marL="0" lvl="0" indent="0">
              <a:buNone/>
            </a:pPr>
            <a:endParaRPr lang="en-GB" sz="2000" spc="-100" dirty="0" smtClean="0">
              <a:solidFill>
                <a:srgbClr val="38484E"/>
              </a:solidFill>
              <a:latin typeface="Bahnschrift Light"/>
              <a:ea typeface="Roboto Light" panose="02000000000000000000" pitchFamily="2" charset="0"/>
            </a:endParaRPr>
          </a:p>
          <a:p>
            <a:pPr marL="0" lvl="0" indent="0">
              <a:buNone/>
            </a:pPr>
            <a:endParaRPr lang="en-GB" sz="2000" spc="-100" dirty="0">
              <a:solidFill>
                <a:srgbClr val="38484E"/>
              </a:solidFill>
              <a:latin typeface="Bahnschrift Light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69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WIS 2.0 background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732106"/>
            <a:ext cx="11627339" cy="4571414"/>
          </a:xfrm>
        </p:spPr>
        <p:txBody>
          <a:bodyPr>
            <a:noAutofit/>
          </a:bodyPr>
          <a:lstStyle/>
          <a:p>
            <a:pPr marL="929069" lvl="1" indent="-342900"/>
            <a:r>
              <a:rPr lang="en-GB" sz="2400" dirty="0" smtClean="0"/>
              <a:t>GTS was a great idea but is old and has many drawbacks (e.g. message switch maintenance and abbreviated bulletin header management)</a:t>
            </a:r>
          </a:p>
          <a:p>
            <a:pPr marL="929069" lvl="1" indent="-342900"/>
            <a:r>
              <a:rPr lang="en-GB" sz="2400" dirty="0" smtClean="0"/>
              <a:t>WMO </a:t>
            </a:r>
            <a:r>
              <a:rPr lang="en-GB" sz="2400" dirty="0"/>
              <a:t>created </a:t>
            </a:r>
            <a:r>
              <a:rPr lang="en-GB" sz="2400" dirty="0" smtClean="0"/>
              <a:t>the WMO </a:t>
            </a:r>
            <a:r>
              <a:rPr lang="en-GB" sz="2400" dirty="0"/>
              <a:t>Information System (WIS) </a:t>
            </a:r>
            <a:r>
              <a:rPr lang="en-GB" sz="2400" dirty="0" smtClean="0"/>
              <a:t>which became </a:t>
            </a:r>
            <a:r>
              <a:rPr lang="en-GB" sz="2400" dirty="0"/>
              <a:t>operational in </a:t>
            </a:r>
            <a:r>
              <a:rPr lang="en-GB" sz="2400" dirty="0" smtClean="0"/>
              <a:t>2012</a:t>
            </a:r>
          </a:p>
          <a:p>
            <a:pPr marL="929069" lvl="1" indent="-342900"/>
            <a:r>
              <a:rPr lang="en-GB" sz="2400" dirty="0" smtClean="0"/>
              <a:t>WIS was build around the GTS and addressed issues of data access and discoverability</a:t>
            </a:r>
          </a:p>
          <a:p>
            <a:pPr marL="929069" lvl="1" indent="-342900"/>
            <a:r>
              <a:rPr lang="en-GB" sz="2400" dirty="0" smtClean="0"/>
              <a:t>Fundamental concept unchanged – WMO decided to start from a clean slate … WIS 2.0  </a:t>
            </a:r>
          </a:p>
          <a:p>
            <a:pPr marL="929069" lvl="1" indent="-342900"/>
            <a:r>
              <a:rPr lang="en-GB" sz="2400" dirty="0" smtClean="0"/>
              <a:t>The </a:t>
            </a:r>
            <a:r>
              <a:rPr lang="en-GB" sz="2400" dirty="0"/>
              <a:t>Commission for Observation, Infrastructure and Information Systems (INFCOM-2) approved the technical specifications of WIS 2.0 as well as its implementation plan in October 2022. This </a:t>
            </a:r>
            <a:r>
              <a:rPr lang="en-GB" sz="2400" dirty="0" smtClean="0"/>
              <a:t>was subsequently approved </a:t>
            </a:r>
            <a:r>
              <a:rPr lang="en-GB" sz="2400" dirty="0"/>
              <a:t>by WMO’s Congress in May </a:t>
            </a:r>
            <a:r>
              <a:rPr lang="en-GB" sz="2400" dirty="0" smtClean="0"/>
              <a:t>2023</a:t>
            </a:r>
            <a:endParaRPr lang="en-GB" sz="24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568633" y="5687078"/>
            <a:ext cx="1421477" cy="698270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chemeClr val="tx1"/>
                </a:solidFill>
              </a:rPr>
              <a:t>GTS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682837" y="5687078"/>
            <a:ext cx="1421477" cy="698270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chemeClr val="tx1"/>
                </a:solidFill>
              </a:rPr>
              <a:t>WIS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797041" y="5687078"/>
            <a:ext cx="1421477" cy="698270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chemeClr val="tx1"/>
                </a:solidFill>
              </a:rPr>
              <a:t>WIS 2.0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990110" y="5861645"/>
            <a:ext cx="692727" cy="34913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6104314" y="5861644"/>
            <a:ext cx="692727" cy="34913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32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aspects of WIS 2.0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WMO’s WIS 2.0 strategy is available here: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://library.wmo.int/records/item/56019-wmo-information-system-2-0-strategy</a:t>
            </a:r>
            <a:endParaRPr lang="en-GB" dirty="0"/>
          </a:p>
          <a:p>
            <a:r>
              <a:rPr lang="en-GB" dirty="0" smtClean="0"/>
              <a:t>Some of the main benefits</a:t>
            </a:r>
            <a:endParaRPr lang="en-GB" dirty="0"/>
          </a:p>
          <a:p>
            <a:pPr lvl="1"/>
            <a:r>
              <a:rPr lang="en-GB" dirty="0" smtClean="0"/>
              <a:t>Accessibility and interoperability – use of existing free open solutions (internet, MQTT, HTTP, et c.)</a:t>
            </a:r>
          </a:p>
          <a:p>
            <a:pPr lvl="1"/>
            <a:r>
              <a:rPr lang="en-GB" dirty="0" smtClean="0"/>
              <a:t>Visibility – data from trusted sources available to everyone</a:t>
            </a:r>
          </a:p>
          <a:p>
            <a:pPr lvl="1"/>
            <a:r>
              <a:rPr lang="en-GB" dirty="0" smtClean="0"/>
              <a:t>Cost effectiveness – no specialist skills or infrastructure</a:t>
            </a:r>
            <a:endParaRPr lang="en-GB" dirty="0"/>
          </a:p>
          <a:p>
            <a:r>
              <a:rPr lang="en-GB" dirty="0" smtClean="0"/>
              <a:t>Some technical aspects</a:t>
            </a:r>
            <a:endParaRPr lang="en-GB" dirty="0"/>
          </a:p>
          <a:p>
            <a:pPr lvl="1"/>
            <a:r>
              <a:rPr lang="en-GB" dirty="0" smtClean="0"/>
              <a:t>Open to common formats (e.g. </a:t>
            </a:r>
            <a:r>
              <a:rPr lang="en-GB" dirty="0" err="1" smtClean="0"/>
              <a:t>netCDF</a:t>
            </a:r>
            <a:r>
              <a:rPr lang="en-GB" dirty="0" smtClean="0"/>
              <a:t>, HDF, XML, JSON) as well as established standards (e.g. BUFR and GRIB)</a:t>
            </a:r>
          </a:p>
          <a:p>
            <a:pPr lvl="1"/>
            <a:r>
              <a:rPr lang="en-GB" dirty="0" smtClean="0"/>
              <a:t>Use of cloud computing (such as EWC) and web standards and services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959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WIS 2.0 concepts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15636" y="897775"/>
            <a:ext cx="5079077" cy="1554480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SUPPLIER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Authoritative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source providing data to the global community via WIS 2.0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5634" y="2709950"/>
            <a:ext cx="5079077" cy="1529541"/>
          </a:xfrm>
          <a:prstGeom prst="roundRect">
            <a:avLst/>
          </a:prstGeom>
          <a:solidFill>
            <a:schemeClr val="tx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GLOBAL BROKER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Coordinator of delivery of publication messages to consumers who have subscribed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to a particular topic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184667" y="2709950"/>
            <a:ext cx="5079077" cy="15295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GLOBAL CACHE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Consolidated repository of all core data available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</a:rPr>
              <a:t> via WIS 2.0</a:t>
            </a:r>
            <a:endParaRPr kumimoji="0" lang="en-GB" sz="18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184667" y="897775"/>
            <a:ext cx="5079077" cy="1554480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CONSUMER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User of data acquired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</a:rPr>
              <a:t> via WIS 2.0</a:t>
            </a:r>
            <a:endParaRPr kumimoji="0" lang="en-GB" sz="18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15633" y="4497186"/>
            <a:ext cx="5079077" cy="15295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TOPIC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Specification </a:t>
            </a:r>
            <a:r>
              <a:rPr lang="en-GB" sz="1800" dirty="0" smtClean="0">
                <a:solidFill>
                  <a:schemeClr val="tx1"/>
                </a:solidFill>
              </a:rPr>
              <a:t>of the </a:t>
            </a:r>
            <a:r>
              <a:rPr lang="en-GB" sz="1800" dirty="0" smtClean="0">
                <a:solidFill>
                  <a:schemeClr val="tx1"/>
                </a:solidFill>
              </a:rPr>
              <a:t>data using a hierarchical approach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184667" y="4497185"/>
            <a:ext cx="5079077" cy="152954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800" b="0" dirty="0" smtClean="0"/>
              <a:t>Consumers can also be suppliers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</a:rPr>
              <a:t>Core data will come from a global cache, other data directly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effectLst/>
              </a:rPr>
              <a:t> from the supplier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</a:rPr>
              <a:t>Topics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effectLst/>
              </a:rPr>
              <a:t> can include wildcards</a:t>
            </a:r>
            <a:endParaRPr kumimoji="0" lang="en-GB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865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overview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3426209" y="4288640"/>
            <a:ext cx="8599041" cy="1876664"/>
          </a:xfrm>
          <a:prstGeom prst="rect">
            <a:avLst/>
          </a:prstGeom>
          <a:solidFill>
            <a:srgbClr val="F1F1F1"/>
          </a:solidFill>
        </p:spPr>
        <p:txBody>
          <a:bodyPr wrap="square" lIns="208890" tIns="208890" rIns="208890" bIns="208890" rtlCol="0"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Consumers’ perspective: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Consumers request notification of data availability from global broker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Global broker informs consumers of data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Consumers collect data from the global cache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739" y="857721"/>
            <a:ext cx="11831513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208890" tIns="208890" rIns="208890" bIns="208890" rtlCol="0">
            <a:no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Simple architecture: </a:t>
            </a:r>
            <a:r>
              <a:rPr lang="en-GB" sz="20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Illustrated here for core (essential) data, which will be available from a global cache. A similar mechanism will deliver recommended (additional) data directly from suppliers to consumers.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3739" y="2313002"/>
            <a:ext cx="3082118" cy="1792865"/>
            <a:chOff x="193739" y="2313002"/>
            <a:chExt cx="3082118" cy="1792865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93739" y="2958333"/>
              <a:ext cx="854011" cy="518083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1778" tIns="41778" rIns="41778" bIns="41778" numCol="1" rtlCol="0" anchor="t" anchorCtr="0" compatLnSpc="1">
              <a:prstTxWarp prst="textNoShape">
                <a:avLst/>
              </a:prstTxWarp>
            </a:bodyPr>
            <a:lstStyle/>
            <a:p>
              <a:pPr defTabSz="1061161" eaLnBrk="0" hangingPunct="0">
                <a:spcBef>
                  <a:spcPct val="50000"/>
                </a:spcBef>
              </a:pPr>
              <a:r>
                <a:rPr lang="en-GB" sz="1100" b="0" dirty="0">
                  <a:solidFill>
                    <a:schemeClr val="tx1"/>
                  </a:solidFill>
                </a:rPr>
                <a:t>Supplier B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2333627" y="2313002"/>
              <a:ext cx="942230" cy="518083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1778" tIns="41778" rIns="41778" bIns="4177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61161" eaLnBrk="0" hangingPunct="0">
                <a:spcBef>
                  <a:spcPct val="50000"/>
                </a:spcBef>
              </a:pPr>
              <a:r>
                <a:rPr lang="en-GB" sz="1100" b="0" dirty="0">
                  <a:solidFill>
                    <a:schemeClr val="tx1"/>
                  </a:solidFill>
                </a:rPr>
                <a:t>Global broker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333627" y="3567306"/>
              <a:ext cx="942230" cy="518083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1778" tIns="41778" rIns="41778" bIns="4177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61161" eaLnBrk="0" hangingPunct="0">
                <a:spcBef>
                  <a:spcPct val="50000"/>
                </a:spcBef>
              </a:pPr>
              <a:r>
                <a:rPr lang="en-GB" sz="1100" b="0" dirty="0">
                  <a:solidFill>
                    <a:schemeClr val="tx1"/>
                  </a:solidFill>
                </a:rPr>
                <a:t>Global cache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293719" y="2572043"/>
              <a:ext cx="2490432" cy="395379"/>
            </a:xfrm>
            <a:prstGeom prst="straightConnector1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>
              <a:stCxn id="7" idx="3"/>
              <a:endCxn id="8" idx="1"/>
            </p:cNvCxnSpPr>
            <p:nvPr/>
          </p:nvCxnSpPr>
          <p:spPr bwMode="auto">
            <a:xfrm flipV="1">
              <a:off x="1047750" y="2572044"/>
              <a:ext cx="1285877" cy="645331"/>
            </a:xfrm>
            <a:prstGeom prst="straightConnector1">
              <a:avLst/>
            </a:prstGeom>
            <a:ln w="28575"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2"/>
              <a:endCxn id="9" idx="0"/>
            </p:cNvCxnSpPr>
            <p:nvPr/>
          </p:nvCxnSpPr>
          <p:spPr bwMode="auto">
            <a:xfrm>
              <a:off x="2804742" y="2831085"/>
              <a:ext cx="0" cy="736221"/>
            </a:xfrm>
            <a:prstGeom prst="straightConnector1">
              <a:avLst/>
            </a:prstGeom>
            <a:ln w="28575"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3"/>
              <a:endCxn id="9" idx="1"/>
            </p:cNvCxnSpPr>
            <p:nvPr/>
          </p:nvCxnSpPr>
          <p:spPr bwMode="auto">
            <a:xfrm>
              <a:off x="1047750" y="3217375"/>
              <a:ext cx="1285877" cy="608973"/>
            </a:xfrm>
            <a:prstGeom prst="line">
              <a:avLst/>
            </a:prstGeom>
            <a:solidFill>
              <a:schemeClr val="bg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4" name="Rounded Rectangle 13"/>
            <p:cNvSpPr/>
            <p:nvPr/>
          </p:nvSpPr>
          <p:spPr bwMode="auto">
            <a:xfrm>
              <a:off x="206990" y="3587784"/>
              <a:ext cx="840760" cy="518083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1778" tIns="41778" rIns="41778" bIns="41778" numCol="1" rtlCol="0" anchor="t" anchorCtr="0" compatLnSpc="1">
              <a:prstTxWarp prst="textNoShape">
                <a:avLst/>
              </a:prstTxWarp>
            </a:bodyPr>
            <a:lstStyle/>
            <a:p>
              <a:pPr defTabSz="1061161" eaLnBrk="0" hangingPunct="0">
                <a:spcBef>
                  <a:spcPct val="50000"/>
                </a:spcBef>
              </a:pPr>
              <a:r>
                <a:rPr lang="en-GB" sz="1100" b="0" dirty="0">
                  <a:solidFill>
                    <a:schemeClr val="tx1"/>
                  </a:solidFill>
                </a:rPr>
                <a:t>Supplier C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06990" y="2313002"/>
              <a:ext cx="840760" cy="518083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1778" tIns="41778" rIns="41778" bIns="41778" numCol="1" rtlCol="0" anchor="t" anchorCtr="0" compatLnSpc="1">
              <a:prstTxWarp prst="textNoShape">
                <a:avLst/>
              </a:prstTxWarp>
            </a:bodyPr>
            <a:lstStyle/>
            <a:p>
              <a:pPr defTabSz="1061161" eaLnBrk="0" hangingPunct="0">
                <a:spcBef>
                  <a:spcPct val="50000"/>
                </a:spcBef>
              </a:pPr>
              <a:r>
                <a:rPr lang="en-GB" sz="1100" b="0" dirty="0">
                  <a:solidFill>
                    <a:schemeClr val="tx1"/>
                  </a:solidFill>
                </a:rPr>
                <a:t>Supplier A</a:t>
              </a:r>
            </a:p>
          </p:txBody>
        </p:sp>
        <p:cxnSp>
          <p:nvCxnSpPr>
            <p:cNvPr id="16" name="Straight Arrow Connector 15"/>
            <p:cNvCxnSpPr>
              <a:stCxn id="15" idx="3"/>
              <a:endCxn id="8" idx="1"/>
            </p:cNvCxnSpPr>
            <p:nvPr/>
          </p:nvCxnSpPr>
          <p:spPr bwMode="auto">
            <a:xfrm>
              <a:off x="1047750" y="2572044"/>
              <a:ext cx="1285877" cy="0"/>
            </a:xfrm>
            <a:prstGeom prst="straightConnector1">
              <a:avLst/>
            </a:prstGeom>
            <a:ln w="28575"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4" idx="3"/>
              <a:endCxn id="8" idx="1"/>
            </p:cNvCxnSpPr>
            <p:nvPr/>
          </p:nvCxnSpPr>
          <p:spPr bwMode="auto">
            <a:xfrm flipV="1">
              <a:off x="1047750" y="2572044"/>
              <a:ext cx="1285877" cy="1274782"/>
            </a:xfrm>
            <a:prstGeom prst="straightConnector1">
              <a:avLst/>
            </a:prstGeom>
            <a:ln w="28575"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5" idx="3"/>
              <a:endCxn id="9" idx="1"/>
            </p:cNvCxnSpPr>
            <p:nvPr/>
          </p:nvCxnSpPr>
          <p:spPr bwMode="auto">
            <a:xfrm>
              <a:off x="1047750" y="2572044"/>
              <a:ext cx="1285877" cy="1254304"/>
            </a:xfrm>
            <a:prstGeom prst="line">
              <a:avLst/>
            </a:prstGeom>
            <a:solidFill>
              <a:schemeClr val="bg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9" name="Straight Connector 18"/>
            <p:cNvCxnSpPr>
              <a:stCxn id="14" idx="3"/>
              <a:endCxn id="9" idx="1"/>
            </p:cNvCxnSpPr>
            <p:nvPr/>
          </p:nvCxnSpPr>
          <p:spPr bwMode="auto">
            <a:xfrm flipV="1">
              <a:off x="1047750" y="3826348"/>
              <a:ext cx="1285877" cy="20478"/>
            </a:xfrm>
            <a:prstGeom prst="line">
              <a:avLst/>
            </a:prstGeom>
            <a:solidFill>
              <a:schemeClr val="bg2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2333627" y="4894280"/>
            <a:ext cx="955480" cy="518083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778" tIns="41778" rIns="41778" bIns="41778" numCol="1" rtlCol="0" anchor="t" anchorCtr="0" compatLnSpc="1">
            <a:prstTxWarp prst="textNoShape">
              <a:avLst/>
            </a:prstTxWarp>
          </a:bodyPr>
          <a:lstStyle/>
          <a:p>
            <a:pPr algn="ctr" defTabSz="1061161" eaLnBrk="0" hangingPunct="0">
              <a:spcBef>
                <a:spcPct val="50000"/>
              </a:spcBef>
            </a:pPr>
            <a:r>
              <a:rPr lang="en-GB" sz="1100" dirty="0"/>
              <a:t>Consumer </a:t>
            </a:r>
            <a:r>
              <a:rPr lang="en-GB" sz="1100" dirty="0" smtClean="0"/>
              <a:t>B</a:t>
            </a:r>
            <a:endParaRPr lang="en-GB" sz="11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2333626" y="4288639"/>
            <a:ext cx="955482" cy="518083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778" tIns="41778" rIns="41778" bIns="41778" numCol="1" rtlCol="0" anchor="t" anchorCtr="0" compatLnSpc="1">
            <a:prstTxWarp prst="textNoShape">
              <a:avLst/>
            </a:prstTxWarp>
          </a:bodyPr>
          <a:lstStyle/>
          <a:p>
            <a:pPr algn="ctr" defTabSz="1061161" eaLnBrk="0" hangingPunct="0">
              <a:spcBef>
                <a:spcPct val="50000"/>
              </a:spcBef>
            </a:pPr>
            <a:r>
              <a:rPr lang="en-GB" sz="1100" b="0" dirty="0" smtClean="0">
                <a:solidFill>
                  <a:schemeClr val="tx1"/>
                </a:solidFill>
              </a:rPr>
              <a:t>Consumer A</a:t>
            </a:r>
            <a:endParaRPr lang="en-GB" sz="1100" b="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333626" y="5542943"/>
            <a:ext cx="955481" cy="518083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778" tIns="41778" rIns="41778" bIns="41778" numCol="1" rtlCol="0" anchor="t" anchorCtr="0" compatLnSpc="1">
            <a:prstTxWarp prst="textNoShape">
              <a:avLst/>
            </a:prstTxWarp>
          </a:bodyPr>
          <a:lstStyle/>
          <a:p>
            <a:pPr algn="ctr" defTabSz="1061161" eaLnBrk="0" hangingPunct="0">
              <a:spcBef>
                <a:spcPct val="50000"/>
              </a:spcBef>
            </a:pPr>
            <a:r>
              <a:rPr lang="en-GB" sz="1100" dirty="0"/>
              <a:t>Consumer </a:t>
            </a:r>
            <a:r>
              <a:rPr lang="en-GB" sz="1100" dirty="0" smtClean="0"/>
              <a:t>C</a:t>
            </a:r>
            <a:endParaRPr lang="en-GB" sz="11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306970" y="4547680"/>
            <a:ext cx="2490432" cy="395379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stCxn id="27" idx="3"/>
            <a:endCxn id="22" idx="1"/>
          </p:cNvCxnSpPr>
          <p:nvPr/>
        </p:nvCxnSpPr>
        <p:spPr bwMode="auto">
          <a:xfrm>
            <a:off x="1047750" y="4547681"/>
            <a:ext cx="1285876" cy="1254304"/>
          </a:xfrm>
          <a:prstGeom prst="straightConnector1">
            <a:avLst/>
          </a:prstGeom>
          <a:ln w="28575">
            <a:prstDash val="dash"/>
            <a:headEnd type="triangle" w="lg" len="lg"/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6" idx="3"/>
            <a:endCxn id="22" idx="1"/>
          </p:cNvCxnSpPr>
          <p:nvPr/>
        </p:nvCxnSpPr>
        <p:spPr bwMode="auto">
          <a:xfrm flipV="1">
            <a:off x="1047750" y="5801985"/>
            <a:ext cx="1285876" cy="20478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Rounded Rectangle 25"/>
          <p:cNvSpPr/>
          <p:nvPr/>
        </p:nvSpPr>
        <p:spPr bwMode="auto">
          <a:xfrm>
            <a:off x="220241" y="5563421"/>
            <a:ext cx="827509" cy="518083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778" tIns="41778" rIns="41778" bIns="41778" numCol="1" rtlCol="0" anchor="t" anchorCtr="0" compatLnSpc="1">
            <a:prstTxWarp prst="textNoShape">
              <a:avLst/>
            </a:prstTxWarp>
          </a:bodyPr>
          <a:lstStyle/>
          <a:p>
            <a:pPr algn="ctr" defTabSz="1061161" eaLnBrk="0" hangingPunct="0">
              <a:spcBef>
                <a:spcPct val="50000"/>
              </a:spcBef>
            </a:pPr>
            <a:r>
              <a:rPr lang="en-GB" sz="1100" dirty="0"/>
              <a:t>Global cache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20241" y="4288639"/>
            <a:ext cx="827509" cy="518083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778" tIns="41778" rIns="41778" bIns="41778" numCol="1" rtlCol="0" anchor="t" anchorCtr="0" compatLnSpc="1">
            <a:prstTxWarp prst="textNoShape">
              <a:avLst/>
            </a:prstTxWarp>
          </a:bodyPr>
          <a:lstStyle/>
          <a:p>
            <a:pPr algn="ctr" defTabSz="1061161" eaLnBrk="0" hangingPunct="0">
              <a:spcBef>
                <a:spcPct val="50000"/>
              </a:spcBef>
            </a:pPr>
            <a:r>
              <a:rPr lang="en-GB" sz="1100" dirty="0"/>
              <a:t>Global broker</a:t>
            </a:r>
          </a:p>
        </p:txBody>
      </p:sp>
      <p:cxnSp>
        <p:nvCxnSpPr>
          <p:cNvPr id="28" name="Straight Arrow Connector 27"/>
          <p:cNvCxnSpPr>
            <a:stCxn id="27" idx="3"/>
            <a:endCxn id="21" idx="1"/>
          </p:cNvCxnSpPr>
          <p:nvPr/>
        </p:nvCxnSpPr>
        <p:spPr bwMode="auto">
          <a:xfrm>
            <a:off x="1047750" y="4547681"/>
            <a:ext cx="1285876" cy="0"/>
          </a:xfrm>
          <a:prstGeom prst="straightConnector1">
            <a:avLst/>
          </a:prstGeom>
          <a:ln w="28575">
            <a:prstDash val="dash"/>
            <a:headEnd type="triangle" w="lg" len="lg"/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3"/>
            <a:endCxn id="20" idx="1"/>
          </p:cNvCxnSpPr>
          <p:nvPr/>
        </p:nvCxnSpPr>
        <p:spPr bwMode="auto">
          <a:xfrm>
            <a:off x="1047750" y="4547681"/>
            <a:ext cx="1285877" cy="605641"/>
          </a:xfrm>
          <a:prstGeom prst="straightConnector1">
            <a:avLst/>
          </a:prstGeom>
          <a:ln w="28575">
            <a:prstDash val="dash"/>
            <a:headEnd type="triangle" w="lg" len="lg"/>
            <a:tailEnd type="triangl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3"/>
            <a:endCxn id="21" idx="1"/>
          </p:cNvCxnSpPr>
          <p:nvPr/>
        </p:nvCxnSpPr>
        <p:spPr bwMode="auto">
          <a:xfrm flipV="1">
            <a:off x="1047750" y="4547681"/>
            <a:ext cx="1285876" cy="1274782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" name="Straight Connector 30"/>
          <p:cNvCxnSpPr>
            <a:stCxn id="26" idx="3"/>
            <a:endCxn id="20" idx="1"/>
          </p:cNvCxnSpPr>
          <p:nvPr/>
        </p:nvCxnSpPr>
        <p:spPr bwMode="auto">
          <a:xfrm flipV="1">
            <a:off x="1047750" y="5153322"/>
            <a:ext cx="1285877" cy="669141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 rot="10800000" flipV="1">
            <a:off x="3426209" y="2364828"/>
            <a:ext cx="8599042" cy="1741547"/>
          </a:xfrm>
          <a:prstGeom prst="rect">
            <a:avLst/>
          </a:prstGeom>
          <a:solidFill>
            <a:srgbClr val="F1F1F1"/>
          </a:solidFill>
        </p:spPr>
        <p:txBody>
          <a:bodyPr wrap="square" lIns="208890" tIns="208890" rIns="208890" bIns="208890" rtlCol="0">
            <a:no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Suppliers’ perspective: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Suppliers inform global broker of data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Global broker informs global cache of data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Global cache collects and caches the data from the suppliers</a:t>
            </a:r>
          </a:p>
        </p:txBody>
      </p:sp>
    </p:spTree>
    <p:extLst>
      <p:ext uri="{BB962C8B-B14F-4D97-AF65-F5344CB8AC3E}">
        <p14:creationId xmlns:p14="http://schemas.microsoft.com/office/powerpoint/2010/main" val="1388167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WMO Timeline &amp; Project Lifecycle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WMO WIS 2.0 implementation timeline is as follows: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875" y="1920153"/>
            <a:ext cx="6638925" cy="3267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0" y="1986742"/>
            <a:ext cx="34331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Global Telecommunication System (GTS) will be decommissioned by 2030.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NMHSs will use WIS2.0 platform for data exchange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During Transition period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Mix of centres operating WIS2.0 and WIS/GTS.</a:t>
            </a:r>
            <a:endParaRPr lang="en-GB" sz="1600" b="0" kern="100" spc="-100" dirty="0">
              <a:solidFill>
                <a:schemeClr val="tx2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Some centres will be running both data-sharing frameworks simultaneously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017519" y="5187228"/>
            <a:ext cx="3233651" cy="556953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GTS to WIS2.0 Transition Project</a:t>
            </a:r>
          </a:p>
        </p:txBody>
      </p:sp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Lifecycle zoom-in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05345" y="872517"/>
            <a:ext cx="10025149" cy="515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9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level timetable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980728"/>
            <a:ext cx="115911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2023</a:t>
            </a:r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	project kick off – securing resources and visibility</a:t>
            </a:r>
          </a:p>
          <a:p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	</a:t>
            </a:r>
            <a:r>
              <a:rPr lang="en-US" sz="3200" b="0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	prepare </a:t>
            </a:r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discovery metadata</a:t>
            </a:r>
          </a:p>
          <a:p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	</a:t>
            </a:r>
            <a:r>
              <a:rPr lang="en-US" sz="3200" b="0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	activate </a:t>
            </a:r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pilot data provision</a:t>
            </a:r>
          </a:p>
          <a:p>
            <a:endParaRPr lang="en-US" sz="3200" b="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2024</a:t>
            </a:r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	specify and implement </a:t>
            </a:r>
            <a:r>
              <a:rPr lang="en-US" sz="3200" b="0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operational WIS </a:t>
            </a:r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2.0 </a:t>
            </a:r>
            <a:r>
              <a:rPr lang="en-US" sz="3200" b="0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node</a:t>
            </a:r>
            <a:endParaRPr lang="en-US" sz="3200" b="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  <a:p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	</a:t>
            </a:r>
            <a:r>
              <a:rPr lang="en-US" sz="3200" b="0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	migrate </a:t>
            </a:r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MSS subscription to global broker</a:t>
            </a:r>
          </a:p>
          <a:p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	</a:t>
            </a:r>
            <a:r>
              <a:rPr lang="en-US" sz="3200" b="0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	incrementally </a:t>
            </a:r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add existing core data to local node</a:t>
            </a:r>
          </a:p>
          <a:p>
            <a:endParaRPr lang="en-US" sz="3200" b="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2025</a:t>
            </a:r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	add new data services (</a:t>
            </a:r>
            <a:r>
              <a:rPr lang="en-US" sz="3200" b="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eg</a:t>
            </a:r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Metop</a:t>
            </a:r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-SG)</a:t>
            </a:r>
          </a:p>
          <a:p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	</a:t>
            </a:r>
            <a:r>
              <a:rPr lang="en-US" sz="3200" b="0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	add </a:t>
            </a:r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access to recommended data</a:t>
            </a:r>
          </a:p>
          <a:p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	</a:t>
            </a:r>
            <a:r>
              <a:rPr lang="en-US" sz="3200" b="0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	end </a:t>
            </a:r>
            <a:r>
              <a:rPr lang="en-US" sz="320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of outgoing GTS traffic to GISC</a:t>
            </a:r>
          </a:p>
        </p:txBody>
      </p:sp>
    </p:spTree>
    <p:extLst>
      <p:ext uri="{BB962C8B-B14F-4D97-AF65-F5344CB8AC3E}">
        <p14:creationId xmlns:p14="http://schemas.microsoft.com/office/powerpoint/2010/main" val="2337718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perations Template">
  <a:themeElements>
    <a:clrScheme name="EUMETSAT 2021 Colours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Operations)" id="{8A1C4FBE-0A75-49D6-9E6C-E0DD021373B8}" vid="{503D52EA-F86E-4112-B277-F36D465AF58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8DC6AA0621304397548AD8BB76B221" ma:contentTypeVersion="12" ma:contentTypeDescription="Create a new document." ma:contentTypeScope="" ma:versionID="ac4158566ae42a0d9a35ea02bc80688e">
  <xsd:schema xmlns:xsd="http://www.w3.org/2001/XMLSchema" xmlns:xs="http://www.w3.org/2001/XMLSchema" xmlns:p="http://schemas.microsoft.com/office/2006/metadata/properties" xmlns:ns3="5e05ff0e-7f30-4ad1-b8e4-78d73f096626" xmlns:ns4="7aa57165-15b5-4038-a84a-91d92833cfad" targetNamespace="http://schemas.microsoft.com/office/2006/metadata/properties" ma:root="true" ma:fieldsID="40fca90b1e452bf610fe858669317081" ns3:_="" ns4:_="">
    <xsd:import namespace="5e05ff0e-7f30-4ad1-b8e4-78d73f096626"/>
    <xsd:import namespace="7aa57165-15b5-4038-a84a-91d92833cf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ff0e-7f30-4ad1-b8e4-78d73f096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57165-15b5-4038-a84a-91d92833cfa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05ff0e-7f30-4ad1-b8e4-78d73f096626" xsi:nil="true"/>
  </documentManagement>
</p:properties>
</file>

<file path=customXml/itemProps1.xml><?xml version="1.0" encoding="utf-8"?>
<ds:datastoreItem xmlns:ds="http://schemas.openxmlformats.org/officeDocument/2006/customXml" ds:itemID="{A1E043DF-3C45-4A23-BE16-A4B6EB65A5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CDF89E-F99C-49B7-A89F-E1FCF52A5E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05ff0e-7f30-4ad1-b8e4-78d73f096626"/>
    <ds:schemaRef ds:uri="7aa57165-15b5-4038-a84a-91d92833cf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E48335-66F5-40BC-9507-99E7226B307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aa57165-15b5-4038-a84a-91d92833cfad"/>
    <ds:schemaRef ds:uri="5e05ff0e-7f30-4ad1-b8e4-78d73f096626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(Operations) (1)</Template>
  <TotalTime>287</TotalTime>
  <Words>1013</Words>
  <Application>Microsoft Office PowerPoint</Application>
  <PresentationFormat>Widescreen</PresentationFormat>
  <Paragraphs>127</Paragraphs>
  <Slides>12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Bahnschrift Light</vt:lpstr>
      <vt:lpstr>Bahnschrift SemiBold</vt:lpstr>
      <vt:lpstr>Bahnschrift SemiLight</vt:lpstr>
      <vt:lpstr>Calibri</vt:lpstr>
      <vt:lpstr>Calibri Light</vt:lpstr>
      <vt:lpstr>Century Gothic</vt:lpstr>
      <vt:lpstr>Helvetica</vt:lpstr>
      <vt:lpstr>Roboto</vt:lpstr>
      <vt:lpstr>Roboto Light</vt:lpstr>
      <vt:lpstr>Roboto Medium</vt:lpstr>
      <vt:lpstr>Tahoma</vt:lpstr>
      <vt:lpstr>Times New Roman</vt:lpstr>
      <vt:lpstr>Wingdings</vt:lpstr>
      <vt:lpstr>2_Operations Template</vt:lpstr>
      <vt:lpstr>PowerPoint Presentation</vt:lpstr>
      <vt:lpstr>Agenda</vt:lpstr>
      <vt:lpstr>WIS 2.0 background</vt:lpstr>
      <vt:lpstr>Strategic aspects of WIS 2.0</vt:lpstr>
      <vt:lpstr>WIS 2.0 concepts</vt:lpstr>
      <vt:lpstr>Architectural overview</vt:lpstr>
      <vt:lpstr>WMO Timeline &amp; Project Lifecycle</vt:lpstr>
      <vt:lpstr>Project Lifecycle zoom-in</vt:lpstr>
      <vt:lpstr>High level timetable</vt:lpstr>
      <vt:lpstr>Progress at EUMETSAT</vt:lpstr>
      <vt:lpstr>Slide used to indicate that the main presentation has ended</vt:lpstr>
      <vt:lpstr>Official project poem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Padilla</dc:creator>
  <cp:lastModifiedBy>Simon Elliott</cp:lastModifiedBy>
  <cp:revision>31</cp:revision>
  <cp:lastPrinted>2006-03-06T14:11:17Z</cp:lastPrinted>
  <dcterms:created xsi:type="dcterms:W3CDTF">2023-04-28T13:48:53Z</dcterms:created>
  <dcterms:modified xsi:type="dcterms:W3CDTF">2023-09-04T12:45:54Z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0x010100168DC6AA0621304397548AD8BB76B221</vt:lpwstr>
  </property>
  <property fmtid="{D5CDD505-2E9C-101B-9397-08002B2CF9AE}" pid="25" name="DM_DOCNUM">
    <vt:lpwstr>1376051</vt:lpwstr>
  </property>
  <property fmtid="{D5CDD505-2E9C-101B-9397-08002B2CF9AE}" pid="26" name="DM_DOCNAME">
    <vt:lpwstr>GSICS Data Working Group - Introduction to WIS 2.0</vt:lpwstr>
  </property>
  <property fmtid="{D5CDD505-2E9C-101B-9397-08002B2CF9AE}" pid="27" name="DM_AUTHOR">
    <vt:lpwstr>Simon Elliott</vt:lpwstr>
  </property>
  <property fmtid="{D5CDD505-2E9C-101B-9397-08002B2CF9AE}" pid="28" name="DM_E_DOC_NO">
    <vt:lpwstr>EUM/OPS/VWG/23/1376051</vt:lpwstr>
  </property>
  <property fmtid="{D5CDD505-2E9C-101B-9397-08002B2CF9AE}" pid="29" name="DM_E_VER_NO">
    <vt:lpwstr>1</vt:lpwstr>
  </property>
  <property fmtid="{D5CDD505-2E9C-101B-9397-08002B2CF9AE}" pid="30" name="DM_E_ISS_DATE">
    <vt:lpwstr>4 September 2023</vt:lpwstr>
  </property>
  <property fmtid="{D5CDD505-2E9C-101B-9397-08002B2CF9AE}" pid="31" name="DM_E_FROM_PERS2">
    <vt:lpwstr/>
  </property>
  <property fmtid="{D5CDD505-2E9C-101B-9397-08002B2CF9AE}" pid="32" name="DM_E_CONFID">
    <vt:lpwstr/>
  </property>
  <property fmtid="{D5CDD505-2E9C-101B-9397-08002B2CF9AE}" pid="33" name="DM_E_WBS_CODE">
    <vt:lpwstr/>
  </property>
  <property fmtid="{D5CDD505-2E9C-101B-9397-08002B2CF9AE}" pid="34" name="DM_E_DISTRIB">
    <vt:lpwstr/>
  </property>
  <property fmtid="{D5CDD505-2E9C-101B-9397-08002B2CF9AE}" pid="35" name="DIGITAL_SIGNATURE">
    <vt:lpwstr/>
  </property>
</Properties>
</file>