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31" r:id="rId2"/>
    <p:sldId id="491" r:id="rId3"/>
    <p:sldId id="539" r:id="rId4"/>
    <p:sldId id="532" r:id="rId5"/>
    <p:sldId id="358" r:id="rId6"/>
    <p:sldId id="540" r:id="rId7"/>
    <p:sldId id="549" r:id="rId8"/>
    <p:sldId id="544" r:id="rId9"/>
    <p:sldId id="354" r:id="rId10"/>
    <p:sldId id="483" r:id="rId11"/>
    <p:sldId id="543" r:id="rId12"/>
    <p:sldId id="484" r:id="rId13"/>
  </p:sldIdLst>
  <p:sldSz cx="12192000" cy="6858000"/>
  <p:notesSz cx="6934200" cy="92202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1" autoAdjust="0"/>
    <p:restoredTop sz="93117" autoAdjust="0"/>
  </p:normalViewPr>
  <p:slideViewPr>
    <p:cSldViewPr>
      <p:cViewPr varScale="1">
        <p:scale>
          <a:sx n="113" d="100"/>
          <a:sy n="113" d="100"/>
        </p:scale>
        <p:origin x="490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5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2980F-552B-4A1A-B9B6-FA6C23A3AF4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782684-790B-4760-9B0A-9D107594E2AC}">
      <dgm:prSet phldrT="[Text]"/>
      <dgm:spPr>
        <a:solidFill>
          <a:srgbClr val="C0E498"/>
        </a:solidFill>
      </dgm:spPr>
      <dgm:t>
        <a:bodyPr/>
        <a:lstStyle/>
        <a:p>
          <a:r>
            <a:rPr lang="en-GB" b="1" dirty="0"/>
            <a:t>GSICS Exec Panel</a:t>
          </a:r>
        </a:p>
      </dgm:t>
    </dgm:pt>
    <dgm:pt modelId="{FEC727C1-9ACB-4E82-A3DB-82A69E0A01EF}" type="parTrans" cxnId="{3EB07BB7-1FBB-4E30-997A-47ED4DEFBC7C}">
      <dgm:prSet/>
      <dgm:spPr/>
      <dgm:t>
        <a:bodyPr/>
        <a:lstStyle/>
        <a:p>
          <a:endParaRPr lang="en-GB"/>
        </a:p>
      </dgm:t>
    </dgm:pt>
    <dgm:pt modelId="{413E1536-1C2E-436D-9C02-5C85F1016F37}" type="sibTrans" cxnId="{3EB07BB7-1FBB-4E30-997A-47ED4DEFBC7C}">
      <dgm:prSet/>
      <dgm:spPr/>
      <dgm:t>
        <a:bodyPr/>
        <a:lstStyle/>
        <a:p>
          <a:endParaRPr lang="en-GB"/>
        </a:p>
      </dgm:t>
    </dgm:pt>
    <dgm:pt modelId="{F62CF2BB-A131-4A46-A38D-4EE427A3C15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/>
            <a:t>GSICS Coordination </a:t>
          </a:r>
          <a:r>
            <a:rPr lang="en-GB" b="1" dirty="0" err="1"/>
            <a:t>Center</a:t>
          </a:r>
          <a:endParaRPr lang="en-GB" b="1" dirty="0"/>
        </a:p>
      </dgm:t>
    </dgm:pt>
    <dgm:pt modelId="{9CAFCFD9-41DC-4BCA-A2DB-4FE12B7EB1C1}" type="parTrans" cxnId="{8A9F98C2-E0E1-4ACF-A784-620FED42F280}">
      <dgm:prSet/>
      <dgm:spPr/>
      <dgm:t>
        <a:bodyPr/>
        <a:lstStyle/>
        <a:p>
          <a:endParaRPr lang="en-GB"/>
        </a:p>
      </dgm:t>
    </dgm:pt>
    <dgm:pt modelId="{93E429C4-5275-4A16-BC45-1CE0551C9DFF}" type="sibTrans" cxnId="{8A9F98C2-E0E1-4ACF-A784-620FED42F280}">
      <dgm:prSet/>
      <dgm:spPr/>
      <dgm:t>
        <a:bodyPr/>
        <a:lstStyle/>
        <a:p>
          <a:endParaRPr lang="en-GB"/>
        </a:p>
      </dgm:t>
    </dgm:pt>
    <dgm:pt modelId="{557CE354-969C-498D-86A0-8683AADBA258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/>
            <a:t>GSICS Research Working Group</a:t>
          </a:r>
        </a:p>
      </dgm:t>
    </dgm:pt>
    <dgm:pt modelId="{311A8585-A2AB-4AC2-8487-1A4864E3A5CA}" type="parTrans" cxnId="{DEA1E4A9-08E9-420C-A465-02DDD1B26F96}">
      <dgm:prSet/>
      <dgm:spPr/>
      <dgm:t>
        <a:bodyPr/>
        <a:lstStyle/>
        <a:p>
          <a:endParaRPr lang="en-GB"/>
        </a:p>
      </dgm:t>
    </dgm:pt>
    <dgm:pt modelId="{643AD364-E195-49CC-BA95-15EB1B2F665A}" type="sibTrans" cxnId="{DEA1E4A9-08E9-420C-A465-02DDD1B26F96}">
      <dgm:prSet/>
      <dgm:spPr/>
      <dgm:t>
        <a:bodyPr/>
        <a:lstStyle/>
        <a:p>
          <a:endParaRPr lang="en-GB"/>
        </a:p>
      </dgm:t>
    </dgm:pt>
    <dgm:pt modelId="{B6FE41D9-2071-4A18-B0AA-BB6277BDD8D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/>
            <a:t>GSICS Data Working Group</a:t>
          </a:r>
        </a:p>
      </dgm:t>
    </dgm:pt>
    <dgm:pt modelId="{1D931AE9-B218-413B-9CE4-4FEFF5FCD25E}" type="parTrans" cxnId="{9F7022CE-89C1-46AB-A741-6E5B4E23906E}">
      <dgm:prSet/>
      <dgm:spPr/>
      <dgm:t>
        <a:bodyPr/>
        <a:lstStyle/>
        <a:p>
          <a:endParaRPr lang="en-GB"/>
        </a:p>
      </dgm:t>
    </dgm:pt>
    <dgm:pt modelId="{C064E780-1C17-4A71-B86F-1D74C2DFD8FB}" type="sibTrans" cxnId="{9F7022CE-89C1-46AB-A741-6E5B4E23906E}">
      <dgm:prSet/>
      <dgm:spPr/>
      <dgm:t>
        <a:bodyPr/>
        <a:lstStyle/>
        <a:p>
          <a:endParaRPr lang="en-GB"/>
        </a:p>
      </dgm:t>
    </dgm:pt>
    <dgm:pt modelId="{745F9827-BD5B-4BFD-B04A-2B09C1201DCF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>
              <a:solidFill>
                <a:srgbClr val="FF0000"/>
              </a:solidFill>
            </a:rPr>
            <a:t>Space Weather </a:t>
          </a:r>
          <a:br>
            <a:rPr lang="en-GB" b="1" dirty="0">
              <a:solidFill>
                <a:srgbClr val="FF0000"/>
              </a:solidFill>
            </a:rPr>
          </a:br>
          <a:r>
            <a:rPr lang="en-GB" b="1" dirty="0">
              <a:solidFill>
                <a:srgbClr val="FF0000"/>
              </a:solidFill>
            </a:rPr>
            <a:t>Sub-Group</a:t>
          </a:r>
        </a:p>
      </dgm:t>
    </dgm:pt>
    <dgm:pt modelId="{12AC806E-ED55-4D77-8EDB-566FC2DFCB98}" type="parTrans" cxnId="{D13FFD3B-E2C5-4B46-ACA4-FD4118BCCCEA}">
      <dgm:prSet/>
      <dgm:spPr/>
      <dgm:t>
        <a:bodyPr/>
        <a:lstStyle/>
        <a:p>
          <a:endParaRPr lang="en-GB"/>
        </a:p>
      </dgm:t>
    </dgm:pt>
    <dgm:pt modelId="{023FE213-271C-47D8-8E16-60B9F075FF7E}" type="sibTrans" cxnId="{D13FFD3B-E2C5-4B46-ACA4-FD4118BCCCEA}">
      <dgm:prSet/>
      <dgm:spPr/>
      <dgm:t>
        <a:bodyPr/>
        <a:lstStyle/>
        <a:p>
          <a:endParaRPr lang="en-GB"/>
        </a:p>
      </dgm:t>
    </dgm:pt>
    <dgm:pt modelId="{BAD0FAE7-F439-48FE-8D56-48A564937B1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IR </a:t>
          </a:r>
          <a:br>
            <a:rPr lang="en-GB" dirty="0"/>
          </a:br>
          <a:r>
            <a:rPr lang="en-GB" dirty="0"/>
            <a:t>Sub-Group</a:t>
          </a:r>
        </a:p>
      </dgm:t>
    </dgm:pt>
    <dgm:pt modelId="{13880C4C-DC77-42DB-B27A-8CA0EBECDB36}" type="parTrans" cxnId="{D4FBDA79-D877-4442-960F-C53488554553}">
      <dgm:prSet/>
      <dgm:spPr/>
      <dgm:t>
        <a:bodyPr/>
        <a:lstStyle/>
        <a:p>
          <a:endParaRPr lang="en-GB"/>
        </a:p>
      </dgm:t>
    </dgm:pt>
    <dgm:pt modelId="{BD5758B2-8261-490C-8137-109917B3C8FD}" type="sibTrans" cxnId="{D4FBDA79-D877-4442-960F-C53488554553}">
      <dgm:prSet/>
      <dgm:spPr/>
      <dgm:t>
        <a:bodyPr/>
        <a:lstStyle/>
        <a:p>
          <a:endParaRPr lang="en-GB"/>
        </a:p>
      </dgm:t>
    </dgm:pt>
    <dgm:pt modelId="{7B4A3783-ABA4-4BCE-B63B-53D8E43DF01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VIS/NIR </a:t>
          </a:r>
          <a:br>
            <a:rPr lang="en-GB" dirty="0"/>
          </a:br>
          <a:r>
            <a:rPr lang="en-GB" dirty="0"/>
            <a:t>Sub-Group</a:t>
          </a:r>
        </a:p>
      </dgm:t>
    </dgm:pt>
    <dgm:pt modelId="{CA8A42EA-C7A9-44D0-9E37-CA59CA8789A6}" type="parTrans" cxnId="{EB993BFB-D439-4234-ACD3-3039F81618AE}">
      <dgm:prSet/>
      <dgm:spPr/>
      <dgm:t>
        <a:bodyPr/>
        <a:lstStyle/>
        <a:p>
          <a:endParaRPr lang="en-GB"/>
        </a:p>
      </dgm:t>
    </dgm:pt>
    <dgm:pt modelId="{816A5819-A8C6-4C77-9DBC-55222BB4CD90}" type="sibTrans" cxnId="{EB993BFB-D439-4234-ACD3-3039F81618AE}">
      <dgm:prSet/>
      <dgm:spPr/>
      <dgm:t>
        <a:bodyPr/>
        <a:lstStyle/>
        <a:p>
          <a:endParaRPr lang="en-GB"/>
        </a:p>
      </dgm:t>
    </dgm:pt>
    <dgm:pt modelId="{348DE7FB-1C22-41AA-A12C-80BA3FCB5ABA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Microwave Sub-Group</a:t>
          </a:r>
        </a:p>
      </dgm:t>
    </dgm:pt>
    <dgm:pt modelId="{3CF917B7-4094-4917-A36C-1E60DC2D2B66}" type="parTrans" cxnId="{3529D9B8-928E-4D8C-AC9C-E8C86F1278FC}">
      <dgm:prSet/>
      <dgm:spPr/>
      <dgm:t>
        <a:bodyPr/>
        <a:lstStyle/>
        <a:p>
          <a:endParaRPr lang="en-GB"/>
        </a:p>
      </dgm:t>
    </dgm:pt>
    <dgm:pt modelId="{DC2F7B06-B713-491F-8F69-0410958B0C17}" type="sibTrans" cxnId="{3529D9B8-928E-4D8C-AC9C-E8C86F1278FC}">
      <dgm:prSet/>
      <dgm:spPr/>
      <dgm:t>
        <a:bodyPr/>
        <a:lstStyle/>
        <a:p>
          <a:endParaRPr lang="en-GB"/>
        </a:p>
      </dgm:t>
    </dgm:pt>
    <dgm:pt modelId="{425DBB27-9794-4D6C-9BB7-ABF5647ED861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UVN Spectrometer </a:t>
          </a:r>
          <a:br>
            <a:rPr lang="en-GB" dirty="0"/>
          </a:br>
          <a:r>
            <a:rPr lang="en-GB" dirty="0"/>
            <a:t>Sub-Group</a:t>
          </a:r>
        </a:p>
      </dgm:t>
    </dgm:pt>
    <dgm:pt modelId="{E028C8A6-3695-42EC-BAA1-41E8F8AEBBA3}" type="parTrans" cxnId="{5959D03D-19EC-4B36-B326-DE2D7BC05AC5}">
      <dgm:prSet/>
      <dgm:spPr/>
      <dgm:t>
        <a:bodyPr/>
        <a:lstStyle/>
        <a:p>
          <a:endParaRPr lang="en-US"/>
        </a:p>
      </dgm:t>
    </dgm:pt>
    <dgm:pt modelId="{7A3AD97A-8C22-4836-9919-05A005A59CAD}" type="sibTrans" cxnId="{5959D03D-19EC-4B36-B326-DE2D7BC05AC5}">
      <dgm:prSet/>
      <dgm:spPr/>
      <dgm:t>
        <a:bodyPr/>
        <a:lstStyle/>
        <a:p>
          <a:endParaRPr lang="en-US"/>
        </a:p>
      </dgm:t>
    </dgm:pt>
    <dgm:pt modelId="{ED1A0A91-3915-412D-AA76-2610BDBCC4A9}" type="pres">
      <dgm:prSet presAssocID="{27E2980F-552B-4A1A-B9B6-FA6C23A3AF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19A597-6EB8-443B-9666-B773DA58BD40}" type="pres">
      <dgm:prSet presAssocID="{27E2980F-552B-4A1A-B9B6-FA6C23A3AF4C}" presName="hierFlow" presStyleCnt="0"/>
      <dgm:spPr/>
    </dgm:pt>
    <dgm:pt modelId="{87A97B68-CDA3-49B9-B5D1-BD3B9565FF9C}" type="pres">
      <dgm:prSet presAssocID="{27E2980F-552B-4A1A-B9B6-FA6C23A3AF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F3A9A8-5A97-438B-8E24-D06BE2B80E73}" type="pres">
      <dgm:prSet presAssocID="{27782684-790B-4760-9B0A-9D107594E2AC}" presName="Name14" presStyleCnt="0"/>
      <dgm:spPr/>
    </dgm:pt>
    <dgm:pt modelId="{EB556181-2A91-461C-9FE9-2023DFCFF01D}" type="pres">
      <dgm:prSet presAssocID="{27782684-790B-4760-9B0A-9D107594E2AC}" presName="level1Shape" presStyleLbl="node0" presStyleIdx="0" presStyleCnt="1">
        <dgm:presLayoutVars>
          <dgm:chPref val="3"/>
        </dgm:presLayoutVars>
      </dgm:prSet>
      <dgm:spPr/>
    </dgm:pt>
    <dgm:pt modelId="{5758F0C4-D11F-46E3-A44A-E8F8BBF704BF}" type="pres">
      <dgm:prSet presAssocID="{27782684-790B-4760-9B0A-9D107594E2AC}" presName="hierChild2" presStyleCnt="0"/>
      <dgm:spPr/>
    </dgm:pt>
    <dgm:pt modelId="{A1CEFBCF-63D4-4002-BA6C-5041D5A27720}" type="pres">
      <dgm:prSet presAssocID="{9CAFCFD9-41DC-4BCA-A2DB-4FE12B7EB1C1}" presName="Name19" presStyleLbl="parChTrans1D2" presStyleIdx="0" presStyleCnt="3"/>
      <dgm:spPr/>
    </dgm:pt>
    <dgm:pt modelId="{45BE5800-E0B3-4162-BBD3-8AD55ABC0ADF}" type="pres">
      <dgm:prSet presAssocID="{F62CF2BB-A131-4A46-A38D-4EE427A3C154}" presName="Name21" presStyleCnt="0"/>
      <dgm:spPr/>
    </dgm:pt>
    <dgm:pt modelId="{1CC7C8D6-8083-4C5B-8849-4524C3E7309C}" type="pres">
      <dgm:prSet presAssocID="{F62CF2BB-A131-4A46-A38D-4EE427A3C154}" presName="level2Shape" presStyleLbl="node2" presStyleIdx="0" presStyleCnt="3"/>
      <dgm:spPr/>
    </dgm:pt>
    <dgm:pt modelId="{2CE72C24-2240-46E7-B517-F46BDED6E586}" type="pres">
      <dgm:prSet presAssocID="{F62CF2BB-A131-4A46-A38D-4EE427A3C154}" presName="hierChild3" presStyleCnt="0"/>
      <dgm:spPr/>
    </dgm:pt>
    <dgm:pt modelId="{848E9E0F-C9B3-4EED-8F8C-99C51DB9EA4E}" type="pres">
      <dgm:prSet presAssocID="{311A8585-A2AB-4AC2-8487-1A4864E3A5CA}" presName="Name19" presStyleLbl="parChTrans1D2" presStyleIdx="1" presStyleCnt="3"/>
      <dgm:spPr/>
    </dgm:pt>
    <dgm:pt modelId="{E4FF675F-3802-493F-B028-623C11D0EC05}" type="pres">
      <dgm:prSet presAssocID="{557CE354-969C-498D-86A0-8683AADBA258}" presName="Name21" presStyleCnt="0"/>
      <dgm:spPr/>
    </dgm:pt>
    <dgm:pt modelId="{EDA5A753-27DD-421F-BC45-07333D70FAE9}" type="pres">
      <dgm:prSet presAssocID="{557CE354-969C-498D-86A0-8683AADBA258}" presName="level2Shape" presStyleLbl="node2" presStyleIdx="1" presStyleCnt="3"/>
      <dgm:spPr/>
    </dgm:pt>
    <dgm:pt modelId="{C0D2D671-91CA-4B17-B99F-6540DB2FDF83}" type="pres">
      <dgm:prSet presAssocID="{557CE354-969C-498D-86A0-8683AADBA258}" presName="hierChild3" presStyleCnt="0"/>
      <dgm:spPr/>
    </dgm:pt>
    <dgm:pt modelId="{380322F4-57BE-4816-807F-E12D5241257A}" type="pres">
      <dgm:prSet presAssocID="{12AC806E-ED55-4D77-8EDB-566FC2DFCB98}" presName="Name19" presStyleLbl="parChTrans1D3" presStyleIdx="0" presStyleCnt="5"/>
      <dgm:spPr/>
    </dgm:pt>
    <dgm:pt modelId="{5419D13B-D457-49C3-9097-4B5C614644EF}" type="pres">
      <dgm:prSet presAssocID="{745F9827-BD5B-4BFD-B04A-2B09C1201DCF}" presName="Name21" presStyleCnt="0"/>
      <dgm:spPr/>
    </dgm:pt>
    <dgm:pt modelId="{31BB0742-3710-46C3-9530-D11D16964A7B}" type="pres">
      <dgm:prSet presAssocID="{745F9827-BD5B-4BFD-B04A-2B09C1201DCF}" presName="level2Shape" presStyleLbl="node3" presStyleIdx="0" presStyleCnt="5"/>
      <dgm:spPr/>
    </dgm:pt>
    <dgm:pt modelId="{BC892C50-D5AC-408A-8B04-DB81A7716D81}" type="pres">
      <dgm:prSet presAssocID="{745F9827-BD5B-4BFD-B04A-2B09C1201DCF}" presName="hierChild3" presStyleCnt="0"/>
      <dgm:spPr/>
    </dgm:pt>
    <dgm:pt modelId="{EE324458-7C65-45E3-9563-C780B5BEF8BB}" type="pres">
      <dgm:prSet presAssocID="{E028C8A6-3695-42EC-BAA1-41E8F8AEBBA3}" presName="Name19" presStyleLbl="parChTrans1D3" presStyleIdx="1" presStyleCnt="5"/>
      <dgm:spPr/>
    </dgm:pt>
    <dgm:pt modelId="{65DF51C7-0216-4A7A-A19F-ECEA3D0188D7}" type="pres">
      <dgm:prSet presAssocID="{425DBB27-9794-4D6C-9BB7-ABF5647ED861}" presName="Name21" presStyleCnt="0"/>
      <dgm:spPr/>
    </dgm:pt>
    <dgm:pt modelId="{DEC07705-05EA-43AA-A5AA-E4540DB280E3}" type="pres">
      <dgm:prSet presAssocID="{425DBB27-9794-4D6C-9BB7-ABF5647ED861}" presName="level2Shape" presStyleLbl="node3" presStyleIdx="1" presStyleCnt="5"/>
      <dgm:spPr/>
    </dgm:pt>
    <dgm:pt modelId="{8EDD11F3-519E-4A41-8E23-C3611BF0D4EA}" type="pres">
      <dgm:prSet presAssocID="{425DBB27-9794-4D6C-9BB7-ABF5647ED861}" presName="hierChild3" presStyleCnt="0"/>
      <dgm:spPr/>
    </dgm:pt>
    <dgm:pt modelId="{96D513FE-8BF4-4854-BAE2-47D418A0EA24}" type="pres">
      <dgm:prSet presAssocID="{CA8A42EA-C7A9-44D0-9E37-CA59CA8789A6}" presName="Name19" presStyleLbl="parChTrans1D3" presStyleIdx="2" presStyleCnt="5"/>
      <dgm:spPr/>
    </dgm:pt>
    <dgm:pt modelId="{77DCEE91-BB91-4414-BE19-9AD9DB906ED0}" type="pres">
      <dgm:prSet presAssocID="{7B4A3783-ABA4-4BCE-B63B-53D8E43DF01C}" presName="Name21" presStyleCnt="0"/>
      <dgm:spPr/>
    </dgm:pt>
    <dgm:pt modelId="{5CEA02F6-6E4C-47D7-AE53-9D496D0D1A3D}" type="pres">
      <dgm:prSet presAssocID="{7B4A3783-ABA4-4BCE-B63B-53D8E43DF01C}" presName="level2Shape" presStyleLbl="node3" presStyleIdx="2" presStyleCnt="5"/>
      <dgm:spPr/>
    </dgm:pt>
    <dgm:pt modelId="{E06E38BF-7F26-47A8-9745-047EA6B171C7}" type="pres">
      <dgm:prSet presAssocID="{7B4A3783-ABA4-4BCE-B63B-53D8E43DF01C}" presName="hierChild3" presStyleCnt="0"/>
      <dgm:spPr/>
    </dgm:pt>
    <dgm:pt modelId="{E043E564-3957-43F0-B8C0-6B1B470DD2B9}" type="pres">
      <dgm:prSet presAssocID="{13880C4C-DC77-42DB-B27A-8CA0EBECDB36}" presName="Name19" presStyleLbl="parChTrans1D3" presStyleIdx="3" presStyleCnt="5"/>
      <dgm:spPr/>
    </dgm:pt>
    <dgm:pt modelId="{9FD7B1B6-E391-4086-AC48-E9CECD1AEA1F}" type="pres">
      <dgm:prSet presAssocID="{BAD0FAE7-F439-48FE-8D56-48A564937B10}" presName="Name21" presStyleCnt="0"/>
      <dgm:spPr/>
    </dgm:pt>
    <dgm:pt modelId="{862827D9-C3DD-4DE0-A79A-E8B96C207F19}" type="pres">
      <dgm:prSet presAssocID="{BAD0FAE7-F439-48FE-8D56-48A564937B10}" presName="level2Shape" presStyleLbl="node3" presStyleIdx="3" presStyleCnt="5" custLinFactNeighborX="9320" custLinFactNeighborY="-1"/>
      <dgm:spPr/>
    </dgm:pt>
    <dgm:pt modelId="{EF482B81-4862-415B-91AA-9DCF00C924D6}" type="pres">
      <dgm:prSet presAssocID="{BAD0FAE7-F439-48FE-8D56-48A564937B10}" presName="hierChild3" presStyleCnt="0"/>
      <dgm:spPr/>
    </dgm:pt>
    <dgm:pt modelId="{5CE182AC-0210-48C5-9C8E-6FE975553AD4}" type="pres">
      <dgm:prSet presAssocID="{3CF917B7-4094-4917-A36C-1E60DC2D2B66}" presName="Name19" presStyleLbl="parChTrans1D3" presStyleIdx="4" presStyleCnt="5"/>
      <dgm:spPr/>
    </dgm:pt>
    <dgm:pt modelId="{7AE6D8EC-A579-4941-BD7D-AC337B010EA4}" type="pres">
      <dgm:prSet presAssocID="{348DE7FB-1C22-41AA-A12C-80BA3FCB5ABA}" presName="Name21" presStyleCnt="0"/>
      <dgm:spPr/>
    </dgm:pt>
    <dgm:pt modelId="{4C1D1463-36DA-4760-8DEB-126908982614}" type="pres">
      <dgm:prSet presAssocID="{348DE7FB-1C22-41AA-A12C-80BA3FCB5ABA}" presName="level2Shape" presStyleLbl="node3" presStyleIdx="4" presStyleCnt="5"/>
      <dgm:spPr/>
    </dgm:pt>
    <dgm:pt modelId="{C1923115-B850-4CED-B419-A899406ACF97}" type="pres">
      <dgm:prSet presAssocID="{348DE7FB-1C22-41AA-A12C-80BA3FCB5ABA}" presName="hierChild3" presStyleCnt="0"/>
      <dgm:spPr/>
    </dgm:pt>
    <dgm:pt modelId="{785E11EE-5A08-41F1-BB0F-024A0F91D569}" type="pres">
      <dgm:prSet presAssocID="{1D931AE9-B218-413B-9CE4-4FEFF5FCD25E}" presName="Name19" presStyleLbl="parChTrans1D2" presStyleIdx="2" presStyleCnt="3"/>
      <dgm:spPr/>
    </dgm:pt>
    <dgm:pt modelId="{B479CA27-A218-4C40-8912-6464AACF6AE9}" type="pres">
      <dgm:prSet presAssocID="{B6FE41D9-2071-4A18-B0AA-BB6277BDD8DC}" presName="Name21" presStyleCnt="0"/>
      <dgm:spPr/>
    </dgm:pt>
    <dgm:pt modelId="{58ED0F4A-ACB6-4D52-B857-1E2275A94F7D}" type="pres">
      <dgm:prSet presAssocID="{B6FE41D9-2071-4A18-B0AA-BB6277BDD8DC}" presName="level2Shape" presStyleLbl="node2" presStyleIdx="2" presStyleCnt="3"/>
      <dgm:spPr/>
    </dgm:pt>
    <dgm:pt modelId="{23541813-CF2D-4E5A-B3CF-3D2CD02AB065}" type="pres">
      <dgm:prSet presAssocID="{B6FE41D9-2071-4A18-B0AA-BB6277BDD8DC}" presName="hierChild3" presStyleCnt="0"/>
      <dgm:spPr/>
    </dgm:pt>
    <dgm:pt modelId="{F65C0906-FE99-40D9-89C5-1F44C517E50C}" type="pres">
      <dgm:prSet presAssocID="{27E2980F-552B-4A1A-B9B6-FA6C23A3AF4C}" presName="bgShapesFlow" presStyleCnt="0"/>
      <dgm:spPr/>
    </dgm:pt>
  </dgm:ptLst>
  <dgm:cxnLst>
    <dgm:cxn modelId="{F7389524-0037-4D75-86B7-C951469AE216}" type="presOf" srcId="{425DBB27-9794-4D6C-9BB7-ABF5647ED861}" destId="{DEC07705-05EA-43AA-A5AA-E4540DB280E3}" srcOrd="0" destOrd="0" presId="urn:microsoft.com/office/officeart/2005/8/layout/hierarchy6"/>
    <dgm:cxn modelId="{D13FFD3B-E2C5-4B46-ACA4-FD4118BCCCEA}" srcId="{557CE354-969C-498D-86A0-8683AADBA258}" destId="{745F9827-BD5B-4BFD-B04A-2B09C1201DCF}" srcOrd="0" destOrd="0" parTransId="{12AC806E-ED55-4D77-8EDB-566FC2DFCB98}" sibTransId="{023FE213-271C-47D8-8E16-60B9F075FF7E}"/>
    <dgm:cxn modelId="{5959D03D-19EC-4B36-B326-DE2D7BC05AC5}" srcId="{557CE354-969C-498D-86A0-8683AADBA258}" destId="{425DBB27-9794-4D6C-9BB7-ABF5647ED861}" srcOrd="1" destOrd="0" parTransId="{E028C8A6-3695-42EC-BAA1-41E8F8AEBBA3}" sibTransId="{7A3AD97A-8C22-4836-9919-05A005A59CAD}"/>
    <dgm:cxn modelId="{4F7B5A5C-7203-4808-8D04-07E0812C9D8D}" type="presOf" srcId="{CA8A42EA-C7A9-44D0-9E37-CA59CA8789A6}" destId="{96D513FE-8BF4-4854-BAE2-47D418A0EA24}" srcOrd="0" destOrd="0" presId="urn:microsoft.com/office/officeart/2005/8/layout/hierarchy6"/>
    <dgm:cxn modelId="{84B12542-C301-4C4D-9477-30F0AB637609}" type="presOf" srcId="{7B4A3783-ABA4-4BCE-B63B-53D8E43DF01C}" destId="{5CEA02F6-6E4C-47D7-AE53-9D496D0D1A3D}" srcOrd="0" destOrd="0" presId="urn:microsoft.com/office/officeart/2005/8/layout/hierarchy6"/>
    <dgm:cxn modelId="{30040564-2580-4A96-8C78-42E374992120}" type="presOf" srcId="{BAD0FAE7-F439-48FE-8D56-48A564937B10}" destId="{862827D9-C3DD-4DE0-A79A-E8B96C207F19}" srcOrd="0" destOrd="0" presId="urn:microsoft.com/office/officeart/2005/8/layout/hierarchy6"/>
    <dgm:cxn modelId="{D4FBDA79-D877-4442-960F-C53488554553}" srcId="{557CE354-969C-498D-86A0-8683AADBA258}" destId="{BAD0FAE7-F439-48FE-8D56-48A564937B10}" srcOrd="3" destOrd="0" parTransId="{13880C4C-DC77-42DB-B27A-8CA0EBECDB36}" sibTransId="{BD5758B2-8261-490C-8137-109917B3C8FD}"/>
    <dgm:cxn modelId="{07E0928F-3E14-4B27-A38F-227CE30D246C}" type="presOf" srcId="{27782684-790B-4760-9B0A-9D107594E2AC}" destId="{EB556181-2A91-461C-9FE9-2023DFCFF01D}" srcOrd="0" destOrd="0" presId="urn:microsoft.com/office/officeart/2005/8/layout/hierarchy6"/>
    <dgm:cxn modelId="{A5E68592-E668-4229-9F7A-33B2664FF1C5}" type="presOf" srcId="{B6FE41D9-2071-4A18-B0AA-BB6277BDD8DC}" destId="{58ED0F4A-ACB6-4D52-B857-1E2275A94F7D}" srcOrd="0" destOrd="0" presId="urn:microsoft.com/office/officeart/2005/8/layout/hierarchy6"/>
    <dgm:cxn modelId="{38EF0393-3FA6-428C-9785-A894A01AE3DB}" type="presOf" srcId="{13880C4C-DC77-42DB-B27A-8CA0EBECDB36}" destId="{E043E564-3957-43F0-B8C0-6B1B470DD2B9}" srcOrd="0" destOrd="0" presId="urn:microsoft.com/office/officeart/2005/8/layout/hierarchy6"/>
    <dgm:cxn modelId="{9A10BEA6-DEA3-4A33-8422-3A15310DC486}" type="presOf" srcId="{9CAFCFD9-41DC-4BCA-A2DB-4FE12B7EB1C1}" destId="{A1CEFBCF-63D4-4002-BA6C-5041D5A27720}" srcOrd="0" destOrd="0" presId="urn:microsoft.com/office/officeart/2005/8/layout/hierarchy6"/>
    <dgm:cxn modelId="{81F73EA9-E354-4E3C-939A-F2B7B78ED57E}" type="presOf" srcId="{F62CF2BB-A131-4A46-A38D-4EE427A3C154}" destId="{1CC7C8D6-8083-4C5B-8849-4524C3E7309C}" srcOrd="0" destOrd="0" presId="urn:microsoft.com/office/officeart/2005/8/layout/hierarchy6"/>
    <dgm:cxn modelId="{DEA1E4A9-08E9-420C-A465-02DDD1B26F96}" srcId="{27782684-790B-4760-9B0A-9D107594E2AC}" destId="{557CE354-969C-498D-86A0-8683AADBA258}" srcOrd="1" destOrd="0" parTransId="{311A8585-A2AB-4AC2-8487-1A4864E3A5CA}" sibTransId="{643AD364-E195-49CC-BA95-15EB1B2F665A}"/>
    <dgm:cxn modelId="{3EB07BB7-1FBB-4E30-997A-47ED4DEFBC7C}" srcId="{27E2980F-552B-4A1A-B9B6-FA6C23A3AF4C}" destId="{27782684-790B-4760-9B0A-9D107594E2AC}" srcOrd="0" destOrd="0" parTransId="{FEC727C1-9ACB-4E82-A3DB-82A69E0A01EF}" sibTransId="{413E1536-1C2E-436D-9C02-5C85F1016F37}"/>
    <dgm:cxn modelId="{3529D9B8-928E-4D8C-AC9C-E8C86F1278FC}" srcId="{557CE354-969C-498D-86A0-8683AADBA258}" destId="{348DE7FB-1C22-41AA-A12C-80BA3FCB5ABA}" srcOrd="4" destOrd="0" parTransId="{3CF917B7-4094-4917-A36C-1E60DC2D2B66}" sibTransId="{DC2F7B06-B713-491F-8F69-0410958B0C17}"/>
    <dgm:cxn modelId="{AF39C0BD-22C7-4781-950A-085E8468620F}" type="presOf" srcId="{3CF917B7-4094-4917-A36C-1E60DC2D2B66}" destId="{5CE182AC-0210-48C5-9C8E-6FE975553AD4}" srcOrd="0" destOrd="0" presId="urn:microsoft.com/office/officeart/2005/8/layout/hierarchy6"/>
    <dgm:cxn modelId="{8A9F98C2-E0E1-4ACF-A784-620FED42F280}" srcId="{27782684-790B-4760-9B0A-9D107594E2AC}" destId="{F62CF2BB-A131-4A46-A38D-4EE427A3C154}" srcOrd="0" destOrd="0" parTransId="{9CAFCFD9-41DC-4BCA-A2DB-4FE12B7EB1C1}" sibTransId="{93E429C4-5275-4A16-BC45-1CE0551C9DFF}"/>
    <dgm:cxn modelId="{AAE683C4-9D70-42DB-AE1E-CB5CD1B584B8}" type="presOf" srcId="{1D931AE9-B218-413B-9CE4-4FEFF5FCD25E}" destId="{785E11EE-5A08-41F1-BB0F-024A0F91D569}" srcOrd="0" destOrd="0" presId="urn:microsoft.com/office/officeart/2005/8/layout/hierarchy6"/>
    <dgm:cxn modelId="{C6F81DC9-D582-401F-B59C-B2937443B567}" type="presOf" srcId="{27E2980F-552B-4A1A-B9B6-FA6C23A3AF4C}" destId="{ED1A0A91-3915-412D-AA76-2610BDBCC4A9}" srcOrd="0" destOrd="0" presId="urn:microsoft.com/office/officeart/2005/8/layout/hierarchy6"/>
    <dgm:cxn modelId="{9F7022CE-89C1-46AB-A741-6E5B4E23906E}" srcId="{27782684-790B-4760-9B0A-9D107594E2AC}" destId="{B6FE41D9-2071-4A18-B0AA-BB6277BDD8DC}" srcOrd="2" destOrd="0" parTransId="{1D931AE9-B218-413B-9CE4-4FEFF5FCD25E}" sibTransId="{C064E780-1C17-4A71-B86F-1D74C2DFD8FB}"/>
    <dgm:cxn modelId="{B6CDDBD2-5157-46C3-B4E9-10FA73B0B680}" type="presOf" srcId="{12AC806E-ED55-4D77-8EDB-566FC2DFCB98}" destId="{380322F4-57BE-4816-807F-E12D5241257A}" srcOrd="0" destOrd="0" presId="urn:microsoft.com/office/officeart/2005/8/layout/hierarchy6"/>
    <dgm:cxn modelId="{2D385DD8-B963-472D-AAA7-179066F7AAC0}" type="presOf" srcId="{348DE7FB-1C22-41AA-A12C-80BA3FCB5ABA}" destId="{4C1D1463-36DA-4760-8DEB-126908982614}" srcOrd="0" destOrd="0" presId="urn:microsoft.com/office/officeart/2005/8/layout/hierarchy6"/>
    <dgm:cxn modelId="{74557ADC-7AD7-467F-9C67-C3BD964283F8}" type="presOf" srcId="{557CE354-969C-498D-86A0-8683AADBA258}" destId="{EDA5A753-27DD-421F-BC45-07333D70FAE9}" srcOrd="0" destOrd="0" presId="urn:microsoft.com/office/officeart/2005/8/layout/hierarchy6"/>
    <dgm:cxn modelId="{8E7456DE-BF01-4012-87A4-49B3E64B8ADF}" type="presOf" srcId="{745F9827-BD5B-4BFD-B04A-2B09C1201DCF}" destId="{31BB0742-3710-46C3-9530-D11D16964A7B}" srcOrd="0" destOrd="0" presId="urn:microsoft.com/office/officeart/2005/8/layout/hierarchy6"/>
    <dgm:cxn modelId="{F2A782E0-D567-48B1-8853-817FBB940D7E}" type="presOf" srcId="{E028C8A6-3695-42EC-BAA1-41E8F8AEBBA3}" destId="{EE324458-7C65-45E3-9563-C780B5BEF8BB}" srcOrd="0" destOrd="0" presId="urn:microsoft.com/office/officeart/2005/8/layout/hierarchy6"/>
    <dgm:cxn modelId="{EB993BFB-D439-4234-ACD3-3039F81618AE}" srcId="{557CE354-969C-498D-86A0-8683AADBA258}" destId="{7B4A3783-ABA4-4BCE-B63B-53D8E43DF01C}" srcOrd="2" destOrd="0" parTransId="{CA8A42EA-C7A9-44D0-9E37-CA59CA8789A6}" sibTransId="{816A5819-A8C6-4C77-9DBC-55222BB4CD90}"/>
    <dgm:cxn modelId="{B53BE9FC-B188-457C-BF17-DE9A18FF0630}" type="presOf" srcId="{311A8585-A2AB-4AC2-8487-1A4864E3A5CA}" destId="{848E9E0F-C9B3-4EED-8F8C-99C51DB9EA4E}" srcOrd="0" destOrd="0" presId="urn:microsoft.com/office/officeart/2005/8/layout/hierarchy6"/>
    <dgm:cxn modelId="{266ED551-CD18-479B-9772-726032FE48C2}" type="presParOf" srcId="{ED1A0A91-3915-412D-AA76-2610BDBCC4A9}" destId="{9919A597-6EB8-443B-9666-B773DA58BD40}" srcOrd="0" destOrd="0" presId="urn:microsoft.com/office/officeart/2005/8/layout/hierarchy6"/>
    <dgm:cxn modelId="{120A5D5F-B8AF-4DC6-8C60-DAD276F21240}" type="presParOf" srcId="{9919A597-6EB8-443B-9666-B773DA58BD40}" destId="{87A97B68-CDA3-49B9-B5D1-BD3B9565FF9C}" srcOrd="0" destOrd="0" presId="urn:microsoft.com/office/officeart/2005/8/layout/hierarchy6"/>
    <dgm:cxn modelId="{12EA7E7F-94D4-4F7E-96D9-98848DCC708B}" type="presParOf" srcId="{87A97B68-CDA3-49B9-B5D1-BD3B9565FF9C}" destId="{A1F3A9A8-5A97-438B-8E24-D06BE2B80E73}" srcOrd="0" destOrd="0" presId="urn:microsoft.com/office/officeart/2005/8/layout/hierarchy6"/>
    <dgm:cxn modelId="{E24B83BD-39C4-4FE6-B0AF-BEC49E463EB4}" type="presParOf" srcId="{A1F3A9A8-5A97-438B-8E24-D06BE2B80E73}" destId="{EB556181-2A91-461C-9FE9-2023DFCFF01D}" srcOrd="0" destOrd="0" presId="urn:microsoft.com/office/officeart/2005/8/layout/hierarchy6"/>
    <dgm:cxn modelId="{50FF639D-2230-4B67-9393-2F9047D14FAA}" type="presParOf" srcId="{A1F3A9A8-5A97-438B-8E24-D06BE2B80E73}" destId="{5758F0C4-D11F-46E3-A44A-E8F8BBF704BF}" srcOrd="1" destOrd="0" presId="urn:microsoft.com/office/officeart/2005/8/layout/hierarchy6"/>
    <dgm:cxn modelId="{75948C99-49FC-4B82-8761-A7CA680C9B1C}" type="presParOf" srcId="{5758F0C4-D11F-46E3-A44A-E8F8BBF704BF}" destId="{A1CEFBCF-63D4-4002-BA6C-5041D5A27720}" srcOrd="0" destOrd="0" presId="urn:microsoft.com/office/officeart/2005/8/layout/hierarchy6"/>
    <dgm:cxn modelId="{478AE51E-70BC-4C99-AD3E-E3A856A0CE18}" type="presParOf" srcId="{5758F0C4-D11F-46E3-A44A-E8F8BBF704BF}" destId="{45BE5800-E0B3-4162-BBD3-8AD55ABC0ADF}" srcOrd="1" destOrd="0" presId="urn:microsoft.com/office/officeart/2005/8/layout/hierarchy6"/>
    <dgm:cxn modelId="{F9ED8BA9-B00B-429F-AE2C-19C7890FA0FA}" type="presParOf" srcId="{45BE5800-E0B3-4162-BBD3-8AD55ABC0ADF}" destId="{1CC7C8D6-8083-4C5B-8849-4524C3E7309C}" srcOrd="0" destOrd="0" presId="urn:microsoft.com/office/officeart/2005/8/layout/hierarchy6"/>
    <dgm:cxn modelId="{05E4D92E-3ACB-4761-9E7F-0F36A1DF7556}" type="presParOf" srcId="{45BE5800-E0B3-4162-BBD3-8AD55ABC0ADF}" destId="{2CE72C24-2240-46E7-B517-F46BDED6E586}" srcOrd="1" destOrd="0" presId="urn:microsoft.com/office/officeart/2005/8/layout/hierarchy6"/>
    <dgm:cxn modelId="{A17BF6CE-AA54-4AC0-9BF4-F33E2BDF4FD7}" type="presParOf" srcId="{5758F0C4-D11F-46E3-A44A-E8F8BBF704BF}" destId="{848E9E0F-C9B3-4EED-8F8C-99C51DB9EA4E}" srcOrd="2" destOrd="0" presId="urn:microsoft.com/office/officeart/2005/8/layout/hierarchy6"/>
    <dgm:cxn modelId="{B93B52E7-B406-4650-9C35-BB96241D2B2E}" type="presParOf" srcId="{5758F0C4-D11F-46E3-A44A-E8F8BBF704BF}" destId="{E4FF675F-3802-493F-B028-623C11D0EC05}" srcOrd="3" destOrd="0" presId="urn:microsoft.com/office/officeart/2005/8/layout/hierarchy6"/>
    <dgm:cxn modelId="{03BE22FB-9BBD-4A97-9997-3756F75C9569}" type="presParOf" srcId="{E4FF675F-3802-493F-B028-623C11D0EC05}" destId="{EDA5A753-27DD-421F-BC45-07333D70FAE9}" srcOrd="0" destOrd="0" presId="urn:microsoft.com/office/officeart/2005/8/layout/hierarchy6"/>
    <dgm:cxn modelId="{5B018B39-8143-44EC-B00D-48723C1D5DCD}" type="presParOf" srcId="{E4FF675F-3802-493F-B028-623C11D0EC05}" destId="{C0D2D671-91CA-4B17-B99F-6540DB2FDF83}" srcOrd="1" destOrd="0" presId="urn:microsoft.com/office/officeart/2005/8/layout/hierarchy6"/>
    <dgm:cxn modelId="{E4FA2AEF-A2EA-443A-9CDF-E8DA94615BED}" type="presParOf" srcId="{C0D2D671-91CA-4B17-B99F-6540DB2FDF83}" destId="{380322F4-57BE-4816-807F-E12D5241257A}" srcOrd="0" destOrd="0" presId="urn:microsoft.com/office/officeart/2005/8/layout/hierarchy6"/>
    <dgm:cxn modelId="{5BA7C57A-C410-42B0-93DE-48CEEB8FEB15}" type="presParOf" srcId="{C0D2D671-91CA-4B17-B99F-6540DB2FDF83}" destId="{5419D13B-D457-49C3-9097-4B5C614644EF}" srcOrd="1" destOrd="0" presId="urn:microsoft.com/office/officeart/2005/8/layout/hierarchy6"/>
    <dgm:cxn modelId="{986378C1-DCDA-40D8-ABFD-6A01B10D3C82}" type="presParOf" srcId="{5419D13B-D457-49C3-9097-4B5C614644EF}" destId="{31BB0742-3710-46C3-9530-D11D16964A7B}" srcOrd="0" destOrd="0" presId="urn:microsoft.com/office/officeart/2005/8/layout/hierarchy6"/>
    <dgm:cxn modelId="{25A6F911-59A1-4E83-B3F2-418FB2A871E0}" type="presParOf" srcId="{5419D13B-D457-49C3-9097-4B5C614644EF}" destId="{BC892C50-D5AC-408A-8B04-DB81A7716D81}" srcOrd="1" destOrd="0" presId="urn:microsoft.com/office/officeart/2005/8/layout/hierarchy6"/>
    <dgm:cxn modelId="{DC0255D6-586A-4457-BE5A-B90F35696772}" type="presParOf" srcId="{C0D2D671-91CA-4B17-B99F-6540DB2FDF83}" destId="{EE324458-7C65-45E3-9563-C780B5BEF8BB}" srcOrd="2" destOrd="0" presId="urn:microsoft.com/office/officeart/2005/8/layout/hierarchy6"/>
    <dgm:cxn modelId="{0EC78E0E-E63D-46C2-881D-BBADC4E48841}" type="presParOf" srcId="{C0D2D671-91CA-4B17-B99F-6540DB2FDF83}" destId="{65DF51C7-0216-4A7A-A19F-ECEA3D0188D7}" srcOrd="3" destOrd="0" presId="urn:microsoft.com/office/officeart/2005/8/layout/hierarchy6"/>
    <dgm:cxn modelId="{C0EC323A-A8BB-483D-8E19-F8E21318C1E8}" type="presParOf" srcId="{65DF51C7-0216-4A7A-A19F-ECEA3D0188D7}" destId="{DEC07705-05EA-43AA-A5AA-E4540DB280E3}" srcOrd="0" destOrd="0" presId="urn:microsoft.com/office/officeart/2005/8/layout/hierarchy6"/>
    <dgm:cxn modelId="{2F685B1A-AC76-40CC-8737-BF9B61F735E8}" type="presParOf" srcId="{65DF51C7-0216-4A7A-A19F-ECEA3D0188D7}" destId="{8EDD11F3-519E-4A41-8E23-C3611BF0D4EA}" srcOrd="1" destOrd="0" presId="urn:microsoft.com/office/officeart/2005/8/layout/hierarchy6"/>
    <dgm:cxn modelId="{3DDC24AA-FBFB-4EB2-AD10-74FE62906D3B}" type="presParOf" srcId="{C0D2D671-91CA-4B17-B99F-6540DB2FDF83}" destId="{96D513FE-8BF4-4854-BAE2-47D418A0EA24}" srcOrd="4" destOrd="0" presId="urn:microsoft.com/office/officeart/2005/8/layout/hierarchy6"/>
    <dgm:cxn modelId="{CADCA939-A76A-47ED-86E3-217D0BD4C057}" type="presParOf" srcId="{C0D2D671-91CA-4B17-B99F-6540DB2FDF83}" destId="{77DCEE91-BB91-4414-BE19-9AD9DB906ED0}" srcOrd="5" destOrd="0" presId="urn:microsoft.com/office/officeart/2005/8/layout/hierarchy6"/>
    <dgm:cxn modelId="{D2D38BA2-9E81-4E03-AAB7-9F870D475529}" type="presParOf" srcId="{77DCEE91-BB91-4414-BE19-9AD9DB906ED0}" destId="{5CEA02F6-6E4C-47D7-AE53-9D496D0D1A3D}" srcOrd="0" destOrd="0" presId="urn:microsoft.com/office/officeart/2005/8/layout/hierarchy6"/>
    <dgm:cxn modelId="{CFF29D69-7C1B-4D43-B57E-BDD01C531F7D}" type="presParOf" srcId="{77DCEE91-BB91-4414-BE19-9AD9DB906ED0}" destId="{E06E38BF-7F26-47A8-9745-047EA6B171C7}" srcOrd="1" destOrd="0" presId="urn:microsoft.com/office/officeart/2005/8/layout/hierarchy6"/>
    <dgm:cxn modelId="{FF4449F7-8938-44B5-AAEE-AC2104252B07}" type="presParOf" srcId="{C0D2D671-91CA-4B17-B99F-6540DB2FDF83}" destId="{E043E564-3957-43F0-B8C0-6B1B470DD2B9}" srcOrd="6" destOrd="0" presId="urn:microsoft.com/office/officeart/2005/8/layout/hierarchy6"/>
    <dgm:cxn modelId="{EF09C831-1E39-4377-8760-11D9B0038D92}" type="presParOf" srcId="{C0D2D671-91CA-4B17-B99F-6540DB2FDF83}" destId="{9FD7B1B6-E391-4086-AC48-E9CECD1AEA1F}" srcOrd="7" destOrd="0" presId="urn:microsoft.com/office/officeart/2005/8/layout/hierarchy6"/>
    <dgm:cxn modelId="{8750AFB4-966A-44F5-803A-ED727A7095F0}" type="presParOf" srcId="{9FD7B1B6-E391-4086-AC48-E9CECD1AEA1F}" destId="{862827D9-C3DD-4DE0-A79A-E8B96C207F19}" srcOrd="0" destOrd="0" presId="urn:microsoft.com/office/officeart/2005/8/layout/hierarchy6"/>
    <dgm:cxn modelId="{18693DF1-D14C-49AF-BE63-CE282534CCF6}" type="presParOf" srcId="{9FD7B1B6-E391-4086-AC48-E9CECD1AEA1F}" destId="{EF482B81-4862-415B-91AA-9DCF00C924D6}" srcOrd="1" destOrd="0" presId="urn:microsoft.com/office/officeart/2005/8/layout/hierarchy6"/>
    <dgm:cxn modelId="{1F73342F-ACA9-4C14-8F4B-13A056AE2FF0}" type="presParOf" srcId="{C0D2D671-91CA-4B17-B99F-6540DB2FDF83}" destId="{5CE182AC-0210-48C5-9C8E-6FE975553AD4}" srcOrd="8" destOrd="0" presId="urn:microsoft.com/office/officeart/2005/8/layout/hierarchy6"/>
    <dgm:cxn modelId="{7BD52368-AA6E-4C4F-8A27-3FB1A72DC96E}" type="presParOf" srcId="{C0D2D671-91CA-4B17-B99F-6540DB2FDF83}" destId="{7AE6D8EC-A579-4941-BD7D-AC337B010EA4}" srcOrd="9" destOrd="0" presId="urn:microsoft.com/office/officeart/2005/8/layout/hierarchy6"/>
    <dgm:cxn modelId="{12BFBF44-E55E-4C1D-A2CE-35BE5A216230}" type="presParOf" srcId="{7AE6D8EC-A579-4941-BD7D-AC337B010EA4}" destId="{4C1D1463-36DA-4760-8DEB-126908982614}" srcOrd="0" destOrd="0" presId="urn:microsoft.com/office/officeart/2005/8/layout/hierarchy6"/>
    <dgm:cxn modelId="{431C04D1-5185-4A7F-BB54-80ADC4727355}" type="presParOf" srcId="{7AE6D8EC-A579-4941-BD7D-AC337B010EA4}" destId="{C1923115-B850-4CED-B419-A899406ACF97}" srcOrd="1" destOrd="0" presId="urn:microsoft.com/office/officeart/2005/8/layout/hierarchy6"/>
    <dgm:cxn modelId="{CEC19549-9B06-4E72-A458-75C44CAEDAD2}" type="presParOf" srcId="{5758F0C4-D11F-46E3-A44A-E8F8BBF704BF}" destId="{785E11EE-5A08-41F1-BB0F-024A0F91D569}" srcOrd="4" destOrd="0" presId="urn:microsoft.com/office/officeart/2005/8/layout/hierarchy6"/>
    <dgm:cxn modelId="{3FD56616-B2EC-406F-8A2C-FB73F6D87D68}" type="presParOf" srcId="{5758F0C4-D11F-46E3-A44A-E8F8BBF704BF}" destId="{B479CA27-A218-4C40-8912-6464AACF6AE9}" srcOrd="5" destOrd="0" presId="urn:microsoft.com/office/officeart/2005/8/layout/hierarchy6"/>
    <dgm:cxn modelId="{CB62FF5F-591D-4F25-A24A-F5C043FD1AFD}" type="presParOf" srcId="{B479CA27-A218-4C40-8912-6464AACF6AE9}" destId="{58ED0F4A-ACB6-4D52-B857-1E2275A94F7D}" srcOrd="0" destOrd="0" presId="urn:microsoft.com/office/officeart/2005/8/layout/hierarchy6"/>
    <dgm:cxn modelId="{26DB2E2F-AD40-4AB5-AF0A-0710033C0A6B}" type="presParOf" srcId="{B479CA27-A218-4C40-8912-6464AACF6AE9}" destId="{23541813-CF2D-4E5A-B3CF-3D2CD02AB065}" srcOrd="1" destOrd="0" presId="urn:microsoft.com/office/officeart/2005/8/layout/hierarchy6"/>
    <dgm:cxn modelId="{3847601D-F805-411D-8127-D5303BF1E99E}" type="presParOf" srcId="{ED1A0A91-3915-412D-AA76-2610BDBCC4A9}" destId="{F65C0906-FE99-40D9-89C5-1F44C517E5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56181-2A91-461C-9FE9-2023DFCFF01D}">
      <dsp:nvSpPr>
        <dsp:cNvPr id="0" name=""/>
        <dsp:cNvSpPr/>
      </dsp:nvSpPr>
      <dsp:spPr>
        <a:xfrm>
          <a:off x="3467784" y="71175"/>
          <a:ext cx="1332210" cy="888140"/>
        </a:xfrm>
        <a:prstGeom prst="roundRect">
          <a:avLst>
            <a:gd name="adj" fmla="val 10000"/>
          </a:avLst>
        </a:prstGeom>
        <a:solidFill>
          <a:srgbClr val="C0E4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GSICS Exec Panel</a:t>
          </a:r>
        </a:p>
      </dsp:txBody>
      <dsp:txXfrm>
        <a:off x="3493797" y="97188"/>
        <a:ext cx="1280184" cy="836114"/>
      </dsp:txXfrm>
    </dsp:sp>
    <dsp:sp modelId="{A1CEFBCF-63D4-4002-BA6C-5041D5A27720}">
      <dsp:nvSpPr>
        <dsp:cNvPr id="0" name=""/>
        <dsp:cNvSpPr/>
      </dsp:nvSpPr>
      <dsp:spPr>
        <a:xfrm>
          <a:off x="2402015" y="959316"/>
          <a:ext cx="1731873" cy="355256"/>
        </a:xfrm>
        <a:custGeom>
          <a:avLst/>
          <a:gdLst/>
          <a:ahLst/>
          <a:cxnLst/>
          <a:rect l="0" t="0" r="0" b="0"/>
          <a:pathLst>
            <a:path>
              <a:moveTo>
                <a:pt x="1731873" y="0"/>
              </a:moveTo>
              <a:lnTo>
                <a:pt x="1731873" y="177628"/>
              </a:lnTo>
              <a:lnTo>
                <a:pt x="0" y="177628"/>
              </a:lnTo>
              <a:lnTo>
                <a:pt x="0" y="355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C8D6-8083-4C5B-8849-4524C3E7309C}">
      <dsp:nvSpPr>
        <dsp:cNvPr id="0" name=""/>
        <dsp:cNvSpPr/>
      </dsp:nvSpPr>
      <dsp:spPr>
        <a:xfrm>
          <a:off x="1735910" y="1314572"/>
          <a:ext cx="1332210" cy="88814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GSICS Coordination </a:t>
          </a:r>
          <a:r>
            <a:rPr lang="en-GB" sz="1300" b="1" kern="1200" dirty="0" err="1"/>
            <a:t>Center</a:t>
          </a:r>
          <a:endParaRPr lang="en-GB" sz="1300" b="1" kern="1200" dirty="0"/>
        </a:p>
      </dsp:txBody>
      <dsp:txXfrm>
        <a:off x="1761923" y="1340585"/>
        <a:ext cx="1280184" cy="836114"/>
      </dsp:txXfrm>
    </dsp:sp>
    <dsp:sp modelId="{848E9E0F-C9B3-4EED-8F8C-99C51DB9EA4E}">
      <dsp:nvSpPr>
        <dsp:cNvPr id="0" name=""/>
        <dsp:cNvSpPr/>
      </dsp:nvSpPr>
      <dsp:spPr>
        <a:xfrm>
          <a:off x="4088169" y="959316"/>
          <a:ext cx="91440" cy="35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A753-27DD-421F-BC45-07333D70FAE9}">
      <dsp:nvSpPr>
        <dsp:cNvPr id="0" name=""/>
        <dsp:cNvSpPr/>
      </dsp:nvSpPr>
      <dsp:spPr>
        <a:xfrm>
          <a:off x="3467784" y="1314572"/>
          <a:ext cx="1332210" cy="88814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GSICS Research Working Group</a:t>
          </a:r>
        </a:p>
      </dsp:txBody>
      <dsp:txXfrm>
        <a:off x="3493797" y="1340585"/>
        <a:ext cx="1280184" cy="836114"/>
      </dsp:txXfrm>
    </dsp:sp>
    <dsp:sp modelId="{380322F4-57BE-4816-807F-E12D5241257A}">
      <dsp:nvSpPr>
        <dsp:cNvPr id="0" name=""/>
        <dsp:cNvSpPr/>
      </dsp:nvSpPr>
      <dsp:spPr>
        <a:xfrm>
          <a:off x="670142" y="2202712"/>
          <a:ext cx="3463747" cy="355256"/>
        </a:xfrm>
        <a:custGeom>
          <a:avLst/>
          <a:gdLst/>
          <a:ahLst/>
          <a:cxnLst/>
          <a:rect l="0" t="0" r="0" b="0"/>
          <a:pathLst>
            <a:path>
              <a:moveTo>
                <a:pt x="3463747" y="0"/>
              </a:moveTo>
              <a:lnTo>
                <a:pt x="3463747" y="177628"/>
              </a:lnTo>
              <a:lnTo>
                <a:pt x="0" y="177628"/>
              </a:lnTo>
              <a:lnTo>
                <a:pt x="0" y="3552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0742-3710-46C3-9530-D11D16964A7B}">
      <dsp:nvSpPr>
        <dsp:cNvPr id="0" name=""/>
        <dsp:cNvSpPr/>
      </dsp:nvSpPr>
      <dsp:spPr>
        <a:xfrm>
          <a:off x="4037" y="2557968"/>
          <a:ext cx="1332210" cy="88814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FF0000"/>
              </a:solidFill>
            </a:rPr>
            <a:t>Space Weather </a:t>
          </a:r>
          <a:br>
            <a:rPr lang="en-GB" sz="1300" b="1" kern="1200" dirty="0">
              <a:solidFill>
                <a:srgbClr val="FF0000"/>
              </a:solidFill>
            </a:rPr>
          </a:br>
          <a:r>
            <a:rPr lang="en-GB" sz="1300" b="1" kern="1200" dirty="0">
              <a:solidFill>
                <a:srgbClr val="FF0000"/>
              </a:solidFill>
            </a:rPr>
            <a:t>Sub-Group</a:t>
          </a:r>
        </a:p>
      </dsp:txBody>
      <dsp:txXfrm>
        <a:off x="30050" y="2583981"/>
        <a:ext cx="1280184" cy="836114"/>
      </dsp:txXfrm>
    </dsp:sp>
    <dsp:sp modelId="{EE324458-7C65-45E3-9563-C780B5BEF8BB}">
      <dsp:nvSpPr>
        <dsp:cNvPr id="0" name=""/>
        <dsp:cNvSpPr/>
      </dsp:nvSpPr>
      <dsp:spPr>
        <a:xfrm>
          <a:off x="2402015" y="2202712"/>
          <a:ext cx="1731873" cy="355256"/>
        </a:xfrm>
        <a:custGeom>
          <a:avLst/>
          <a:gdLst/>
          <a:ahLst/>
          <a:cxnLst/>
          <a:rect l="0" t="0" r="0" b="0"/>
          <a:pathLst>
            <a:path>
              <a:moveTo>
                <a:pt x="1731873" y="0"/>
              </a:moveTo>
              <a:lnTo>
                <a:pt x="1731873" y="177628"/>
              </a:lnTo>
              <a:lnTo>
                <a:pt x="0" y="177628"/>
              </a:lnTo>
              <a:lnTo>
                <a:pt x="0" y="3552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07705-05EA-43AA-A5AA-E4540DB280E3}">
      <dsp:nvSpPr>
        <dsp:cNvPr id="0" name=""/>
        <dsp:cNvSpPr/>
      </dsp:nvSpPr>
      <dsp:spPr>
        <a:xfrm>
          <a:off x="1735910" y="2557968"/>
          <a:ext cx="1332210" cy="88814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UVN Spectrometer </a:t>
          </a:r>
          <a:br>
            <a:rPr lang="en-GB" sz="1300" kern="1200" dirty="0"/>
          </a:br>
          <a:r>
            <a:rPr lang="en-GB" sz="1300" kern="1200" dirty="0"/>
            <a:t>Sub-Group</a:t>
          </a:r>
        </a:p>
      </dsp:txBody>
      <dsp:txXfrm>
        <a:off x="1761923" y="2583981"/>
        <a:ext cx="1280184" cy="836114"/>
      </dsp:txXfrm>
    </dsp:sp>
    <dsp:sp modelId="{96D513FE-8BF4-4854-BAE2-47D418A0EA24}">
      <dsp:nvSpPr>
        <dsp:cNvPr id="0" name=""/>
        <dsp:cNvSpPr/>
      </dsp:nvSpPr>
      <dsp:spPr>
        <a:xfrm>
          <a:off x="4088169" y="2202712"/>
          <a:ext cx="91440" cy="35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A02F6-6E4C-47D7-AE53-9D496D0D1A3D}">
      <dsp:nvSpPr>
        <dsp:cNvPr id="0" name=""/>
        <dsp:cNvSpPr/>
      </dsp:nvSpPr>
      <dsp:spPr>
        <a:xfrm>
          <a:off x="3467784" y="2557968"/>
          <a:ext cx="1332210" cy="88814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VIS/NIR </a:t>
          </a:r>
          <a:br>
            <a:rPr lang="en-GB" sz="1300" kern="1200" dirty="0"/>
          </a:br>
          <a:r>
            <a:rPr lang="en-GB" sz="1300" kern="1200" dirty="0"/>
            <a:t>Sub-Group</a:t>
          </a:r>
        </a:p>
      </dsp:txBody>
      <dsp:txXfrm>
        <a:off x="3493797" y="2583981"/>
        <a:ext cx="1280184" cy="836114"/>
      </dsp:txXfrm>
    </dsp:sp>
    <dsp:sp modelId="{E043E564-3957-43F0-B8C0-6B1B470DD2B9}">
      <dsp:nvSpPr>
        <dsp:cNvPr id="0" name=""/>
        <dsp:cNvSpPr/>
      </dsp:nvSpPr>
      <dsp:spPr>
        <a:xfrm>
          <a:off x="4133889" y="2202712"/>
          <a:ext cx="1856035" cy="355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3"/>
              </a:lnTo>
              <a:lnTo>
                <a:pt x="1856035" y="177623"/>
              </a:lnTo>
              <a:lnTo>
                <a:pt x="1856035" y="3552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827D9-C3DD-4DE0-A79A-E8B96C207F19}">
      <dsp:nvSpPr>
        <dsp:cNvPr id="0" name=""/>
        <dsp:cNvSpPr/>
      </dsp:nvSpPr>
      <dsp:spPr>
        <a:xfrm>
          <a:off x="5323819" y="2557959"/>
          <a:ext cx="1332210" cy="88814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IR </a:t>
          </a:r>
          <a:br>
            <a:rPr lang="en-GB" sz="1300" kern="1200" dirty="0"/>
          </a:br>
          <a:r>
            <a:rPr lang="en-GB" sz="1300" kern="1200" dirty="0"/>
            <a:t>Sub-Group</a:t>
          </a:r>
        </a:p>
      </dsp:txBody>
      <dsp:txXfrm>
        <a:off x="5349832" y="2583972"/>
        <a:ext cx="1280184" cy="836114"/>
      </dsp:txXfrm>
    </dsp:sp>
    <dsp:sp modelId="{5CE182AC-0210-48C5-9C8E-6FE975553AD4}">
      <dsp:nvSpPr>
        <dsp:cNvPr id="0" name=""/>
        <dsp:cNvSpPr/>
      </dsp:nvSpPr>
      <dsp:spPr>
        <a:xfrm>
          <a:off x="4133889" y="2202712"/>
          <a:ext cx="3463747" cy="35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8"/>
              </a:lnTo>
              <a:lnTo>
                <a:pt x="3463747" y="177628"/>
              </a:lnTo>
              <a:lnTo>
                <a:pt x="3463747" y="3552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D1463-36DA-4760-8DEB-126908982614}">
      <dsp:nvSpPr>
        <dsp:cNvPr id="0" name=""/>
        <dsp:cNvSpPr/>
      </dsp:nvSpPr>
      <dsp:spPr>
        <a:xfrm>
          <a:off x="6931531" y="2557968"/>
          <a:ext cx="1332210" cy="88814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Microwave Sub-Group</a:t>
          </a:r>
        </a:p>
      </dsp:txBody>
      <dsp:txXfrm>
        <a:off x="6957544" y="2583981"/>
        <a:ext cx="1280184" cy="836114"/>
      </dsp:txXfrm>
    </dsp:sp>
    <dsp:sp modelId="{785E11EE-5A08-41F1-BB0F-024A0F91D569}">
      <dsp:nvSpPr>
        <dsp:cNvPr id="0" name=""/>
        <dsp:cNvSpPr/>
      </dsp:nvSpPr>
      <dsp:spPr>
        <a:xfrm>
          <a:off x="4133889" y="959316"/>
          <a:ext cx="1731873" cy="35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8"/>
              </a:lnTo>
              <a:lnTo>
                <a:pt x="1731873" y="177628"/>
              </a:lnTo>
              <a:lnTo>
                <a:pt x="1731873" y="355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0F4A-ACB6-4D52-B857-1E2275A94F7D}">
      <dsp:nvSpPr>
        <dsp:cNvPr id="0" name=""/>
        <dsp:cNvSpPr/>
      </dsp:nvSpPr>
      <dsp:spPr>
        <a:xfrm>
          <a:off x="5199657" y="1314572"/>
          <a:ext cx="1332210" cy="88814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GSICS Data Working Group</a:t>
          </a:r>
        </a:p>
      </dsp:txBody>
      <dsp:txXfrm>
        <a:off x="5225670" y="1340585"/>
        <a:ext cx="1280184" cy="836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>
                <a:uFillTx/>
              </a:defRPr>
            </a:lvl1pPr>
          </a:lstStyle>
          <a:p>
            <a:fld id="{7EBA6011-D5A5-40A0-9816-BFBBCCF49726}" type="datetimeFigureOut">
              <a:rPr lang="en-US" smtClean="0">
                <a:uFillTx/>
              </a:rPr>
              <a:pPr/>
              <a:t>2/27/2023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>
                <a:uFillTx/>
              </a:defRPr>
            </a:lvl1pPr>
          </a:lstStyle>
          <a:p>
            <a:fld id="{0A449434-C1C9-452B-B57D-20BDB57FE6F7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494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>
                <a:uFillTx/>
              </a:defRPr>
            </a:lvl1pPr>
          </a:lstStyle>
          <a:p>
            <a:fld id="{72B6586B-7F00-4A07-9179-BDE2E7749057}" type="datetimeFigureOut">
              <a:rPr lang="en-US" smtClean="0">
                <a:uFillTx/>
              </a:rPr>
              <a:pPr/>
              <a:t>2/27/2023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0563"/>
            <a:ext cx="6146800" cy="345757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2301" tIns="46151" rIns="92301" bIns="46151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>
                <a:uFillTx/>
              </a:defRPr>
            </a:lvl1pPr>
          </a:lstStyle>
          <a:p>
            <a:fld id="{0D06836A-E74D-4296-99F3-8D1D9C87C1E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513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66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/>
              <a:pPr>
                <a:defRPr/>
              </a:pPr>
              <a:t>27 February 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67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195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109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5443" y="1312508"/>
            <a:ext cx="115824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uFillTx/>
              <a:latin typeface="Arial Unicode MS" panose="020B0604020202020204" pitchFamily="34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28600" y="944881"/>
            <a:ext cx="11582400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uFillTx/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0400" y="2209800"/>
            <a:ext cx="7924800" cy="109174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cap="all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66800"/>
            <a:ext cx="10972800" cy="5486400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uFillTx/>
                <a:latin typeface="Times New Roman" panose="02020603050405020304" pitchFamily="18" charset="0"/>
              </a:defRPr>
            </a:lvl1pPr>
            <a:lvl2pPr>
              <a:defRPr sz="2200" b="0" baseline="0">
                <a:uFillTx/>
                <a:latin typeface="Times New Roman" panose="02020603050405020304" pitchFamily="18" charset="0"/>
              </a:defRPr>
            </a:lvl2pPr>
            <a:lvl3pPr>
              <a:defRPr sz="1800" b="0" baseline="0">
                <a:uFillTx/>
                <a:latin typeface="Times New Roman" panose="02020603050405020304" pitchFamily="18" charset="0"/>
              </a:defRPr>
            </a:lvl3pPr>
            <a:lvl4pPr>
              <a:defRPr sz="1400" b="0" baseline="0">
                <a:uFillTx/>
                <a:latin typeface="Times New Roman" panose="02020603050405020304" pitchFamily="18" charset="0"/>
              </a:defRPr>
            </a:lvl4pPr>
            <a:lvl5pPr>
              <a:defRPr sz="1600">
                <a:uFillTx/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0" y="914400"/>
            <a:ext cx="115824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uFillTx/>
              <a:latin typeface="Arial Unicode MS" panose="020B0604020202020204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160792"/>
            <a:ext cx="9233996" cy="6194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0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0" y="6627168"/>
            <a:ext cx="11582400" cy="230832"/>
          </a:xfrm>
          <a:prstGeom prst="rect">
            <a:avLst/>
          </a:prstGeom>
          <a:solidFill>
            <a:srgbClr val="0594C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uFillTx/>
              <a:latin typeface="Arial Unicode MS" panose="020B0604020202020204" pitchFamily="34" charset="-128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1582400" y="6627168"/>
            <a:ext cx="609601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fld id="{4DB7EEFB-DC97-42DD-BFAE-B03C0AA10059}" type="slidenum">
              <a:rPr lang="en-US" sz="1000" b="0" smtClean="0">
                <a:solidFill>
                  <a:srgbClr val="0594C9"/>
                </a:solidFill>
                <a:uFillTx/>
                <a:latin typeface="Calibri" panose="020F0502020204030204" pitchFamily="34" charset="0"/>
                <a:cs typeface="Arial Unicode MS" panose="020B0604020202020204" pitchFamily="34" charset="-128"/>
              </a:rPr>
              <a:pPr algn="ctr"/>
              <a:t>‹#›</a:t>
            </a:fld>
            <a:endParaRPr lang="en-US" sz="1000" b="0" dirty="0">
              <a:solidFill>
                <a:srgbClr val="0594C9"/>
              </a:solidFill>
              <a:uFillTx/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" y="6662657"/>
            <a:ext cx="11582399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900" b="1" baseline="0" dirty="0">
                <a:solidFill>
                  <a:schemeClr val="bg1"/>
                </a:solidFill>
                <a:uFillTx/>
                <a:latin typeface="Calibri" panose="020F0502020204030204" pitchFamily="34" charset="0"/>
              </a:rPr>
              <a:t>GSICS Annual Meeting 2023,  Feb 27 – March 3, College Park, MD, USA</a:t>
            </a:r>
            <a:endParaRPr lang="en-US" sz="900" dirty="0">
              <a:solidFill>
                <a:schemeClr val="bg1"/>
              </a:solidFill>
              <a:uFillTx/>
              <a:latin typeface="Calibri" panose="020F0502020204030204" pitchFamily="34" charset="0"/>
            </a:endParaRPr>
          </a:p>
        </p:txBody>
      </p:sp>
      <p:sp>
        <p:nvSpPr>
          <p:cNvPr id="3" name="AutoShape 2" descr="Image result for GSICS logo small"/>
          <p:cNvSpPr>
            <a:spLocks noChangeAspect="1" noChangeArrowheads="1"/>
          </p:cNvSpPr>
          <p:nvPr userDrawn="1"/>
        </p:nvSpPr>
        <p:spPr bwMode="auto">
          <a:xfrm>
            <a:off x="3454400" y="99060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030" name="Picture 6" descr="http://gsics.atmos.umd.edu/pub/Development/Logos/GSICS180px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41"/>
            <a:ext cx="1444997" cy="5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 Page | CICS-MD">
            <a:extLst>
              <a:ext uri="{FF2B5EF4-FFF2-40B4-BE49-F238E27FC236}">
                <a16:creationId xmlns:a16="http://schemas.microsoft.com/office/drawing/2014/main" id="{EE3A41E2-EBD2-4B7E-AA11-DA72FA4982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529" y="191141"/>
            <a:ext cx="1176471" cy="6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sics.atmos.umd.edu/pub/Development/20210513/manik_noaa_visnir0513202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52600"/>
            <a:ext cx="7772400" cy="1828800"/>
          </a:xfrm>
        </p:spPr>
        <p:txBody>
          <a:bodyPr/>
          <a:lstStyle/>
          <a:p>
            <a:r>
              <a:rPr lang="en-US" dirty="0"/>
              <a:t>Introduction to the 2023 GSICS mini-conference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3886200"/>
            <a:ext cx="560842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Fangfang Yu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5581" y="4728001"/>
            <a:ext cx="186846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GRWG Chair</a:t>
            </a:r>
          </a:p>
        </p:txBody>
      </p:sp>
      <p:pic>
        <p:nvPicPr>
          <p:cNvPr id="7" name="Picture 2" descr="Image result for mini">
            <a:extLst>
              <a:ext uri="{FF2B5EF4-FFF2-40B4-BE49-F238E27FC236}">
                <a16:creationId xmlns:a16="http://schemas.microsoft.com/office/drawing/2014/main" id="{05020D9E-C4F2-45AD-B271-C75D697C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86400"/>
            <a:ext cx="18954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7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4D38A5-3540-419C-89D1-336E914D5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976493"/>
              </p:ext>
            </p:extLst>
          </p:nvPr>
        </p:nvGraphicFramePr>
        <p:xfrm>
          <a:off x="683172" y="1066801"/>
          <a:ext cx="10825655" cy="5486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428">
                  <a:extLst>
                    <a:ext uri="{9D8B030D-6E8A-4147-A177-3AD203B41FA5}">
                      <a16:colId xmlns:a16="http://schemas.microsoft.com/office/drawing/2014/main" val="134094433"/>
                    </a:ext>
                  </a:extLst>
                </a:gridCol>
                <a:gridCol w="1413641">
                  <a:extLst>
                    <a:ext uri="{9D8B030D-6E8A-4147-A177-3AD203B41FA5}">
                      <a16:colId xmlns:a16="http://schemas.microsoft.com/office/drawing/2014/main" val="3744774798"/>
                    </a:ext>
                  </a:extLst>
                </a:gridCol>
                <a:gridCol w="6422988">
                  <a:extLst>
                    <a:ext uri="{9D8B030D-6E8A-4147-A177-3AD203B41FA5}">
                      <a16:colId xmlns:a16="http://schemas.microsoft.com/office/drawing/2014/main" val="941313457"/>
                    </a:ext>
                  </a:extLst>
                </a:gridCol>
                <a:gridCol w="2300598">
                  <a:extLst>
                    <a:ext uri="{9D8B030D-6E8A-4147-A177-3AD203B41FA5}">
                      <a16:colId xmlns:a16="http://schemas.microsoft.com/office/drawing/2014/main" val="437501127"/>
                    </a:ext>
                  </a:extLst>
                </a:gridCol>
              </a:tblGrid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Time (EST)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Presenter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Topic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Organization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2177700976"/>
                  </a:ext>
                </a:extLst>
              </a:tr>
              <a:tr h="18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7:30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Coffee, posters and orientation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2825620726"/>
                  </a:ext>
                </a:extLst>
              </a:tr>
              <a:tr h="18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8:30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Mitch Goldberg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GSICS Welcome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 NESDIS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634661812"/>
                  </a:ext>
                </a:extLst>
              </a:tr>
              <a:tr h="18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8:40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Doug Howard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 Welcome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 STAR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3837873629"/>
                  </a:ext>
                </a:extLst>
              </a:tr>
              <a:tr h="18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8:50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Fangfang Yu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Intro. to Mini Conference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UMD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3066299570"/>
                  </a:ext>
                </a:extLst>
              </a:tr>
              <a:tr h="18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9:00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Larry Flynn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Logistics information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 STAR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1637687087"/>
                  </a:ext>
                </a:extLst>
              </a:tr>
              <a:tr h="18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9:10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Fangli Dou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Monitoring of FY-3E Instruments' performances using RTM and NWP data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CMA (remotely)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1362378245"/>
                  </a:ext>
                </a:extLst>
              </a:tr>
              <a:tr h="18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9:30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 Levy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Feedback MODIS to VIIRS L2 Products Continuity (TBD)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NASA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2632352728"/>
                  </a:ext>
                </a:extLst>
              </a:tr>
              <a:tr h="18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9:50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Emma Woolliams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QA4EO : Applying metrological principles 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UK NPL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629410103"/>
                  </a:ext>
                </a:extLst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10:10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Coffee Break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1102"/>
                  </a:ext>
                </a:extLst>
              </a:tr>
              <a:tr h="18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10:40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Emma Woolliams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Developing QA4EO: Comparisons as a system and steps towards metrological approaches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UK NPL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4160786708"/>
                  </a:ext>
                </a:extLst>
              </a:tr>
              <a:tr h="183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11:10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Betsy Weatherhead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Planning Continuity for Critical Earth Observations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Jupiter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2129007564"/>
                  </a:ext>
                </a:extLst>
              </a:tr>
              <a:tr h="17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11:30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 Rosenberg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OCO-2/3: Unique Challenges of Trace Gas Spectrometers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NASA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2258131800"/>
                  </a:ext>
                </a:extLst>
              </a:tr>
              <a:tr h="227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11:55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Ruediger Lang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CO2M mission - overview and status of Cal/Val planning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EUMETSAT (remotely)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4032634906"/>
                  </a:ext>
                </a:extLst>
              </a:tr>
              <a:tr h="297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Lunch Break &amp; Picture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1701"/>
                  </a:ext>
                </a:extLst>
              </a:tr>
              <a:tr h="17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13:30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Changyong Cao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NOAA-21 cal/val overview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3114050675"/>
                  </a:ext>
                </a:extLst>
              </a:tr>
              <a:tr h="34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13:50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Paolo </a:t>
                      </a:r>
                      <a:r>
                        <a:rPr lang="en-US" sz="1100" u="none" strike="noStrike" dirty="0" err="1">
                          <a:effectLst/>
                        </a:rPr>
                        <a:t>Castracane</a:t>
                      </a:r>
                      <a:r>
                        <a:rPr lang="en-US" sz="1100" u="none" strike="noStrike" dirty="0">
                          <a:effectLst/>
                        </a:rPr>
                        <a:t>  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ESA Cal/Val Strategy for Optical Land-Imaging Satellites: Overall Approach and Pathway towards Interoperability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ESA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3945089508"/>
                  </a:ext>
                </a:extLst>
              </a:tr>
              <a:tr h="17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14:10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Andrew Collard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error budget for satellite radiance assimilation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3378112412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sngStrike" dirty="0">
                          <a:effectLst/>
                        </a:rPr>
                        <a:t>14:30</a:t>
                      </a:r>
                      <a:endParaRPr lang="en-US" sz="1100" b="1" i="0" u="none" strike="sng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sngStrike">
                          <a:effectLst/>
                        </a:rPr>
                        <a:t>Ben Johnson</a:t>
                      </a:r>
                      <a:endParaRPr lang="en-US" sz="1100" b="1" i="0" u="none" strike="sng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sngStrike">
                          <a:effectLst/>
                        </a:rPr>
                        <a:t>CRTM science updates and accuracy improvements for satellite-based sensor simulation</a:t>
                      </a:r>
                      <a:endParaRPr lang="en-US" sz="1100" b="1" i="0" u="none" strike="sng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sngStrike" dirty="0">
                          <a:effectLst/>
                        </a:rPr>
                        <a:t>NOAA  </a:t>
                      </a:r>
                      <a:endParaRPr lang="en-US" sz="1100" b="1" i="0" u="none" strike="sng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1480363021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14:50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Coffee Break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110979"/>
                  </a:ext>
                </a:extLst>
              </a:tr>
              <a:tr h="218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15:20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Vladimir Kondratovich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Image Navigation and Registration Assessment for ABI at NOAA STAR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UMD/NOAA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4208960620"/>
                  </a:ext>
                </a:extLst>
              </a:tr>
              <a:tr h="218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15:40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Betsy Weatherhead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Merging satellite data to create long-term records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Jupiter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2908875396"/>
                  </a:ext>
                </a:extLst>
              </a:tr>
              <a:tr h="420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16:00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Mounir Lekoura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MICMICS: an advanced infrastructure dedicated to the radiometric monitoring of EUMETSAT-operated missions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EUMETSAT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2146890561"/>
                  </a:ext>
                </a:extLst>
              </a:tr>
              <a:tr h="218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16:20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Andrew </a:t>
                      </a:r>
                      <a:r>
                        <a:rPr lang="en-US" sz="1100" u="none" strike="noStrike" dirty="0" err="1">
                          <a:effectLst/>
                        </a:rPr>
                        <a:t>Heidinger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Feedback from ISCCP-NG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 (Remotely)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388823652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DISCUSSION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7" marR="7007" marT="7007" marB="0" anchor="b"/>
                </a:tc>
                <a:extLst>
                  <a:ext uri="{0D108BD9-81ED-4DB2-BD59-A6C34878D82A}">
                    <a16:rowId xmlns:a16="http://schemas.microsoft.com/office/drawing/2014/main" val="34953956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3262B6B-CAE8-4F69-92DD-0DD318BB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Conference Agenda</a:t>
            </a:r>
          </a:p>
        </p:txBody>
      </p:sp>
    </p:spTree>
    <p:extLst>
      <p:ext uri="{BB962C8B-B14F-4D97-AF65-F5344CB8AC3E}">
        <p14:creationId xmlns:p14="http://schemas.microsoft.com/office/powerpoint/2010/main" val="127006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7311B-2865-41AA-AFB5-4885ABC47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space weather subgroup is established to join the GRWG team</a:t>
            </a:r>
          </a:p>
          <a:p>
            <a:pPr lvl="1"/>
            <a:r>
              <a:rPr lang="en-US" dirty="0"/>
              <a:t>IR, VNIR, MW, and UVN spectrometers and SW subgroups</a:t>
            </a:r>
          </a:p>
          <a:p>
            <a:r>
              <a:rPr lang="en-US" dirty="0"/>
              <a:t>GSICS continues</a:t>
            </a:r>
          </a:p>
          <a:p>
            <a:pPr lvl="1"/>
            <a:r>
              <a:rPr lang="en-US" dirty="0"/>
              <a:t>Evolving</a:t>
            </a:r>
          </a:p>
          <a:p>
            <a:pPr lvl="1"/>
            <a:r>
              <a:rPr lang="en-US" dirty="0"/>
              <a:t>Performing GSICS products</a:t>
            </a:r>
          </a:p>
          <a:p>
            <a:pPr lvl="1"/>
            <a:r>
              <a:rPr lang="en-US" dirty="0"/>
              <a:t>Developing new deliverables</a:t>
            </a:r>
          </a:p>
          <a:p>
            <a:pPr lvl="1"/>
            <a:r>
              <a:rPr lang="en-US" dirty="0"/>
              <a:t>Cooperating with related activities to integrate into WIGOS</a:t>
            </a:r>
          </a:p>
          <a:p>
            <a:pPr lvl="1"/>
            <a:r>
              <a:rPr lang="en-US" dirty="0"/>
              <a:t>Supporting architecture for climate monitoring from space</a:t>
            </a:r>
          </a:p>
          <a:p>
            <a:pPr lvl="1"/>
            <a:endParaRPr lang="en-US" dirty="0"/>
          </a:p>
          <a:p>
            <a:r>
              <a:rPr lang="en-US" dirty="0"/>
              <a:t>Today: Examples of interactions and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activities</a:t>
            </a:r>
          </a:p>
          <a:p>
            <a:r>
              <a:rPr lang="en-US" dirty="0"/>
              <a:t>Rest of the week: focus on development of GSICS products and deliverables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93511A-AFBE-4EAA-BFCA-13EB0917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</a:rPr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3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4512CE-F068-4C1F-90FF-B6B4F2EC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talk is 20 – 30 minutes</a:t>
            </a:r>
          </a:p>
          <a:p>
            <a:r>
              <a:rPr lang="en-US" dirty="0"/>
              <a:t>Please leave at least 5 minutes for questions</a:t>
            </a:r>
          </a:p>
          <a:p>
            <a:r>
              <a:rPr lang="en-US" dirty="0"/>
              <a:t>The chair will give a warning at the 5 minutes before the slot ends</a:t>
            </a:r>
          </a:p>
          <a:p>
            <a:r>
              <a:rPr lang="en-US" dirty="0"/>
              <a:t>The slides will be posted to the GSICS wiki webpage</a:t>
            </a:r>
          </a:p>
          <a:p>
            <a:pPr lvl="1"/>
            <a:r>
              <a:rPr lang="en-US" dirty="0"/>
              <a:t>Unless you tell me not  to</a:t>
            </a:r>
          </a:p>
          <a:p>
            <a:pPr lvl="1"/>
            <a:r>
              <a:rPr lang="en-US" dirty="0"/>
              <a:t>File name conventions: 1x_GSICS_2023_PresenterLastName_KeyWords.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5400" dirty="0"/>
              <a:t>				</a:t>
            </a:r>
            <a:r>
              <a:rPr lang="en-US" sz="4000" dirty="0"/>
              <a:t>Thank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2138B7-3D63-4EE3-A252-E166221F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to Speakers</a:t>
            </a:r>
          </a:p>
        </p:txBody>
      </p:sp>
    </p:spTree>
    <p:extLst>
      <p:ext uri="{BB962C8B-B14F-4D97-AF65-F5344CB8AC3E}">
        <p14:creationId xmlns:p14="http://schemas.microsoft.com/office/powerpoint/2010/main" val="98588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592FA-F973-4452-B8B2-7EE2363F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GSICS? – by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14DC57-1883-414E-A122-DF974EFAC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19200"/>
            <a:ext cx="6849294" cy="51467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A231A1-EA8C-4C6C-B4BF-BDB96190B173}"/>
              </a:ext>
            </a:extLst>
          </p:cNvPr>
          <p:cNvCxnSpPr>
            <a:cxnSpLocks/>
          </p:cNvCxnSpPr>
          <p:nvPr/>
        </p:nvCxnSpPr>
        <p:spPr>
          <a:xfrm>
            <a:off x="4267200" y="4572000"/>
            <a:ext cx="381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632F35-0ED4-408C-97E9-6BD4BF833696}"/>
              </a:ext>
            </a:extLst>
          </p:cNvPr>
          <p:cNvCxnSpPr/>
          <p:nvPr/>
        </p:nvCxnSpPr>
        <p:spPr>
          <a:xfrm>
            <a:off x="5486400" y="4343400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8B6E06-C64F-4ABC-999F-3DBEB066B52D}"/>
              </a:ext>
            </a:extLst>
          </p:cNvPr>
          <p:cNvCxnSpPr>
            <a:cxnSpLocks/>
          </p:cNvCxnSpPr>
          <p:nvPr/>
        </p:nvCxnSpPr>
        <p:spPr>
          <a:xfrm>
            <a:off x="4572000" y="2209800"/>
            <a:ext cx="281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0634C-4781-46A9-9833-17494285740C}"/>
              </a:ext>
            </a:extLst>
          </p:cNvPr>
          <p:cNvCxnSpPr>
            <a:cxnSpLocks/>
          </p:cNvCxnSpPr>
          <p:nvPr/>
        </p:nvCxnSpPr>
        <p:spPr>
          <a:xfrm>
            <a:off x="4267200" y="2438400"/>
            <a:ext cx="381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592FA-F973-4452-B8B2-7EE2363F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GSICS?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1BF950-D27F-4C62-AC94-F4DDD0EA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066800"/>
            <a:ext cx="6172200" cy="5410200"/>
          </a:xfrm>
        </p:spPr>
        <p:txBody>
          <a:bodyPr/>
          <a:lstStyle/>
          <a:p>
            <a:r>
              <a:rPr lang="en-US" sz="2000" dirty="0"/>
              <a:t>Global Space-based Inter-Calibration System</a:t>
            </a:r>
          </a:p>
          <a:p>
            <a:pPr lvl="1"/>
            <a:r>
              <a:rPr lang="en-US" sz="1600" dirty="0"/>
              <a:t>International collaborative effort initiated by WMO and CGMS in 2005</a:t>
            </a:r>
          </a:p>
          <a:p>
            <a:r>
              <a:rPr lang="en-US" sz="2000" dirty="0"/>
              <a:t>Goal</a:t>
            </a:r>
          </a:p>
          <a:p>
            <a:pPr lvl="1"/>
            <a:r>
              <a:rPr lang="en-US" sz="1600" dirty="0"/>
              <a:t>To produce consistent, well-calibrated data from the Earth Observing satellites</a:t>
            </a:r>
          </a:p>
          <a:p>
            <a:r>
              <a:rPr lang="en-US" sz="2000" dirty="0"/>
              <a:t>Members</a:t>
            </a:r>
          </a:p>
          <a:p>
            <a:pPr lvl="1"/>
            <a:r>
              <a:rPr lang="en-US" sz="1600" dirty="0"/>
              <a:t>Current 18 entities and one observer, </a:t>
            </a:r>
            <a:r>
              <a:rPr lang="en-US" sz="1600" dirty="0">
                <a:cs typeface="Times New Roman" panose="02020603050405020304" pitchFamily="18" charset="0"/>
              </a:rPr>
              <a:t>https://gsics.wmo.int</a:t>
            </a:r>
            <a:endParaRPr lang="en-US" sz="1600" dirty="0"/>
          </a:p>
          <a:p>
            <a:r>
              <a:rPr lang="en-US" sz="2000" dirty="0"/>
              <a:t>Approaches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Best practices</a:t>
            </a:r>
            <a:r>
              <a:rPr lang="en-US" sz="1600" dirty="0"/>
              <a:t> for inter-calibration algorithm/procedure </a:t>
            </a:r>
          </a:p>
          <a:p>
            <a:pPr lvl="1"/>
            <a:r>
              <a:rPr lang="en-US" sz="1600" dirty="0"/>
              <a:t>Community recommendation of </a:t>
            </a:r>
            <a:r>
              <a:rPr lang="en-US" sz="1600" b="1" dirty="0">
                <a:solidFill>
                  <a:srgbClr val="FF0000"/>
                </a:solidFill>
              </a:rPr>
              <a:t>common reference/standard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Traceability</a:t>
            </a:r>
            <a:r>
              <a:rPr lang="en-US" sz="1600" dirty="0"/>
              <a:t> with unbroken uncertainty chain in products</a:t>
            </a:r>
          </a:p>
          <a:p>
            <a:r>
              <a:rPr lang="en-US" sz="2000" dirty="0"/>
              <a:t>Users</a:t>
            </a:r>
          </a:p>
          <a:p>
            <a:pPr lvl="1"/>
            <a:r>
              <a:rPr lang="en-US" sz="1600" dirty="0"/>
              <a:t>Satellite application communities</a:t>
            </a:r>
          </a:p>
          <a:p>
            <a:pPr lvl="1"/>
            <a:r>
              <a:rPr lang="en-US" sz="1600" dirty="0"/>
              <a:t>Satellite operators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C71DF-58F1-40EF-B258-42DD702F1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142999"/>
            <a:ext cx="4043692" cy="3365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7F1A3C-7F43-4406-884E-F67A252EF47F}"/>
              </a:ext>
            </a:extLst>
          </p:cNvPr>
          <p:cNvSpPr txBox="1"/>
          <p:nvPr/>
        </p:nvSpPr>
        <p:spPr>
          <a:xfrm>
            <a:off x="8495009" y="4593770"/>
            <a:ext cx="122687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Hewison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CD196C-A965-421C-809F-991FCB11D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47" y="2743200"/>
            <a:ext cx="3574088" cy="2438400"/>
          </a:xfrm>
          <a:ln w="1270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EE9E4A-AAF6-4464-A937-3025969C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GSICS Objectives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C6B322C-AB36-43C5-AD51-73A7E3FDBEF4}"/>
              </a:ext>
            </a:extLst>
          </p:cNvPr>
          <p:cNvSpPr txBox="1">
            <a:spLocks/>
          </p:cNvSpPr>
          <p:nvPr/>
        </p:nvSpPr>
        <p:spPr>
          <a:xfrm>
            <a:off x="606479" y="1066800"/>
            <a:ext cx="7315200" cy="5446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b="0" kern="120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0" kern="120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GSICS aims to </a:t>
            </a:r>
            <a:r>
              <a:rPr lang="en-US" sz="2400" dirty="0">
                <a:solidFill>
                  <a:srgbClr val="FF0000"/>
                </a:solidFill>
              </a:rPr>
              <a:t>ensure consistent accuracy</a:t>
            </a:r>
            <a:r>
              <a:rPr lang="en-US" sz="2400" dirty="0"/>
              <a:t> among space-based observations worldwide for climate monitoring, weather forecasting, and environmental applications.</a:t>
            </a:r>
          </a:p>
          <a:p>
            <a:pPr lvl="1"/>
            <a:r>
              <a:rPr lang="en-US" sz="1800" dirty="0"/>
              <a:t>Ensure stable generation of L2+ products</a:t>
            </a:r>
          </a:p>
          <a:p>
            <a:pPr lvl="1"/>
            <a:r>
              <a:rPr lang="en-US" sz="1800" dirty="0"/>
              <a:t>Reduce bias between L1b products of series instruments via satellite inter-calibration</a:t>
            </a:r>
          </a:p>
          <a:p>
            <a:pPr lvl="1"/>
            <a:r>
              <a:rPr lang="en-US" sz="1800" dirty="0"/>
              <a:t>Improve instrument calibration accuracy</a:t>
            </a:r>
          </a:p>
          <a:p>
            <a:pPr lvl="1"/>
            <a:r>
              <a:rPr lang="en-US" sz="1800" dirty="0"/>
              <a:t>Improve consistency between instruments</a:t>
            </a:r>
          </a:p>
          <a:p>
            <a:pPr lvl="1"/>
            <a:r>
              <a:rPr lang="en-US" sz="1800" dirty="0"/>
              <a:t>Support prelaunch instrument characterization</a:t>
            </a:r>
          </a:p>
          <a:p>
            <a:pPr lvl="1"/>
            <a:r>
              <a:rPr lang="en-US" sz="1800" dirty="0"/>
              <a:t>Provide traceability of measurements</a:t>
            </a:r>
          </a:p>
          <a:p>
            <a:r>
              <a:rPr lang="en-US" sz="2400" dirty="0"/>
              <a:t>Actively perform and deliver GSICS products and deliverables</a:t>
            </a:r>
          </a:p>
          <a:p>
            <a:pPr lvl="1"/>
            <a:r>
              <a:rPr lang="en-US" sz="1800" dirty="0"/>
              <a:t>GSICS was selected as a stakeholder organization in the WMO-BIPM 2022 workshop on Metrology for Climate 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323809-405C-4704-84FF-6B82A056747B}"/>
              </a:ext>
            </a:extLst>
          </p:cNvPr>
          <p:cNvSpPr txBox="1"/>
          <p:nvPr/>
        </p:nvSpPr>
        <p:spPr>
          <a:xfrm>
            <a:off x="2590800" y="5791200"/>
            <a:ext cx="76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27AE66-E471-46E1-839C-A069529CCC91}"/>
              </a:ext>
            </a:extLst>
          </p:cNvPr>
          <p:cNvCxnSpPr/>
          <p:nvPr/>
        </p:nvCxnSpPr>
        <p:spPr>
          <a:xfrm>
            <a:off x="8226847" y="50292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1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8"/>
          <p:cNvGrpSpPr/>
          <p:nvPr/>
        </p:nvGrpSpPr>
        <p:grpSpPr>
          <a:xfrm>
            <a:off x="6661044" y="4072754"/>
            <a:ext cx="1736761" cy="2091571"/>
            <a:chOff x="2758993" y="4104285"/>
            <a:chExt cx="1736761" cy="2091571"/>
          </a:xfrm>
        </p:grpSpPr>
        <p:sp>
          <p:nvSpPr>
            <p:cNvPr id="50" name="TextBox 49"/>
            <p:cNvSpPr txBox="1"/>
            <p:nvPr/>
          </p:nvSpPr>
          <p:spPr>
            <a:xfrm rot="16200000">
              <a:off x="3380853" y="4990571"/>
              <a:ext cx="14714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r>
                <a:rPr lang="fr-CH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Standards, conventions,</a:t>
              </a:r>
              <a:endParaRPr lang="en-US" sz="2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 flipH="1">
              <a:off x="3029560" y="4104285"/>
              <a:ext cx="1466194" cy="201186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58993" y="4508946"/>
              <a:ext cx="788275" cy="1686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563034" y="5375598"/>
              <a:ext cx="0" cy="7405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GSICS Products and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86" y="1142121"/>
            <a:ext cx="6856307" cy="5274443"/>
          </a:xfrm>
        </p:spPr>
        <p:txBody>
          <a:bodyPr/>
          <a:lstStyle/>
          <a:p>
            <a:r>
              <a:rPr lang="en-GB" sz="2400" dirty="0"/>
              <a:t>GSICS Products for users of satellite data, including calibration corrections/coefficients</a:t>
            </a:r>
          </a:p>
          <a:p>
            <a:r>
              <a:rPr lang="en-GB" sz="2400" dirty="0"/>
              <a:t>GSICS Algorithms, which describe inter-calibration processes, (described by ATBD)  </a:t>
            </a:r>
          </a:p>
          <a:p>
            <a:r>
              <a:rPr lang="en-GB" sz="2400" dirty="0"/>
              <a:t>GSICS Monitoring Reports, assessments  </a:t>
            </a:r>
          </a:p>
          <a:p>
            <a:r>
              <a:rPr lang="en-GB" sz="2400" dirty="0"/>
              <a:t>GSICS Reference datasets, including </a:t>
            </a:r>
            <a:br>
              <a:rPr lang="en-GB" sz="2400" dirty="0"/>
            </a:br>
            <a:r>
              <a:rPr lang="en-GB" sz="2400" dirty="0"/>
              <a:t>Solar spectrum, … </a:t>
            </a:r>
          </a:p>
          <a:p>
            <a:r>
              <a:rPr lang="en-GB" sz="2400" dirty="0"/>
              <a:t>GSICS Tools for use by inter-calibration developers, (GIRO, SBAF, …)  </a:t>
            </a:r>
          </a:p>
          <a:p>
            <a:r>
              <a:rPr lang="en-GB" sz="2400" dirty="0"/>
              <a:t>GSICS recommended standards,</a:t>
            </a:r>
            <a:br>
              <a:rPr lang="en-GB" sz="2400" dirty="0"/>
            </a:br>
            <a:r>
              <a:rPr lang="en-GB" sz="2400" dirty="0"/>
              <a:t>conventions and guidelines, </a:t>
            </a:r>
          </a:p>
          <a:p>
            <a:r>
              <a:rPr lang="en-GB" sz="2400" dirty="0"/>
              <a:t>GSICS User Services, information 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4" name="Group 31"/>
          <p:cNvGrpSpPr/>
          <p:nvPr/>
        </p:nvGrpSpPr>
        <p:grpSpPr>
          <a:xfrm>
            <a:off x="8531854" y="3358048"/>
            <a:ext cx="1313784" cy="1019480"/>
            <a:chOff x="4629804" y="3389580"/>
            <a:chExt cx="1313784" cy="1019480"/>
          </a:xfrm>
        </p:grpSpPr>
        <p:sp>
          <p:nvSpPr>
            <p:cNvPr id="33" name="Rectangle 32"/>
            <p:cNvSpPr/>
            <p:nvPr/>
          </p:nvSpPr>
          <p:spPr>
            <a:xfrm>
              <a:off x="5276210" y="3389580"/>
              <a:ext cx="646386" cy="1019479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29804" y="3393397"/>
              <a:ext cx="1313784" cy="1015663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000" b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CH" dirty="0"/>
                <a:t>Monitoring </a:t>
              </a:r>
              <a:r>
                <a:rPr lang="fr-CH" dirty="0" err="1"/>
                <a:t>assessmentreports</a:t>
              </a:r>
              <a:endParaRPr lang="en-US" dirty="0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537114" y="2559243"/>
            <a:ext cx="1292772" cy="707886"/>
            <a:chOff x="4635064" y="2590775"/>
            <a:chExt cx="1292772" cy="707886"/>
          </a:xfrm>
        </p:grpSpPr>
        <p:sp>
          <p:nvSpPr>
            <p:cNvPr id="36" name="Rectangle 35"/>
            <p:cNvSpPr/>
            <p:nvPr/>
          </p:nvSpPr>
          <p:spPr>
            <a:xfrm>
              <a:off x="4635064" y="2590775"/>
              <a:ext cx="646386" cy="707886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35064" y="2590775"/>
              <a:ext cx="1292772" cy="70788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Intercalib</a:t>
              </a:r>
              <a:r>
                <a:rPr lang="fr-CH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. </a:t>
              </a:r>
              <a:r>
                <a:rPr lang="fr-CH" sz="20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Algorithms</a:t>
              </a:r>
              <a:endParaRPr lang="en-US" sz="2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8552866" y="1447712"/>
            <a:ext cx="1292772" cy="1128709"/>
            <a:chOff x="4650816" y="1479243"/>
            <a:chExt cx="1292772" cy="1128709"/>
          </a:xfrm>
        </p:grpSpPr>
        <p:sp>
          <p:nvSpPr>
            <p:cNvPr id="39" name="Trapezoid 38"/>
            <p:cNvSpPr/>
            <p:nvPr/>
          </p:nvSpPr>
          <p:spPr>
            <a:xfrm>
              <a:off x="4698114" y="1479243"/>
              <a:ext cx="1182414" cy="1056314"/>
            </a:xfrm>
            <a:prstGeom prst="trapezoid">
              <a:avLst>
                <a:gd name="adj" fmla="val 38432"/>
              </a:avLst>
            </a:prstGeom>
            <a:solidFill>
              <a:srgbClr val="FFD1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50816" y="1592289"/>
              <a:ext cx="129277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Pro-</a:t>
              </a:r>
              <a:br>
                <a:rPr lang="fr-CH" sz="2000" dirty="0"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fr-CH" sz="20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ducts</a:t>
              </a:r>
              <a:br>
                <a:rPr lang="fr-CH" sz="2000" dirty="0"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fr-CH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corrections</a:t>
              </a:r>
              <a:endParaRPr lang="en-US" sz="2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8521348" y="4503656"/>
            <a:ext cx="1303278" cy="1517212"/>
            <a:chOff x="4619298" y="4535188"/>
            <a:chExt cx="1303278" cy="1517212"/>
          </a:xfrm>
        </p:grpSpPr>
        <p:sp>
          <p:nvSpPr>
            <p:cNvPr id="42" name="Rectangle 41"/>
            <p:cNvSpPr/>
            <p:nvPr/>
          </p:nvSpPr>
          <p:spPr>
            <a:xfrm>
              <a:off x="5255184" y="5339305"/>
              <a:ext cx="646386" cy="707886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5570" y="4556265"/>
              <a:ext cx="646386" cy="707886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19298" y="5344514"/>
              <a:ext cx="1292772" cy="70788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000" b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CH" dirty="0"/>
                <a:t>Calibration </a:t>
              </a:r>
              <a:r>
                <a:rPr lang="fr-CH" dirty="0" err="1"/>
                <a:t>references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29804" y="4535188"/>
              <a:ext cx="1292772" cy="70788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000" b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CH" dirty="0"/>
                <a:t>Calibration </a:t>
              </a:r>
              <a:r>
                <a:rPr lang="fr-CH" dirty="0" err="1"/>
                <a:t>datasets</a:t>
              </a:r>
              <a:endParaRPr lang="en-US" dirty="0"/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8694761" y="6084615"/>
            <a:ext cx="909147" cy="331950"/>
            <a:chOff x="4792710" y="6116147"/>
            <a:chExt cx="909147" cy="331950"/>
          </a:xfrm>
        </p:grpSpPr>
        <p:sp>
          <p:nvSpPr>
            <p:cNvPr id="47" name="Trapezoid 46"/>
            <p:cNvSpPr/>
            <p:nvPr/>
          </p:nvSpPr>
          <p:spPr>
            <a:xfrm>
              <a:off x="4792710" y="6116148"/>
              <a:ext cx="346852" cy="331949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>
              <a:off x="5355005" y="6116147"/>
              <a:ext cx="346852" cy="331949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>
          <a:xfrm>
            <a:off x="9819320" y="4057198"/>
            <a:ext cx="1913090" cy="2243760"/>
            <a:chOff x="5917270" y="4088730"/>
            <a:chExt cx="1913090" cy="2243760"/>
          </a:xfrm>
        </p:grpSpPr>
        <p:sp>
          <p:nvSpPr>
            <p:cNvPr id="55" name="TextBox 54"/>
            <p:cNvSpPr txBox="1"/>
            <p:nvPr/>
          </p:nvSpPr>
          <p:spPr>
            <a:xfrm>
              <a:off x="5917270" y="4713879"/>
              <a:ext cx="110799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fr-CH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Software and hardware </a:t>
              </a:r>
              <a:r>
                <a:rPr lang="fr-CH" sz="20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tools</a:t>
              </a:r>
              <a:endParaRPr lang="en-US" sz="2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6040783" y="4088730"/>
              <a:ext cx="1789577" cy="2243760"/>
              <a:chOff x="6040783" y="4088730"/>
              <a:chExt cx="1789577" cy="2243760"/>
            </a:xfrm>
          </p:grpSpPr>
          <p:sp>
            <p:nvSpPr>
              <p:cNvPr id="57" name="Right Triangle 56"/>
              <p:cNvSpPr/>
              <p:nvPr/>
            </p:nvSpPr>
            <p:spPr>
              <a:xfrm>
                <a:off x="6040783" y="4088730"/>
                <a:ext cx="1590581" cy="2011863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042085" y="4645580"/>
                <a:ext cx="788275" cy="1686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7010528" y="5338806"/>
                <a:ext cx="0" cy="7405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4D533A-FDB2-4BCA-B0E9-3E2D5D6173CB}"/>
              </a:ext>
            </a:extLst>
          </p:cNvPr>
          <p:cNvSpPr txBox="1"/>
          <p:nvPr/>
        </p:nvSpPr>
        <p:spPr>
          <a:xfrm>
            <a:off x="5842467" y="6183880"/>
            <a:ext cx="190103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T.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Hewison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50FDE7-3474-4661-A318-EBA41D0F0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Improvement of in-orbit instrument calibration accuracy with the inter-comparison or inter-calibration to the reference instruments</a:t>
            </a:r>
          </a:p>
          <a:p>
            <a:pPr lvl="1"/>
            <a:r>
              <a:rPr lang="en-US" sz="1600" dirty="0"/>
              <a:t>Detect the calibration anomaly</a:t>
            </a:r>
          </a:p>
          <a:p>
            <a:pPr lvl="1"/>
            <a:r>
              <a:rPr lang="en-US" sz="1600" dirty="0"/>
              <a:t>Assist the root cause investigation</a:t>
            </a:r>
          </a:p>
          <a:p>
            <a:pPr lvl="1"/>
            <a:r>
              <a:rPr lang="en-US" sz="1600" dirty="0"/>
              <a:t>Validate the ground segment updates</a:t>
            </a:r>
          </a:p>
          <a:p>
            <a:r>
              <a:rPr lang="en-US" sz="2400" dirty="0"/>
              <a:t>Reprocessing of archived data</a:t>
            </a:r>
          </a:p>
          <a:p>
            <a:pPr lvl="1"/>
            <a:r>
              <a:rPr lang="en-US" sz="1600" dirty="0"/>
              <a:t>Retrospective recalibration with improved instrument performance knowledge</a:t>
            </a:r>
          </a:p>
          <a:p>
            <a:pPr lvl="2"/>
            <a:r>
              <a:rPr lang="en-US" sz="1200" dirty="0"/>
              <a:t>Corrections for the known calibration errors, e.g. SRF, non-linearity, target measurements, straylight, geometric calibration error, and improvement of calibration algorithm, etc.</a:t>
            </a:r>
          </a:p>
          <a:p>
            <a:pPr lvl="1"/>
            <a:r>
              <a:rPr lang="en-US" sz="1600" dirty="0"/>
              <a:t>from L0 to L1b</a:t>
            </a:r>
          </a:p>
          <a:p>
            <a:r>
              <a:rPr lang="en-US" sz="2400" dirty="0"/>
              <a:t>Harmonization and GSICS correction products</a:t>
            </a:r>
          </a:p>
          <a:p>
            <a:pPr lvl="1"/>
            <a:r>
              <a:rPr lang="en-US" sz="1800" dirty="0"/>
              <a:t>Harmonize monitored instrument radiance to be consistently relative to reference datasets</a:t>
            </a:r>
          </a:p>
          <a:p>
            <a:pPr lvl="1"/>
            <a:r>
              <a:rPr lang="en-US" sz="1800" dirty="0"/>
              <a:t>L1b -&gt; L1b</a:t>
            </a:r>
          </a:p>
          <a:p>
            <a:r>
              <a:rPr lang="en-US" sz="2400" dirty="0"/>
              <a:t>Inter-comparison between satellites also improves the geometric calibration accuracy</a:t>
            </a:r>
          </a:p>
          <a:p>
            <a:pPr lvl="1"/>
            <a:r>
              <a:rPr lang="en-US" sz="1800" dirty="0"/>
              <a:t>e.g. ABI vs. Landsat geometric inter-comparison </a:t>
            </a:r>
          </a:p>
          <a:p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8691F-FA47-4820-8351-E6F4DC05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GSICS to Improve Satellite Data Accuracy</a:t>
            </a:r>
          </a:p>
        </p:txBody>
      </p:sp>
    </p:spTree>
    <p:extLst>
      <p:ext uri="{BB962C8B-B14F-4D97-AF65-F5344CB8AC3E}">
        <p14:creationId xmlns:p14="http://schemas.microsoft.com/office/powerpoint/2010/main" val="267364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9A1C52-7333-463B-8441-84793913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6781800" cy="5410199"/>
          </a:xfrm>
        </p:spPr>
        <p:txBody>
          <a:bodyPr/>
          <a:lstStyle/>
          <a:p>
            <a:r>
              <a:rPr lang="en-US" sz="2000" dirty="0"/>
              <a:t>Over 21 GSICS products for the VIS/NIR instruments currently distributed via the GISCS Product Catalog</a:t>
            </a:r>
          </a:p>
          <a:p>
            <a:pPr lvl="1"/>
            <a:r>
              <a:rPr lang="en-US" sz="1400" dirty="0">
                <a:hlinkClick r:id="rId2"/>
              </a:rPr>
              <a:t>http://gsics.atmos.umd.edu/pub/Development/20210513/manik_noaa_visnir05132021.pdf</a:t>
            </a:r>
            <a:endParaRPr lang="en-US" sz="1400" dirty="0"/>
          </a:p>
          <a:p>
            <a:pPr lvl="1"/>
            <a:r>
              <a:rPr lang="en-US" sz="1400" dirty="0"/>
              <a:t>Free and open access</a:t>
            </a:r>
          </a:p>
          <a:p>
            <a:pPr lvl="1"/>
            <a:r>
              <a:rPr lang="en-US" sz="1400" dirty="0"/>
              <a:t>Adopting community standard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Total and Spectral Solar Irradiance Sensor-1 (TSIS-1) Hybrid Solar Reference Spectrum (HSRS) </a:t>
            </a:r>
            <a:r>
              <a:rPr lang="en-US" sz="2000" dirty="0"/>
              <a:t>is recommended as the new solar spectrum reference by the VNIR and UVNS subgroups in 2022</a:t>
            </a:r>
          </a:p>
          <a:p>
            <a:r>
              <a:rPr lang="en-US" sz="2000" dirty="0"/>
              <a:t>Continue exploring the new reference/inter-calibration algorithms</a:t>
            </a:r>
          </a:p>
          <a:p>
            <a:pPr lvl="1"/>
            <a:r>
              <a:rPr lang="en-US" sz="1400" dirty="0"/>
              <a:t>Improvement of GEO-LEO IR inter-calibration algorithm</a:t>
            </a:r>
          </a:p>
          <a:p>
            <a:pPr lvl="1"/>
            <a:r>
              <a:rPr lang="en-US" sz="1400" dirty="0"/>
              <a:t>Best practice/standard procedure for the instrument inter-calibration/inter-comparison</a:t>
            </a:r>
          </a:p>
          <a:p>
            <a:pPr lvl="1"/>
            <a:r>
              <a:rPr lang="en-US" sz="1400" dirty="0"/>
              <a:t>Reference characterizations, e.g. lunar calibration models</a:t>
            </a:r>
          </a:p>
          <a:p>
            <a:pPr lvl="1"/>
            <a:r>
              <a:rPr lang="en-US" sz="1400" dirty="0"/>
              <a:t>Others</a:t>
            </a:r>
          </a:p>
          <a:p>
            <a:pPr lvl="1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8BDA8F-DD04-4E08-9C3A-DAD00D24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GSICS Products and New Deliverables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391EC-2633-4F7B-B259-3E6C62D8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19200"/>
            <a:ext cx="4335671" cy="2685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D7E95D-E79D-4ED3-ABC1-AF43CED3DCAA}"/>
              </a:ext>
            </a:extLst>
          </p:cNvPr>
          <p:cNvSpPr/>
          <p:nvPr/>
        </p:nvSpPr>
        <p:spPr>
          <a:xfrm>
            <a:off x="7633547" y="4066488"/>
            <a:ext cx="43014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https://www.star.nesdis.noaa.gov/smcd/GCC/ProductCatalog.php</a:t>
            </a:r>
          </a:p>
        </p:txBody>
      </p:sp>
    </p:spTree>
    <p:extLst>
      <p:ext uri="{BB962C8B-B14F-4D97-AF65-F5344CB8AC3E}">
        <p14:creationId xmlns:p14="http://schemas.microsoft.com/office/powerpoint/2010/main" val="4008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1B9303-D096-44D0-82A1-71176C2A0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591800" cy="914400"/>
          </a:xfrm>
        </p:spPr>
        <p:txBody>
          <a:bodyPr/>
          <a:lstStyle/>
          <a:p>
            <a:r>
              <a:rPr lang="en-US" sz="1800" dirty="0"/>
              <a:t>Activities include but not limited to the following monthly web-meetings at the GSICS wiki website</a:t>
            </a:r>
          </a:p>
          <a:p>
            <a:pPr lvl="1"/>
            <a:r>
              <a:rPr lang="en-US" sz="1200" dirty="0"/>
              <a:t>http://gsics.atmos.umd.edu/bin/view/Development/MeetingsAndConferences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CB79FC-CF6D-4E89-9E37-E22D2EB3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Technical Discussions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EED98-B881-4BD3-8356-5C039218E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81200"/>
            <a:ext cx="859723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3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757109"/>
              </p:ext>
            </p:extLst>
          </p:nvPr>
        </p:nvGraphicFramePr>
        <p:xfrm>
          <a:off x="1295400" y="2514600"/>
          <a:ext cx="8267779" cy="351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Arrow Connector 11"/>
          <p:cNvCxnSpPr>
            <a:cxnSpLocks/>
          </p:cNvCxnSpPr>
          <p:nvPr/>
        </p:nvCxnSpPr>
        <p:spPr bwMode="auto">
          <a:xfrm>
            <a:off x="4114800" y="2375831"/>
            <a:ext cx="751883" cy="27753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>
            <a:off x="6096000" y="2259019"/>
            <a:ext cx="791664" cy="4077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1" name="Group 7"/>
          <p:cNvGrpSpPr/>
          <p:nvPr/>
        </p:nvGrpSpPr>
        <p:grpSpPr>
          <a:xfrm>
            <a:off x="6705600" y="1348077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/>
                <a:t>WMO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4E950C-99F2-418B-8AFD-0B2B20CA6513}"/>
              </a:ext>
            </a:extLst>
          </p:cNvPr>
          <p:cNvGrpSpPr/>
          <p:nvPr/>
        </p:nvGrpSpPr>
        <p:grpSpPr>
          <a:xfrm>
            <a:off x="2216485" y="1067883"/>
            <a:ext cx="2154477" cy="1357108"/>
            <a:chOff x="2673685" y="749452"/>
            <a:chExt cx="2154477" cy="1357108"/>
          </a:xfrm>
        </p:grpSpPr>
        <p:grpSp>
          <p:nvGrpSpPr>
            <p:cNvPr id="2" name="Group 4"/>
            <p:cNvGrpSpPr/>
            <p:nvPr/>
          </p:nvGrpSpPr>
          <p:grpSpPr>
            <a:xfrm>
              <a:off x="2673685" y="749452"/>
              <a:ext cx="1298997" cy="866137"/>
              <a:chOff x="429368" y="1222822"/>
              <a:chExt cx="1299205" cy="866137"/>
            </a:xfrm>
            <a:scene3d>
              <a:camera prst="orthographicFront"/>
              <a:lightRig rig="flat" dir="t"/>
            </a:scene3d>
          </p:grpSpPr>
          <p:sp>
            <p:nvSpPr>
              <p:cNvPr id="31" name="Rounded Rectangle 30"/>
              <p:cNvSpPr/>
              <p:nvPr/>
            </p:nvSpPr>
            <p:spPr>
              <a:xfrm>
                <a:off x="429368" y="1222822"/>
                <a:ext cx="1299205" cy="866137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5" name="Rounded Rectangle 4"/>
              <p:cNvSpPr/>
              <p:nvPr/>
            </p:nvSpPr>
            <p:spPr>
              <a:xfrm>
                <a:off x="454736" y="1248190"/>
                <a:ext cx="1248469" cy="8154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dirty="0"/>
                  <a:t>CGMS satellite operators</a:t>
                </a:r>
              </a:p>
            </p:txBody>
          </p:sp>
        </p:grpSp>
        <p:grpSp>
          <p:nvGrpSpPr>
            <p:cNvPr id="3" name="Group 4"/>
            <p:cNvGrpSpPr/>
            <p:nvPr/>
          </p:nvGrpSpPr>
          <p:grpSpPr>
            <a:xfrm>
              <a:off x="2845929" y="852339"/>
              <a:ext cx="1298997" cy="866137"/>
              <a:chOff x="429368" y="1222822"/>
              <a:chExt cx="1299205" cy="866137"/>
            </a:xfrm>
            <a:scene3d>
              <a:camera prst="orthographicFront"/>
              <a:lightRig rig="flat" dir="t"/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429368" y="1222822"/>
                <a:ext cx="1299205" cy="866137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454736" y="1248190"/>
                <a:ext cx="1248469" cy="8154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dirty="0"/>
                  <a:t>CGMS satellite operators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044403" y="993511"/>
              <a:ext cx="1326333" cy="897858"/>
              <a:chOff x="376660" y="1248190"/>
              <a:chExt cx="1326545" cy="897858"/>
            </a:xfrm>
            <a:scene3d>
              <a:camera prst="orthographicFront"/>
              <a:lightRig rig="flat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376660" y="1279911"/>
                <a:ext cx="1299205" cy="866137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454736" y="1248190"/>
                <a:ext cx="1248469" cy="8154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400" dirty="0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>
              <a:off x="4050250" y="1783274"/>
              <a:ext cx="664247" cy="28058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CF0690-13BD-482C-8369-AEA4CDB62242}"/>
                </a:ext>
              </a:extLst>
            </p:cNvPr>
            <p:cNvGrpSpPr/>
            <p:nvPr/>
          </p:nvGrpSpPr>
          <p:grpSpPr>
            <a:xfrm>
              <a:off x="3276558" y="1069538"/>
              <a:ext cx="1298997" cy="866137"/>
              <a:chOff x="429368" y="1222822"/>
              <a:chExt cx="1299205" cy="866137"/>
            </a:xfrm>
            <a:scene3d>
              <a:camera prst="orthographicFront"/>
              <a:lightRig rig="flat" dir="t"/>
            </a:scene3d>
          </p:grpSpPr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E2F82988-CD27-4F8F-B3E5-144B80EC3A9F}"/>
                  </a:ext>
                </a:extLst>
              </p:cNvPr>
              <p:cNvSpPr/>
              <p:nvPr/>
            </p:nvSpPr>
            <p:spPr>
              <a:xfrm>
                <a:off x="429368" y="1222822"/>
                <a:ext cx="1299205" cy="866137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8" name="Rounded Rectangle 4">
                <a:extLst>
                  <a:ext uri="{FF2B5EF4-FFF2-40B4-BE49-F238E27FC236}">
                    <a16:creationId xmlns:a16="http://schemas.microsoft.com/office/drawing/2014/main" id="{7731EC83-7905-4DC2-A166-177469F1A51B}"/>
                  </a:ext>
                </a:extLst>
              </p:cNvPr>
              <p:cNvSpPr/>
              <p:nvPr/>
            </p:nvSpPr>
            <p:spPr>
              <a:xfrm>
                <a:off x="454736" y="1248190"/>
                <a:ext cx="1248469" cy="8154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400" dirty="0"/>
              </a:p>
            </p:txBody>
          </p:sp>
        </p:grpSp>
        <p:grpSp>
          <p:nvGrpSpPr>
            <p:cNvPr id="8" name="Group 4"/>
            <p:cNvGrpSpPr/>
            <p:nvPr/>
          </p:nvGrpSpPr>
          <p:grpSpPr>
            <a:xfrm>
              <a:off x="3529165" y="1240423"/>
              <a:ext cx="1298997" cy="866137"/>
              <a:chOff x="429368" y="1222822"/>
              <a:chExt cx="1299205" cy="866137"/>
            </a:xfrm>
            <a:scene3d>
              <a:camera prst="orthographicFront"/>
              <a:lightRig rig="flat" dir="t"/>
            </a:scene3d>
          </p:grpSpPr>
          <p:sp>
            <p:nvSpPr>
              <p:cNvPr id="6" name="Rounded Rectangle 5"/>
              <p:cNvSpPr/>
              <p:nvPr/>
            </p:nvSpPr>
            <p:spPr>
              <a:xfrm>
                <a:off x="429368" y="1222822"/>
                <a:ext cx="1299205" cy="866137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" name="Rounded Rectangle 4"/>
              <p:cNvSpPr/>
              <p:nvPr/>
            </p:nvSpPr>
            <p:spPr>
              <a:xfrm>
                <a:off x="454736" y="1248190"/>
                <a:ext cx="1248469" cy="8154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dirty="0"/>
                  <a:t>Satellite operators</a:t>
                </a:r>
              </a:p>
            </p:txBody>
          </p:sp>
        </p:grpSp>
      </p:grpSp>
      <p:sp>
        <p:nvSpPr>
          <p:cNvPr id="39" name="Title 2">
            <a:extLst>
              <a:ext uri="{FF2B5EF4-FFF2-40B4-BE49-F238E27FC236}">
                <a16:creationId xmlns:a16="http://schemas.microsoft.com/office/drawing/2014/main" id="{177CA8CD-91B6-403F-BF77-0A09F5A4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60792"/>
            <a:ext cx="9233996" cy="619496"/>
          </a:xfrm>
        </p:spPr>
        <p:txBody>
          <a:bodyPr/>
          <a:lstStyle/>
          <a:p>
            <a:r>
              <a:rPr lang="en-US" dirty="0"/>
              <a:t>A New GRWG Subgroup Established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FCCB3E-74DE-4CF5-B515-B92DF63EF33F}"/>
              </a:ext>
            </a:extLst>
          </p:cNvPr>
          <p:cNvSpPr/>
          <p:nvPr/>
        </p:nvSpPr>
        <p:spPr>
          <a:xfrm>
            <a:off x="685800" y="4648200"/>
            <a:ext cx="2386165" cy="1473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94B13A98-FE07-401B-B94A-63F73BC0DF21}"/>
              </a:ext>
            </a:extLst>
          </p:cNvPr>
          <p:cNvSpPr txBox="1">
            <a:spLocks/>
          </p:cNvSpPr>
          <p:nvPr/>
        </p:nvSpPr>
        <p:spPr>
          <a:xfrm>
            <a:off x="8177472" y="2321494"/>
            <a:ext cx="3527451" cy="27231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b="0" kern="120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0" kern="120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GRWG subgroups evolve chronically from IR, VNIR, WV, UVN to recently new developed space weather (SW)</a:t>
            </a:r>
          </a:p>
          <a:p>
            <a:r>
              <a:rPr lang="en-US" sz="1800" dirty="0"/>
              <a:t>The kick-off meeting of the SW subgroup was held on Dec 14, 2022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3D350-7AA6-46B9-AB68-4FB400132057}"/>
              </a:ext>
            </a:extLst>
          </p:cNvPr>
          <p:cNvSpPr txBox="1"/>
          <p:nvPr/>
        </p:nvSpPr>
        <p:spPr>
          <a:xfrm>
            <a:off x="205920" y="6121494"/>
            <a:ext cx="1157207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Breakout sessions: SW and UVNS (in parallel): Tuesday afternoon; IR and MW (in parallel): Wednesday; VNIR: Thursday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PSS_Powerpoint_Custom_Template_v1-AR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JPSS_Powerpoint_Custom_Template_v1-ARIAL</Template>
  <TotalTime>19972</TotalTime>
  <Words>1096</Words>
  <Application>Microsoft Office PowerPoint</Application>
  <PresentationFormat>Widescreen</PresentationFormat>
  <Paragraphs>211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Arial Unicode MS</vt:lpstr>
      <vt:lpstr>Calibri</vt:lpstr>
      <vt:lpstr>돋움</vt:lpstr>
      <vt:lpstr>Times New Roman</vt:lpstr>
      <vt:lpstr>JPSS_Powerpoint_Custom_Template_v1-ARIAL</vt:lpstr>
      <vt:lpstr>Introduction to the 2023 GSICS mini-conference</vt:lpstr>
      <vt:lpstr>What is GSICS? – by ChatGPT</vt:lpstr>
      <vt:lpstr>What is GSICS?</vt:lpstr>
      <vt:lpstr>GSICS Objectives</vt:lpstr>
      <vt:lpstr>GSICS Products and Deliverables</vt:lpstr>
      <vt:lpstr>GSICS to Improve Satellite Data Accuracy</vt:lpstr>
      <vt:lpstr>GSICS Products and New Deliverables</vt:lpstr>
      <vt:lpstr>Extended Technical Discussions </vt:lpstr>
      <vt:lpstr>A New GRWG Subgroup Established</vt:lpstr>
      <vt:lpstr>Mini Conference Agenda</vt:lpstr>
      <vt:lpstr>Conclusions</vt:lpstr>
      <vt:lpstr>Notes to Speakers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JPSS</dc:creator>
  <cp:lastModifiedBy>Fang-fang Yu</cp:lastModifiedBy>
  <cp:revision>1778</cp:revision>
  <dcterms:created xsi:type="dcterms:W3CDTF">2016-03-18T13:48:59Z</dcterms:created>
  <dcterms:modified xsi:type="dcterms:W3CDTF">2023-02-27T11:46:12Z</dcterms:modified>
</cp:coreProperties>
</file>