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94500" cy="91805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jAmy8PJShBMplUR3j3MA/K7kAb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475F52D-AFB2-4F5B-B340-60B6B14D2E73}">
  <a:tblStyle styleId="{E475F52D-AFB2-4F5B-B340-60B6B14D2E7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7622" cy="459026"/>
          </a:xfrm>
          <a:prstGeom prst="rect">
            <a:avLst/>
          </a:prstGeom>
          <a:noFill/>
          <a:ln>
            <a:noFill/>
          </a:ln>
        </p:spPr>
        <p:txBody>
          <a:bodyPr anchorCtr="0" anchor="t" bIns="45925" lIns="91850" spcFirstLastPara="1" rIns="91850" wrap="square" tIns="459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05295" y="0"/>
            <a:ext cx="2987622" cy="459026"/>
          </a:xfrm>
          <a:prstGeom prst="rect">
            <a:avLst/>
          </a:prstGeom>
          <a:noFill/>
          <a:ln>
            <a:noFill/>
          </a:ln>
        </p:spPr>
        <p:txBody>
          <a:bodyPr anchorCtr="0" anchor="t" bIns="45925" lIns="91850" spcFirstLastPara="1" rIns="91850" wrap="square" tIns="459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9452" y="4360744"/>
            <a:ext cx="5515610" cy="4131231"/>
          </a:xfrm>
          <a:prstGeom prst="rect">
            <a:avLst/>
          </a:prstGeom>
          <a:noFill/>
          <a:ln>
            <a:noFill/>
          </a:ln>
        </p:spPr>
        <p:txBody>
          <a:bodyPr anchorCtr="0" anchor="t" bIns="45925" lIns="91850" spcFirstLastPara="1" rIns="91850" wrap="square" tIns="45925">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19894"/>
            <a:ext cx="2987622" cy="459026"/>
          </a:xfrm>
          <a:prstGeom prst="rect">
            <a:avLst/>
          </a:prstGeom>
          <a:noFill/>
          <a:ln>
            <a:noFill/>
          </a:ln>
        </p:spPr>
        <p:txBody>
          <a:bodyPr anchorCtr="0" anchor="b" bIns="45925" lIns="91850" spcFirstLastPara="1" rIns="91850" wrap="square" tIns="459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05295" y="8719894"/>
            <a:ext cx="2987622" cy="459026"/>
          </a:xfrm>
          <a:prstGeom prst="rect">
            <a:avLst/>
          </a:prstGeom>
          <a:noFill/>
          <a:ln>
            <a:noFill/>
          </a:ln>
        </p:spPr>
        <p:txBody>
          <a:bodyPr anchorCtr="0" anchor="b" bIns="45925" lIns="91850" spcFirstLastPara="1" rIns="91850" wrap="square" tIns="459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notes"/>
          <p:cNvSpPr txBox="1"/>
          <p:nvPr>
            <p:ph idx="1" type="body"/>
          </p:nvPr>
        </p:nvSpPr>
        <p:spPr>
          <a:xfrm>
            <a:off x="689452" y="4360744"/>
            <a:ext cx="5515610" cy="4131231"/>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72" name="Google Shape;72;p1: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0ff2eb6137_0_96:notes"/>
          <p:cNvSpPr txBox="1"/>
          <p:nvPr>
            <p:ph idx="1" type="body"/>
          </p:nvPr>
        </p:nvSpPr>
        <p:spPr>
          <a:xfrm>
            <a:off x="689450" y="4360738"/>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51" name="Google Shape;151;g20ff2eb6137_0_96: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8983cf16e7_6_0: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18983cf16e7_6_0: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58" name="Google Shape;158;g18983cf16e7_6_0: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0fbeb57758_0_125:notes"/>
          <p:cNvSpPr txBox="1"/>
          <p:nvPr>
            <p:ph idx="1" type="body"/>
          </p:nvPr>
        </p:nvSpPr>
        <p:spPr>
          <a:xfrm>
            <a:off x="689450" y="4360738"/>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68" name="Google Shape;168;g20fbeb57758_0_125: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409575" y="698500"/>
            <a:ext cx="6200775" cy="34893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9:notes"/>
          <p:cNvSpPr txBox="1"/>
          <p:nvPr>
            <p:ph idx="1" type="body"/>
          </p:nvPr>
        </p:nvSpPr>
        <p:spPr>
          <a:xfrm>
            <a:off x="701993" y="4420315"/>
            <a:ext cx="5615940" cy="4187666"/>
          </a:xfrm>
          <a:prstGeom prst="rect">
            <a:avLst/>
          </a:prstGeom>
          <a:noFill/>
          <a:ln>
            <a:noFill/>
          </a:ln>
        </p:spPr>
        <p:txBody>
          <a:bodyPr anchorCtr="0" anchor="t" bIns="46625" lIns="93275" spcFirstLastPara="1" rIns="93275" wrap="square" tIns="46625">
            <a:norm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75" name="Google Shape;175;p9:notes"/>
          <p:cNvSpPr txBox="1"/>
          <p:nvPr>
            <p:ph idx="12" type="sldNum"/>
          </p:nvPr>
        </p:nvSpPr>
        <p:spPr>
          <a:xfrm>
            <a:off x="3976333" y="8839014"/>
            <a:ext cx="3041968" cy="465296"/>
          </a:xfrm>
          <a:prstGeom prst="rect">
            <a:avLst/>
          </a:prstGeom>
          <a:noFill/>
          <a:ln>
            <a:noFill/>
          </a:ln>
        </p:spPr>
        <p:txBody>
          <a:bodyPr anchorCtr="0" anchor="b" bIns="46625" lIns="93275" spcFirstLastPara="1" rIns="93275" wrap="square" tIns="46625">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txBox="1"/>
          <p:nvPr>
            <p:ph idx="1" type="body"/>
          </p:nvPr>
        </p:nvSpPr>
        <p:spPr>
          <a:xfrm>
            <a:off x="701993" y="4420315"/>
            <a:ext cx="5615940" cy="4187666"/>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2" name="Google Shape;182;p10:notes"/>
          <p:cNvSpPr/>
          <p:nvPr>
            <p:ph idx="2" type="sldImg"/>
          </p:nvPr>
        </p:nvSpPr>
        <p:spPr>
          <a:xfrm>
            <a:off x="409575" y="698500"/>
            <a:ext cx="6200775" cy="34893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701993" y="4420315"/>
            <a:ext cx="5615940" cy="4187666"/>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9" name="Google Shape;189;p11:notes"/>
          <p:cNvSpPr/>
          <p:nvPr>
            <p:ph idx="2" type="sldImg"/>
          </p:nvPr>
        </p:nvSpPr>
        <p:spPr>
          <a:xfrm>
            <a:off x="409575" y="698500"/>
            <a:ext cx="6200775" cy="34893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2:notes"/>
          <p:cNvSpPr txBox="1"/>
          <p:nvPr>
            <p:ph idx="1" type="body"/>
          </p:nvPr>
        </p:nvSpPr>
        <p:spPr>
          <a:xfrm>
            <a:off x="689452" y="4360744"/>
            <a:ext cx="5515610" cy="4131231"/>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96" name="Google Shape;196;p22: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30:notes"/>
          <p:cNvSpPr txBox="1"/>
          <p:nvPr>
            <p:ph idx="1" type="body"/>
          </p:nvPr>
        </p:nvSpPr>
        <p:spPr>
          <a:xfrm>
            <a:off x="689452" y="4360744"/>
            <a:ext cx="5515610" cy="4131231"/>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08" name="Google Shape;208;p30: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0fbeb57758_0_143: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20fbeb57758_0_143: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21" name="Google Shape;221;g20fbeb57758_0_143: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0fbeb57758_0_136: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20fbeb57758_0_136: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28" name="Google Shape;228;g20fbeb57758_0_136: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0fbeb57758_0_73: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20fbeb57758_0_73: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80" name="Google Shape;80;g20fbeb57758_0_73: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08bb06b3db_1_6: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08bb06b3db_1_6: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35" name="Google Shape;235;g208bb06b3db_1_6: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89977d95b7_0_0: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189977d95b7_0_0: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51" name="Google Shape;251;g189977d95b7_0_0: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0fbeb57758_0_157: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0fbeb57758_0_157: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64" name="Google Shape;264;g20fbeb57758_0_157: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b656cd060b_0_0: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1b656cd060b_0_0: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73" name="Google Shape;273;g1b656cd060b_0_0: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0fbeb57758_0_150: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0fbeb57758_0_150: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81" name="Google Shape;281;g20fbeb57758_0_150: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0ff2eb6137_0_1: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0ff2eb6137_0_1: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289" name="Google Shape;289;g20ff2eb6137_0_1: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0fbeb57758_0_81: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0fbeb57758_0_81: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89" name="Google Shape;89;g20fbeb57758_0_81: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0fbeb57758_0_89:notes"/>
          <p:cNvSpPr txBox="1"/>
          <p:nvPr>
            <p:ph idx="1" type="body"/>
          </p:nvPr>
        </p:nvSpPr>
        <p:spPr>
          <a:xfrm>
            <a:off x="701993" y="4420315"/>
            <a:ext cx="5616000" cy="41877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4" name="Google Shape;94;g20fbeb57758_0_89:notes"/>
          <p:cNvSpPr/>
          <p:nvPr>
            <p:ph idx="2" type="sldImg"/>
          </p:nvPr>
        </p:nvSpPr>
        <p:spPr>
          <a:xfrm>
            <a:off x="409575" y="698500"/>
            <a:ext cx="6200775" cy="34893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0fbeb57758_0_99: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04" name="Google Shape;104;g20fbeb57758_0_99: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0fbeb57758_0_106: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12" name="Google Shape;112;g20fbeb57758_0_106: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0fbeb57758_0_112: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g20fbeb57758_0_112:notes"/>
          <p:cNvSpPr txBox="1"/>
          <p:nvPr>
            <p:ph idx="1" type="body"/>
          </p:nvPr>
        </p:nvSpPr>
        <p:spPr>
          <a:xfrm>
            <a:off x="689452" y="4360744"/>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20" name="Google Shape;120;g20fbeb57758_0_112:notes"/>
          <p:cNvSpPr txBox="1"/>
          <p:nvPr>
            <p:ph idx="12" type="sldNum"/>
          </p:nvPr>
        </p:nvSpPr>
        <p:spPr>
          <a:xfrm>
            <a:off x="3905295" y="8719894"/>
            <a:ext cx="2987700" cy="459000"/>
          </a:xfrm>
          <a:prstGeom prst="rect">
            <a:avLst/>
          </a:prstGeom>
          <a:noFill/>
          <a:ln>
            <a:noFill/>
          </a:ln>
        </p:spPr>
        <p:txBody>
          <a:bodyPr anchorCtr="0" anchor="b" bIns="45925" lIns="91850" spcFirstLastPara="1" rIns="91850" wrap="square" tIns="459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0ff2eb6137_0_12:notes"/>
          <p:cNvSpPr txBox="1"/>
          <p:nvPr>
            <p:ph idx="1" type="body"/>
          </p:nvPr>
        </p:nvSpPr>
        <p:spPr>
          <a:xfrm>
            <a:off x="689450" y="4360738"/>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26" name="Google Shape;126;g20ff2eb6137_0_12: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0ff2eb6137_0_176:notes"/>
          <p:cNvSpPr txBox="1"/>
          <p:nvPr>
            <p:ph idx="1" type="body"/>
          </p:nvPr>
        </p:nvSpPr>
        <p:spPr>
          <a:xfrm>
            <a:off x="689450" y="4360738"/>
            <a:ext cx="5515500" cy="4131300"/>
          </a:xfrm>
          <a:prstGeom prst="rect">
            <a:avLst/>
          </a:prstGeom>
          <a:noFill/>
          <a:ln>
            <a:noFill/>
          </a:ln>
        </p:spPr>
        <p:txBody>
          <a:bodyPr anchorCtr="0" anchor="t" bIns="45925" lIns="91850" spcFirstLastPara="1" rIns="91850" wrap="square" tIns="45925">
            <a:noAutofit/>
          </a:bodyPr>
          <a:lstStyle/>
          <a:p>
            <a:pPr indent="0" lvl="0" marL="0" rtl="0" algn="l">
              <a:lnSpc>
                <a:spcPct val="100000"/>
              </a:lnSpc>
              <a:spcBef>
                <a:spcPts val="0"/>
              </a:spcBef>
              <a:spcAft>
                <a:spcPts val="0"/>
              </a:spcAft>
              <a:buSzPts val="1400"/>
              <a:buNone/>
            </a:pPr>
            <a:r>
              <a:t/>
            </a:r>
            <a:endParaRPr/>
          </a:p>
        </p:txBody>
      </p:sp>
      <p:sp>
        <p:nvSpPr>
          <p:cNvPr id="132" name="Google Shape;132;g20ff2eb6137_0_176:notes"/>
          <p:cNvSpPr/>
          <p:nvPr>
            <p:ph idx="2" type="sldImg"/>
          </p:nvPr>
        </p:nvSpPr>
        <p:spPr>
          <a:xfrm>
            <a:off x="388938" y="688975"/>
            <a:ext cx="6116637" cy="344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 name="Shape 15"/>
        <p:cNvGrpSpPr/>
        <p:nvPr/>
      </p:nvGrpSpPr>
      <p:grpSpPr>
        <a:xfrm>
          <a:off x="0" y="0"/>
          <a:ext cx="0" cy="0"/>
          <a:chOff x="0" y="0"/>
          <a:chExt cx="0" cy="0"/>
        </a:xfrm>
      </p:grpSpPr>
      <p:sp>
        <p:nvSpPr>
          <p:cNvPr id="16" name="Google Shape;16;p5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9" name="Shape 59"/>
        <p:cNvGrpSpPr/>
        <p:nvPr/>
      </p:nvGrpSpPr>
      <p:grpSpPr>
        <a:xfrm>
          <a:off x="0" y="0"/>
          <a:ext cx="0" cy="0"/>
          <a:chOff x="0" y="0"/>
          <a:chExt cx="0" cy="0"/>
        </a:xfrm>
      </p:grpSpPr>
      <p:sp>
        <p:nvSpPr>
          <p:cNvPr id="60" name="Google Shape;60;p64"/>
          <p:cNvSpPr txBox="1"/>
          <p:nvPr>
            <p:ph type="title"/>
          </p:nvPr>
        </p:nvSpPr>
        <p:spPr>
          <a:xfrm>
            <a:off x="1727200" y="228600"/>
            <a:ext cx="9855200" cy="49307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1" name="Google Shape;61;p64"/>
          <p:cNvPicPr preferRelativeResize="0"/>
          <p:nvPr/>
        </p:nvPicPr>
        <p:blipFill rotWithShape="1">
          <a:blip r:embed="rId2">
            <a:alphaModFix/>
          </a:blip>
          <a:srcRect b="0" l="0" r="0" t="0"/>
          <a:stretch/>
        </p:blipFill>
        <p:spPr>
          <a:xfrm>
            <a:off x="560832" y="182881"/>
            <a:ext cx="1102360" cy="4667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62" name="Shape 62"/>
        <p:cNvGrpSpPr/>
        <p:nvPr/>
      </p:nvGrpSpPr>
      <p:grpSpPr>
        <a:xfrm>
          <a:off x="0" y="0"/>
          <a:ext cx="0" cy="0"/>
          <a:chOff x="0" y="0"/>
          <a:chExt cx="0" cy="0"/>
        </a:xfrm>
      </p:grpSpPr>
      <p:sp>
        <p:nvSpPr>
          <p:cNvPr id="63" name="Google Shape;63;p67"/>
          <p:cNvSpPr txBox="1"/>
          <p:nvPr>
            <p:ph idx="1" type="body"/>
          </p:nvPr>
        </p:nvSpPr>
        <p:spPr>
          <a:xfrm>
            <a:off x="609600" y="1524000"/>
            <a:ext cx="10972800" cy="4525963"/>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30200" lvl="1" marL="914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4" name="Google Shape;64;p67"/>
          <p:cNvSpPr/>
          <p:nvPr/>
        </p:nvSpPr>
        <p:spPr>
          <a:xfrm>
            <a:off x="0" y="1"/>
            <a:ext cx="11582400" cy="6857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5" name="Google Shape;65;p67"/>
          <p:cNvSpPr/>
          <p:nvPr/>
        </p:nvSpPr>
        <p:spPr>
          <a:xfrm>
            <a:off x="0" y="685800"/>
            <a:ext cx="11582400" cy="18288"/>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 name="Google Shape;66;p67"/>
          <p:cNvSpPr txBox="1"/>
          <p:nvPr>
            <p:ph type="title"/>
          </p:nvPr>
        </p:nvSpPr>
        <p:spPr>
          <a:xfrm>
            <a:off x="914401" y="76200"/>
            <a:ext cx="9233996" cy="493078"/>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2060"/>
              </a:buClr>
              <a:buSzPts val="3200"/>
              <a:buFont typeface="Calibri"/>
              <a:buNone/>
              <a:defRPr b="1" i="0" sz="3200" u="none" cap="none" strike="noStrike">
                <a:solidFill>
                  <a:srgbClr val="00206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7" name="Google Shape;67;p67"/>
          <p:cNvPicPr preferRelativeResize="0"/>
          <p:nvPr/>
        </p:nvPicPr>
        <p:blipFill rotWithShape="1">
          <a:blip r:embed="rId2">
            <a:alphaModFix/>
          </a:blip>
          <a:srcRect b="0" l="0" r="0" t="0"/>
          <a:stretch/>
        </p:blipFill>
        <p:spPr>
          <a:xfrm>
            <a:off x="101601" y="76235"/>
            <a:ext cx="699881" cy="524911"/>
          </a:xfrm>
          <a:prstGeom prst="rect">
            <a:avLst/>
          </a:prstGeom>
          <a:noFill/>
          <a:ln>
            <a:noFill/>
          </a:ln>
        </p:spPr>
      </p:pic>
      <p:pic>
        <p:nvPicPr>
          <p:cNvPr id="68" name="Google Shape;68;p67"/>
          <p:cNvPicPr preferRelativeResize="0"/>
          <p:nvPr/>
        </p:nvPicPr>
        <p:blipFill rotWithShape="1">
          <a:blip r:embed="rId3">
            <a:alphaModFix/>
          </a:blip>
          <a:srcRect b="0" l="0" r="0" t="0"/>
          <a:stretch/>
        </p:blipFill>
        <p:spPr>
          <a:xfrm>
            <a:off x="10923154" y="95972"/>
            <a:ext cx="760847" cy="475529"/>
          </a:xfrm>
          <a:prstGeom prst="rect">
            <a:avLst/>
          </a:prstGeom>
          <a:noFill/>
          <a:ln>
            <a:noFill/>
          </a:ln>
        </p:spPr>
      </p:pic>
      <p:pic>
        <p:nvPicPr>
          <p:cNvPr id="69" name="Google Shape;69;p67"/>
          <p:cNvPicPr preferRelativeResize="0"/>
          <p:nvPr/>
        </p:nvPicPr>
        <p:blipFill rotWithShape="1">
          <a:blip r:embed="rId4">
            <a:alphaModFix/>
          </a:blip>
          <a:srcRect b="0" l="0" r="0" t="0"/>
          <a:stretch/>
        </p:blipFill>
        <p:spPr>
          <a:xfrm>
            <a:off x="10249998" y="95961"/>
            <a:ext cx="609653" cy="46333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60"/>
          <p:cNvSpPr/>
          <p:nvPr/>
        </p:nvSpPr>
        <p:spPr>
          <a:xfrm>
            <a:off x="1272618" y="1"/>
            <a:ext cx="9473939" cy="6857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6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 name="Google Shape;20;p60"/>
          <p:cNvSpPr txBox="1"/>
          <p:nvPr>
            <p:ph type="title"/>
          </p:nvPr>
        </p:nvSpPr>
        <p:spPr>
          <a:xfrm>
            <a:off x="1727200" y="228600"/>
            <a:ext cx="9019357" cy="49307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g20ff2eb6137_0_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g20ff2eb6137_0_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g20ff2eb6137_0_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5" name="Shape 25"/>
        <p:cNvGrpSpPr/>
        <p:nvPr/>
      </p:nvGrpSpPr>
      <p:grpSpPr>
        <a:xfrm>
          <a:off x="0" y="0"/>
          <a:ext cx="0" cy="0"/>
          <a:chOff x="0" y="0"/>
          <a:chExt cx="0" cy="0"/>
        </a:xfrm>
      </p:grpSpPr>
      <p:sp>
        <p:nvSpPr>
          <p:cNvPr id="26" name="Google Shape;26;p61"/>
          <p:cNvSpPr/>
          <p:nvPr/>
        </p:nvSpPr>
        <p:spPr>
          <a:xfrm>
            <a:off x="5443" y="1898850"/>
            <a:ext cx="11582400" cy="457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 name="Google Shape;27;p61"/>
          <p:cNvSpPr/>
          <p:nvPr/>
        </p:nvSpPr>
        <p:spPr>
          <a:xfrm>
            <a:off x="5443" y="1953715"/>
            <a:ext cx="11582400" cy="45719"/>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 name="Google Shape;28;p61"/>
          <p:cNvSpPr txBox="1"/>
          <p:nvPr>
            <p:ph type="title"/>
          </p:nvPr>
        </p:nvSpPr>
        <p:spPr>
          <a:xfrm>
            <a:off x="3663043" y="1956254"/>
            <a:ext cx="7924800" cy="109174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594C9"/>
              </a:buClr>
              <a:buSzPts val="3200"/>
              <a:buFont typeface="Arial"/>
              <a:buNone/>
              <a:defRPr b="0" i="0" sz="3200" u="none" cap="none" strike="noStrike">
                <a:solidFill>
                  <a:srgbClr val="0594C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Google Shape;29;p61"/>
          <p:cNvSpPr txBox="1"/>
          <p:nvPr>
            <p:ph idx="1" type="body"/>
          </p:nvPr>
        </p:nvSpPr>
        <p:spPr>
          <a:xfrm>
            <a:off x="3663043" y="1587954"/>
            <a:ext cx="7924800" cy="368300"/>
          </a:xfrm>
          <a:prstGeom prst="rect">
            <a:avLst/>
          </a:prstGeom>
          <a:noFill/>
          <a:ln>
            <a:noFill/>
          </a:ln>
        </p:spPr>
        <p:txBody>
          <a:bodyPr anchorCtr="0" anchor="b" bIns="45700" lIns="91425" spcFirstLastPara="1" rIns="91425" wrap="square" tIns="45700">
            <a:noAutofit/>
          </a:bodyPr>
          <a:lstStyle>
            <a:lvl1pPr indent="-228600" lvl="0" marL="457200" marR="0" rtl="0" algn="r">
              <a:lnSpc>
                <a:spcPct val="100000"/>
              </a:lnSpc>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30" name="Google Shape;30;p61"/>
          <p:cNvSpPr txBox="1"/>
          <p:nvPr>
            <p:ph idx="10" type="dt"/>
          </p:nvPr>
        </p:nvSpPr>
        <p:spPr>
          <a:xfrm>
            <a:off x="10165443" y="1357122"/>
            <a:ext cx="1422400" cy="230832"/>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pic>
        <p:nvPicPr>
          <p:cNvPr id="31" name="Google Shape;31;p61"/>
          <p:cNvPicPr preferRelativeResize="0"/>
          <p:nvPr/>
        </p:nvPicPr>
        <p:blipFill rotWithShape="1">
          <a:blip r:embed="rId2">
            <a:alphaModFix/>
          </a:blip>
          <a:srcRect b="0" l="0" r="0" t="0"/>
          <a:stretch/>
        </p:blipFill>
        <p:spPr>
          <a:xfrm>
            <a:off x="508000" y="1371600"/>
            <a:ext cx="2336800" cy="1752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2" name="Shape 32"/>
        <p:cNvGrpSpPr/>
        <p:nvPr/>
      </p:nvGrpSpPr>
      <p:grpSpPr>
        <a:xfrm>
          <a:off x="0" y="0"/>
          <a:ext cx="0" cy="0"/>
          <a:chOff x="0" y="0"/>
          <a:chExt cx="0" cy="0"/>
        </a:xfrm>
      </p:grpSpPr>
      <p:sp>
        <p:nvSpPr>
          <p:cNvPr id="33" name="Google Shape;33;p65"/>
          <p:cNvSpPr txBox="1"/>
          <p:nvPr>
            <p:ph type="title"/>
          </p:nvPr>
        </p:nvSpPr>
        <p:spPr>
          <a:xfrm>
            <a:off x="1727200" y="228600"/>
            <a:ext cx="9855200" cy="49307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66"/>
          <p:cNvSpPr txBox="1"/>
          <p:nvPr>
            <p:ph type="title"/>
          </p:nvPr>
        </p:nvSpPr>
        <p:spPr>
          <a:xfrm>
            <a:off x="1123632" y="-380"/>
            <a:ext cx="9939503" cy="788878"/>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2400"/>
              <a:buFont typeface="Times New Roman"/>
              <a:buNone/>
              <a:defRPr b="1" i="0" sz="2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 name="Google Shape;36;p66"/>
          <p:cNvSpPr txBox="1"/>
          <p:nvPr>
            <p:ph idx="1" type="body"/>
          </p:nvPr>
        </p:nvSpPr>
        <p:spPr>
          <a:xfrm>
            <a:off x="374074" y="976744"/>
            <a:ext cx="11438620" cy="5566293"/>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1pPr>
            <a:lvl2pPr indent="-342900" lvl="1" marL="914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Times New Roman"/>
                <a:ea typeface="Times New Roman"/>
                <a:cs typeface="Times New Roman"/>
                <a:sym typeface="Times New Roman"/>
              </a:defRPr>
            </a:lvl3pPr>
            <a:lvl4pPr indent="-317500" lvl="3" marL="18288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4pPr>
            <a:lvl5pPr indent="-304800" lvl="4" marL="22860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37" name="Google Shape;37;p66"/>
          <p:cNvCxnSpPr/>
          <p:nvPr/>
        </p:nvCxnSpPr>
        <p:spPr>
          <a:xfrm>
            <a:off x="0" y="799860"/>
            <a:ext cx="12192000" cy="0"/>
          </a:xfrm>
          <a:prstGeom prst="straightConnector1">
            <a:avLst/>
          </a:prstGeom>
          <a:noFill/>
          <a:ln cap="flat" cmpd="sng" w="28575">
            <a:solidFill>
              <a:srgbClr val="FFC000"/>
            </a:solidFill>
            <a:prstDash val="solid"/>
            <a:round/>
            <a:headEnd len="sm" w="sm" type="none"/>
            <a:tailEnd len="sm" w="sm" type="none"/>
          </a:ln>
        </p:spPr>
      </p:cxnSp>
      <p:sp>
        <p:nvSpPr>
          <p:cNvPr id="38" name="Google Shape;38;p66"/>
          <p:cNvSpPr txBox="1"/>
          <p:nvPr>
            <p:ph idx="12" type="sldNum"/>
          </p:nvPr>
        </p:nvSpPr>
        <p:spPr>
          <a:xfrm>
            <a:off x="11216640" y="6635262"/>
            <a:ext cx="945052" cy="222738"/>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1pPr>
            <a:lvl2pPr indent="0" lvl="1"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2pPr>
            <a:lvl3pPr indent="0" lvl="2"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3pPr>
            <a:lvl4pPr indent="0" lvl="3"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4pPr>
            <a:lvl5pPr indent="0" lvl="4"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5pPr>
            <a:lvl6pPr indent="0" lvl="5"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6pPr>
            <a:lvl7pPr indent="0" lvl="6"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7pPr>
            <a:lvl8pPr indent="0" lvl="7"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8pPr>
            <a:lvl9pPr indent="0" lvl="8" marL="0" marR="0" rtl="0" algn="l">
              <a:lnSpc>
                <a:spcPct val="100000"/>
              </a:lnSpc>
              <a:spcBef>
                <a:spcPts val="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9pPr>
          </a:lstStyle>
          <a:p>
            <a:pPr indent="0" lvl="0" marL="0" rtl="0" algn="l">
              <a:spcBef>
                <a:spcPts val="0"/>
              </a:spcBef>
              <a:spcAft>
                <a:spcPts val="0"/>
              </a:spcAft>
              <a:buNone/>
            </a:pPr>
            <a:r>
              <a:rPr lang="en-US"/>
              <a:t>Page |  </a:t>
            </a: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39" name="Shape 39"/>
        <p:cNvGrpSpPr/>
        <p:nvPr/>
      </p:nvGrpSpPr>
      <p:grpSpPr>
        <a:xfrm>
          <a:off x="0" y="0"/>
          <a:ext cx="0" cy="0"/>
          <a:chOff x="0" y="0"/>
          <a:chExt cx="0" cy="0"/>
        </a:xfrm>
      </p:grpSpPr>
      <p:sp>
        <p:nvSpPr>
          <p:cNvPr id="40" name="Google Shape;40;g1bde403875b_2_234"/>
          <p:cNvSpPr txBox="1"/>
          <p:nvPr>
            <p:ph idx="1" type="body"/>
          </p:nvPr>
        </p:nvSpPr>
        <p:spPr>
          <a:xfrm>
            <a:off x="609600" y="1524000"/>
            <a:ext cx="10972800" cy="452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g1bde403875b_2_234"/>
          <p:cNvSpPr/>
          <p:nvPr/>
        </p:nvSpPr>
        <p:spPr>
          <a:xfrm>
            <a:off x="0" y="1"/>
            <a:ext cx="11582400"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2" name="Google Shape;42;g1bde403875b_2_234"/>
          <p:cNvSpPr/>
          <p:nvPr/>
        </p:nvSpPr>
        <p:spPr>
          <a:xfrm>
            <a:off x="0" y="685800"/>
            <a:ext cx="11582400" cy="183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 name="Google Shape;43;g1bde403875b_2_234"/>
          <p:cNvSpPr txBox="1"/>
          <p:nvPr>
            <p:ph type="title"/>
          </p:nvPr>
        </p:nvSpPr>
        <p:spPr>
          <a:xfrm>
            <a:off x="914401" y="76200"/>
            <a:ext cx="9234000" cy="4932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1" i="0" sz="3200" u="none" cap="none" strike="noStrike">
                <a:solidFill>
                  <a:srgbClr val="00206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44" name="Google Shape;44;g1bde403875b_2_234"/>
          <p:cNvPicPr preferRelativeResize="0"/>
          <p:nvPr/>
        </p:nvPicPr>
        <p:blipFill rotWithShape="1">
          <a:blip r:embed="rId2">
            <a:alphaModFix/>
          </a:blip>
          <a:srcRect b="0" l="0" r="0" t="0"/>
          <a:stretch/>
        </p:blipFill>
        <p:spPr>
          <a:xfrm>
            <a:off x="101601" y="76235"/>
            <a:ext cx="699881" cy="524911"/>
          </a:xfrm>
          <a:prstGeom prst="rect">
            <a:avLst/>
          </a:prstGeom>
          <a:noFill/>
          <a:ln>
            <a:noFill/>
          </a:ln>
        </p:spPr>
      </p:pic>
      <p:pic>
        <p:nvPicPr>
          <p:cNvPr id="45" name="Google Shape;45;g1bde403875b_2_234"/>
          <p:cNvPicPr preferRelativeResize="0"/>
          <p:nvPr/>
        </p:nvPicPr>
        <p:blipFill rotWithShape="1">
          <a:blip r:embed="rId3">
            <a:alphaModFix/>
          </a:blip>
          <a:srcRect b="0" l="0" r="0" t="0"/>
          <a:stretch/>
        </p:blipFill>
        <p:spPr>
          <a:xfrm>
            <a:off x="10923154" y="95972"/>
            <a:ext cx="760847" cy="475529"/>
          </a:xfrm>
          <a:prstGeom prst="rect">
            <a:avLst/>
          </a:prstGeom>
          <a:noFill/>
          <a:ln>
            <a:noFill/>
          </a:ln>
        </p:spPr>
      </p:pic>
      <p:pic>
        <p:nvPicPr>
          <p:cNvPr id="46" name="Google Shape;46;g1bde403875b_2_234"/>
          <p:cNvPicPr preferRelativeResize="0"/>
          <p:nvPr/>
        </p:nvPicPr>
        <p:blipFill rotWithShape="1">
          <a:blip r:embed="rId4">
            <a:alphaModFix/>
          </a:blip>
          <a:srcRect b="0" l="0" r="0" t="0"/>
          <a:stretch/>
        </p:blipFill>
        <p:spPr>
          <a:xfrm>
            <a:off x="10249998" y="95961"/>
            <a:ext cx="609653" cy="46333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7" name="Shape 47"/>
        <p:cNvGrpSpPr/>
        <p:nvPr/>
      </p:nvGrpSpPr>
      <p:grpSpPr>
        <a:xfrm>
          <a:off x="0" y="0"/>
          <a:ext cx="0" cy="0"/>
          <a:chOff x="0" y="0"/>
          <a:chExt cx="0" cy="0"/>
        </a:xfrm>
      </p:grpSpPr>
      <p:sp>
        <p:nvSpPr>
          <p:cNvPr id="48" name="Google Shape;48;p62"/>
          <p:cNvSpPr/>
          <p:nvPr/>
        </p:nvSpPr>
        <p:spPr>
          <a:xfrm>
            <a:off x="0" y="1"/>
            <a:ext cx="11582400" cy="6857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 name="Google Shape;49;p6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p6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1" name="Google Shape;51;p62"/>
          <p:cNvSpPr/>
          <p:nvPr/>
        </p:nvSpPr>
        <p:spPr>
          <a:xfrm>
            <a:off x="0" y="685800"/>
            <a:ext cx="11582400" cy="18288"/>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 name="Google Shape;52;p62"/>
          <p:cNvSpPr txBox="1"/>
          <p:nvPr>
            <p:ph type="title"/>
          </p:nvPr>
        </p:nvSpPr>
        <p:spPr>
          <a:xfrm>
            <a:off x="1727200" y="228600"/>
            <a:ext cx="9855200" cy="49307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62"/>
          <p:cNvPicPr preferRelativeResize="0"/>
          <p:nvPr/>
        </p:nvPicPr>
        <p:blipFill rotWithShape="1">
          <a:blip r:embed="rId2">
            <a:alphaModFix/>
          </a:blip>
          <a:srcRect b="0" l="0" r="0" t="0"/>
          <a:stretch/>
        </p:blipFill>
        <p:spPr>
          <a:xfrm>
            <a:off x="560832" y="182881"/>
            <a:ext cx="1102360" cy="4667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4" name="Shape 54"/>
        <p:cNvGrpSpPr/>
        <p:nvPr/>
      </p:nvGrpSpPr>
      <p:grpSpPr>
        <a:xfrm>
          <a:off x="0" y="0"/>
          <a:ext cx="0" cy="0"/>
          <a:chOff x="0" y="0"/>
          <a:chExt cx="0" cy="0"/>
        </a:xfrm>
      </p:grpSpPr>
      <p:sp>
        <p:nvSpPr>
          <p:cNvPr id="55" name="Google Shape;55;p63"/>
          <p:cNvSpPr/>
          <p:nvPr/>
        </p:nvSpPr>
        <p:spPr>
          <a:xfrm>
            <a:off x="0" y="1"/>
            <a:ext cx="11582400" cy="6857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 name="Google Shape;56;p63"/>
          <p:cNvSpPr/>
          <p:nvPr/>
        </p:nvSpPr>
        <p:spPr>
          <a:xfrm>
            <a:off x="0" y="685800"/>
            <a:ext cx="11582400" cy="18288"/>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 name="Google Shape;57;p63"/>
          <p:cNvSpPr txBox="1"/>
          <p:nvPr>
            <p:ph type="title"/>
          </p:nvPr>
        </p:nvSpPr>
        <p:spPr>
          <a:xfrm>
            <a:off x="1727200" y="228600"/>
            <a:ext cx="9855200" cy="49307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8" name="Google Shape;58;p63"/>
          <p:cNvPicPr preferRelativeResize="0"/>
          <p:nvPr/>
        </p:nvPicPr>
        <p:blipFill rotWithShape="1">
          <a:blip r:embed="rId2">
            <a:alphaModFix/>
          </a:blip>
          <a:srcRect b="0" l="0" r="0" t="0"/>
          <a:stretch/>
        </p:blipFill>
        <p:spPr>
          <a:xfrm>
            <a:off x="560832" y="182881"/>
            <a:ext cx="1102360" cy="4667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8"/>
          <p:cNvSpPr/>
          <p:nvPr/>
        </p:nvSpPr>
        <p:spPr>
          <a:xfrm>
            <a:off x="0" y="6627168"/>
            <a:ext cx="11582400" cy="230832"/>
          </a:xfrm>
          <a:prstGeom prst="rect">
            <a:avLst/>
          </a:prstGeom>
          <a:solidFill>
            <a:srgbClr val="0594C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 name="Google Shape;11;p58"/>
          <p:cNvSpPr txBox="1"/>
          <p:nvPr/>
        </p:nvSpPr>
        <p:spPr>
          <a:xfrm>
            <a:off x="11582400" y="6627168"/>
            <a:ext cx="609601" cy="2308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0594C9"/>
                </a:solidFill>
                <a:latin typeface="Arial"/>
                <a:ea typeface="Arial"/>
                <a:cs typeface="Arial"/>
                <a:sym typeface="Arial"/>
              </a:rPr>
              <a:t>‹#›</a:t>
            </a:fld>
            <a:endParaRPr b="0" i="0" sz="1000" u="none" cap="none" strike="noStrike">
              <a:solidFill>
                <a:srgbClr val="0594C9"/>
              </a:solidFill>
              <a:latin typeface="Arial"/>
              <a:ea typeface="Arial"/>
              <a:cs typeface="Arial"/>
              <a:sym typeface="Arial"/>
            </a:endParaRPr>
          </a:p>
        </p:txBody>
      </p:sp>
      <p:sp>
        <p:nvSpPr>
          <p:cNvPr id="12" name="Google Shape;12;p58"/>
          <p:cNvSpPr txBox="1"/>
          <p:nvPr/>
        </p:nvSpPr>
        <p:spPr>
          <a:xfrm>
            <a:off x="-1" y="6627168"/>
            <a:ext cx="11582399" cy="230832"/>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chemeClr val="lt1"/>
                </a:solidFill>
                <a:latin typeface="Arial"/>
                <a:ea typeface="Arial"/>
                <a:cs typeface="Arial"/>
                <a:sym typeface="Arial"/>
              </a:rPr>
              <a:t>GSICS Annual Meeting February 27-March 3, 2023</a:t>
            </a:r>
            <a:endParaRPr b="1" i="0" sz="900" u="none" cap="none" strike="noStrike">
              <a:solidFill>
                <a:schemeClr val="lt1"/>
              </a:solidFill>
              <a:latin typeface="Arial"/>
              <a:ea typeface="Arial"/>
              <a:cs typeface="Arial"/>
              <a:sym typeface="Arial"/>
            </a:endParaRPr>
          </a:p>
        </p:txBody>
      </p:sp>
      <p:pic>
        <p:nvPicPr>
          <p:cNvPr id="13" name="Google Shape;13;p58"/>
          <p:cNvPicPr preferRelativeResize="0"/>
          <p:nvPr/>
        </p:nvPicPr>
        <p:blipFill rotWithShape="1">
          <a:blip r:embed="rId1">
            <a:alphaModFix/>
          </a:blip>
          <a:srcRect b="0" l="0" r="0" t="0"/>
          <a:stretch/>
        </p:blipFill>
        <p:spPr>
          <a:xfrm>
            <a:off x="11224494" y="72588"/>
            <a:ext cx="860664" cy="860664"/>
          </a:xfrm>
          <a:prstGeom prst="rect">
            <a:avLst/>
          </a:prstGeom>
          <a:noFill/>
          <a:ln>
            <a:noFill/>
          </a:ln>
        </p:spPr>
      </p:pic>
      <p:pic>
        <p:nvPicPr>
          <p:cNvPr id="14" name="Google Shape;14;p58"/>
          <p:cNvPicPr preferRelativeResize="0"/>
          <p:nvPr/>
        </p:nvPicPr>
        <p:blipFill rotWithShape="1">
          <a:blip r:embed="rId2">
            <a:alphaModFix/>
          </a:blip>
          <a:srcRect b="0" l="0" r="0" t="0"/>
          <a:stretch/>
        </p:blipFill>
        <p:spPr>
          <a:xfrm>
            <a:off x="72377" y="46018"/>
            <a:ext cx="985302" cy="95982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27.gif"/><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4.gif"/><Relationship Id="rId5" Type="http://schemas.openxmlformats.org/officeDocument/2006/relationships/image" Target="../media/image41.png"/><Relationship Id="rId6"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sp>
        <p:nvSpPr>
          <p:cNvPr id="74" name="Google Shape;74;p1"/>
          <p:cNvSpPr txBox="1"/>
          <p:nvPr/>
        </p:nvSpPr>
        <p:spPr>
          <a:xfrm>
            <a:off x="2000100" y="2321559"/>
            <a:ext cx="8191800" cy="987000"/>
          </a:xfrm>
          <a:prstGeom prst="rect">
            <a:avLst/>
          </a:prstGeom>
          <a:no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1" lang="en-US" sz="4300" u="none" cap="none" strike="noStrike">
                <a:solidFill>
                  <a:schemeClr val="lt1"/>
                </a:solidFill>
                <a:latin typeface="Arial"/>
                <a:ea typeface="Arial"/>
                <a:cs typeface="Arial"/>
                <a:sym typeface="Arial"/>
              </a:rPr>
              <a:t>NOAA-21 Cal/Val Overview</a:t>
            </a:r>
            <a:endParaRPr b="0" i="0" sz="2900" u="none" cap="none" strike="noStrike">
              <a:solidFill>
                <a:schemeClr val="lt1"/>
              </a:solidFill>
              <a:latin typeface="Arial"/>
              <a:ea typeface="Arial"/>
              <a:cs typeface="Arial"/>
              <a:sym typeface="Arial"/>
            </a:endParaRPr>
          </a:p>
        </p:txBody>
      </p:sp>
      <p:sp>
        <p:nvSpPr>
          <p:cNvPr id="75" name="Google Shape;75;p1"/>
          <p:cNvSpPr txBox="1"/>
          <p:nvPr/>
        </p:nvSpPr>
        <p:spPr>
          <a:xfrm>
            <a:off x="2833994" y="4579000"/>
            <a:ext cx="6311900" cy="1263000"/>
          </a:xfrm>
          <a:prstGeom prst="rect">
            <a:avLst/>
          </a:prstGeom>
          <a:noFill/>
          <a:ln>
            <a:noFill/>
          </a:ln>
        </p:spPr>
        <p:txBody>
          <a:bodyPr anchorCtr="0" anchor="t" bIns="45700" lIns="91425" spcFirstLastPara="1" rIns="91425" wrap="square" tIns="45700">
            <a:normAutofit/>
          </a:bodyPr>
          <a:lstStyle/>
          <a:p>
            <a:pPr indent="-342900" lvl="0" marL="342900" marR="0" rtl="0" algn="ctr">
              <a:lnSpc>
                <a:spcPct val="100000"/>
              </a:lnSpc>
              <a:spcBef>
                <a:spcPts val="0"/>
              </a:spcBef>
              <a:spcAft>
                <a:spcPts val="0"/>
              </a:spcAft>
              <a:buClr>
                <a:srgbClr val="000000"/>
              </a:buClr>
              <a:buSzPts val="2000"/>
              <a:buFont typeface="Arial"/>
              <a:buNone/>
            </a:pPr>
            <a:r>
              <a:rPr b="1" i="1" lang="en-US" sz="1600" u="none" cap="none" strike="noStrike">
                <a:solidFill>
                  <a:schemeClr val="lt1"/>
                </a:solidFill>
                <a:latin typeface="Arial"/>
                <a:ea typeface="Arial"/>
                <a:cs typeface="Arial"/>
                <a:sym typeface="Arial"/>
              </a:rPr>
              <a:t>Changyong Cao</a:t>
            </a:r>
            <a:endParaRPr b="1" i="1" sz="1600" u="none" cap="none" strike="noStrike">
              <a:solidFill>
                <a:schemeClr val="lt1"/>
              </a:solidFill>
              <a:latin typeface="Arial"/>
              <a:ea typeface="Arial"/>
              <a:cs typeface="Arial"/>
              <a:sym typeface="Arial"/>
            </a:endParaRPr>
          </a:p>
          <a:p>
            <a:pPr indent="-342900" lvl="0" marL="342900" marR="0" rtl="0" algn="ctr">
              <a:lnSpc>
                <a:spcPct val="100000"/>
              </a:lnSpc>
              <a:spcBef>
                <a:spcPts val="0"/>
              </a:spcBef>
              <a:spcAft>
                <a:spcPts val="0"/>
              </a:spcAft>
              <a:buClr>
                <a:srgbClr val="000000"/>
              </a:buClr>
              <a:buSzPts val="2000"/>
              <a:buFont typeface="Arial"/>
              <a:buNone/>
            </a:pPr>
            <a:r>
              <a:rPr b="0" i="1" lang="en-US" sz="1300" u="none" cap="none" strike="noStrike">
                <a:solidFill>
                  <a:schemeClr val="lt1"/>
                </a:solidFill>
                <a:latin typeface="Arial"/>
                <a:ea typeface="Arial"/>
                <a:cs typeface="Arial"/>
                <a:sym typeface="Arial"/>
              </a:rPr>
              <a:t>NOAA/NESDIS/Center for Satellite Applications and Research</a:t>
            </a:r>
            <a:endParaRPr b="0" i="1" sz="1300" u="none" cap="none" strike="noStrike">
              <a:solidFill>
                <a:schemeClr val="lt1"/>
              </a:solidFill>
              <a:latin typeface="Arial"/>
              <a:ea typeface="Arial"/>
              <a:cs typeface="Arial"/>
              <a:sym typeface="Arial"/>
            </a:endParaRPr>
          </a:p>
          <a:p>
            <a:pPr indent="-342900" lvl="0" marL="342900" marR="0" rtl="0" algn="ctr">
              <a:lnSpc>
                <a:spcPct val="100000"/>
              </a:lnSpc>
              <a:spcBef>
                <a:spcPts val="0"/>
              </a:spcBef>
              <a:spcAft>
                <a:spcPts val="0"/>
              </a:spcAft>
              <a:buClr>
                <a:srgbClr val="000000"/>
              </a:buClr>
              <a:buSzPts val="2000"/>
              <a:buFont typeface="Arial"/>
              <a:buNone/>
            </a:pPr>
            <a:r>
              <a:rPr b="0" i="1" lang="en-US" sz="1300" u="none" cap="none" strike="noStrike">
                <a:solidFill>
                  <a:schemeClr val="lt1"/>
                </a:solidFill>
                <a:latin typeface="Arial"/>
                <a:ea typeface="Arial"/>
                <a:cs typeface="Arial"/>
                <a:sym typeface="Arial"/>
              </a:rPr>
              <a:t>Date: 2/27/2023</a:t>
            </a:r>
            <a:endParaRPr b="0" i="0" sz="1300" u="none" cap="none" strike="noStrike">
              <a:solidFill>
                <a:schemeClr val="lt1"/>
              </a:solidFill>
              <a:latin typeface="Arial"/>
              <a:ea typeface="Arial"/>
              <a:cs typeface="Arial"/>
              <a:sym typeface="Arial"/>
            </a:endParaRPr>
          </a:p>
        </p:txBody>
      </p:sp>
      <p:sp>
        <p:nvSpPr>
          <p:cNvPr id="76" name="Google Shape;76;p1"/>
          <p:cNvSpPr txBox="1"/>
          <p:nvPr/>
        </p:nvSpPr>
        <p:spPr>
          <a:xfrm>
            <a:off x="2575812" y="6127645"/>
            <a:ext cx="704037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Arial"/>
                <a:ea typeface="Arial"/>
                <a:cs typeface="Arial"/>
                <a:sym typeface="Arial"/>
              </a:rPr>
              <a:t>The scientific results and conclusions, as well as any views or opinions expressed herein, are those of the authors and do not necessarily reflect those of NOAA or the Department of Commerce.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0ff2eb6137_0_96"/>
          <p:cNvSpPr txBox="1"/>
          <p:nvPr/>
        </p:nvSpPr>
        <p:spPr>
          <a:xfrm>
            <a:off x="174004" y="158233"/>
            <a:ext cx="742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02/18</a:t>
            </a:r>
            <a:endParaRPr b="0" i="0" sz="1400" u="none" cap="none" strike="noStrike">
              <a:solidFill>
                <a:srgbClr val="000000"/>
              </a:solidFill>
              <a:latin typeface="Arial"/>
              <a:ea typeface="Arial"/>
              <a:cs typeface="Arial"/>
              <a:sym typeface="Arial"/>
            </a:endParaRPr>
          </a:p>
        </p:txBody>
      </p:sp>
      <p:pic>
        <p:nvPicPr>
          <p:cNvPr id="154" name="Google Shape;154;g20ff2eb6137_0_96"/>
          <p:cNvPicPr preferRelativeResize="0"/>
          <p:nvPr/>
        </p:nvPicPr>
        <p:blipFill rotWithShape="1">
          <a:blip r:embed="rId3">
            <a:alphaModFix/>
          </a:blip>
          <a:srcRect b="0" l="0" r="0" t="0"/>
          <a:stretch/>
        </p:blipFill>
        <p:spPr>
          <a:xfrm>
            <a:off x="1960547" y="0"/>
            <a:ext cx="8270906" cy="64963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g18983cf16e7_6_0"/>
          <p:cNvPicPr preferRelativeResize="0"/>
          <p:nvPr/>
        </p:nvPicPr>
        <p:blipFill rotWithShape="1">
          <a:blip r:embed="rId3">
            <a:alphaModFix/>
          </a:blip>
          <a:srcRect b="0" l="0" r="0" t="0"/>
          <a:stretch/>
        </p:blipFill>
        <p:spPr>
          <a:xfrm>
            <a:off x="1822600" y="0"/>
            <a:ext cx="8707766" cy="6530825"/>
          </a:xfrm>
          <a:prstGeom prst="rect">
            <a:avLst/>
          </a:prstGeom>
          <a:noFill/>
          <a:ln>
            <a:noFill/>
          </a:ln>
        </p:spPr>
      </p:pic>
      <p:cxnSp>
        <p:nvCxnSpPr>
          <p:cNvPr id="161" name="Google Shape;161;g18983cf16e7_6_0"/>
          <p:cNvCxnSpPr/>
          <p:nvPr/>
        </p:nvCxnSpPr>
        <p:spPr>
          <a:xfrm>
            <a:off x="1796400" y="3023575"/>
            <a:ext cx="8294400" cy="30600"/>
          </a:xfrm>
          <a:prstGeom prst="straightConnector1">
            <a:avLst/>
          </a:prstGeom>
          <a:noFill/>
          <a:ln cap="flat" cmpd="sng" w="76200">
            <a:solidFill>
              <a:schemeClr val="dk2"/>
            </a:solidFill>
            <a:prstDash val="solid"/>
            <a:round/>
            <a:headEnd len="sm" w="sm" type="none"/>
            <a:tailEnd len="sm" w="sm" type="none"/>
          </a:ln>
        </p:spPr>
      </p:cxnSp>
      <p:sp>
        <p:nvSpPr>
          <p:cNvPr id="162" name="Google Shape;162;g18983cf16e7_6_0"/>
          <p:cNvSpPr txBox="1"/>
          <p:nvPr/>
        </p:nvSpPr>
        <p:spPr>
          <a:xfrm>
            <a:off x="10260325" y="2957613"/>
            <a:ext cx="1807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CrIS, OMPS Nadir Door Open</a:t>
            </a:r>
            <a:endParaRPr b="1" i="0" sz="1400" u="none" cap="none" strike="noStrike">
              <a:solidFill>
                <a:srgbClr val="000000"/>
              </a:solidFill>
              <a:latin typeface="Arial"/>
              <a:ea typeface="Arial"/>
              <a:cs typeface="Arial"/>
              <a:sym typeface="Arial"/>
            </a:endParaRPr>
          </a:p>
        </p:txBody>
      </p:sp>
      <p:sp>
        <p:nvSpPr>
          <p:cNvPr id="163" name="Google Shape;163;g18983cf16e7_6_0"/>
          <p:cNvSpPr txBox="1"/>
          <p:nvPr/>
        </p:nvSpPr>
        <p:spPr>
          <a:xfrm>
            <a:off x="10260325" y="1572675"/>
            <a:ext cx="1683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ATMS 1st Light Image</a:t>
            </a:r>
            <a:endParaRPr b="1" i="0" sz="1400" u="none" cap="none" strike="noStrike">
              <a:solidFill>
                <a:srgbClr val="000000"/>
              </a:solidFill>
              <a:latin typeface="Arial"/>
              <a:ea typeface="Arial"/>
              <a:cs typeface="Arial"/>
              <a:sym typeface="Arial"/>
            </a:endParaRPr>
          </a:p>
        </p:txBody>
      </p:sp>
      <p:sp>
        <p:nvSpPr>
          <p:cNvPr id="164" name="Google Shape;164;g18983cf16e7_6_0"/>
          <p:cNvSpPr txBox="1"/>
          <p:nvPr/>
        </p:nvSpPr>
        <p:spPr>
          <a:xfrm>
            <a:off x="10274725" y="2188275"/>
            <a:ext cx="1807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VIIRS 1st light image</a:t>
            </a:r>
            <a:endParaRPr b="1" i="0" sz="1400" u="none" cap="none" strike="noStrike">
              <a:solidFill>
                <a:srgbClr val="000000"/>
              </a:solidFill>
              <a:highlight>
                <a:srgbClr val="D0E0E3"/>
              </a:highlight>
              <a:latin typeface="Arial"/>
              <a:ea typeface="Arial"/>
              <a:cs typeface="Arial"/>
              <a:sym typeface="Arial"/>
            </a:endParaRPr>
          </a:p>
        </p:txBody>
      </p:sp>
      <p:sp>
        <p:nvSpPr>
          <p:cNvPr id="165" name="Google Shape;165;g18983cf16e7_6_0"/>
          <p:cNvSpPr txBox="1"/>
          <p:nvPr/>
        </p:nvSpPr>
        <p:spPr>
          <a:xfrm>
            <a:off x="-1478600" y="28075"/>
            <a:ext cx="889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0fbeb57758_0_125"/>
          <p:cNvSpPr txBox="1"/>
          <p:nvPr>
            <p:ph idx="1" type="body"/>
          </p:nvPr>
        </p:nvSpPr>
        <p:spPr>
          <a:xfrm>
            <a:off x="508000" y="1219200"/>
            <a:ext cx="11379300" cy="5029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000"/>
              <a:buChar char="•"/>
            </a:pPr>
            <a:r>
              <a:rPr lang="en-US" sz="2000"/>
              <a:t>ATMS:</a:t>
            </a:r>
            <a:endParaRPr/>
          </a:p>
          <a:p>
            <a:pPr indent="-285750" lvl="1" marL="742950" rtl="0" algn="l">
              <a:lnSpc>
                <a:spcPct val="100000"/>
              </a:lnSpc>
              <a:spcBef>
                <a:spcPts val="400"/>
              </a:spcBef>
              <a:spcAft>
                <a:spcPts val="0"/>
              </a:spcAft>
              <a:buClr>
                <a:schemeClr val="dk1"/>
              </a:buClr>
              <a:buSzPts val="2000"/>
              <a:buChar char="–"/>
            </a:pPr>
            <a:r>
              <a:rPr lang="en-US" sz="2000"/>
              <a:t>Reduced noise correlation across channels, which will improve product quality</a:t>
            </a:r>
            <a:endParaRPr/>
          </a:p>
          <a:p>
            <a:pPr indent="-285750" lvl="1" marL="742950" rtl="0" algn="l">
              <a:lnSpc>
                <a:spcPct val="100000"/>
              </a:lnSpc>
              <a:spcBef>
                <a:spcPts val="400"/>
              </a:spcBef>
              <a:spcAft>
                <a:spcPts val="0"/>
              </a:spcAft>
              <a:buClr>
                <a:schemeClr val="dk1"/>
              </a:buClr>
              <a:buSzPts val="2000"/>
              <a:buChar char="–"/>
            </a:pPr>
            <a:r>
              <a:rPr lang="en-US" sz="2000"/>
              <a:t>Instrument improvements reduce striping in water vapor channels</a:t>
            </a:r>
            <a:endParaRPr/>
          </a:p>
          <a:p>
            <a:pPr indent="-342900" lvl="0" marL="342900" rtl="0" algn="l">
              <a:lnSpc>
                <a:spcPct val="100000"/>
              </a:lnSpc>
              <a:spcBef>
                <a:spcPts val="400"/>
              </a:spcBef>
              <a:spcAft>
                <a:spcPts val="0"/>
              </a:spcAft>
              <a:buClr>
                <a:schemeClr val="dk1"/>
              </a:buClr>
              <a:buSzPts val="2000"/>
              <a:buChar char="•"/>
            </a:pPr>
            <a:r>
              <a:rPr lang="en-US" sz="2000"/>
              <a:t>CrIS:</a:t>
            </a:r>
            <a:endParaRPr/>
          </a:p>
          <a:p>
            <a:pPr indent="-285750" lvl="1" marL="742950" rtl="0" algn="l">
              <a:lnSpc>
                <a:spcPct val="100000"/>
              </a:lnSpc>
              <a:spcBef>
                <a:spcPts val="400"/>
              </a:spcBef>
              <a:spcAft>
                <a:spcPts val="0"/>
              </a:spcAft>
              <a:buClr>
                <a:schemeClr val="dk1"/>
              </a:buClr>
              <a:buSzPts val="2000"/>
              <a:buChar char="–"/>
            </a:pPr>
            <a:r>
              <a:rPr lang="en-US" sz="2000"/>
              <a:t>Comparable to J1</a:t>
            </a:r>
            <a:endParaRPr/>
          </a:p>
          <a:p>
            <a:pPr indent="-342900" lvl="0" marL="342900" rtl="0" algn="l">
              <a:lnSpc>
                <a:spcPct val="100000"/>
              </a:lnSpc>
              <a:spcBef>
                <a:spcPts val="400"/>
              </a:spcBef>
              <a:spcAft>
                <a:spcPts val="0"/>
              </a:spcAft>
              <a:buClr>
                <a:schemeClr val="dk1"/>
              </a:buClr>
              <a:buSzPts val="2000"/>
              <a:buChar char="•"/>
            </a:pPr>
            <a:r>
              <a:rPr lang="en-US" sz="2000"/>
              <a:t>VIIRS:</a:t>
            </a:r>
            <a:endParaRPr/>
          </a:p>
          <a:p>
            <a:pPr indent="-285750" lvl="1" marL="742950" rtl="0" algn="l">
              <a:lnSpc>
                <a:spcPct val="100000"/>
              </a:lnSpc>
              <a:spcBef>
                <a:spcPts val="400"/>
              </a:spcBef>
              <a:spcAft>
                <a:spcPts val="0"/>
              </a:spcAft>
              <a:buClr>
                <a:schemeClr val="dk1"/>
              </a:buClr>
              <a:buSzPts val="2000"/>
              <a:buChar char="–"/>
            </a:pPr>
            <a:r>
              <a:rPr lang="en-US" sz="2000"/>
              <a:t>DNB straylight reduction</a:t>
            </a:r>
            <a:endParaRPr/>
          </a:p>
          <a:p>
            <a:pPr indent="-285750" lvl="1" marL="742950" rtl="0" algn="l">
              <a:lnSpc>
                <a:spcPct val="100000"/>
              </a:lnSpc>
              <a:spcBef>
                <a:spcPts val="400"/>
              </a:spcBef>
              <a:spcAft>
                <a:spcPts val="0"/>
              </a:spcAft>
              <a:buClr>
                <a:schemeClr val="dk1"/>
              </a:buClr>
              <a:buSzPts val="2000"/>
              <a:buChar char="–"/>
            </a:pPr>
            <a:r>
              <a:rPr lang="en-US" sz="2000"/>
              <a:t>DNB reduced nonlinearity</a:t>
            </a:r>
            <a:endParaRPr/>
          </a:p>
          <a:p>
            <a:pPr indent="-285750" lvl="1" marL="742950" rtl="0" algn="l">
              <a:lnSpc>
                <a:spcPct val="100000"/>
              </a:lnSpc>
              <a:spcBef>
                <a:spcPts val="400"/>
              </a:spcBef>
              <a:spcAft>
                <a:spcPts val="0"/>
              </a:spcAft>
              <a:buClr>
                <a:schemeClr val="dk1"/>
              </a:buClr>
              <a:buSzPts val="2000"/>
              <a:buChar char="–"/>
            </a:pPr>
            <a:r>
              <a:rPr lang="en-US" sz="2000"/>
              <a:t>Reduced polarization sensitivity in RSB channels</a:t>
            </a:r>
            <a:endParaRPr sz="2000"/>
          </a:p>
          <a:p>
            <a:pPr indent="-285750" lvl="1" marL="742950" rtl="0" algn="l">
              <a:lnSpc>
                <a:spcPct val="100000"/>
              </a:lnSpc>
              <a:spcBef>
                <a:spcPts val="400"/>
              </a:spcBef>
              <a:spcAft>
                <a:spcPts val="0"/>
              </a:spcAft>
              <a:buSzPts val="2000"/>
              <a:buChar char="–"/>
            </a:pPr>
            <a:r>
              <a:rPr lang="en-US" sz="2000"/>
              <a:t>M6 digital saturation instead of rollover</a:t>
            </a:r>
            <a:endParaRPr sz="2000"/>
          </a:p>
          <a:p>
            <a:pPr indent="-285750" lvl="1" marL="742950" rtl="0" algn="l">
              <a:lnSpc>
                <a:spcPct val="100000"/>
              </a:lnSpc>
              <a:spcBef>
                <a:spcPts val="400"/>
              </a:spcBef>
              <a:spcAft>
                <a:spcPts val="0"/>
              </a:spcAft>
              <a:buSzPts val="2000"/>
              <a:buChar char="–"/>
            </a:pPr>
            <a:r>
              <a:rPr lang="en-US" sz="2000"/>
              <a:t>M13 Spectral Change</a:t>
            </a:r>
            <a:endParaRPr sz="2000"/>
          </a:p>
          <a:p>
            <a:pPr indent="-342900" lvl="0" marL="342900" rtl="0" algn="l">
              <a:lnSpc>
                <a:spcPct val="100000"/>
              </a:lnSpc>
              <a:spcBef>
                <a:spcPts val="400"/>
              </a:spcBef>
              <a:spcAft>
                <a:spcPts val="0"/>
              </a:spcAft>
              <a:buClr>
                <a:schemeClr val="dk1"/>
              </a:buClr>
              <a:buSzPts val="2000"/>
              <a:buChar char="•"/>
            </a:pPr>
            <a:r>
              <a:rPr lang="en-US" sz="2000"/>
              <a:t>OMPS:</a:t>
            </a:r>
            <a:endParaRPr/>
          </a:p>
          <a:p>
            <a:pPr indent="-285750" lvl="1" marL="742950" rtl="0" algn="l">
              <a:lnSpc>
                <a:spcPct val="100000"/>
              </a:lnSpc>
              <a:spcBef>
                <a:spcPts val="400"/>
              </a:spcBef>
              <a:spcAft>
                <a:spcPts val="0"/>
              </a:spcAft>
              <a:buClr>
                <a:schemeClr val="dk1"/>
              </a:buClr>
              <a:buSzPts val="2000"/>
              <a:buChar char="–"/>
            </a:pPr>
            <a:r>
              <a:rPr lang="en-US" sz="2000"/>
              <a:t>Limb profiler added</a:t>
            </a:r>
            <a:endParaRPr/>
          </a:p>
          <a:p>
            <a:pPr indent="-285750" lvl="1" marL="742950" rtl="0" algn="l">
              <a:lnSpc>
                <a:spcPct val="100000"/>
              </a:lnSpc>
              <a:spcBef>
                <a:spcPts val="400"/>
              </a:spcBef>
              <a:spcAft>
                <a:spcPts val="0"/>
              </a:spcAft>
              <a:buClr>
                <a:schemeClr val="dk1"/>
              </a:buClr>
              <a:buSzPts val="2000"/>
              <a:buChar char="–"/>
            </a:pPr>
            <a:r>
              <a:rPr lang="en-US" sz="2000"/>
              <a:t>Higher spatial resolution with increased data rate</a:t>
            </a:r>
            <a:endParaRPr/>
          </a:p>
          <a:p>
            <a:pPr indent="-184150" lvl="1" marL="742950" rtl="0" algn="l">
              <a:lnSpc>
                <a:spcPct val="100000"/>
              </a:lnSpc>
              <a:spcBef>
                <a:spcPts val="320"/>
              </a:spcBef>
              <a:spcAft>
                <a:spcPts val="0"/>
              </a:spcAft>
              <a:buClr>
                <a:schemeClr val="dk1"/>
              </a:buClr>
              <a:buSzPts val="1600"/>
              <a:buNone/>
            </a:pPr>
            <a:r>
              <a:t/>
            </a:r>
            <a:endParaRPr/>
          </a:p>
        </p:txBody>
      </p:sp>
      <p:sp>
        <p:nvSpPr>
          <p:cNvPr id="171" name="Google Shape;171;g20fbeb57758_0_125"/>
          <p:cNvSpPr txBox="1"/>
          <p:nvPr>
            <p:ph type="title"/>
          </p:nvPr>
        </p:nvSpPr>
        <p:spPr>
          <a:xfrm>
            <a:off x="1320800" y="363061"/>
            <a:ext cx="9236400" cy="493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rgbClr val="002060"/>
              </a:buClr>
              <a:buSzPts val="3200"/>
              <a:buFont typeface="Calibri"/>
              <a:buNone/>
            </a:pPr>
            <a:r>
              <a:rPr lang="en-US"/>
              <a:t>JPSS 2 (J2) Instrument Improvement Highlights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9"/>
          <p:cNvPicPr preferRelativeResize="0"/>
          <p:nvPr>
            <p:ph idx="1" type="body"/>
          </p:nvPr>
        </p:nvPicPr>
        <p:blipFill rotWithShape="1">
          <a:blip r:embed="rId3">
            <a:alphaModFix/>
          </a:blip>
          <a:srcRect b="0" l="0" r="0" t="0"/>
          <a:stretch/>
        </p:blipFill>
        <p:spPr>
          <a:xfrm>
            <a:off x="4780656" y="1344295"/>
            <a:ext cx="7411344" cy="4525963"/>
          </a:xfrm>
          <a:prstGeom prst="rect">
            <a:avLst/>
          </a:prstGeom>
          <a:noFill/>
          <a:ln>
            <a:noFill/>
          </a:ln>
        </p:spPr>
      </p:pic>
      <p:sp>
        <p:nvSpPr>
          <p:cNvPr id="178" name="Google Shape;178;p9"/>
          <p:cNvSpPr txBox="1"/>
          <p:nvPr>
            <p:ph type="title"/>
          </p:nvPr>
        </p:nvSpPr>
        <p:spPr>
          <a:xfrm>
            <a:off x="0" y="228600"/>
            <a:ext cx="12192000" cy="49307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400"/>
              <a:buFont typeface="Times New Roman"/>
              <a:buNone/>
            </a:pPr>
            <a:r>
              <a:rPr lang="en-US"/>
              <a:t>NOAA-21 VIIRS Instrument</a:t>
            </a:r>
            <a:endParaRPr/>
          </a:p>
        </p:txBody>
      </p:sp>
      <p:sp>
        <p:nvSpPr>
          <p:cNvPr id="179" name="Google Shape;179;p9"/>
          <p:cNvSpPr txBox="1"/>
          <p:nvPr/>
        </p:nvSpPr>
        <p:spPr>
          <a:xfrm>
            <a:off x="231973" y="1030558"/>
            <a:ext cx="4627894" cy="5847714"/>
          </a:xfrm>
          <a:prstGeom prst="rect">
            <a:avLst/>
          </a:prstGeom>
          <a:noFill/>
          <a:ln>
            <a:noFill/>
          </a:ln>
        </p:spPr>
        <p:txBody>
          <a:bodyPr anchorCtr="0" anchor="t" bIns="45700" lIns="91425" spcFirstLastPara="1" rIns="91425" wrap="square" tIns="45700">
            <a:spAutoFit/>
          </a:bodyPr>
          <a:lstStyle/>
          <a:p>
            <a:pPr indent="-274320" lvl="0" marL="274320" marR="0" rtl="0" algn="l">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VIIRS is a scanning imaging radiometer onboard Suomi NPP and JPSS satellites that produces global imagery and radiometric measurements of land, atmosphere, cryosphere, and oceans in the visible and infrared bands with moderate spatial resolutions at 22 spectral bands;</a:t>
            </a:r>
            <a:endParaRPr b="0" i="0" sz="17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chemeClr val="dk1"/>
              </a:buClr>
              <a:buSzPts val="1800"/>
              <a:buFont typeface="Arial"/>
              <a:buNone/>
            </a:pPr>
            <a:r>
              <a:t/>
            </a:r>
            <a:endParaRPr b="0" i="0" sz="17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The operationally produced VIIRS data are widely used globally to monitor hurricanes/typhoons, cloud and aerosol properties, ocean color, sea and land surface temperature, ice motion and temperature, active fires, and Earth's albedo.  </a:t>
            </a:r>
            <a:endParaRPr b="0" i="0" sz="17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rgbClr val="000000"/>
              </a:buClr>
              <a:buSzPts val="1800"/>
              <a:buFont typeface="Arial"/>
              <a:buNone/>
            </a:pPr>
            <a:r>
              <a:t/>
            </a:r>
            <a:endParaRPr b="0" i="0" sz="17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The VIIRS data support the operational production of at least 26 Environmental Data Records(EDRs);</a:t>
            </a:r>
            <a:endParaRPr b="0" i="0" sz="17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chemeClr val="dk1"/>
              </a:buClr>
              <a:buSzPts val="1600"/>
              <a:buFont typeface="Arial"/>
              <a:buNone/>
            </a:pPr>
            <a:r>
              <a:t/>
            </a:r>
            <a:endParaRPr b="0" i="0" sz="1800" u="none" cap="none" strike="noStrike">
              <a:solidFill>
                <a:schemeClr val="dk1"/>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0"/>
          <p:cNvSpPr txBox="1"/>
          <p:nvPr>
            <p:ph idx="1" type="body"/>
          </p:nvPr>
        </p:nvSpPr>
        <p:spPr>
          <a:xfrm>
            <a:off x="1058332" y="1105700"/>
            <a:ext cx="10898142" cy="30639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2400"/>
              <a:buChar char="•"/>
            </a:pPr>
            <a:r>
              <a:rPr lang="en-US" sz="2000"/>
              <a:t>Spectral Bands of VIIRS RSBs and DNB</a:t>
            </a:r>
            <a:endParaRPr sz="2000"/>
          </a:p>
          <a:p>
            <a:pPr indent="-285750" lvl="1" marL="742950" rtl="0" algn="l">
              <a:lnSpc>
                <a:spcPct val="100000"/>
              </a:lnSpc>
              <a:spcBef>
                <a:spcPts val="480"/>
              </a:spcBef>
              <a:spcAft>
                <a:spcPts val="0"/>
              </a:spcAft>
              <a:buClr>
                <a:schemeClr val="dk1"/>
              </a:buClr>
              <a:buSzPts val="2400"/>
              <a:buChar char="–"/>
            </a:pPr>
            <a:r>
              <a:rPr lang="en-US" sz="1800"/>
              <a:t>RSBs cover a spectral range from 0.412 μm to 2.25 μm</a:t>
            </a:r>
            <a:endParaRPr sz="1800"/>
          </a:p>
          <a:p>
            <a:pPr indent="-285750" lvl="1" marL="742950" rtl="0" algn="l">
              <a:lnSpc>
                <a:spcPct val="100000"/>
              </a:lnSpc>
              <a:spcBef>
                <a:spcPts val="480"/>
              </a:spcBef>
              <a:spcAft>
                <a:spcPts val="0"/>
              </a:spcAft>
              <a:buClr>
                <a:schemeClr val="dk1"/>
              </a:buClr>
              <a:buSzPts val="2400"/>
              <a:buChar char="–"/>
            </a:pPr>
            <a:r>
              <a:rPr lang="en-US" sz="1800"/>
              <a:t>There are 14 RSBs with 3 image bands (I1-I3) and 11 moderate bands (M1-M11)</a:t>
            </a:r>
            <a:endParaRPr sz="1800"/>
          </a:p>
          <a:p>
            <a:pPr indent="-285750" lvl="1" marL="742950" rtl="0" algn="l">
              <a:lnSpc>
                <a:spcPct val="100000"/>
              </a:lnSpc>
              <a:spcBef>
                <a:spcPts val="480"/>
              </a:spcBef>
              <a:spcAft>
                <a:spcPts val="0"/>
              </a:spcAft>
              <a:buClr>
                <a:schemeClr val="dk1"/>
              </a:buClr>
              <a:buSzPts val="2400"/>
              <a:buChar char="–"/>
            </a:pPr>
            <a:r>
              <a:rPr lang="en-US" sz="1800"/>
              <a:t>RSB band calibration is dependent on Solar Diffuser (SD) and Solar Diffuser Stability Monitor (SDSM) observations</a:t>
            </a:r>
            <a:endParaRPr sz="1800"/>
          </a:p>
          <a:p>
            <a:pPr indent="-285750" lvl="1" marL="742950" rtl="0" algn="l">
              <a:lnSpc>
                <a:spcPct val="100000"/>
              </a:lnSpc>
              <a:spcBef>
                <a:spcPts val="480"/>
              </a:spcBef>
              <a:spcAft>
                <a:spcPts val="0"/>
              </a:spcAft>
              <a:buClr>
                <a:schemeClr val="dk1"/>
              </a:buClr>
              <a:buSzPts val="2400"/>
              <a:buChar char="–"/>
            </a:pPr>
            <a:r>
              <a:rPr lang="en-US" sz="1800"/>
              <a:t>The required RSB calibration uncertainty is within 2%</a:t>
            </a:r>
            <a:endParaRPr sz="1800"/>
          </a:p>
          <a:p>
            <a:pPr indent="-285750" lvl="1" marL="742950" rtl="0" algn="l">
              <a:lnSpc>
                <a:spcPct val="100000"/>
              </a:lnSpc>
              <a:spcBef>
                <a:spcPts val="480"/>
              </a:spcBef>
              <a:spcAft>
                <a:spcPts val="0"/>
              </a:spcAft>
              <a:buSzPts val="2400"/>
              <a:buChar char="–"/>
            </a:pPr>
            <a:r>
              <a:rPr lang="en-US" sz="1800"/>
              <a:t>DNB is a panchromatic band with spectral range 0.5μm - 0.9 μm </a:t>
            </a:r>
            <a:endParaRPr sz="1800"/>
          </a:p>
          <a:p>
            <a:pPr indent="0" lvl="0" marL="914400" rtl="0" algn="l">
              <a:lnSpc>
                <a:spcPct val="100000"/>
              </a:lnSpc>
              <a:spcBef>
                <a:spcPts val="480"/>
              </a:spcBef>
              <a:spcAft>
                <a:spcPts val="0"/>
              </a:spcAft>
              <a:buSzPts val="1600"/>
              <a:buNone/>
            </a:pPr>
            <a:r>
              <a:t/>
            </a:r>
            <a:endParaRPr sz="2000">
              <a:solidFill>
                <a:srgbClr val="FF0000"/>
              </a:solidFill>
            </a:endParaRPr>
          </a:p>
        </p:txBody>
      </p:sp>
      <p:sp>
        <p:nvSpPr>
          <p:cNvPr id="185" name="Google Shape;185;p10"/>
          <p:cNvSpPr txBox="1"/>
          <p:nvPr>
            <p:ph type="title"/>
          </p:nvPr>
        </p:nvSpPr>
        <p:spPr>
          <a:xfrm>
            <a:off x="1058332" y="311725"/>
            <a:ext cx="10109201" cy="493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1111"/>
              <a:buFont typeface="Times New Roman"/>
              <a:buNone/>
            </a:pPr>
            <a:r>
              <a:rPr lang="en-US"/>
              <a:t>VIIRS Spectral Bands: </a:t>
            </a:r>
            <a:br>
              <a:rPr lang="en-US"/>
            </a:br>
            <a:r>
              <a:rPr lang="en-US"/>
              <a:t>Reflective Solar Bands (RSB)/ </a:t>
            </a:r>
            <a:r>
              <a:rPr lang="en-US" sz="2300"/>
              <a:t>Day/Night Band (</a:t>
            </a:r>
            <a:r>
              <a:rPr lang="en-US"/>
              <a:t>DNB)</a:t>
            </a:r>
            <a:endParaRPr/>
          </a:p>
        </p:txBody>
      </p:sp>
      <p:pic>
        <p:nvPicPr>
          <p:cNvPr id="186" name="Google Shape;186;p10"/>
          <p:cNvPicPr preferRelativeResize="0"/>
          <p:nvPr/>
        </p:nvPicPr>
        <p:blipFill rotWithShape="1">
          <a:blip r:embed="rId3">
            <a:alphaModFix/>
          </a:blip>
          <a:srcRect b="0" l="0" r="0" t="0"/>
          <a:stretch/>
        </p:blipFill>
        <p:spPr>
          <a:xfrm>
            <a:off x="1385400" y="3482400"/>
            <a:ext cx="8828524" cy="3063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1"/>
          <p:cNvSpPr txBox="1"/>
          <p:nvPr>
            <p:ph idx="1" type="body"/>
          </p:nvPr>
        </p:nvSpPr>
        <p:spPr>
          <a:xfrm>
            <a:off x="795866" y="1122446"/>
            <a:ext cx="10791600" cy="15468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lang="en-US" sz="2000"/>
              <a:t>Spectral Responses of VIIRS TEBs</a:t>
            </a:r>
            <a:endParaRPr sz="2000" strike="sngStrike">
              <a:solidFill>
                <a:srgbClr val="FF0000"/>
              </a:solidFill>
            </a:endParaRPr>
          </a:p>
          <a:p>
            <a:pPr indent="-285750" lvl="1" marL="742950" rtl="0" algn="l">
              <a:lnSpc>
                <a:spcPct val="100000"/>
              </a:lnSpc>
              <a:spcBef>
                <a:spcPts val="400"/>
              </a:spcBef>
              <a:spcAft>
                <a:spcPts val="0"/>
              </a:spcAft>
              <a:buClr>
                <a:schemeClr val="dk1"/>
              </a:buClr>
              <a:buSzPts val="2000"/>
              <a:buChar char="–"/>
            </a:pPr>
            <a:r>
              <a:rPr lang="en-US" sz="1800"/>
              <a:t>There are 7 bands with 2 image band (I4, I5) and 5 moderate bands (M12-M16)</a:t>
            </a:r>
            <a:endParaRPr sz="1800"/>
          </a:p>
          <a:p>
            <a:pPr indent="-285750" lvl="1" marL="742950" rtl="0" algn="l">
              <a:lnSpc>
                <a:spcPct val="100000"/>
              </a:lnSpc>
              <a:spcBef>
                <a:spcPts val="400"/>
              </a:spcBef>
              <a:spcAft>
                <a:spcPts val="0"/>
              </a:spcAft>
              <a:buClr>
                <a:schemeClr val="dk1"/>
              </a:buClr>
              <a:buSzPts val="2000"/>
              <a:buChar char="–"/>
            </a:pPr>
            <a:r>
              <a:rPr lang="en-US" sz="1800"/>
              <a:t>Calibration sources are Onboard Blackbody (BB) with six thermistors and space view </a:t>
            </a:r>
            <a:endParaRPr sz="1800"/>
          </a:p>
        </p:txBody>
      </p:sp>
      <p:sp>
        <p:nvSpPr>
          <p:cNvPr id="192" name="Google Shape;192;p11"/>
          <p:cNvSpPr txBox="1"/>
          <p:nvPr>
            <p:ph type="title"/>
          </p:nvPr>
        </p:nvSpPr>
        <p:spPr>
          <a:xfrm>
            <a:off x="0" y="228600"/>
            <a:ext cx="12192000" cy="49307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400"/>
              <a:buFont typeface="Times New Roman"/>
              <a:buNone/>
            </a:pPr>
            <a:r>
              <a:rPr lang="en-US"/>
              <a:t>VIIRS Spectral Bands: Thermal Emissive Bands (TEB)</a:t>
            </a:r>
            <a:endParaRPr/>
          </a:p>
        </p:txBody>
      </p:sp>
      <p:pic>
        <p:nvPicPr>
          <p:cNvPr id="193" name="Google Shape;193;p11"/>
          <p:cNvPicPr preferRelativeResize="0"/>
          <p:nvPr/>
        </p:nvPicPr>
        <p:blipFill rotWithShape="1">
          <a:blip r:embed="rId3">
            <a:alphaModFix/>
          </a:blip>
          <a:srcRect b="0" l="0" r="0" t="0"/>
          <a:stretch/>
        </p:blipFill>
        <p:spPr>
          <a:xfrm>
            <a:off x="1142232" y="2669246"/>
            <a:ext cx="9655702" cy="34793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2"/>
          <p:cNvPicPr preferRelativeResize="0"/>
          <p:nvPr/>
        </p:nvPicPr>
        <p:blipFill rotWithShape="1">
          <a:blip r:embed="rId3">
            <a:alphaModFix/>
          </a:blip>
          <a:srcRect b="0" l="0" r="0" t="0"/>
          <a:stretch/>
        </p:blipFill>
        <p:spPr>
          <a:xfrm>
            <a:off x="7926425" y="793350"/>
            <a:ext cx="3385218" cy="2911176"/>
          </a:xfrm>
          <a:prstGeom prst="rect">
            <a:avLst/>
          </a:prstGeom>
          <a:noFill/>
          <a:ln>
            <a:noFill/>
          </a:ln>
        </p:spPr>
      </p:pic>
      <p:pic>
        <p:nvPicPr>
          <p:cNvPr id="199" name="Google Shape;199;p22"/>
          <p:cNvPicPr preferRelativeResize="0"/>
          <p:nvPr/>
        </p:nvPicPr>
        <p:blipFill rotWithShape="1">
          <a:blip r:embed="rId4">
            <a:alphaModFix/>
          </a:blip>
          <a:srcRect b="0" l="0" r="0" t="0"/>
          <a:stretch/>
        </p:blipFill>
        <p:spPr>
          <a:xfrm>
            <a:off x="0" y="1019425"/>
            <a:ext cx="7785475" cy="4502701"/>
          </a:xfrm>
          <a:prstGeom prst="rect">
            <a:avLst/>
          </a:prstGeom>
          <a:noFill/>
          <a:ln>
            <a:noFill/>
          </a:ln>
        </p:spPr>
      </p:pic>
      <p:sp>
        <p:nvSpPr>
          <p:cNvPr id="200" name="Google Shape;200;p22"/>
          <p:cNvSpPr txBox="1"/>
          <p:nvPr>
            <p:ph type="title"/>
          </p:nvPr>
        </p:nvSpPr>
        <p:spPr>
          <a:xfrm>
            <a:off x="1174350" y="213150"/>
            <a:ext cx="9843300" cy="493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2400"/>
              <a:buFont typeface="Arial"/>
              <a:buNone/>
            </a:pPr>
            <a:r>
              <a:rPr lang="en-US"/>
              <a:t>Image Quality: Short Wave InfraRed (SWIR) Bands</a:t>
            </a:r>
            <a:endParaRPr/>
          </a:p>
        </p:txBody>
      </p:sp>
      <p:sp>
        <p:nvSpPr>
          <p:cNvPr id="201" name="Google Shape;201;p22"/>
          <p:cNvSpPr txBox="1"/>
          <p:nvPr/>
        </p:nvSpPr>
        <p:spPr>
          <a:xfrm>
            <a:off x="3090644" y="5152826"/>
            <a:ext cx="3459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lt1"/>
                </a:solidFill>
                <a:latin typeface="Arial"/>
                <a:ea typeface="Arial"/>
                <a:cs typeface="Arial"/>
                <a:sym typeface="Arial"/>
              </a:rPr>
              <a:t>Band I3, I2, I1 Composite</a:t>
            </a:r>
            <a:endParaRPr b="0" i="0" sz="1400" u="none" cap="none" strike="noStrike">
              <a:solidFill>
                <a:schemeClr val="lt1"/>
              </a:solidFill>
              <a:latin typeface="Arial"/>
              <a:ea typeface="Arial"/>
              <a:cs typeface="Arial"/>
              <a:sym typeface="Arial"/>
            </a:endParaRPr>
          </a:p>
        </p:txBody>
      </p:sp>
      <p:sp>
        <p:nvSpPr>
          <p:cNvPr id="202" name="Google Shape;202;p22"/>
          <p:cNvSpPr txBox="1"/>
          <p:nvPr/>
        </p:nvSpPr>
        <p:spPr>
          <a:xfrm>
            <a:off x="7926425" y="2855275"/>
            <a:ext cx="4102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600" u="none" cap="none" strike="noStrike">
                <a:solidFill>
                  <a:schemeClr val="lt1"/>
                </a:solidFill>
                <a:latin typeface="Arial"/>
                <a:ea typeface="Arial"/>
                <a:cs typeface="Arial"/>
                <a:sym typeface="Arial"/>
              </a:rPr>
              <a:t>Tunisia, Feb. 13, 2023, 12:21 UTC</a:t>
            </a:r>
            <a:endParaRPr b="0" i="1"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US" sz="1600" u="none" cap="none" strike="noStrike">
                <a:solidFill>
                  <a:schemeClr val="lt1"/>
                </a:solidFill>
                <a:latin typeface="Arial"/>
                <a:ea typeface="Arial"/>
                <a:cs typeface="Arial"/>
                <a:sym typeface="Arial"/>
              </a:rPr>
              <a:t>Bands M9, 5, 10 as RGB</a:t>
            </a:r>
            <a:endParaRPr b="0" i="1"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US" sz="1600" u="none" cap="none" strike="noStrike">
                <a:solidFill>
                  <a:schemeClr val="lt1"/>
                </a:solidFill>
                <a:latin typeface="Arial"/>
                <a:ea typeface="Arial"/>
                <a:cs typeface="Arial"/>
                <a:sym typeface="Arial"/>
              </a:rPr>
              <a:t>(à la Day Cloud Type RGB)</a:t>
            </a:r>
            <a:endParaRPr b="0" i="1" sz="1600" u="none" cap="none" strike="noStrike">
              <a:solidFill>
                <a:schemeClr val="lt1"/>
              </a:solidFill>
              <a:latin typeface="Arial"/>
              <a:ea typeface="Arial"/>
              <a:cs typeface="Arial"/>
              <a:sym typeface="Arial"/>
            </a:endParaRPr>
          </a:p>
        </p:txBody>
      </p:sp>
      <p:sp>
        <p:nvSpPr>
          <p:cNvPr id="203" name="Google Shape;203;p22"/>
          <p:cNvSpPr txBox="1"/>
          <p:nvPr/>
        </p:nvSpPr>
        <p:spPr>
          <a:xfrm>
            <a:off x="656850" y="5835200"/>
            <a:ext cx="582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highlight>
                  <a:schemeClr val="lt1"/>
                </a:highlight>
                <a:latin typeface="Arial"/>
                <a:ea typeface="Arial"/>
                <a:cs typeface="Arial"/>
                <a:sym typeface="Arial"/>
              </a:rPr>
              <a:t>GReVS: https://ncc.nesdis.noaa.gov/Regional/</a:t>
            </a:r>
            <a:endParaRPr b="0" i="0" sz="1400" u="none" cap="none" strike="noStrike">
              <a:solidFill>
                <a:schemeClr val="dk1"/>
              </a:solidFill>
              <a:highlight>
                <a:schemeClr val="lt1"/>
              </a:highlight>
              <a:latin typeface="Arial"/>
              <a:ea typeface="Arial"/>
              <a:cs typeface="Arial"/>
              <a:sym typeface="Arial"/>
            </a:endParaRPr>
          </a:p>
        </p:txBody>
      </p:sp>
      <p:pic>
        <p:nvPicPr>
          <p:cNvPr id="204" name="Google Shape;204;p22"/>
          <p:cNvPicPr preferRelativeResize="0"/>
          <p:nvPr/>
        </p:nvPicPr>
        <p:blipFill rotWithShape="1">
          <a:blip r:embed="rId5">
            <a:alphaModFix/>
          </a:blip>
          <a:srcRect b="-3979" l="0" r="0" t="23099"/>
          <a:stretch/>
        </p:blipFill>
        <p:spPr>
          <a:xfrm>
            <a:off x="7889537" y="3791525"/>
            <a:ext cx="3459000" cy="2589527"/>
          </a:xfrm>
          <a:prstGeom prst="rect">
            <a:avLst/>
          </a:prstGeom>
          <a:noFill/>
          <a:ln>
            <a:noFill/>
          </a:ln>
        </p:spPr>
      </p:pic>
      <p:sp>
        <p:nvSpPr>
          <p:cNvPr id="205" name="Google Shape;205;p22"/>
          <p:cNvSpPr txBox="1"/>
          <p:nvPr/>
        </p:nvSpPr>
        <p:spPr>
          <a:xfrm>
            <a:off x="7926443" y="5896700"/>
            <a:ext cx="3385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600" u="none" cap="none" strike="noStrike">
                <a:solidFill>
                  <a:schemeClr val="lt1"/>
                </a:solidFill>
                <a:latin typeface="Arial"/>
                <a:ea typeface="Arial"/>
                <a:cs typeface="Arial"/>
                <a:sym typeface="Arial"/>
              </a:rPr>
              <a:t>Fairbanks M9,10,5 as RGB</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txBox="1"/>
          <p:nvPr>
            <p:ph type="title"/>
          </p:nvPr>
        </p:nvSpPr>
        <p:spPr>
          <a:xfrm>
            <a:off x="0" y="228600"/>
            <a:ext cx="12192000" cy="493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2400"/>
              <a:buFont typeface="Arial"/>
              <a:buNone/>
            </a:pPr>
            <a:r>
              <a:rPr lang="en-US"/>
              <a:t>DNB Image Quality</a:t>
            </a:r>
            <a:endParaRPr/>
          </a:p>
        </p:txBody>
      </p:sp>
      <p:pic>
        <p:nvPicPr>
          <p:cNvPr id="211" name="Google Shape;211;p30"/>
          <p:cNvPicPr preferRelativeResize="0"/>
          <p:nvPr/>
        </p:nvPicPr>
        <p:blipFill rotWithShape="1">
          <a:blip r:embed="rId3">
            <a:alphaModFix/>
          </a:blip>
          <a:srcRect b="0" l="-4799" r="0" t="0"/>
          <a:stretch/>
        </p:blipFill>
        <p:spPr>
          <a:xfrm>
            <a:off x="513175" y="1195825"/>
            <a:ext cx="3414499" cy="3343800"/>
          </a:xfrm>
          <a:prstGeom prst="rect">
            <a:avLst/>
          </a:prstGeom>
          <a:noFill/>
          <a:ln>
            <a:noFill/>
          </a:ln>
        </p:spPr>
      </p:pic>
      <p:pic>
        <p:nvPicPr>
          <p:cNvPr id="212" name="Google Shape;212;p30"/>
          <p:cNvPicPr preferRelativeResize="0"/>
          <p:nvPr/>
        </p:nvPicPr>
        <p:blipFill rotWithShape="1">
          <a:blip r:embed="rId4">
            <a:alphaModFix/>
          </a:blip>
          <a:srcRect b="0" l="0" r="2161" t="0"/>
          <a:stretch/>
        </p:blipFill>
        <p:spPr>
          <a:xfrm>
            <a:off x="8040900" y="1195825"/>
            <a:ext cx="3624600" cy="3343800"/>
          </a:xfrm>
          <a:prstGeom prst="rect">
            <a:avLst/>
          </a:prstGeom>
          <a:noFill/>
          <a:ln>
            <a:noFill/>
          </a:ln>
        </p:spPr>
      </p:pic>
      <p:pic>
        <p:nvPicPr>
          <p:cNvPr id="213" name="Google Shape;213;p30"/>
          <p:cNvPicPr preferRelativeResize="0"/>
          <p:nvPr/>
        </p:nvPicPr>
        <p:blipFill rotWithShape="1">
          <a:blip r:embed="rId5">
            <a:alphaModFix/>
          </a:blip>
          <a:srcRect b="0" l="0" r="0" t="0"/>
          <a:stretch/>
        </p:blipFill>
        <p:spPr>
          <a:xfrm>
            <a:off x="4226100" y="1195825"/>
            <a:ext cx="3516370" cy="3343801"/>
          </a:xfrm>
          <a:prstGeom prst="rect">
            <a:avLst/>
          </a:prstGeom>
          <a:noFill/>
          <a:ln>
            <a:noFill/>
          </a:ln>
        </p:spPr>
      </p:pic>
      <p:sp>
        <p:nvSpPr>
          <p:cNvPr id="214" name="Google Shape;214;p30"/>
          <p:cNvSpPr txBox="1"/>
          <p:nvPr/>
        </p:nvSpPr>
        <p:spPr>
          <a:xfrm>
            <a:off x="712050" y="5013650"/>
            <a:ext cx="3909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GReVS: https://ncc.nesdis.noaa.gov/Regional/</a:t>
            </a:r>
            <a:endParaRPr b="0" i="0" sz="1400" u="none" cap="none" strike="noStrike">
              <a:solidFill>
                <a:srgbClr val="000000"/>
              </a:solidFill>
              <a:latin typeface="Arial"/>
              <a:ea typeface="Arial"/>
              <a:cs typeface="Arial"/>
              <a:sym typeface="Arial"/>
            </a:endParaRPr>
          </a:p>
        </p:txBody>
      </p:sp>
      <p:sp>
        <p:nvSpPr>
          <p:cNvPr id="215" name="Google Shape;215;p30"/>
          <p:cNvSpPr txBox="1"/>
          <p:nvPr/>
        </p:nvSpPr>
        <p:spPr>
          <a:xfrm>
            <a:off x="1707425" y="795613"/>
            <a:ext cx="102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East Asia</a:t>
            </a:r>
            <a:endParaRPr b="1" i="0" sz="1400" u="none" cap="none" strike="noStrike">
              <a:solidFill>
                <a:srgbClr val="000000"/>
              </a:solidFill>
              <a:latin typeface="Arial"/>
              <a:ea typeface="Arial"/>
              <a:cs typeface="Arial"/>
              <a:sym typeface="Arial"/>
            </a:endParaRPr>
          </a:p>
        </p:txBody>
      </p:sp>
      <p:sp>
        <p:nvSpPr>
          <p:cNvPr id="216" name="Google Shape;216;p30"/>
          <p:cNvSpPr txBox="1"/>
          <p:nvPr/>
        </p:nvSpPr>
        <p:spPr>
          <a:xfrm>
            <a:off x="9387975" y="795625"/>
            <a:ext cx="148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Middle East</a:t>
            </a:r>
            <a:endParaRPr b="1" i="0" sz="1400" u="none" cap="none" strike="noStrike">
              <a:solidFill>
                <a:srgbClr val="000000"/>
              </a:solidFill>
              <a:latin typeface="Arial"/>
              <a:ea typeface="Arial"/>
              <a:cs typeface="Arial"/>
              <a:sym typeface="Arial"/>
            </a:endParaRPr>
          </a:p>
        </p:txBody>
      </p:sp>
      <p:sp>
        <p:nvSpPr>
          <p:cNvPr id="217" name="Google Shape;217;p30"/>
          <p:cNvSpPr txBox="1"/>
          <p:nvPr/>
        </p:nvSpPr>
        <p:spPr>
          <a:xfrm>
            <a:off x="5296092" y="758650"/>
            <a:ext cx="137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Great Lakes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g20fbeb57758_0_143"/>
          <p:cNvPicPr preferRelativeResize="0"/>
          <p:nvPr/>
        </p:nvPicPr>
        <p:blipFill rotWithShape="1">
          <a:blip r:embed="rId3">
            <a:alphaModFix/>
          </a:blip>
          <a:srcRect b="0" l="0" r="0" t="0"/>
          <a:stretch/>
        </p:blipFill>
        <p:spPr>
          <a:xfrm>
            <a:off x="860900" y="1068600"/>
            <a:ext cx="10622601" cy="5020076"/>
          </a:xfrm>
          <a:prstGeom prst="rect">
            <a:avLst/>
          </a:prstGeom>
          <a:noFill/>
          <a:ln>
            <a:noFill/>
          </a:ln>
        </p:spPr>
      </p:pic>
      <p:sp>
        <p:nvSpPr>
          <p:cNvPr id="224" name="Google Shape;224;g20fbeb57758_0_143"/>
          <p:cNvSpPr txBox="1"/>
          <p:nvPr>
            <p:ph type="title"/>
          </p:nvPr>
        </p:nvSpPr>
        <p:spPr>
          <a:xfrm>
            <a:off x="1536675" y="340800"/>
            <a:ext cx="9430500" cy="49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NOAA 21 VIIRS Images at the Regional Validation Sites (DNB)</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0fbeb57758_0_136"/>
          <p:cNvSpPr txBox="1"/>
          <p:nvPr>
            <p:ph type="title"/>
          </p:nvPr>
        </p:nvSpPr>
        <p:spPr>
          <a:xfrm>
            <a:off x="1727200" y="228600"/>
            <a:ext cx="9430500" cy="49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NOAA 21 VIIRS Images at the Regional Validation Sites (TEB)</a:t>
            </a:r>
            <a:endParaRPr/>
          </a:p>
        </p:txBody>
      </p:sp>
      <p:pic>
        <p:nvPicPr>
          <p:cNvPr id="231" name="Google Shape;231;g20fbeb57758_0_136"/>
          <p:cNvPicPr preferRelativeResize="0"/>
          <p:nvPr/>
        </p:nvPicPr>
        <p:blipFill rotWithShape="1">
          <a:blip r:embed="rId3">
            <a:alphaModFix/>
          </a:blip>
          <a:srcRect b="0" l="0" r="0" t="0"/>
          <a:stretch/>
        </p:blipFill>
        <p:spPr>
          <a:xfrm>
            <a:off x="779873" y="1061156"/>
            <a:ext cx="10802627" cy="5105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20fbeb57758_0_73"/>
          <p:cNvSpPr txBox="1"/>
          <p:nvPr>
            <p:ph type="title"/>
          </p:nvPr>
        </p:nvSpPr>
        <p:spPr>
          <a:xfrm>
            <a:off x="660850" y="476799"/>
            <a:ext cx="10515600" cy="1070025"/>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4400"/>
              <a:buNone/>
            </a:pPr>
            <a:r>
              <a:rPr b="1" lang="en-US" sz="2400"/>
              <a:t>NOAA 21/J2 Successfully Launched</a:t>
            </a:r>
            <a:br>
              <a:rPr b="1" lang="en-US" sz="2400"/>
            </a:br>
            <a:r>
              <a:rPr b="1" lang="en-US" sz="2400"/>
              <a:t>on November 10, 2022</a:t>
            </a:r>
            <a:endParaRPr b="1" sz="2400"/>
          </a:p>
        </p:txBody>
      </p:sp>
      <p:pic>
        <p:nvPicPr>
          <p:cNvPr id="83" name="Google Shape;83;g20fbeb57758_0_73"/>
          <p:cNvPicPr preferRelativeResize="0"/>
          <p:nvPr/>
        </p:nvPicPr>
        <p:blipFill rotWithShape="1">
          <a:blip r:embed="rId3">
            <a:alphaModFix/>
          </a:blip>
          <a:srcRect b="0" l="0" r="0" t="0"/>
          <a:stretch/>
        </p:blipFill>
        <p:spPr>
          <a:xfrm>
            <a:off x="512198" y="1767025"/>
            <a:ext cx="6791736" cy="3886076"/>
          </a:xfrm>
          <a:prstGeom prst="rect">
            <a:avLst/>
          </a:prstGeom>
          <a:noFill/>
          <a:ln>
            <a:noFill/>
          </a:ln>
        </p:spPr>
      </p:pic>
      <p:pic>
        <p:nvPicPr>
          <p:cNvPr id="84" name="Google Shape;84;g20fbeb57758_0_73"/>
          <p:cNvPicPr preferRelativeResize="0"/>
          <p:nvPr/>
        </p:nvPicPr>
        <p:blipFill rotWithShape="1">
          <a:blip r:embed="rId4">
            <a:alphaModFix/>
          </a:blip>
          <a:srcRect b="0" l="0" r="0" t="0"/>
          <a:stretch/>
        </p:blipFill>
        <p:spPr>
          <a:xfrm>
            <a:off x="8104025" y="1767025"/>
            <a:ext cx="2914564" cy="3886075"/>
          </a:xfrm>
          <a:prstGeom prst="rect">
            <a:avLst/>
          </a:prstGeom>
          <a:noFill/>
          <a:ln>
            <a:noFill/>
          </a:ln>
        </p:spPr>
      </p:pic>
      <p:sp>
        <p:nvSpPr>
          <p:cNvPr id="85" name="Google Shape;85;g20fbeb57758_0_73"/>
          <p:cNvSpPr txBox="1"/>
          <p:nvPr/>
        </p:nvSpPr>
        <p:spPr>
          <a:xfrm>
            <a:off x="2658400" y="5873300"/>
            <a:ext cx="6520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Arial"/>
                <a:ea typeface="Arial"/>
                <a:cs typeface="Arial"/>
                <a:sym typeface="Arial"/>
              </a:rPr>
              <a:t>Vandenberg Space Force Base (Vsfb), California</a:t>
            </a:r>
            <a:endParaRPr b="0" i="0" sz="21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g208bb06b3db_1_6"/>
          <p:cNvPicPr preferRelativeResize="0"/>
          <p:nvPr/>
        </p:nvPicPr>
        <p:blipFill rotWithShape="1">
          <a:blip r:embed="rId3">
            <a:alphaModFix/>
          </a:blip>
          <a:srcRect b="0" l="0" r="0" t="0"/>
          <a:stretch/>
        </p:blipFill>
        <p:spPr>
          <a:xfrm>
            <a:off x="8801776" y="3449076"/>
            <a:ext cx="3408825" cy="2941321"/>
          </a:xfrm>
          <a:prstGeom prst="rect">
            <a:avLst/>
          </a:prstGeom>
          <a:noFill/>
          <a:ln>
            <a:noFill/>
          </a:ln>
        </p:spPr>
      </p:pic>
      <p:sp>
        <p:nvSpPr>
          <p:cNvPr id="238" name="Google Shape;238;g208bb06b3db_1_6"/>
          <p:cNvSpPr txBox="1"/>
          <p:nvPr>
            <p:ph type="title"/>
          </p:nvPr>
        </p:nvSpPr>
        <p:spPr>
          <a:xfrm>
            <a:off x="3701400" y="193950"/>
            <a:ext cx="4789200" cy="49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TEB Initial Assessment</a:t>
            </a:r>
            <a:endParaRPr/>
          </a:p>
        </p:txBody>
      </p:sp>
      <p:pic>
        <p:nvPicPr>
          <p:cNvPr id="239" name="Google Shape;239;g208bb06b3db_1_6"/>
          <p:cNvPicPr preferRelativeResize="0"/>
          <p:nvPr/>
        </p:nvPicPr>
        <p:blipFill rotWithShape="1">
          <a:blip r:embed="rId4">
            <a:alphaModFix/>
          </a:blip>
          <a:srcRect b="0" l="0" r="0" t="0"/>
          <a:stretch/>
        </p:blipFill>
        <p:spPr>
          <a:xfrm>
            <a:off x="740521" y="1049440"/>
            <a:ext cx="7548452" cy="4365574"/>
          </a:xfrm>
          <a:prstGeom prst="rect">
            <a:avLst/>
          </a:prstGeom>
          <a:noFill/>
          <a:ln>
            <a:noFill/>
          </a:ln>
        </p:spPr>
      </p:pic>
      <p:sp>
        <p:nvSpPr>
          <p:cNvPr id="240" name="Google Shape;240;g208bb06b3db_1_6"/>
          <p:cNvSpPr txBox="1"/>
          <p:nvPr/>
        </p:nvSpPr>
        <p:spPr>
          <a:xfrm>
            <a:off x="1515269" y="5868571"/>
            <a:ext cx="6773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I-4 Day time comparison between NOAA 21 and 20</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Hot spot check with Fire Masks provided by Ivan Csiszar</a:t>
            </a:r>
            <a:endParaRPr b="0" i="0" sz="1200" u="none" cap="none" strike="noStrike">
              <a:solidFill>
                <a:srgbClr val="000000"/>
              </a:solidFill>
              <a:latin typeface="Arial"/>
              <a:ea typeface="Arial"/>
              <a:cs typeface="Arial"/>
              <a:sym typeface="Arial"/>
            </a:endParaRPr>
          </a:p>
        </p:txBody>
      </p:sp>
      <p:sp>
        <p:nvSpPr>
          <p:cNvPr id="241" name="Google Shape;241;g208bb06b3db_1_6"/>
          <p:cNvSpPr txBox="1"/>
          <p:nvPr/>
        </p:nvSpPr>
        <p:spPr>
          <a:xfrm>
            <a:off x="1407171" y="5499266"/>
            <a:ext cx="5262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Arial"/>
                <a:ea typeface="Arial"/>
                <a:cs typeface="Arial"/>
                <a:sym typeface="Arial"/>
              </a:rPr>
              <a:t>Source: GReVS https://ncc.nesdis.noaa.gov/Regional_test/</a:t>
            </a:r>
            <a:endParaRPr b="0" i="0" sz="1200" u="none" cap="none" strike="noStrike">
              <a:solidFill>
                <a:srgbClr val="000000"/>
              </a:solidFill>
              <a:latin typeface="Arial"/>
              <a:ea typeface="Arial"/>
              <a:cs typeface="Arial"/>
              <a:sym typeface="Arial"/>
            </a:endParaRPr>
          </a:p>
        </p:txBody>
      </p:sp>
      <p:pic>
        <p:nvPicPr>
          <p:cNvPr id="242" name="Google Shape;242;g208bb06b3db_1_6"/>
          <p:cNvPicPr preferRelativeResize="0"/>
          <p:nvPr/>
        </p:nvPicPr>
        <p:blipFill rotWithShape="1">
          <a:blip r:embed="rId5">
            <a:alphaModFix/>
          </a:blip>
          <a:srcRect b="0" l="0" r="0" t="0"/>
          <a:stretch/>
        </p:blipFill>
        <p:spPr>
          <a:xfrm>
            <a:off x="8892802" y="1008929"/>
            <a:ext cx="1671175" cy="1791757"/>
          </a:xfrm>
          <a:prstGeom prst="rect">
            <a:avLst/>
          </a:prstGeom>
          <a:noFill/>
          <a:ln>
            <a:noFill/>
          </a:ln>
        </p:spPr>
      </p:pic>
      <p:pic>
        <p:nvPicPr>
          <p:cNvPr id="243" name="Google Shape;243;g208bb06b3db_1_6"/>
          <p:cNvPicPr preferRelativeResize="0"/>
          <p:nvPr/>
        </p:nvPicPr>
        <p:blipFill rotWithShape="1">
          <a:blip r:embed="rId6">
            <a:alphaModFix/>
          </a:blip>
          <a:srcRect b="0" l="0" r="0" t="0"/>
          <a:stretch/>
        </p:blipFill>
        <p:spPr>
          <a:xfrm>
            <a:off x="10563975" y="1008929"/>
            <a:ext cx="1646632" cy="1791750"/>
          </a:xfrm>
          <a:prstGeom prst="rect">
            <a:avLst/>
          </a:prstGeom>
          <a:noFill/>
          <a:ln>
            <a:noFill/>
          </a:ln>
        </p:spPr>
      </p:pic>
      <p:sp>
        <p:nvSpPr>
          <p:cNvPr id="244" name="Google Shape;244;g208bb06b3db_1_6"/>
          <p:cNvSpPr txBox="1"/>
          <p:nvPr/>
        </p:nvSpPr>
        <p:spPr>
          <a:xfrm>
            <a:off x="8971180" y="1154205"/>
            <a:ext cx="13815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SVI05_j01_d20230211_t2137060_e2138305</a:t>
            </a:r>
            <a:endParaRPr b="0" i="0" sz="1100" u="none" cap="none" strike="noStrike">
              <a:solidFill>
                <a:srgbClr val="000000"/>
              </a:solidFill>
              <a:latin typeface="Arial"/>
              <a:ea typeface="Arial"/>
              <a:cs typeface="Arial"/>
              <a:sym typeface="Arial"/>
            </a:endParaRPr>
          </a:p>
        </p:txBody>
      </p:sp>
      <p:sp>
        <p:nvSpPr>
          <p:cNvPr id="245" name="Google Shape;245;g208bb06b3db_1_6"/>
          <p:cNvSpPr txBox="1"/>
          <p:nvPr/>
        </p:nvSpPr>
        <p:spPr>
          <a:xfrm>
            <a:off x="10563981" y="1008930"/>
            <a:ext cx="13815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SVI05_j02_d20230211_t2201174_e2202402</a:t>
            </a:r>
            <a:endParaRPr b="0" i="0" sz="1100" u="none" cap="none" strike="noStrike">
              <a:solidFill>
                <a:srgbClr val="000000"/>
              </a:solidFill>
              <a:latin typeface="Arial"/>
              <a:ea typeface="Arial"/>
              <a:cs typeface="Arial"/>
              <a:sym typeface="Arial"/>
            </a:endParaRPr>
          </a:p>
        </p:txBody>
      </p:sp>
      <p:sp>
        <p:nvSpPr>
          <p:cNvPr id="246" name="Google Shape;246;g208bb06b3db_1_6"/>
          <p:cNvSpPr txBox="1"/>
          <p:nvPr/>
        </p:nvSpPr>
        <p:spPr>
          <a:xfrm>
            <a:off x="8892791" y="3141274"/>
            <a:ext cx="3174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200" u="none" cap="none" strike="noStrike">
                <a:solidFill>
                  <a:srgbClr val="000000"/>
                </a:solidFill>
                <a:latin typeface="Arial"/>
                <a:ea typeface="Arial"/>
                <a:cs typeface="Arial"/>
                <a:sym typeface="Arial"/>
              </a:rPr>
              <a:t>Dubai (I-5 Comparison)</a:t>
            </a:r>
            <a:endParaRPr b="0" i="0" sz="1200" u="none" cap="none" strike="noStrike">
              <a:solidFill>
                <a:srgbClr val="000000"/>
              </a:solidFill>
              <a:latin typeface="Arial"/>
              <a:ea typeface="Arial"/>
              <a:cs typeface="Arial"/>
              <a:sym typeface="Arial"/>
            </a:endParaRPr>
          </a:p>
        </p:txBody>
      </p:sp>
      <p:sp>
        <p:nvSpPr>
          <p:cNvPr id="247" name="Google Shape;247;g208bb06b3db_1_6"/>
          <p:cNvSpPr txBox="1"/>
          <p:nvPr/>
        </p:nvSpPr>
        <p:spPr>
          <a:xfrm>
            <a:off x="9528200" y="4688886"/>
            <a:ext cx="1143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17 pixels</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189977d95b7_0_0"/>
          <p:cNvSpPr txBox="1"/>
          <p:nvPr>
            <p:ph type="title"/>
          </p:nvPr>
        </p:nvSpPr>
        <p:spPr>
          <a:xfrm>
            <a:off x="1727200" y="228600"/>
            <a:ext cx="9855300" cy="493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2400"/>
              <a:buFont typeface="Arial"/>
              <a:buNone/>
            </a:pPr>
            <a:r>
              <a:rPr lang="en-US" sz="3000"/>
              <a:t>Geolocation Accuracy</a:t>
            </a:r>
            <a:endParaRPr sz="3000"/>
          </a:p>
          <a:p>
            <a:pPr indent="0" lvl="0" marL="0" rtl="0" algn="l">
              <a:lnSpc>
                <a:spcPct val="100000"/>
              </a:lnSpc>
              <a:spcBef>
                <a:spcPts val="0"/>
              </a:spcBef>
              <a:spcAft>
                <a:spcPts val="0"/>
              </a:spcAft>
              <a:buSzPts val="2400"/>
              <a:buNone/>
            </a:pPr>
            <a:r>
              <a:t/>
            </a:r>
            <a:endParaRPr/>
          </a:p>
        </p:txBody>
      </p:sp>
      <p:pic>
        <p:nvPicPr>
          <p:cNvPr id="254" name="Google Shape;254;g189977d95b7_0_0"/>
          <p:cNvPicPr preferRelativeResize="0"/>
          <p:nvPr/>
        </p:nvPicPr>
        <p:blipFill rotWithShape="1">
          <a:blip r:embed="rId3">
            <a:alphaModFix/>
          </a:blip>
          <a:srcRect b="0" l="0" r="0" t="0"/>
          <a:stretch/>
        </p:blipFill>
        <p:spPr>
          <a:xfrm>
            <a:off x="7235326" y="1082800"/>
            <a:ext cx="4837449" cy="2366650"/>
          </a:xfrm>
          <a:prstGeom prst="rect">
            <a:avLst/>
          </a:prstGeom>
          <a:noFill/>
          <a:ln>
            <a:noFill/>
          </a:ln>
        </p:spPr>
      </p:pic>
      <p:sp>
        <p:nvSpPr>
          <p:cNvPr id="255" name="Google Shape;255;g189977d95b7_0_0"/>
          <p:cNvSpPr/>
          <p:nvPr/>
        </p:nvSpPr>
        <p:spPr>
          <a:xfrm>
            <a:off x="214709" y="1185000"/>
            <a:ext cx="3589200" cy="5444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2400"/>
              <a:buFont typeface="Calibri"/>
              <a:buChar char="•"/>
            </a:pPr>
            <a:r>
              <a:rPr b="0" i="0" lang="en-US" sz="2000" u="none" cap="none" strike="noStrike">
                <a:solidFill>
                  <a:schemeClr val="dk1"/>
                </a:solidFill>
                <a:latin typeface="Arial"/>
                <a:ea typeface="Arial"/>
                <a:cs typeface="Arial"/>
                <a:sym typeface="Arial"/>
              </a:rPr>
              <a:t>The initial CPM-based evaluation with a limited number of ground control-point (GCP) matchups showed that the nadir-equivalent geolocation errors are approximately 400 m</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0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2400"/>
              <a:buFont typeface="Calibri"/>
              <a:buChar char="•"/>
            </a:pPr>
            <a:r>
              <a:rPr b="0" i="0" lang="en-US" sz="2000" u="none" cap="none" strike="noStrike">
                <a:solidFill>
                  <a:schemeClr val="dk1"/>
                </a:solidFill>
                <a:latin typeface="Arial"/>
                <a:ea typeface="Arial"/>
                <a:cs typeface="Arial"/>
                <a:sym typeface="Arial"/>
              </a:rPr>
              <a:t>Initial optimization of the mounting matrix reduced the geolocation errors from around 400 m to less than 200 m</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000" u="none" cap="none" strike="noStrike">
              <a:solidFill>
                <a:schemeClr val="dk1"/>
              </a:solidFill>
              <a:latin typeface="Calibri"/>
              <a:ea typeface="Calibri"/>
              <a:cs typeface="Calibri"/>
              <a:sym typeface="Calibri"/>
            </a:endParaRPr>
          </a:p>
        </p:txBody>
      </p:sp>
      <p:pic>
        <p:nvPicPr>
          <p:cNvPr id="256" name="Google Shape;256;g189977d95b7_0_0"/>
          <p:cNvPicPr preferRelativeResize="0"/>
          <p:nvPr/>
        </p:nvPicPr>
        <p:blipFill rotWithShape="1">
          <a:blip r:embed="rId4">
            <a:alphaModFix/>
          </a:blip>
          <a:srcRect b="0" l="0" r="0" t="0"/>
          <a:stretch/>
        </p:blipFill>
        <p:spPr>
          <a:xfrm>
            <a:off x="7263275" y="3830450"/>
            <a:ext cx="4781550" cy="2438400"/>
          </a:xfrm>
          <a:prstGeom prst="rect">
            <a:avLst/>
          </a:prstGeom>
          <a:noFill/>
          <a:ln>
            <a:noFill/>
          </a:ln>
        </p:spPr>
      </p:pic>
      <p:pic>
        <p:nvPicPr>
          <p:cNvPr id="257" name="Google Shape;257;g189977d95b7_0_0"/>
          <p:cNvPicPr preferRelativeResize="0"/>
          <p:nvPr/>
        </p:nvPicPr>
        <p:blipFill rotWithShape="1">
          <a:blip r:embed="rId5">
            <a:alphaModFix/>
          </a:blip>
          <a:srcRect b="0" l="0" r="0" t="0"/>
          <a:stretch/>
        </p:blipFill>
        <p:spPr>
          <a:xfrm>
            <a:off x="3852150" y="3799050"/>
            <a:ext cx="3334925" cy="2501193"/>
          </a:xfrm>
          <a:prstGeom prst="rect">
            <a:avLst/>
          </a:prstGeom>
          <a:noFill/>
          <a:ln>
            <a:noFill/>
          </a:ln>
        </p:spPr>
      </p:pic>
      <p:pic>
        <p:nvPicPr>
          <p:cNvPr id="258" name="Google Shape;258;g189977d95b7_0_0"/>
          <p:cNvPicPr preferRelativeResize="0"/>
          <p:nvPr/>
        </p:nvPicPr>
        <p:blipFill rotWithShape="1">
          <a:blip r:embed="rId6">
            <a:alphaModFix/>
          </a:blip>
          <a:srcRect b="0" l="0" r="0" t="0"/>
          <a:stretch/>
        </p:blipFill>
        <p:spPr>
          <a:xfrm>
            <a:off x="3850838" y="1093163"/>
            <a:ext cx="3337559" cy="2365932"/>
          </a:xfrm>
          <a:prstGeom prst="rect">
            <a:avLst/>
          </a:prstGeom>
          <a:noFill/>
          <a:ln>
            <a:noFill/>
          </a:ln>
        </p:spPr>
      </p:pic>
      <p:sp>
        <p:nvSpPr>
          <p:cNvPr id="259" name="Google Shape;259;g189977d95b7_0_0"/>
          <p:cNvSpPr txBox="1"/>
          <p:nvPr/>
        </p:nvSpPr>
        <p:spPr>
          <a:xfrm>
            <a:off x="5373350" y="1867225"/>
            <a:ext cx="93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Before</a:t>
            </a:r>
            <a:endParaRPr b="0" i="0" sz="1400" u="none" cap="none" strike="noStrike">
              <a:solidFill>
                <a:srgbClr val="000000"/>
              </a:solidFill>
              <a:latin typeface="Arial"/>
              <a:ea typeface="Arial"/>
              <a:cs typeface="Arial"/>
              <a:sym typeface="Arial"/>
            </a:endParaRPr>
          </a:p>
        </p:txBody>
      </p:sp>
      <p:sp>
        <p:nvSpPr>
          <p:cNvPr id="260" name="Google Shape;260;g189977d95b7_0_0"/>
          <p:cNvSpPr txBox="1"/>
          <p:nvPr/>
        </p:nvSpPr>
        <p:spPr>
          <a:xfrm>
            <a:off x="5373350" y="4755900"/>
            <a:ext cx="935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After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0fbeb57758_0_157"/>
          <p:cNvSpPr txBox="1"/>
          <p:nvPr>
            <p:ph type="title"/>
          </p:nvPr>
        </p:nvSpPr>
        <p:spPr>
          <a:xfrm>
            <a:off x="2723163" y="228600"/>
            <a:ext cx="5325900" cy="49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Global Validation Site TIme Series</a:t>
            </a:r>
            <a:endParaRPr/>
          </a:p>
        </p:txBody>
      </p:sp>
      <p:pic>
        <p:nvPicPr>
          <p:cNvPr id="267" name="Google Shape;267;g20fbeb57758_0_157"/>
          <p:cNvPicPr preferRelativeResize="0"/>
          <p:nvPr/>
        </p:nvPicPr>
        <p:blipFill rotWithShape="1">
          <a:blip r:embed="rId3">
            <a:alphaModFix/>
          </a:blip>
          <a:srcRect b="3392" l="0" r="0" t="177"/>
          <a:stretch/>
        </p:blipFill>
        <p:spPr>
          <a:xfrm>
            <a:off x="982133" y="983827"/>
            <a:ext cx="8807968" cy="5486400"/>
          </a:xfrm>
          <a:prstGeom prst="rect">
            <a:avLst/>
          </a:prstGeom>
          <a:noFill/>
          <a:ln>
            <a:noFill/>
          </a:ln>
        </p:spPr>
      </p:pic>
      <p:pic>
        <p:nvPicPr>
          <p:cNvPr id="268" name="Google Shape;268;g20fbeb57758_0_157"/>
          <p:cNvPicPr preferRelativeResize="0"/>
          <p:nvPr/>
        </p:nvPicPr>
        <p:blipFill rotWithShape="1">
          <a:blip r:embed="rId4">
            <a:alphaModFix/>
          </a:blip>
          <a:srcRect b="0" l="0" r="0" t="0"/>
          <a:stretch/>
        </p:blipFill>
        <p:spPr>
          <a:xfrm>
            <a:off x="5587999" y="3923832"/>
            <a:ext cx="6451702" cy="2302390"/>
          </a:xfrm>
          <a:prstGeom prst="rect">
            <a:avLst/>
          </a:prstGeom>
          <a:noFill/>
          <a:ln cap="flat" cmpd="sng" w="9525">
            <a:solidFill>
              <a:srgbClr val="366092"/>
            </a:solidFill>
            <a:prstDash val="solid"/>
            <a:round/>
            <a:headEnd len="sm" w="sm" type="none"/>
            <a:tailEnd len="sm" w="sm" type="none"/>
          </a:ln>
        </p:spPr>
      </p:pic>
      <p:sp>
        <p:nvSpPr>
          <p:cNvPr id="269" name="Google Shape;269;g20fbeb57758_0_157"/>
          <p:cNvSpPr txBox="1"/>
          <p:nvPr/>
        </p:nvSpPr>
        <p:spPr>
          <a:xfrm>
            <a:off x="3260525" y="583625"/>
            <a:ext cx="4087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https://ncc.nesdis.noaa.gov/Globe/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1b656cd060b_0_0"/>
          <p:cNvSpPr txBox="1"/>
          <p:nvPr>
            <p:ph type="title"/>
          </p:nvPr>
        </p:nvSpPr>
        <p:spPr>
          <a:xfrm>
            <a:off x="1727200" y="228600"/>
            <a:ext cx="10464900" cy="49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NOAA and NASA collaboration on VIIRS Calibration via GSICS</a:t>
            </a:r>
            <a:endParaRPr/>
          </a:p>
        </p:txBody>
      </p:sp>
      <p:pic>
        <p:nvPicPr>
          <p:cNvPr id="276" name="Google Shape;276;g1b656cd060b_0_0"/>
          <p:cNvPicPr preferRelativeResize="0"/>
          <p:nvPr/>
        </p:nvPicPr>
        <p:blipFill rotWithShape="1">
          <a:blip r:embed="rId3">
            <a:alphaModFix/>
          </a:blip>
          <a:srcRect b="0" l="0" r="0" t="0"/>
          <a:stretch/>
        </p:blipFill>
        <p:spPr>
          <a:xfrm>
            <a:off x="4473307" y="883116"/>
            <a:ext cx="6770426" cy="5661618"/>
          </a:xfrm>
          <a:prstGeom prst="rect">
            <a:avLst/>
          </a:prstGeom>
          <a:noFill/>
          <a:ln>
            <a:noFill/>
          </a:ln>
        </p:spPr>
      </p:pic>
      <p:sp>
        <p:nvSpPr>
          <p:cNvPr id="277" name="Google Shape;277;g1b656cd060b_0_0"/>
          <p:cNvSpPr txBox="1"/>
          <p:nvPr/>
        </p:nvSpPr>
        <p:spPr>
          <a:xfrm>
            <a:off x="405800" y="1397250"/>
            <a:ext cx="4247700" cy="48486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NOAA 20 calibration is very stable with little degradation</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GSICS has endorsed NOAA 20 as on-orbit reference for reflective solar bands</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NOAA and NASA have calibrated VIIRS independently</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Results have been rigorously compared to analyze the small differences</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The NOAA 21 calibration in the next few years will provide further opportunities for collaboration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0fbeb57758_0_150"/>
          <p:cNvSpPr txBox="1"/>
          <p:nvPr>
            <p:ph idx="1" type="body"/>
          </p:nvPr>
        </p:nvSpPr>
        <p:spPr>
          <a:xfrm>
            <a:off x="4032392" y="5122634"/>
            <a:ext cx="4665000" cy="65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20"/>
              </a:spcBef>
              <a:spcAft>
                <a:spcPts val="0"/>
              </a:spcAft>
              <a:buSzPts val="1600"/>
              <a:buNone/>
            </a:pPr>
            <a:r>
              <a:rPr lang="en-US"/>
              <a:t>To hold Joint cal/val workshop Fall 2023</a:t>
            </a:r>
            <a:endParaRPr/>
          </a:p>
          <a:p>
            <a:pPr indent="0" lvl="0" marL="0" rtl="0" algn="l">
              <a:lnSpc>
                <a:spcPct val="100000"/>
              </a:lnSpc>
              <a:spcBef>
                <a:spcPts val="320"/>
              </a:spcBef>
              <a:spcAft>
                <a:spcPts val="0"/>
              </a:spcAft>
              <a:buSzPts val="1600"/>
              <a:buNone/>
            </a:pPr>
            <a:r>
              <a:t/>
            </a:r>
            <a:endParaRPr/>
          </a:p>
          <a:p>
            <a:pPr indent="0" lvl="0" marL="0" rtl="0" algn="l">
              <a:lnSpc>
                <a:spcPct val="100000"/>
              </a:lnSpc>
              <a:spcBef>
                <a:spcPts val="320"/>
              </a:spcBef>
              <a:spcAft>
                <a:spcPts val="0"/>
              </a:spcAft>
              <a:buSzPts val="1600"/>
              <a:buNone/>
            </a:pPr>
            <a:r>
              <a:t/>
            </a:r>
            <a:endParaRPr/>
          </a:p>
        </p:txBody>
      </p:sp>
      <p:sp>
        <p:nvSpPr>
          <p:cNvPr id="284" name="Google Shape;284;g20fbeb57758_0_150"/>
          <p:cNvSpPr txBox="1"/>
          <p:nvPr>
            <p:ph type="title"/>
          </p:nvPr>
        </p:nvSpPr>
        <p:spPr>
          <a:xfrm>
            <a:off x="2858100" y="359334"/>
            <a:ext cx="6475800" cy="49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Collaboration with EUMETSAT on Metop SG</a:t>
            </a:r>
            <a:endParaRPr/>
          </a:p>
        </p:txBody>
      </p:sp>
      <p:graphicFrame>
        <p:nvGraphicFramePr>
          <p:cNvPr id="285" name="Google Shape;285;g20fbeb57758_0_150"/>
          <p:cNvGraphicFramePr/>
          <p:nvPr/>
        </p:nvGraphicFramePr>
        <p:xfrm>
          <a:off x="1123525" y="1557868"/>
          <a:ext cx="3000000" cy="3000000"/>
        </p:xfrm>
        <a:graphic>
          <a:graphicData uri="http://schemas.openxmlformats.org/drawingml/2006/table">
            <a:tbl>
              <a:tblPr>
                <a:noFill/>
                <a:tableStyleId>{E475F52D-AFB2-4F5B-B340-60B6B14D2E73}</a:tableStyleId>
              </a:tblPr>
              <a:tblGrid>
                <a:gridCol w="3429000"/>
                <a:gridCol w="3429000"/>
                <a:gridCol w="3429000"/>
              </a:tblGrid>
              <a:tr h="637925">
                <a:tc>
                  <a:txBody>
                    <a:bodyPr/>
                    <a:lstStyle/>
                    <a:p>
                      <a:pPr indent="0" lvl="0" marL="0" marR="0" rtl="0" algn="l">
                        <a:lnSpc>
                          <a:spcPct val="100000"/>
                        </a:lnSpc>
                        <a:spcBef>
                          <a:spcPts val="0"/>
                        </a:spcBef>
                        <a:spcAft>
                          <a:spcPts val="0"/>
                        </a:spcAft>
                        <a:buClr>
                          <a:srgbClr val="000000"/>
                        </a:buClr>
                        <a:buSzPts val="2200"/>
                        <a:buFont typeface="Arial"/>
                        <a:buNone/>
                      </a:pPr>
                      <a:r>
                        <a:t/>
                      </a:r>
                      <a:endParaRPr sz="22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2200" u="none" cap="none" strike="noStrike">
                          <a:solidFill>
                            <a:schemeClr val="dk1"/>
                          </a:solidFill>
                        </a:rPr>
                        <a:t>NOAA 21</a:t>
                      </a:r>
                      <a:endParaRPr b="1" sz="22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US" sz="2200" u="none" cap="none" strike="noStrike"/>
                        <a:t>Metop SG</a:t>
                      </a:r>
                      <a:endParaRPr b="1" sz="2200" u="none" cap="none" strike="noStrike"/>
                    </a:p>
                  </a:txBody>
                  <a:tcPr marT="91425" marB="91425" marR="91425" marL="91425" anchor="ctr">
                    <a:solidFill>
                      <a:srgbClr val="F2F2F2"/>
                    </a:solidFill>
                  </a:tcPr>
                </a:tc>
              </a:tr>
              <a:tr h="60040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t>Microwave Sounder</a:t>
                      </a:r>
                      <a:endParaRPr b="1"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ATMS</a:t>
                      </a:r>
                      <a:endParaRPr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MWS</a:t>
                      </a:r>
                      <a:endParaRPr sz="2000" u="none" cap="none" strike="noStrike"/>
                    </a:p>
                  </a:txBody>
                  <a:tcPr marT="91425" marB="91425" marR="91425" marL="91425" anchor="ctr">
                    <a:solidFill>
                      <a:srgbClr val="F2F2F2"/>
                    </a:solidFill>
                  </a:tcPr>
                </a:tc>
              </a:tr>
              <a:tr h="60040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t>Infrared Sounder</a:t>
                      </a:r>
                      <a:endParaRPr b="1"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CrIS</a:t>
                      </a:r>
                      <a:endParaRPr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IASI NG</a:t>
                      </a:r>
                      <a:endParaRPr sz="2000" u="none" cap="none" strike="noStrike"/>
                    </a:p>
                  </a:txBody>
                  <a:tcPr marT="91425" marB="91425" marR="91425" marL="91425" anchor="ctr">
                    <a:solidFill>
                      <a:srgbClr val="F2F2F2"/>
                    </a:solidFill>
                  </a:tcPr>
                </a:tc>
              </a:tr>
              <a:tr h="60040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t>Imaging Radiometer</a:t>
                      </a:r>
                      <a:endParaRPr b="1"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VIIRS</a:t>
                      </a:r>
                      <a:endParaRPr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METimage</a:t>
                      </a:r>
                      <a:endParaRPr sz="2000" u="none" cap="none" strike="noStrike"/>
                    </a:p>
                  </a:txBody>
                  <a:tcPr marT="91425" marB="91425" marR="91425" marL="91425" anchor="ctr">
                    <a:solidFill>
                      <a:srgbClr val="F2F2F2"/>
                    </a:solidFill>
                  </a:tcPr>
                </a:tc>
              </a:tr>
              <a:tr h="600400">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t>Atmospheric Composition</a:t>
                      </a:r>
                      <a:endParaRPr b="1"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OMPS</a:t>
                      </a:r>
                      <a:endParaRPr sz="2000" u="none" cap="none" strike="noStrike"/>
                    </a:p>
                  </a:txBody>
                  <a:tcPr marT="91425" marB="91425" marR="91425" marL="91425" anchor="ctr">
                    <a:solidFill>
                      <a:srgbClr val="F2F2F2"/>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t>Sentinel 5</a:t>
                      </a:r>
                      <a:endParaRPr sz="2000" u="none" cap="none" strike="noStrike"/>
                    </a:p>
                  </a:txBody>
                  <a:tcPr marT="91425" marB="91425" marR="91425" marL="91425" anchor="ctr">
                    <a:solidFill>
                      <a:srgbClr val="F2F2F2"/>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0ff2eb6137_0_1"/>
          <p:cNvSpPr txBox="1"/>
          <p:nvPr>
            <p:ph idx="1" type="body"/>
          </p:nvPr>
        </p:nvSpPr>
        <p:spPr>
          <a:xfrm>
            <a:off x="3850107" y="906284"/>
            <a:ext cx="3526053" cy="4838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20"/>
              </a:spcBef>
              <a:spcAft>
                <a:spcPts val="0"/>
              </a:spcAft>
              <a:buClr>
                <a:schemeClr val="dk1"/>
              </a:buClr>
              <a:buSzPts val="1600"/>
              <a:buFont typeface="Arial"/>
              <a:buNone/>
            </a:pPr>
            <a:r>
              <a:rPr b="1" i="1" lang="en-US" sz="3300"/>
              <a:t>Danke schön!</a:t>
            </a:r>
            <a:endParaRPr b="1" i="1" sz="3300">
              <a:solidFill>
                <a:srgbClr val="202124"/>
              </a:solidFill>
              <a:highlight>
                <a:srgbClr val="F8F9FA"/>
              </a:highlight>
            </a:endParaRPr>
          </a:p>
          <a:p>
            <a:pPr indent="0" lvl="0" marL="0" rtl="0" algn="l">
              <a:lnSpc>
                <a:spcPct val="100000"/>
              </a:lnSpc>
              <a:spcBef>
                <a:spcPts val="320"/>
              </a:spcBef>
              <a:spcAft>
                <a:spcPts val="0"/>
              </a:spcAft>
              <a:buClr>
                <a:schemeClr val="dk1"/>
              </a:buClr>
              <a:buSzPts val="1600"/>
              <a:buFont typeface="Arial"/>
              <a:buNone/>
            </a:pPr>
            <a:r>
              <a:rPr b="1" i="1" lang="en-US" sz="3300"/>
              <a:t>Thank you!</a:t>
            </a:r>
            <a:endParaRPr b="1" i="1" sz="3300">
              <a:solidFill>
                <a:srgbClr val="202124"/>
              </a:solidFill>
              <a:highlight>
                <a:schemeClr val="lt1"/>
              </a:highlight>
            </a:endParaRPr>
          </a:p>
          <a:p>
            <a:pPr indent="0" lvl="0" marL="0" rtl="0" algn="l">
              <a:lnSpc>
                <a:spcPct val="100000"/>
              </a:lnSpc>
              <a:spcBef>
                <a:spcPts val="320"/>
              </a:spcBef>
              <a:spcAft>
                <a:spcPts val="0"/>
              </a:spcAft>
              <a:buClr>
                <a:schemeClr val="dk1"/>
              </a:buClr>
              <a:buSzPts val="1600"/>
              <a:buFont typeface="Arial"/>
              <a:buNone/>
            </a:pPr>
            <a:r>
              <a:rPr b="1" i="1" lang="en-US" sz="3300">
                <a:solidFill>
                  <a:srgbClr val="202124"/>
                </a:solidFill>
                <a:highlight>
                  <a:schemeClr val="lt1"/>
                </a:highlight>
              </a:rPr>
              <a:t>ありがとう!</a:t>
            </a:r>
            <a:endParaRPr b="1" i="1" sz="3300">
              <a:solidFill>
                <a:srgbClr val="202124"/>
              </a:solidFill>
              <a:highlight>
                <a:schemeClr val="lt1"/>
              </a:highlight>
            </a:endParaRPr>
          </a:p>
          <a:p>
            <a:pPr indent="0" lvl="0" marL="0" marR="38100" rtl="0" algn="l">
              <a:lnSpc>
                <a:spcPct val="114285"/>
              </a:lnSpc>
              <a:spcBef>
                <a:spcPts val="0"/>
              </a:spcBef>
              <a:spcAft>
                <a:spcPts val="0"/>
              </a:spcAft>
              <a:buClr>
                <a:schemeClr val="dk1"/>
              </a:buClr>
              <a:buSzPts val="1100"/>
              <a:buFont typeface="Arial"/>
              <a:buNone/>
            </a:pPr>
            <a:r>
              <a:rPr b="1" i="1" lang="en-US" sz="3300">
                <a:solidFill>
                  <a:srgbClr val="202124"/>
                </a:solidFill>
                <a:highlight>
                  <a:srgbClr val="F8F9FA"/>
                </a:highlight>
              </a:rPr>
              <a:t>감사합니다!</a:t>
            </a:r>
            <a:endParaRPr b="1" i="1" sz="3300">
              <a:solidFill>
                <a:srgbClr val="202124"/>
              </a:solidFill>
              <a:highlight>
                <a:srgbClr val="F8F9FA"/>
              </a:highlight>
            </a:endParaRPr>
          </a:p>
          <a:p>
            <a:pPr indent="0" lvl="0" marL="0" rtl="0" algn="l">
              <a:lnSpc>
                <a:spcPct val="100000"/>
              </a:lnSpc>
              <a:spcBef>
                <a:spcPts val="320"/>
              </a:spcBef>
              <a:spcAft>
                <a:spcPts val="0"/>
              </a:spcAft>
              <a:buSzPts val="1600"/>
              <a:buNone/>
            </a:pPr>
            <a:r>
              <a:rPr b="1" i="1" lang="en-US" sz="3300">
                <a:solidFill>
                  <a:srgbClr val="202124"/>
                </a:solidFill>
                <a:highlight>
                  <a:srgbClr val="FFFFFF"/>
                </a:highlight>
              </a:rPr>
              <a:t>धन्यवाद्!</a:t>
            </a:r>
            <a:endParaRPr b="1" i="1" sz="3300">
              <a:solidFill>
                <a:srgbClr val="202124"/>
              </a:solidFill>
              <a:highlight>
                <a:srgbClr val="FFFFFF"/>
              </a:highlight>
            </a:endParaRPr>
          </a:p>
          <a:p>
            <a:pPr indent="0" lvl="0" marL="0" rtl="0" algn="l">
              <a:lnSpc>
                <a:spcPct val="100000"/>
              </a:lnSpc>
              <a:spcBef>
                <a:spcPts val="320"/>
              </a:spcBef>
              <a:spcAft>
                <a:spcPts val="0"/>
              </a:spcAft>
              <a:buClr>
                <a:schemeClr val="dk1"/>
              </a:buClr>
              <a:buSzPts val="1600"/>
              <a:buFont typeface="Arial"/>
              <a:buNone/>
            </a:pPr>
            <a:r>
              <a:rPr b="1" i="1" lang="en-US" sz="3300">
                <a:solidFill>
                  <a:srgbClr val="202124"/>
                </a:solidFill>
                <a:highlight>
                  <a:srgbClr val="FFFFFF"/>
                </a:highlight>
              </a:rPr>
              <a:t>Grazie!</a:t>
            </a:r>
            <a:endParaRPr b="1" i="1" sz="3300">
              <a:solidFill>
                <a:srgbClr val="202124"/>
              </a:solidFill>
              <a:highlight>
                <a:srgbClr val="FFFFFF"/>
              </a:highlight>
            </a:endParaRPr>
          </a:p>
          <a:p>
            <a:pPr indent="0" lvl="0" marL="0" rtl="0" algn="l">
              <a:lnSpc>
                <a:spcPct val="100000"/>
              </a:lnSpc>
              <a:spcBef>
                <a:spcPts val="320"/>
              </a:spcBef>
              <a:spcAft>
                <a:spcPts val="0"/>
              </a:spcAft>
              <a:buSzPts val="1600"/>
              <a:buNone/>
            </a:pPr>
            <a:r>
              <a:rPr b="1" i="1" lang="en-US" sz="3300">
                <a:solidFill>
                  <a:srgbClr val="202124"/>
                </a:solidFill>
                <a:highlight>
                  <a:srgbClr val="FFFFFF"/>
                </a:highlight>
              </a:rPr>
              <a:t>Merci !</a:t>
            </a:r>
            <a:endParaRPr/>
          </a:p>
          <a:p>
            <a:pPr indent="0" lvl="0" marL="0" rtl="0" algn="l">
              <a:lnSpc>
                <a:spcPct val="100000"/>
              </a:lnSpc>
              <a:spcBef>
                <a:spcPts val="320"/>
              </a:spcBef>
              <a:spcAft>
                <a:spcPts val="0"/>
              </a:spcAft>
              <a:buSzPts val="1600"/>
              <a:buNone/>
            </a:pPr>
            <a:r>
              <a:rPr b="1" i="1" lang="en-US" sz="3300">
                <a:highlight>
                  <a:srgbClr val="FFFFFF"/>
                </a:highlight>
              </a:rPr>
              <a:t>TAKK!</a:t>
            </a:r>
            <a:endParaRPr b="1" i="1" sz="3300">
              <a:solidFill>
                <a:srgbClr val="202124"/>
              </a:solidFill>
              <a:highlight>
                <a:srgbClr val="FFFFFF"/>
              </a:highlight>
            </a:endParaRPr>
          </a:p>
          <a:p>
            <a:pPr indent="0" lvl="0" marL="0" marR="38100" rtl="0" algn="l">
              <a:lnSpc>
                <a:spcPct val="114285"/>
              </a:lnSpc>
              <a:spcBef>
                <a:spcPts val="0"/>
              </a:spcBef>
              <a:spcAft>
                <a:spcPts val="0"/>
              </a:spcAft>
              <a:buClr>
                <a:schemeClr val="dk1"/>
              </a:buClr>
              <a:buSzPts val="1100"/>
              <a:buFont typeface="Arial"/>
              <a:buNone/>
            </a:pPr>
            <a:r>
              <a:rPr b="1" i="1" lang="en-US" sz="3300">
                <a:solidFill>
                  <a:srgbClr val="202124"/>
                </a:solidFill>
                <a:highlight>
                  <a:srgbClr val="F8F9FA"/>
                </a:highlight>
              </a:rPr>
              <a:t>谢谢 !</a:t>
            </a:r>
            <a:endParaRPr/>
          </a:p>
          <a:p>
            <a:pPr indent="0" lvl="0" marL="0" rtl="0" algn="l">
              <a:lnSpc>
                <a:spcPct val="100000"/>
              </a:lnSpc>
              <a:spcBef>
                <a:spcPts val="320"/>
              </a:spcBef>
              <a:spcAft>
                <a:spcPts val="0"/>
              </a:spcAft>
              <a:buClr>
                <a:schemeClr val="dk1"/>
              </a:buClr>
              <a:buSzPts val="1600"/>
              <a:buFont typeface="Arial"/>
              <a:buNone/>
            </a:pPr>
            <a:r>
              <a:t/>
            </a:r>
            <a:endParaRPr b="1" i="1" sz="2400">
              <a:solidFill>
                <a:srgbClr val="202124"/>
              </a:solidFill>
              <a:highlight>
                <a:srgbClr val="FFFFFF"/>
              </a:highlight>
            </a:endParaRPr>
          </a:p>
          <a:p>
            <a:pPr indent="0" lvl="0" marL="0" rtl="0" algn="l">
              <a:lnSpc>
                <a:spcPct val="100000"/>
              </a:lnSpc>
              <a:spcBef>
                <a:spcPts val="320"/>
              </a:spcBef>
              <a:spcAft>
                <a:spcPts val="0"/>
              </a:spcAft>
              <a:buClr>
                <a:schemeClr val="dk1"/>
              </a:buClr>
              <a:buSzPts val="1600"/>
              <a:buFont typeface="Arial"/>
              <a:buNone/>
            </a:pPr>
            <a:r>
              <a:t/>
            </a:r>
            <a:endParaRPr b="1" i="1" sz="2400">
              <a:solidFill>
                <a:srgbClr val="202124"/>
              </a:solidFill>
              <a:highlight>
                <a:srgbClr val="FFFFFF"/>
              </a:highlight>
            </a:endParaRPr>
          </a:p>
          <a:p>
            <a:pPr indent="0" lvl="0" marL="0" rtl="0" algn="l">
              <a:lnSpc>
                <a:spcPct val="100000"/>
              </a:lnSpc>
              <a:spcBef>
                <a:spcPts val="320"/>
              </a:spcBef>
              <a:spcAft>
                <a:spcPts val="0"/>
              </a:spcAft>
              <a:buSzPts val="1600"/>
              <a:buNone/>
            </a:pPr>
            <a:r>
              <a:t/>
            </a:r>
            <a:endParaRPr b="1" i="1" sz="2400">
              <a:solidFill>
                <a:srgbClr val="202124"/>
              </a:solidFill>
              <a:highlight>
                <a:srgbClr val="FFFFFF"/>
              </a:highlight>
            </a:endParaRPr>
          </a:p>
          <a:p>
            <a:pPr indent="0" lvl="0" marL="0" rtl="0" algn="l">
              <a:lnSpc>
                <a:spcPct val="100000"/>
              </a:lnSpc>
              <a:spcBef>
                <a:spcPts val="320"/>
              </a:spcBef>
              <a:spcAft>
                <a:spcPts val="0"/>
              </a:spcAft>
              <a:buSzPts val="1600"/>
              <a:buNone/>
            </a:pPr>
            <a:r>
              <a:t/>
            </a:r>
            <a:endParaRPr b="1" i="1" sz="2400">
              <a:solidFill>
                <a:srgbClr val="202124"/>
              </a:solidFill>
              <a:highlight>
                <a:srgbClr val="FFFFFF"/>
              </a:highlight>
            </a:endParaRPr>
          </a:p>
          <a:p>
            <a:pPr indent="0" lvl="0" marL="0" marR="38100" rtl="0" algn="l">
              <a:lnSpc>
                <a:spcPct val="114285"/>
              </a:lnSpc>
              <a:spcBef>
                <a:spcPts val="0"/>
              </a:spcBef>
              <a:spcAft>
                <a:spcPts val="0"/>
              </a:spcAft>
              <a:buClr>
                <a:schemeClr val="dk1"/>
              </a:buClr>
              <a:buSzPts val="1100"/>
              <a:buFont typeface="Arial"/>
              <a:buNone/>
            </a:pPr>
            <a:r>
              <a:t/>
            </a:r>
            <a:endParaRPr b="1" i="1" sz="2400">
              <a:solidFill>
                <a:srgbClr val="202124"/>
              </a:solidFill>
              <a:highlight>
                <a:srgbClr val="F8F9FA"/>
              </a:highlight>
            </a:endParaRPr>
          </a:p>
          <a:p>
            <a:pPr indent="0" lvl="0" marL="0" rtl="0" algn="l">
              <a:lnSpc>
                <a:spcPct val="100000"/>
              </a:lnSpc>
              <a:spcBef>
                <a:spcPts val="320"/>
              </a:spcBef>
              <a:spcAft>
                <a:spcPts val="0"/>
              </a:spcAft>
              <a:buSzPts val="1600"/>
              <a:buNone/>
            </a:pPr>
            <a:r>
              <a:t/>
            </a:r>
            <a:endParaRPr sz="1200">
              <a:solidFill>
                <a:srgbClr val="202124"/>
              </a:solidFill>
              <a:highlight>
                <a:srgbClr val="FFFFFF"/>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g20fbeb57758_0_81"/>
          <p:cNvPicPr preferRelativeResize="0"/>
          <p:nvPr/>
        </p:nvPicPr>
        <p:blipFill rotWithShape="1">
          <a:blip r:embed="rId3">
            <a:alphaModFix/>
          </a:blip>
          <a:srcRect b="0" l="0" r="0" t="0"/>
          <a:stretch/>
        </p:blipFill>
        <p:spPr>
          <a:xfrm>
            <a:off x="1163076" y="716884"/>
            <a:ext cx="9564349" cy="56516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20fbeb57758_0_89"/>
          <p:cNvSpPr txBox="1"/>
          <p:nvPr>
            <p:ph idx="1" type="body"/>
          </p:nvPr>
        </p:nvSpPr>
        <p:spPr>
          <a:xfrm>
            <a:off x="7174788" y="1233317"/>
            <a:ext cx="4545000" cy="22629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2000"/>
              <a:buChar char="•"/>
            </a:pPr>
            <a:r>
              <a:rPr lang="en-US"/>
              <a:t>Earth observations from NOAA-21 VIIRS started on December 5, 2022 with the first granule acquired at 17:33 UTC</a:t>
            </a:r>
            <a:endParaRPr/>
          </a:p>
          <a:p>
            <a:pPr indent="-171450" lvl="0" marL="171450" rtl="0" algn="l">
              <a:lnSpc>
                <a:spcPct val="100000"/>
              </a:lnSpc>
              <a:spcBef>
                <a:spcPts val="1000"/>
              </a:spcBef>
              <a:spcAft>
                <a:spcPts val="0"/>
              </a:spcAft>
              <a:buClr>
                <a:schemeClr val="dk1"/>
              </a:buClr>
              <a:buSzPts val="2000"/>
              <a:buChar char="•"/>
            </a:pPr>
            <a:r>
              <a:rPr lang="en-US"/>
              <a:t>NOAA-21 VIIRS first light true color global image from Dec. 5 and Dec. 6, 2022 prepared by STAR VIIRS SDR team and was selected in the NOAA/NESDIS public release</a:t>
            </a:r>
            <a:endParaRPr/>
          </a:p>
        </p:txBody>
      </p:sp>
      <p:sp>
        <p:nvSpPr>
          <p:cNvPr id="97" name="Google Shape;97;g20fbeb57758_0_89"/>
          <p:cNvSpPr txBox="1"/>
          <p:nvPr>
            <p:ph type="title"/>
          </p:nvPr>
        </p:nvSpPr>
        <p:spPr>
          <a:xfrm>
            <a:off x="1392138" y="242456"/>
            <a:ext cx="9855300" cy="493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400"/>
              <a:buFont typeface="Times New Roman"/>
              <a:buNone/>
            </a:pPr>
            <a:r>
              <a:rPr lang="en-US"/>
              <a:t>NOAA-21 VIIRS First Light Images: VIS/NIR Bands</a:t>
            </a:r>
            <a:endParaRPr/>
          </a:p>
        </p:txBody>
      </p:sp>
      <p:pic>
        <p:nvPicPr>
          <p:cNvPr id="98" name="Google Shape;98;g20fbeb57758_0_89"/>
          <p:cNvPicPr preferRelativeResize="0"/>
          <p:nvPr/>
        </p:nvPicPr>
        <p:blipFill rotWithShape="1">
          <a:blip r:embed="rId3">
            <a:alphaModFix/>
          </a:blip>
          <a:srcRect b="0" l="0" r="0" t="0"/>
          <a:stretch/>
        </p:blipFill>
        <p:spPr>
          <a:xfrm>
            <a:off x="228305" y="1240781"/>
            <a:ext cx="6732864" cy="4057655"/>
          </a:xfrm>
          <a:prstGeom prst="rect">
            <a:avLst/>
          </a:prstGeom>
          <a:noFill/>
          <a:ln>
            <a:noFill/>
          </a:ln>
        </p:spPr>
      </p:pic>
      <p:sp>
        <p:nvSpPr>
          <p:cNvPr id="99" name="Google Shape;99;g20fbeb57758_0_89"/>
          <p:cNvSpPr txBox="1"/>
          <p:nvPr/>
        </p:nvSpPr>
        <p:spPr>
          <a:xfrm>
            <a:off x="370778" y="5469250"/>
            <a:ext cx="6590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Bands M5, M4, M3 shown as RGB</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1"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High resolution version (120MB) available at:</a:t>
            </a:r>
            <a:endParaRPr b="0" i="1"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i="1" lang="en-US" sz="1400" u="none" cap="none" strike="noStrike">
                <a:solidFill>
                  <a:schemeClr val="dk1"/>
                </a:solidFill>
                <a:latin typeface="Calibri"/>
                <a:ea typeface="Calibri"/>
                <a:cs typeface="Calibri"/>
                <a:sym typeface="Calibri"/>
              </a:rPr>
              <a:t>https://ncc.nesdis.noaa.gov/NOAA-21/N21FirstVIIRSGlobalTrueColor.png</a:t>
            </a:r>
            <a:endParaRPr b="0" i="1" sz="1400" u="none" cap="none" strike="noStrike">
              <a:solidFill>
                <a:schemeClr val="dk1"/>
              </a:solidFill>
              <a:latin typeface="Calibri"/>
              <a:ea typeface="Calibri"/>
              <a:cs typeface="Calibri"/>
              <a:sym typeface="Calibri"/>
            </a:endParaRPr>
          </a:p>
        </p:txBody>
      </p:sp>
      <p:pic>
        <p:nvPicPr>
          <p:cNvPr id="100" name="Google Shape;100;g20fbeb57758_0_89"/>
          <p:cNvPicPr preferRelativeResize="0"/>
          <p:nvPr/>
        </p:nvPicPr>
        <p:blipFill rotWithShape="1">
          <a:blip r:embed="rId4">
            <a:alphaModFix/>
          </a:blip>
          <a:srcRect b="0" l="0" r="0" t="0"/>
          <a:stretch/>
        </p:blipFill>
        <p:spPr>
          <a:xfrm>
            <a:off x="7037461" y="3537853"/>
            <a:ext cx="5111690" cy="2346172"/>
          </a:xfrm>
          <a:prstGeom prst="rect">
            <a:avLst/>
          </a:prstGeom>
          <a:noFill/>
          <a:ln>
            <a:noFill/>
          </a:ln>
        </p:spPr>
      </p:pic>
      <p:sp>
        <p:nvSpPr>
          <p:cNvPr id="101" name="Google Shape;101;g20fbeb57758_0_89"/>
          <p:cNvSpPr txBox="1"/>
          <p:nvPr/>
        </p:nvSpPr>
        <p:spPr>
          <a:xfrm>
            <a:off x="8095188" y="5859687"/>
            <a:ext cx="362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https://ncc.nesdis.noaa.gov/Regional/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20fbeb57758_0_99"/>
          <p:cNvSpPr txBox="1"/>
          <p:nvPr>
            <p:ph type="title"/>
          </p:nvPr>
        </p:nvSpPr>
        <p:spPr>
          <a:xfrm>
            <a:off x="0" y="306359"/>
            <a:ext cx="12192000" cy="493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2400"/>
              <a:buFont typeface="Arial"/>
              <a:buNone/>
            </a:pPr>
            <a:r>
              <a:rPr lang="en-US"/>
              <a:t>First Light Images: TEB</a:t>
            </a:r>
            <a:endParaRPr strike="sngStrike">
              <a:solidFill>
                <a:srgbClr val="FF0000"/>
              </a:solidFill>
            </a:endParaRPr>
          </a:p>
        </p:txBody>
      </p:sp>
      <p:sp>
        <p:nvSpPr>
          <p:cNvPr id="107" name="Google Shape;107;g20fbeb57758_0_99"/>
          <p:cNvSpPr/>
          <p:nvPr/>
        </p:nvSpPr>
        <p:spPr>
          <a:xfrm>
            <a:off x="81450" y="1303867"/>
            <a:ext cx="2637200" cy="5112308"/>
          </a:xfrm>
          <a:prstGeom prst="rect">
            <a:avLst/>
          </a:prstGeom>
          <a:noFill/>
          <a:ln>
            <a:noFill/>
          </a:ln>
        </p:spPr>
        <p:txBody>
          <a:bodyPr anchorCtr="0" anchor="t" bIns="45700" lIns="91425" spcFirstLastPara="1" rIns="91425" wrap="square" tIns="45700">
            <a:noAutofit/>
          </a:bodyPr>
          <a:lstStyle/>
          <a:p>
            <a:pPr indent="-274320" lvl="0" marL="274320" marR="0" rtl="0" algn="l">
              <a:lnSpc>
                <a:spcPct val="100000"/>
              </a:lnSpc>
              <a:spcBef>
                <a:spcPts val="0"/>
              </a:spcBef>
              <a:spcAft>
                <a:spcPts val="0"/>
              </a:spcAft>
              <a:buClr>
                <a:schemeClr val="dk1"/>
              </a:buClr>
              <a:buSzPts val="2400"/>
              <a:buFont typeface="Calibri"/>
              <a:buChar char="•"/>
            </a:pPr>
            <a:r>
              <a:rPr b="0" i="0" lang="en-US" sz="2000" u="none" cap="none" strike="noStrike">
                <a:solidFill>
                  <a:schemeClr val="dk1"/>
                </a:solidFill>
                <a:latin typeface="Arial"/>
                <a:ea typeface="Arial"/>
                <a:cs typeface="Arial"/>
                <a:sym typeface="Arial"/>
              </a:rPr>
              <a:t>NOAA-21 VIIRS S/MWIR and LWIR bands CFPA (I3 to I5 and M8 to M16) reached operating temperature (82K) around 18:45 UTC on Feb. 10, 2023</a:t>
            </a:r>
            <a:endParaRPr b="0" i="0" sz="20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rgbClr val="000000"/>
              </a:buClr>
              <a:buSzPts val="2700"/>
              <a:buFont typeface="Arial"/>
              <a:buNone/>
            </a:pPr>
            <a:r>
              <a:t/>
            </a:r>
            <a:endParaRPr b="0" i="0" sz="2000" u="none" cap="none" strike="noStrike">
              <a:solidFill>
                <a:schemeClr val="dk1"/>
              </a:solidFill>
              <a:latin typeface="Arial"/>
              <a:ea typeface="Arial"/>
              <a:cs typeface="Arial"/>
              <a:sym typeface="Arial"/>
            </a:endParaRPr>
          </a:p>
          <a:p>
            <a:pPr indent="-274320" lvl="0" marL="274320" marR="0" rtl="0" algn="l">
              <a:lnSpc>
                <a:spcPct val="100000"/>
              </a:lnSpc>
              <a:spcBef>
                <a:spcPts val="600"/>
              </a:spcBef>
              <a:spcAft>
                <a:spcPts val="0"/>
              </a:spcAft>
              <a:buClr>
                <a:schemeClr val="dk1"/>
              </a:buClr>
              <a:buSzPts val="2400"/>
              <a:buFont typeface="Calibri"/>
              <a:buChar char="•"/>
            </a:pPr>
            <a:r>
              <a:rPr b="0" i="0" lang="en-US" sz="2000" u="none" cap="none" strike="noStrike">
                <a:solidFill>
                  <a:schemeClr val="dk1"/>
                </a:solidFill>
                <a:latin typeface="Arial"/>
                <a:ea typeface="Arial"/>
                <a:cs typeface="Arial"/>
                <a:sym typeface="Arial"/>
              </a:rPr>
              <a:t>All thermal bands are working nominally</a:t>
            </a:r>
            <a:endParaRPr b="0" i="0" sz="2000" u="none" cap="none" strike="noStrike">
              <a:solidFill>
                <a:srgbClr val="000000"/>
              </a:solidFill>
              <a:latin typeface="Arial"/>
              <a:ea typeface="Arial"/>
              <a:cs typeface="Arial"/>
              <a:sym typeface="Arial"/>
            </a:endParaRPr>
          </a:p>
        </p:txBody>
      </p:sp>
      <p:pic>
        <p:nvPicPr>
          <p:cNvPr id="108" name="Google Shape;108;g20fbeb57758_0_99"/>
          <p:cNvPicPr preferRelativeResize="0"/>
          <p:nvPr/>
        </p:nvPicPr>
        <p:blipFill rotWithShape="1">
          <a:blip r:embed="rId3">
            <a:alphaModFix/>
          </a:blip>
          <a:srcRect b="0" l="0" r="0" t="0"/>
          <a:stretch/>
        </p:blipFill>
        <p:spPr>
          <a:xfrm>
            <a:off x="2718650" y="1029841"/>
            <a:ext cx="8808280" cy="5521800"/>
          </a:xfrm>
          <a:prstGeom prst="rect">
            <a:avLst/>
          </a:prstGeom>
          <a:noFill/>
          <a:ln>
            <a:noFill/>
          </a:ln>
        </p:spPr>
      </p:pic>
      <p:sp>
        <p:nvSpPr>
          <p:cNvPr id="109" name="Google Shape;109;g20fbeb57758_0_99"/>
          <p:cNvSpPr txBox="1"/>
          <p:nvPr/>
        </p:nvSpPr>
        <p:spPr>
          <a:xfrm>
            <a:off x="10273622" y="6013008"/>
            <a:ext cx="13716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600" u="none" cap="none" strike="noStrike">
                <a:solidFill>
                  <a:schemeClr val="lt1"/>
                </a:solidFill>
                <a:latin typeface="Arial"/>
                <a:ea typeface="Arial"/>
                <a:cs typeface="Arial"/>
                <a:sym typeface="Arial"/>
              </a:rPr>
              <a:t>Band M15</a:t>
            </a:r>
            <a:endParaRPr b="0" i="0" sz="16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20fbeb57758_0_106"/>
          <p:cNvSpPr txBox="1"/>
          <p:nvPr>
            <p:ph type="title"/>
          </p:nvPr>
        </p:nvSpPr>
        <p:spPr>
          <a:xfrm>
            <a:off x="0" y="228600"/>
            <a:ext cx="12192000" cy="493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1"/>
              </a:buClr>
              <a:buSzPts val="2400"/>
              <a:buFont typeface="Arial"/>
              <a:buNone/>
            </a:pPr>
            <a:r>
              <a:rPr lang="en-US"/>
              <a:t>First Light Images: DNB</a:t>
            </a:r>
            <a:endParaRPr strike="sngStrike">
              <a:solidFill>
                <a:srgbClr val="FF0000"/>
              </a:solidFill>
            </a:endParaRPr>
          </a:p>
        </p:txBody>
      </p:sp>
      <p:sp>
        <p:nvSpPr>
          <p:cNvPr id="115" name="Google Shape;115;g20fbeb57758_0_106"/>
          <p:cNvSpPr/>
          <p:nvPr/>
        </p:nvSpPr>
        <p:spPr>
          <a:xfrm>
            <a:off x="191883" y="1312333"/>
            <a:ext cx="3211717" cy="4960351"/>
          </a:xfrm>
          <a:prstGeom prst="rect">
            <a:avLst/>
          </a:prstGeom>
          <a:noFill/>
          <a:ln>
            <a:noFill/>
          </a:ln>
        </p:spPr>
        <p:txBody>
          <a:bodyPr anchorCtr="0" anchor="t" bIns="45700" lIns="91425" spcFirstLastPara="1" rIns="91425" wrap="square" tIns="45700">
            <a:noAutofit/>
          </a:bodyPr>
          <a:lstStyle/>
          <a:p>
            <a:pPr indent="-274320" lvl="0" marL="274320" marR="0" rtl="0" algn="l">
              <a:lnSpc>
                <a:spcPct val="100000"/>
              </a:lnSpc>
              <a:spcBef>
                <a:spcPts val="0"/>
              </a:spcBef>
              <a:spcAft>
                <a:spcPts val="0"/>
              </a:spcAft>
              <a:buClr>
                <a:schemeClr val="dk1"/>
              </a:buClr>
              <a:buSzPts val="2300"/>
              <a:buFont typeface="Arial"/>
              <a:buChar char="•"/>
            </a:pPr>
            <a:r>
              <a:rPr b="0" i="0" lang="en-US" sz="2000" u="none" cap="none" strike="noStrike">
                <a:solidFill>
                  <a:schemeClr val="dk1"/>
                </a:solidFill>
                <a:latin typeface="Arial"/>
                <a:ea typeface="Arial"/>
                <a:cs typeface="Arial"/>
                <a:sym typeface="Arial"/>
              </a:rPr>
              <a:t>NOAA-21 VIIRS DNB images have been produced since February 9, 2023; DNB detectors reached operating temperature around 14:00  UTC on February 9, 2023.</a:t>
            </a:r>
            <a:endParaRPr b="0" i="0" sz="20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rgbClr val="000000"/>
              </a:buClr>
              <a:buSzPts val="2300"/>
              <a:buFont typeface="Arial"/>
              <a:buNone/>
            </a:pPr>
            <a:r>
              <a:t/>
            </a:r>
            <a:endParaRPr b="0" i="0" sz="2000" u="none" cap="none" strike="noStrike">
              <a:solidFill>
                <a:schemeClr val="dk1"/>
              </a:solidFill>
              <a:latin typeface="Arial"/>
              <a:ea typeface="Arial"/>
              <a:cs typeface="Arial"/>
              <a:sym typeface="Arial"/>
            </a:endParaRPr>
          </a:p>
          <a:p>
            <a:pPr indent="-274320" lvl="0" marL="274320" marR="0" rtl="0" algn="l">
              <a:lnSpc>
                <a:spcPct val="100000"/>
              </a:lnSpc>
              <a:spcBef>
                <a:spcPts val="0"/>
              </a:spcBef>
              <a:spcAft>
                <a:spcPts val="0"/>
              </a:spcAft>
              <a:buClr>
                <a:schemeClr val="dk1"/>
              </a:buClr>
              <a:buSzPts val="2300"/>
              <a:buFont typeface="Calibri"/>
              <a:buChar char="•"/>
            </a:pPr>
            <a:r>
              <a:rPr b="0" i="0" lang="en-US" sz="2000" u="none" cap="none" strike="noStrike">
                <a:solidFill>
                  <a:schemeClr val="dk1"/>
                </a:solidFill>
                <a:latin typeface="Arial"/>
                <a:ea typeface="Arial"/>
                <a:cs typeface="Arial"/>
                <a:sym typeface="Arial"/>
              </a:rPr>
              <a:t>No major artifacts observed on global image but requires further evaluation during new moon on 2/20.</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Calibri"/>
              <a:ea typeface="Calibri"/>
              <a:cs typeface="Calibri"/>
              <a:sym typeface="Calibri"/>
            </a:endParaRPr>
          </a:p>
        </p:txBody>
      </p:sp>
      <p:pic>
        <p:nvPicPr>
          <p:cNvPr id="116" name="Google Shape;116;g20fbeb57758_0_106"/>
          <p:cNvPicPr preferRelativeResize="0"/>
          <p:nvPr/>
        </p:nvPicPr>
        <p:blipFill rotWithShape="1">
          <a:blip r:embed="rId3">
            <a:alphaModFix/>
          </a:blip>
          <a:srcRect b="0" l="0" r="0" t="0"/>
          <a:stretch/>
        </p:blipFill>
        <p:spPr>
          <a:xfrm>
            <a:off x="3403600" y="1064862"/>
            <a:ext cx="8376074" cy="52929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20fbeb57758_0_112"/>
          <p:cNvSpPr txBox="1"/>
          <p:nvPr>
            <p:ph type="title"/>
          </p:nvPr>
        </p:nvSpPr>
        <p:spPr>
          <a:xfrm>
            <a:off x="1727200" y="228600"/>
            <a:ext cx="9855300" cy="49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t/>
            </a:r>
            <a:endParaRPr/>
          </a:p>
        </p:txBody>
      </p:sp>
      <p:pic>
        <p:nvPicPr>
          <p:cNvPr id="123" name="Google Shape;123;g20fbeb57758_0_112"/>
          <p:cNvPicPr preferRelativeResize="0"/>
          <p:nvPr/>
        </p:nvPicPr>
        <p:blipFill rotWithShape="1">
          <a:blip r:embed="rId3">
            <a:alphaModFix/>
          </a:blip>
          <a:srcRect b="0" l="0" r="0" t="0"/>
          <a:stretch/>
        </p:blipFill>
        <p:spPr>
          <a:xfrm>
            <a:off x="1413951" y="817550"/>
            <a:ext cx="8572626" cy="57362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0ff2eb6137_0_12"/>
          <p:cNvSpPr txBox="1"/>
          <p:nvPr/>
        </p:nvSpPr>
        <p:spPr>
          <a:xfrm>
            <a:off x="7989129" y="6243183"/>
            <a:ext cx="742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02/18</a:t>
            </a:r>
            <a:endParaRPr b="0" i="0" sz="1400" u="none" cap="none" strike="noStrike">
              <a:solidFill>
                <a:srgbClr val="000000"/>
              </a:solidFill>
              <a:latin typeface="Arial"/>
              <a:ea typeface="Arial"/>
              <a:cs typeface="Arial"/>
              <a:sym typeface="Arial"/>
            </a:endParaRPr>
          </a:p>
        </p:txBody>
      </p:sp>
      <p:pic>
        <p:nvPicPr>
          <p:cNvPr id="129" name="Google Shape;129;g20ff2eb6137_0_12"/>
          <p:cNvPicPr preferRelativeResize="0"/>
          <p:nvPr/>
        </p:nvPicPr>
        <p:blipFill rotWithShape="1">
          <a:blip r:embed="rId3">
            <a:alphaModFix/>
          </a:blip>
          <a:srcRect b="0" l="0" r="0" t="0"/>
          <a:stretch/>
        </p:blipFill>
        <p:spPr>
          <a:xfrm>
            <a:off x="1803396" y="245532"/>
            <a:ext cx="8246538" cy="63669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g20ff2eb6137_0_176"/>
          <p:cNvPicPr preferRelativeResize="0"/>
          <p:nvPr/>
        </p:nvPicPr>
        <p:blipFill rotWithShape="1">
          <a:blip r:embed="rId3">
            <a:alphaModFix/>
          </a:blip>
          <a:srcRect b="0" l="0" r="0" t="0"/>
          <a:stretch/>
        </p:blipFill>
        <p:spPr>
          <a:xfrm>
            <a:off x="31750" y="1859240"/>
            <a:ext cx="3943357" cy="3734175"/>
          </a:xfrm>
          <a:prstGeom prst="rect">
            <a:avLst/>
          </a:prstGeom>
          <a:noFill/>
          <a:ln>
            <a:noFill/>
          </a:ln>
        </p:spPr>
      </p:pic>
      <p:sp>
        <p:nvSpPr>
          <p:cNvPr id="135" name="Google Shape;135;g20ff2eb6137_0_176"/>
          <p:cNvSpPr txBox="1"/>
          <p:nvPr/>
        </p:nvSpPr>
        <p:spPr>
          <a:xfrm>
            <a:off x="1403234" y="405499"/>
            <a:ext cx="9033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First Light NOAA-21 OMPS Nadir Mapper: Southern Hemisphere Cyclone, 380nm</a:t>
            </a:r>
            <a:endParaRPr b="0" i="0" sz="1400" u="none" cap="none" strike="noStrike">
              <a:solidFill>
                <a:srgbClr val="000000"/>
              </a:solidFill>
              <a:latin typeface="Arial"/>
              <a:ea typeface="Arial"/>
              <a:cs typeface="Arial"/>
              <a:sym typeface="Arial"/>
            </a:endParaRPr>
          </a:p>
        </p:txBody>
      </p:sp>
      <p:sp>
        <p:nvSpPr>
          <p:cNvPr id="136" name="Google Shape;136;g20ff2eb6137_0_176"/>
          <p:cNvSpPr/>
          <p:nvPr/>
        </p:nvSpPr>
        <p:spPr>
          <a:xfrm>
            <a:off x="930430" y="3726326"/>
            <a:ext cx="189600" cy="206700"/>
          </a:xfrm>
          <a:prstGeom prst="rightArrow">
            <a:avLst>
              <a:gd fmla="val 50000" name="adj1"/>
              <a:gd fmla="val 46926"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g20ff2eb6137_0_176"/>
          <p:cNvSpPr txBox="1"/>
          <p:nvPr/>
        </p:nvSpPr>
        <p:spPr>
          <a:xfrm>
            <a:off x="1380761" y="4152473"/>
            <a:ext cx="10536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alibri"/>
                <a:ea typeface="Calibri"/>
                <a:cs typeface="Calibri"/>
                <a:sym typeface="Calibri"/>
              </a:rPr>
              <a:t>Clockwise rotation</a:t>
            </a:r>
            <a:endParaRPr b="0" i="0" sz="1400" u="none" cap="none" strike="noStrike">
              <a:solidFill>
                <a:srgbClr val="000000"/>
              </a:solidFill>
              <a:latin typeface="Arial"/>
              <a:ea typeface="Arial"/>
              <a:cs typeface="Arial"/>
              <a:sym typeface="Arial"/>
            </a:endParaRPr>
          </a:p>
        </p:txBody>
      </p:sp>
      <p:sp>
        <p:nvSpPr>
          <p:cNvPr id="138" name="Google Shape;138;g20ff2eb6137_0_176"/>
          <p:cNvSpPr txBox="1"/>
          <p:nvPr/>
        </p:nvSpPr>
        <p:spPr>
          <a:xfrm>
            <a:off x="108111" y="935692"/>
            <a:ext cx="1362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02/18/2023: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second day</a:t>
            </a:r>
            <a:endParaRPr b="0" i="0" sz="1400" u="none" cap="none" strike="noStrike">
              <a:solidFill>
                <a:srgbClr val="000000"/>
              </a:solidFill>
              <a:latin typeface="Arial"/>
              <a:ea typeface="Arial"/>
              <a:cs typeface="Arial"/>
              <a:sym typeface="Arial"/>
            </a:endParaRPr>
          </a:p>
        </p:txBody>
      </p:sp>
      <p:pic>
        <p:nvPicPr>
          <p:cNvPr id="139" name="Google Shape;139;g20ff2eb6137_0_176"/>
          <p:cNvPicPr preferRelativeResize="0"/>
          <p:nvPr/>
        </p:nvPicPr>
        <p:blipFill rotWithShape="1">
          <a:blip r:embed="rId4">
            <a:alphaModFix/>
          </a:blip>
          <a:srcRect b="0" l="0" r="0" t="0"/>
          <a:stretch/>
        </p:blipFill>
        <p:spPr>
          <a:xfrm>
            <a:off x="3651250" y="1872787"/>
            <a:ext cx="3943361" cy="3728618"/>
          </a:xfrm>
          <a:prstGeom prst="rect">
            <a:avLst/>
          </a:prstGeom>
          <a:noFill/>
          <a:ln>
            <a:noFill/>
          </a:ln>
        </p:spPr>
      </p:pic>
      <p:sp>
        <p:nvSpPr>
          <p:cNvPr id="140" name="Google Shape;140;g20ff2eb6137_0_176"/>
          <p:cNvSpPr/>
          <p:nvPr/>
        </p:nvSpPr>
        <p:spPr>
          <a:xfrm>
            <a:off x="4424253" y="3726351"/>
            <a:ext cx="189600" cy="206700"/>
          </a:xfrm>
          <a:prstGeom prst="rightArrow">
            <a:avLst>
              <a:gd fmla="val 50000" name="adj1"/>
              <a:gd fmla="val 46926"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g20ff2eb6137_0_176"/>
          <p:cNvSpPr/>
          <p:nvPr/>
        </p:nvSpPr>
        <p:spPr>
          <a:xfrm>
            <a:off x="9312240" y="3726326"/>
            <a:ext cx="189600" cy="206700"/>
          </a:xfrm>
          <a:prstGeom prst="rightArrow">
            <a:avLst>
              <a:gd fmla="val 50000" name="adj1"/>
              <a:gd fmla="val 46926" name="adj2"/>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g20ff2eb6137_0_176"/>
          <p:cNvSpPr txBox="1"/>
          <p:nvPr/>
        </p:nvSpPr>
        <p:spPr>
          <a:xfrm>
            <a:off x="1094411" y="1582241"/>
            <a:ext cx="98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(a) NOAA-21</a:t>
            </a:r>
            <a:endParaRPr b="0" i="0" sz="1400" u="none" cap="none" strike="noStrike">
              <a:solidFill>
                <a:srgbClr val="000000"/>
              </a:solidFill>
              <a:latin typeface="Arial"/>
              <a:ea typeface="Arial"/>
              <a:cs typeface="Arial"/>
              <a:sym typeface="Arial"/>
            </a:endParaRPr>
          </a:p>
        </p:txBody>
      </p:sp>
      <p:sp>
        <p:nvSpPr>
          <p:cNvPr id="143" name="Google Shape;143;g20ff2eb6137_0_176"/>
          <p:cNvSpPr txBox="1"/>
          <p:nvPr/>
        </p:nvSpPr>
        <p:spPr>
          <a:xfrm>
            <a:off x="5048439" y="1606906"/>
            <a:ext cx="992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(b) NOAA-20</a:t>
            </a:r>
            <a:endParaRPr b="0" i="0" sz="1400" u="none" cap="none" strike="noStrike">
              <a:solidFill>
                <a:srgbClr val="000000"/>
              </a:solidFill>
              <a:latin typeface="Arial"/>
              <a:ea typeface="Arial"/>
              <a:cs typeface="Arial"/>
              <a:sym typeface="Arial"/>
            </a:endParaRPr>
          </a:p>
        </p:txBody>
      </p:sp>
      <p:sp>
        <p:nvSpPr>
          <p:cNvPr id="144" name="Google Shape;144;g20ff2eb6137_0_176"/>
          <p:cNvSpPr txBox="1"/>
          <p:nvPr/>
        </p:nvSpPr>
        <p:spPr>
          <a:xfrm>
            <a:off x="8516919" y="1606906"/>
            <a:ext cx="717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(c) SNPP</a:t>
            </a:r>
            <a:endParaRPr b="0" i="0" sz="1400" u="none" cap="none" strike="noStrike">
              <a:solidFill>
                <a:srgbClr val="000000"/>
              </a:solidFill>
              <a:latin typeface="Arial"/>
              <a:ea typeface="Arial"/>
              <a:cs typeface="Arial"/>
              <a:sym typeface="Arial"/>
            </a:endParaRPr>
          </a:p>
        </p:txBody>
      </p:sp>
      <p:sp>
        <p:nvSpPr>
          <p:cNvPr id="145" name="Google Shape;145;g20ff2eb6137_0_176"/>
          <p:cNvSpPr/>
          <p:nvPr/>
        </p:nvSpPr>
        <p:spPr>
          <a:xfrm>
            <a:off x="3422650" y="2749550"/>
            <a:ext cx="273000" cy="2051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v</a:t>
            </a:r>
            <a:endParaRPr b="0" i="0" sz="1400" u="none" cap="none" strike="noStrike">
              <a:solidFill>
                <a:srgbClr val="000000"/>
              </a:solidFill>
              <a:latin typeface="Arial"/>
              <a:ea typeface="Arial"/>
              <a:cs typeface="Arial"/>
              <a:sym typeface="Arial"/>
            </a:endParaRPr>
          </a:p>
        </p:txBody>
      </p:sp>
      <p:sp>
        <p:nvSpPr>
          <p:cNvPr id="146" name="Google Shape;146;g20ff2eb6137_0_176"/>
          <p:cNvSpPr/>
          <p:nvPr/>
        </p:nvSpPr>
        <p:spPr>
          <a:xfrm>
            <a:off x="7042150" y="2730490"/>
            <a:ext cx="373200" cy="2051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v</a:t>
            </a:r>
            <a:endParaRPr b="0" i="0" sz="1400" u="none" cap="none" strike="noStrike">
              <a:solidFill>
                <a:srgbClr val="000000"/>
              </a:solidFill>
              <a:latin typeface="Arial"/>
              <a:ea typeface="Arial"/>
              <a:cs typeface="Arial"/>
              <a:sym typeface="Arial"/>
            </a:endParaRPr>
          </a:p>
        </p:txBody>
      </p:sp>
      <p:pic>
        <p:nvPicPr>
          <p:cNvPr id="147" name="Google Shape;147;g20ff2eb6137_0_176"/>
          <p:cNvPicPr preferRelativeResize="0"/>
          <p:nvPr/>
        </p:nvPicPr>
        <p:blipFill rotWithShape="1">
          <a:blip r:embed="rId5">
            <a:alphaModFix/>
          </a:blip>
          <a:srcRect b="0" l="0" r="0" t="0"/>
          <a:stretch/>
        </p:blipFill>
        <p:spPr>
          <a:xfrm>
            <a:off x="7262103" y="1883905"/>
            <a:ext cx="3943356" cy="3728621"/>
          </a:xfrm>
          <a:prstGeom prst="rect">
            <a:avLst/>
          </a:prstGeom>
          <a:noFill/>
          <a:ln>
            <a:noFill/>
          </a:ln>
        </p:spPr>
      </p:pic>
      <p:sp>
        <p:nvSpPr>
          <p:cNvPr id="148" name="Google Shape;148;g20ff2eb6137_0_176"/>
          <p:cNvSpPr txBox="1"/>
          <p:nvPr/>
        </p:nvSpPr>
        <p:spPr>
          <a:xfrm rot="-5400000">
            <a:off x="10422188" y="3610992"/>
            <a:ext cx="1447800" cy="230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Calibri"/>
                <a:ea typeface="Calibri"/>
                <a:cs typeface="Calibri"/>
                <a:sym typeface="Calibri"/>
              </a:rPr>
              <a:t>Radiance (mW\m</a:t>
            </a:r>
            <a:r>
              <a:rPr b="1" baseline="30000" i="0" lang="en-US" sz="900" u="none" cap="none" strike="noStrike">
                <a:solidFill>
                  <a:schemeClr val="dk1"/>
                </a:solidFill>
                <a:latin typeface="Calibri"/>
                <a:ea typeface="Calibri"/>
                <a:cs typeface="Calibri"/>
                <a:sym typeface="Calibri"/>
              </a:rPr>
              <a:t>2</a:t>
            </a:r>
            <a:r>
              <a:rPr b="1" i="0" lang="en-US" sz="900" u="none" cap="none" strike="noStrike">
                <a:solidFill>
                  <a:schemeClr val="dk1"/>
                </a:solidFill>
                <a:latin typeface="Calibri"/>
                <a:ea typeface="Calibri"/>
                <a:cs typeface="Calibri"/>
                <a:sym typeface="Calibri"/>
              </a:rPr>
              <a:t>\nm\sr)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JPSS_Powerpoint_Custom_Template_v1-AR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2016-03-18T13:48:59Z</dcterms:created>
  <dc:creator>JPSS</dc:creator>
</cp:coreProperties>
</file>