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7" r:id="rId4"/>
    <p:sldMasterId id="2147483678" r:id="rId5"/>
    <p:sldMasterId id="214748367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1897527-70D5-4BDC-83E2-4F9585EC7203}">
  <a:tblStyle styleId="{11897527-70D5-4BDC-83E2-4F9585EC72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04643C86-73CF-45DA-97BB-9914B9C3EF54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6" Type="http://schemas.openxmlformats.org/officeDocument/2006/relationships/slideMaster" Target="slideMasters/slideMaster3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9d848417c_2_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19d848417c_2_1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119d848417c_2_1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f48f824a3f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f48f824a3f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1f48f824a3f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18e51ce18e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118e51ce18e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f48e677eb6_1_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1f48e677eb6_1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f48f824a3f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f48f824a3f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1f48f824a3f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490df32cb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490df32cb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1f490df32cb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f490df32cb_1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f490df32cb_1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1f490df32cb_1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f490df32cb_1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f490df32cb_1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1f490df32cb_1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f48f824a3f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f48f824a3f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1f48f824a3f_0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8f824a3f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f48f824a3f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1f48f824a3f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f48e677eb6_1_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1f48e677eb6_1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f48e677eb6_1_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1f48e677eb6_1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4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2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2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2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4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3" name="Google Shape;83;p14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5" name="Google Shape;85;p14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1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5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2" name="Google Shape;92;p15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3" name="Google Shape;93;p1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1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6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6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1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p1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7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1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1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1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22" name="Google Shape;122;p2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3" name="Google Shape;133;p22"/>
          <p:cNvSpPr txBox="1"/>
          <p:nvPr>
            <p:ph idx="1" type="subTitle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4" name="Google Shape;134;p22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5" name="Google Shape;135;p22"/>
          <p:cNvSpPr txBox="1"/>
          <p:nvPr>
            <p:ph idx="11" type="ftr"/>
          </p:nvPr>
        </p:nvSpPr>
        <p:spPr>
          <a:xfrm>
            <a:off x="3745621" y="6356351"/>
            <a:ext cx="4704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6" name="Google Shape;136;p22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 type="obj">
  <p:cSld name="OBJEC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373039" y="94192"/>
            <a:ext cx="11644788" cy="756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Calibri"/>
              <a:buNone/>
              <a:defRPr sz="37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180217" y="850604"/>
            <a:ext cx="11837609" cy="532635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40" name="Google Shape;140;p23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41" name="Google Shape;141;p23"/>
          <p:cNvSpPr txBox="1"/>
          <p:nvPr>
            <p:ph idx="11" type="ftr"/>
          </p:nvPr>
        </p:nvSpPr>
        <p:spPr>
          <a:xfrm>
            <a:off x="2638567" y="6356351"/>
            <a:ext cx="69711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rgbClr val="59595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42" name="Google Shape;142;p23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3" name="Google Shape;143;p23"/>
          <p:cNvCxnSpPr/>
          <p:nvPr/>
        </p:nvCxnSpPr>
        <p:spPr>
          <a:xfrm>
            <a:off x="202561" y="763516"/>
            <a:ext cx="11808000" cy="0"/>
          </a:xfrm>
          <a:prstGeom prst="straightConnector1">
            <a:avLst/>
          </a:prstGeom>
          <a:noFill/>
          <a:ln cap="flat" cmpd="sng" w="12700">
            <a:solidFill>
              <a:srgbClr val="2D4B9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23"/>
          <p:cNvCxnSpPr/>
          <p:nvPr/>
        </p:nvCxnSpPr>
        <p:spPr>
          <a:xfrm>
            <a:off x="180217" y="6230536"/>
            <a:ext cx="11808000" cy="0"/>
          </a:xfrm>
          <a:prstGeom prst="straightConnector1">
            <a:avLst/>
          </a:prstGeom>
          <a:noFill/>
          <a:ln cap="flat" cmpd="sng" w="12700">
            <a:solidFill>
              <a:srgbClr val="2D4B9B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K:\Deutscher Wetterdienst\Corporate Design Aktuell\DWD-Logo-Komplett\20mm\RGB\Wortbildmarke mit Claim\bmp\Wortbildmarke-und-Claim-positiv-auf-weiss.bmp" id="145" name="Google Shape;145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09692" y="65175"/>
            <a:ext cx="2400268" cy="640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ndesadler_kleiner" id="146" name="Google Shape;14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52" y="6273783"/>
            <a:ext cx="594784" cy="554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chnitts-&#10;überschrift" type="secHead">
  <p:cSld name="SECTION_HEADER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49" name="Google Shape;149;p24"/>
          <p:cNvSpPr txBox="1"/>
          <p:nvPr>
            <p:ph idx="1" type="body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0" name="Google Shape;150;p24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51" name="Google Shape;151;p24"/>
          <p:cNvSpPr txBox="1"/>
          <p:nvPr>
            <p:ph idx="11" type="ftr"/>
          </p:nvPr>
        </p:nvSpPr>
        <p:spPr>
          <a:xfrm>
            <a:off x="3581399" y="6356351"/>
            <a:ext cx="50292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52" name="Google Shape;152;p24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 type="twoObj">
  <p:cSld name="TWO_OBJECTS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55" name="Google Shape;155;p25"/>
          <p:cNvSpPr txBox="1"/>
          <p:nvPr>
            <p:ph idx="1" type="body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56" name="Google Shape;156;p25"/>
          <p:cNvSpPr txBox="1"/>
          <p:nvPr>
            <p:ph idx="2" type="body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57" name="Google Shape;157;p25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58" name="Google Shape;158;p25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59" name="Google Shape;159;p25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 type="twoTxTwoObj">
  <p:cSld name="TWO_OBJECTS_WITH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3" name="Google Shape;163;p26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64" name="Google Shape;164;p2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5" name="Google Shape;165;p2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66" name="Google Shape;166;p26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67" name="Google Shape;167;p26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68" name="Google Shape;168;p26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71" name="Google Shape;171;p27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72" name="Google Shape;172;p27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73" name="Google Shape;173;p27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76" name="Google Shape;176;p28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77" name="Google Shape;177;p28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Überschrift" type="objTx">
  <p:cSld name="OBJECT_WITH_CAPTION_TEX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80" name="Google Shape;180;p2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81" name="Google Shape;181;p2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82" name="Google Shape;182;p29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83" name="Google Shape;183;p29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84" name="Google Shape;184;p29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Überschrift" type="picTx">
  <p:cSld name="PICTURE_WITH_CAPTION_TEX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87" name="Google Shape;187;p3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3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89" name="Google Shape;189;p30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90" name="Google Shape;190;p30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91" name="Google Shape;191;p30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vertikaler Text" type="vertTx">
  <p:cSld name="VERTICAL_TEX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94" name="Google Shape;194;p31"/>
          <p:cNvSpPr txBox="1"/>
          <p:nvPr>
            <p:ph idx="1" type="body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95" name="Google Shape;195;p31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96" name="Google Shape;196;p31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97" name="Google Shape;197;p31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kaler Titel und Text" type="vertTitleAndTx">
  <p:cSld name="VERTICAL_TITLE_AND_VERTICAL_TEX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00" name="Google Shape;200;p32"/>
          <p:cNvSpPr txBox="1"/>
          <p:nvPr>
            <p:ph idx="1" type="body"/>
          </p:nvPr>
        </p:nvSpPr>
        <p:spPr>
          <a:xfrm rot="5400000">
            <a:off x="1799431" y="-596105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01" name="Google Shape;201;p32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02" name="Google Shape;202;p32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03" name="Google Shape;203;p32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type="title"/>
          </p:nvPr>
        </p:nvSpPr>
        <p:spPr>
          <a:xfrm>
            <a:off x="1939635" y="5897"/>
            <a:ext cx="8428867" cy="10173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9" name="Google Shape;39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slideLayout" Target="../slideLayouts/slideLayout1.xml"/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6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0"/>
            <a:ext cx="12192000" cy="6867624"/>
          </a:xfrm>
          <a:prstGeom prst="rect">
            <a:avLst/>
          </a:prstGeom>
          <a:solidFill>
            <a:srgbClr val="2931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6420051"/>
            <a:ext cx="11652691" cy="447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400" u="none" cap="none" strike="noStrik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5;p1"/>
          <p:cNvGrpSpPr/>
          <p:nvPr/>
        </p:nvGrpSpPr>
        <p:grpSpPr>
          <a:xfrm>
            <a:off x="128080" y="6092791"/>
            <a:ext cx="667507" cy="667507"/>
            <a:chOff x="310960" y="5520595"/>
            <a:chExt cx="1239704" cy="1239704"/>
          </a:xfrm>
        </p:grpSpPr>
        <p:sp>
          <p:nvSpPr>
            <p:cNvPr id="16" name="Google Shape;16;p1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" name="Google Shape;17;p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Google Shape;18;p1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/>
          </a:p>
        </p:txBody>
      </p:sp>
      <p:sp>
        <p:nvSpPr>
          <p:cNvPr id="20" name="Google Shape;20;p1"/>
          <p:cNvSpPr txBox="1"/>
          <p:nvPr/>
        </p:nvSpPr>
        <p:spPr>
          <a:xfrm>
            <a:off x="7036067" y="6492875"/>
            <a:ext cx="432575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 January 2022</a:t>
            </a:r>
            <a:endParaRPr/>
          </a:p>
        </p:txBody>
      </p:sp>
      <p:sp>
        <p:nvSpPr>
          <p:cNvPr id="21" name="Google Shape;21;p1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/>
          <p:nvPr/>
        </p:nvSpPr>
        <p:spPr>
          <a:xfrm>
            <a:off x="0" y="0"/>
            <a:ext cx="12192000" cy="6867600"/>
          </a:xfrm>
          <a:prstGeom prst="rect">
            <a:avLst/>
          </a:prstGeom>
          <a:solidFill>
            <a:srgbClr val="2931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0"/>
          <p:cNvSpPr txBox="1"/>
          <p:nvPr/>
        </p:nvSpPr>
        <p:spPr>
          <a:xfrm>
            <a:off x="11361819" y="6443000"/>
            <a:ext cx="83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1" i="0" lang="en-US" sz="1400" u="none" cap="none" strike="noStrik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0"/>
          <p:cNvSpPr/>
          <p:nvPr/>
        </p:nvSpPr>
        <p:spPr>
          <a:xfrm>
            <a:off x="0" y="0"/>
            <a:ext cx="12192000" cy="320100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0"/>
          <p:cNvSpPr/>
          <p:nvPr/>
        </p:nvSpPr>
        <p:spPr>
          <a:xfrm>
            <a:off x="0" y="0"/>
            <a:ext cx="12192000" cy="320100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/>
        </p:txBody>
      </p:sp>
      <p:sp>
        <p:nvSpPr>
          <p:cNvPr id="127" name="Google Shape;127;p21"/>
          <p:cNvSpPr txBox="1"/>
          <p:nvPr>
            <p:ph idx="1" type="body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1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1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1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gif"/><Relationship Id="rId4" Type="http://schemas.openxmlformats.org/officeDocument/2006/relationships/image" Target="../media/image20.jp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8.png"/><Relationship Id="rId6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gif"/><Relationship Id="rId4" Type="http://schemas.openxmlformats.org/officeDocument/2006/relationships/image" Target="../media/image23.gif"/><Relationship Id="rId5" Type="http://schemas.openxmlformats.org/officeDocument/2006/relationships/image" Target="../media/image21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/>
          <p:nvPr/>
        </p:nvSpPr>
        <p:spPr>
          <a:xfrm>
            <a:off x="0" y="-19559"/>
            <a:ext cx="12192000" cy="68775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531"/>
            <a:ext cx="5681472" cy="687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/>
          <p:cNvPicPr preferRelativeResize="0"/>
          <p:nvPr/>
        </p:nvPicPr>
        <p:blipFill rotWithShape="1">
          <a:blip r:embed="rId4">
            <a:alphaModFix/>
          </a:blip>
          <a:srcRect b="0" l="8969" r="43396" t="0"/>
          <a:stretch/>
        </p:blipFill>
        <p:spPr>
          <a:xfrm>
            <a:off x="20034" y="-19559"/>
            <a:ext cx="5372130" cy="6877559"/>
          </a:xfrm>
          <a:prstGeom prst="trapezoid">
            <a:avLst>
              <a:gd fmla="val 0" name="adj"/>
            </a:avLst>
          </a:prstGeom>
          <a:noFill/>
          <a:ln>
            <a:noFill/>
          </a:ln>
        </p:spPr>
      </p:pic>
      <p:sp>
        <p:nvSpPr>
          <p:cNvPr id="212" name="Google Shape;212;p33"/>
          <p:cNvSpPr txBox="1"/>
          <p:nvPr/>
        </p:nvSpPr>
        <p:spPr>
          <a:xfrm>
            <a:off x="787310" y="6236685"/>
            <a:ext cx="2053426" cy="5737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3"/>
          <p:cNvSpPr txBox="1"/>
          <p:nvPr/>
        </p:nvSpPr>
        <p:spPr>
          <a:xfrm>
            <a:off x="375733" y="5206361"/>
            <a:ext cx="4728370" cy="7710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</a:t>
            </a:r>
            <a:endParaRPr/>
          </a:p>
        </p:txBody>
      </p:sp>
      <p:pic>
        <p:nvPicPr>
          <p:cNvPr id="214" name="Google Shape;214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81936" y="-41623"/>
            <a:ext cx="2554425" cy="232260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/>
          <p:nvPr/>
        </p:nvSpPr>
        <p:spPr>
          <a:xfrm flipH="1">
            <a:off x="3308226" y="-19559"/>
            <a:ext cx="3316246" cy="1655757"/>
          </a:xfrm>
          <a:prstGeom prst="parallelogram">
            <a:avLst>
              <a:gd fmla="val 4501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3"/>
          <p:cNvSpPr/>
          <p:nvPr/>
        </p:nvSpPr>
        <p:spPr>
          <a:xfrm flipH="1">
            <a:off x="1781241" y="-38609"/>
            <a:ext cx="1719409" cy="2319595"/>
          </a:xfrm>
          <a:prstGeom prst="parallelogram">
            <a:avLst>
              <a:gd fmla="val 54373" name="adj"/>
            </a:avLst>
          </a:prstGeom>
          <a:solidFill>
            <a:srgbClr val="1F586F">
              <a:alpha val="4392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3"/>
          <p:cNvSpPr/>
          <p:nvPr/>
        </p:nvSpPr>
        <p:spPr>
          <a:xfrm flipH="1">
            <a:off x="4391343" y="4528744"/>
            <a:ext cx="1813591" cy="2319595"/>
          </a:xfrm>
          <a:prstGeom prst="parallelogram">
            <a:avLst>
              <a:gd fmla="val 5684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3"/>
          <p:cNvSpPr/>
          <p:nvPr/>
        </p:nvSpPr>
        <p:spPr>
          <a:xfrm>
            <a:off x="3077437" y="1477781"/>
            <a:ext cx="9114600" cy="35781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3"/>
          <p:cNvSpPr txBox="1"/>
          <p:nvPr/>
        </p:nvSpPr>
        <p:spPr>
          <a:xfrm>
            <a:off x="5390900" y="5055875"/>
            <a:ext cx="64815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Andy Heidinger, NESDIS G</a:t>
            </a:r>
            <a:r>
              <a:rPr b="1" lang="en-US" sz="2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EO</a:t>
            </a:r>
            <a:r>
              <a:rPr b="1" i="0" lang="en-U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Senior</a:t>
            </a:r>
            <a:r>
              <a:rPr b="1" i="0" lang="en-U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Scientist</a:t>
            </a:r>
            <a:endParaRPr b="1" i="0" sz="24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ISCCP-NG L1G Team </a:t>
            </a:r>
            <a:endParaRPr b="1" sz="24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GEWEX Data Analysis Panel</a:t>
            </a:r>
            <a:endParaRPr b="1" sz="24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ICWG ISCCP-NG Topical Group</a:t>
            </a:r>
            <a:endParaRPr b="1" sz="24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94571" y="27968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3"/>
          <p:cNvSpPr txBox="1"/>
          <p:nvPr/>
        </p:nvSpPr>
        <p:spPr>
          <a:xfrm>
            <a:off x="5104100" y="1636201"/>
            <a:ext cx="62670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ISCCP-NG Feedback to GSICS </a:t>
            </a:r>
            <a:endParaRPr b="1" i="0" sz="54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3"/>
          <p:cNvSpPr txBox="1"/>
          <p:nvPr/>
        </p:nvSpPr>
        <p:spPr>
          <a:xfrm>
            <a:off x="5104092" y="4172102"/>
            <a:ext cx="70551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A467B"/>
                </a:solidFill>
                <a:latin typeface="Calibri"/>
                <a:ea typeface="Calibri"/>
                <a:cs typeface="Calibri"/>
                <a:sym typeface="Calibri"/>
              </a:rPr>
              <a:t>GSICS Annual Meeting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A467B"/>
                </a:solidFill>
                <a:latin typeface="Calibri"/>
                <a:ea typeface="Calibri"/>
                <a:cs typeface="Calibri"/>
                <a:sym typeface="Calibri"/>
              </a:rPr>
              <a:t>February</a:t>
            </a:r>
            <a:r>
              <a:rPr b="1" lang="en-US" sz="2000">
                <a:solidFill>
                  <a:srgbClr val="1A467B"/>
                </a:solidFill>
                <a:latin typeface="Calibri"/>
                <a:ea typeface="Calibri"/>
                <a:cs typeface="Calibri"/>
                <a:sym typeface="Calibri"/>
              </a:rPr>
              <a:t> 27</a:t>
            </a:r>
            <a:r>
              <a:rPr b="1" i="0" lang="en-US" sz="2000" u="none" cap="none" strike="noStrike">
                <a:solidFill>
                  <a:srgbClr val="1A467B"/>
                </a:solidFill>
                <a:latin typeface="Calibri"/>
                <a:ea typeface="Calibri"/>
                <a:cs typeface="Calibri"/>
                <a:sym typeface="Calibri"/>
              </a:rPr>
              <a:t>, 202</a:t>
            </a:r>
            <a:r>
              <a:rPr b="1" lang="en-US" sz="2000">
                <a:solidFill>
                  <a:srgbClr val="1A467B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1050" u="none" cap="none" strike="noStrike">
              <a:solidFill>
                <a:srgbClr val="1A467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7871" y="3468275"/>
            <a:ext cx="6042954" cy="29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7862" y="551237"/>
            <a:ext cx="6042976" cy="29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2"/>
          <p:cNvSpPr txBox="1"/>
          <p:nvPr>
            <p:ph type="title"/>
          </p:nvPr>
        </p:nvSpPr>
        <p:spPr>
          <a:xfrm>
            <a:off x="211275" y="411900"/>
            <a:ext cx="5916600" cy="75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FF9900"/>
                </a:solidFill>
              </a:rPr>
              <a:t>L2 Examples: DWD (EUMETSAT CM-SAF) </a:t>
            </a:r>
            <a:endParaRPr sz="2700">
              <a:solidFill>
                <a:srgbClr val="FF9900"/>
              </a:solidFill>
            </a:endParaRPr>
          </a:p>
        </p:txBody>
      </p:sp>
      <p:sp>
        <p:nvSpPr>
          <p:cNvPr id="307" name="Google Shape;307;p42"/>
          <p:cNvSpPr txBox="1"/>
          <p:nvPr>
            <p:ph idx="1" type="body"/>
          </p:nvPr>
        </p:nvSpPr>
        <p:spPr>
          <a:xfrm>
            <a:off x="314200" y="1166400"/>
            <a:ext cx="5412300" cy="470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</a:rPr>
              <a:t>Example Cloud Fraction from ISCCP-NL L1g from Dr. Martin Stengel DWD.</a:t>
            </a:r>
            <a:endParaRPr sz="25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</a:rPr>
              <a:t>Derived from a NN trained on SEVIRI</a:t>
            </a:r>
            <a:endParaRPr sz="25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</a:rPr>
              <a:t>Applied spectral band correction factors (SBAF) to all sensors look like SEVIRI.</a:t>
            </a:r>
            <a:endParaRPr sz="25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</a:rPr>
              <a:t>SBAF factors remove visual artifacts.</a:t>
            </a:r>
            <a:endParaRPr sz="2500">
              <a:solidFill>
                <a:schemeClr val="lt1"/>
              </a:solidFill>
            </a:endParaRPr>
          </a:p>
        </p:txBody>
      </p:sp>
      <p:sp>
        <p:nvSpPr>
          <p:cNvPr id="308" name="Google Shape;308;p42"/>
          <p:cNvSpPr txBox="1"/>
          <p:nvPr/>
        </p:nvSpPr>
        <p:spPr>
          <a:xfrm>
            <a:off x="6127850" y="589050"/>
            <a:ext cx="1590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No Adjustment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42"/>
          <p:cNvSpPr txBox="1"/>
          <p:nvPr/>
        </p:nvSpPr>
        <p:spPr>
          <a:xfrm>
            <a:off x="6127850" y="3468275"/>
            <a:ext cx="1590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After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 Adjustment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0" y="5923469"/>
            <a:ext cx="1749085" cy="934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3"/>
          <p:cNvSpPr txBox="1"/>
          <p:nvPr>
            <p:ph type="title"/>
          </p:nvPr>
        </p:nvSpPr>
        <p:spPr>
          <a:xfrm>
            <a:off x="838200" y="365125"/>
            <a:ext cx="10515600" cy="427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9300"/>
                </a:solidFill>
              </a:rPr>
              <a:t>ISCCP-NG Requests to  GSICS</a:t>
            </a:r>
            <a:endParaRPr>
              <a:solidFill>
                <a:srgbClr val="FF9300"/>
              </a:solidFill>
            </a:endParaRPr>
          </a:p>
        </p:txBody>
      </p:sp>
      <p:sp>
        <p:nvSpPr>
          <p:cNvPr id="317" name="Google Shape;317;p43"/>
          <p:cNvSpPr txBox="1"/>
          <p:nvPr>
            <p:ph idx="1" type="body"/>
          </p:nvPr>
        </p:nvSpPr>
        <p:spPr>
          <a:xfrm>
            <a:off x="726675" y="944825"/>
            <a:ext cx="8722200" cy="530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Are there other external users like us that we </a:t>
            </a:r>
            <a:r>
              <a:rPr lang="en-US" sz="2500"/>
              <a:t>work with?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It would be nice if the Re-Analysis Corrections (RAC) could be grouped together in one file per sensor to facilitate reprocessing efforts (like ISCCP-NG).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NOAA &amp; NASA  are considering reprocessing the GOES-R L1b record.  If it does, does that invalidate the existing GOES-R GSICS corrections?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AHI and SEVIRI have the GSICS coefficients in their data stream some others (ABI) do not.  Can we get all of them in the L1b?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Making  the GSICS data accessible via tools in satpy or pytroll.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b="1" lang="en-US" sz="2500"/>
              <a:t>Set up a training meeting for the L1G Team</a:t>
            </a:r>
            <a:r>
              <a:rPr lang="en-US" sz="2500"/>
              <a:t>.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The SBAF terms use imager and sounder SRFs just like the GSICS correction tools.  Maybe GSICS can help generate official versions of SBAF values?</a:t>
            </a:r>
            <a:endParaRPr sz="2500"/>
          </a:p>
        </p:txBody>
      </p:sp>
      <p:pic>
        <p:nvPicPr>
          <p:cNvPr id="318" name="Google Shape;31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8800" y="33644"/>
            <a:ext cx="2743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3"/>
          <p:cNvPicPr preferRelativeResize="0"/>
          <p:nvPr/>
        </p:nvPicPr>
        <p:blipFill rotWithShape="1">
          <a:blip r:embed="rId4">
            <a:alphaModFix/>
          </a:blip>
          <a:srcRect b="0" l="21176" r="20646" t="0"/>
          <a:stretch/>
        </p:blipFill>
        <p:spPr>
          <a:xfrm>
            <a:off x="10866750" y="2139138"/>
            <a:ext cx="1178075" cy="20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82082" y="4496708"/>
            <a:ext cx="2064886" cy="206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34987" y="2314725"/>
            <a:ext cx="1245650" cy="124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4"/>
          <p:cNvSpPr txBox="1"/>
          <p:nvPr>
            <p:ph type="title"/>
          </p:nvPr>
        </p:nvSpPr>
        <p:spPr>
          <a:xfrm>
            <a:off x="728870" y="10509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The End, Thank you!</a:t>
            </a:r>
            <a:endParaRPr/>
          </a:p>
        </p:txBody>
      </p:sp>
      <p:sp>
        <p:nvSpPr>
          <p:cNvPr id="327" name="Google Shape;327;p44"/>
          <p:cNvSpPr txBox="1"/>
          <p:nvPr>
            <p:ph idx="1" type="body"/>
          </p:nvPr>
        </p:nvSpPr>
        <p:spPr>
          <a:xfrm>
            <a:off x="619538" y="3319669"/>
            <a:ext cx="10515600" cy="9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143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andrew.heidinger@noaa.gov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5"/>
          <p:cNvSpPr txBox="1"/>
          <p:nvPr>
            <p:ph type="title"/>
          </p:nvPr>
        </p:nvSpPr>
        <p:spPr>
          <a:xfrm>
            <a:off x="1564943" y="94192"/>
            <a:ext cx="10452884" cy="756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Calibri"/>
              <a:buNone/>
            </a:pPr>
            <a:r>
              <a:rPr lang="en-US"/>
              <a:t>Channels of the adv. GEO VIS/IR imagers</a:t>
            </a:r>
            <a:endParaRPr/>
          </a:p>
        </p:txBody>
      </p:sp>
      <p:sp>
        <p:nvSpPr>
          <p:cNvPr id="333" name="Google Shape;333;p45"/>
          <p:cNvSpPr txBox="1"/>
          <p:nvPr>
            <p:ph idx="11" type="ftr"/>
          </p:nvPr>
        </p:nvSpPr>
        <p:spPr>
          <a:xfrm>
            <a:off x="2638567" y="6356351"/>
            <a:ext cx="69711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Martin Stengel, D. Philipp, A. Heidinger, C. Phillips,  ESA LPS 2022</a:t>
            </a:r>
            <a:br>
              <a:rPr lang="en-US"/>
            </a:br>
            <a:r>
              <a:rPr lang="en-US"/>
              <a:t>contact: martin.stengel@dwd.de</a:t>
            </a:r>
            <a:endParaRPr/>
          </a:p>
        </p:txBody>
      </p:sp>
      <p:graphicFrame>
        <p:nvGraphicFramePr>
          <p:cNvPr id="334" name="Google Shape;334;p45"/>
          <p:cNvGraphicFramePr/>
          <p:nvPr/>
        </p:nvGraphicFramePr>
        <p:xfrm>
          <a:off x="1044776" y="13165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{04643C86-73CF-45DA-97BB-9914B9C3EF54}</a:tableStyleId>
              </a:tblPr>
              <a:tblGrid>
                <a:gridCol w="1119400"/>
                <a:gridCol w="1819025"/>
                <a:gridCol w="1119400"/>
                <a:gridCol w="1119400"/>
                <a:gridCol w="1119400"/>
                <a:gridCol w="1119400"/>
                <a:gridCol w="1119400"/>
                <a:gridCol w="1119400"/>
              </a:tblGrid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name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ABI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AHI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FCI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AMI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AGRI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SEVIRI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00_47um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470 nm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455 nm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0.47 µm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470 nm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0.47 µm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00_51um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510 nm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0.51 µm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509 nm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00_65um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640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645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639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0.635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00_86um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860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860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0.86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863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0.825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0.81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0.91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01_38um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1380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1.38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1.37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1.375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01_60um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1610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1610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1.6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1.61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1.61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1.64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02_20um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2260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2260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2.2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2.25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03_80um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3.90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3.85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3.8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3.83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3.75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3.92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06_20um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6.15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6.25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6.2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6.21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6.25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6.25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06_70um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7.00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6.95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6.94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7.1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07_30um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7.40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7.35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7.3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7.33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7.35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08_60um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8.50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8.60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8.59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8.70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09_70um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9.70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9.63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9.6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9.62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9.66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10_40um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10.3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10.45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10.4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10.35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10.7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10.8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11_00um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11.2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11.20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11.23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12_00um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12.3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12.35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12.4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12.36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13_30um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13.3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13.30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13.3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13.29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13.4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/>
          <p:nvPr>
            <p:ph type="title"/>
          </p:nvPr>
        </p:nvSpPr>
        <p:spPr>
          <a:xfrm>
            <a:off x="838200" y="365125"/>
            <a:ext cx="10515600" cy="774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9300"/>
                </a:solidFill>
              </a:rPr>
              <a:t>ISCCP-NG STATUS</a:t>
            </a:r>
            <a:endParaRPr>
              <a:solidFill>
                <a:srgbClr val="FF9300"/>
              </a:solidFill>
            </a:endParaRPr>
          </a:p>
        </p:txBody>
      </p:sp>
      <p:sp>
        <p:nvSpPr>
          <p:cNvPr id="229" name="Google Shape;229;p34"/>
          <p:cNvSpPr txBox="1"/>
          <p:nvPr>
            <p:ph idx="1" type="body"/>
          </p:nvPr>
        </p:nvSpPr>
        <p:spPr>
          <a:xfrm>
            <a:off x="495600" y="1140025"/>
            <a:ext cx="10858200" cy="508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2600"/>
              <a:t>ISCCP-L1G Demo Data has been </a:t>
            </a:r>
            <a:r>
              <a:rPr lang="en-US" sz="2600"/>
              <a:t>released</a:t>
            </a:r>
            <a:r>
              <a:rPr lang="en-US" sz="2600"/>
              <a:t> on a UW/CIMSS FTP</a:t>
            </a:r>
            <a:endParaRPr sz="26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2600"/>
              <a:t>December 2018 has been generated to allow for comparison to ISCCP-Classic (which ends in 2018)</a:t>
            </a:r>
            <a:endParaRPr sz="26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2600"/>
              <a:t>NOAA, EUMETSAT-CMSAF and ESA-CCI are making L2 cloud products and this is being managed by the CGMS/ICWG.</a:t>
            </a:r>
            <a:endParaRPr sz="26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2600"/>
              <a:t>EUMETSAT and NESDIS are collaborating on the GEO-RING and ISCCP-NG is part of that.   We need to decide on how we process L1G (each space agency or at a single location).</a:t>
            </a:r>
            <a:endParaRPr sz="2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5533" y="29900"/>
            <a:ext cx="7026467" cy="351325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5"/>
          <p:cNvSpPr txBox="1"/>
          <p:nvPr/>
        </p:nvSpPr>
        <p:spPr>
          <a:xfrm>
            <a:off x="131967" y="241383"/>
            <a:ext cx="4855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FF9900"/>
                </a:solidFill>
              </a:rPr>
              <a:t>ISCCP-NG  L1G Prototypes</a:t>
            </a:r>
            <a:endParaRPr b="1" sz="2700">
              <a:solidFill>
                <a:srgbClr val="FF9900"/>
              </a:solidFill>
            </a:endParaRPr>
          </a:p>
        </p:txBody>
      </p:sp>
      <p:sp>
        <p:nvSpPr>
          <p:cNvPr id="237" name="Google Shape;237;p35"/>
          <p:cNvSpPr txBox="1"/>
          <p:nvPr/>
        </p:nvSpPr>
        <p:spPr>
          <a:xfrm>
            <a:off x="131974" y="844575"/>
            <a:ext cx="4940100" cy="52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-438150" lvl="0" marL="609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Using the SatPy tools, an L1g prototype code ha been developed and made available via git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609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Sample Data for 2020 processed and available on  ftp.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609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Website provides links to code and data (</a:t>
            </a:r>
            <a:r>
              <a:rPr lang="en-US" sz="2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cimss.ssec.wisc.edu/isccp-ng</a:t>
            </a: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609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Default resolution is all channels (19 max),  0.05</a:t>
            </a:r>
            <a:r>
              <a:rPr baseline="30000"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30 minutes.  Final values are TBD (user selectable).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609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Overlapped data is kept similar to NOAA GridSat (stereo applications).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5"/>
          <p:cNvSpPr txBox="1"/>
          <p:nvPr/>
        </p:nvSpPr>
        <p:spPr>
          <a:xfrm>
            <a:off x="6287335" y="4528358"/>
            <a:ext cx="45885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L1g Development Team</a:t>
            </a:r>
            <a:endParaRPr sz="20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●"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Coda Phillips (CIMSS)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Martin Stengel (DWD)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Ken Knapp (NOAA)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Arata Okuyama (JMA)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Kazutaka Yamado (JMA)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5"/>
          <p:cNvSpPr txBox="1"/>
          <p:nvPr/>
        </p:nvSpPr>
        <p:spPr>
          <a:xfrm>
            <a:off x="5327475" y="3543138"/>
            <a:ext cx="65919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Daytime RGB + Nighttime IR window for one day of ISCCP-NG L1g from GOES-17, GOES-16, Meteosat-11, Meteosat-8 and Himawari-8. (Martin Stengel/DWD).  Default Resolution</a:t>
            </a:r>
            <a:endParaRPr b="1" i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6425" y="18750"/>
            <a:ext cx="608076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6"/>
          <p:cNvSpPr txBox="1"/>
          <p:nvPr>
            <p:ph type="title"/>
          </p:nvPr>
        </p:nvSpPr>
        <p:spPr>
          <a:xfrm>
            <a:off x="117275" y="169950"/>
            <a:ext cx="5792100" cy="615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9900"/>
                </a:solidFill>
              </a:rPr>
              <a:t>L2 Examples: NOAA/NESDIS</a:t>
            </a:r>
            <a:endParaRPr sz="3000">
              <a:solidFill>
                <a:srgbClr val="FF9900"/>
              </a:solidFill>
            </a:endParaRPr>
          </a:p>
        </p:txBody>
      </p:sp>
      <p:sp>
        <p:nvSpPr>
          <p:cNvPr id="247" name="Google Shape;247;p36"/>
          <p:cNvSpPr txBox="1"/>
          <p:nvPr/>
        </p:nvSpPr>
        <p:spPr>
          <a:xfrm>
            <a:off x="103575" y="785550"/>
            <a:ext cx="5901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NOAA/NESDIS Enterprise Algs ported to ISCCP-NG L1g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Products highlight improvements of ISCCP-NG over ISCCP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○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Cloud particle size from NIR channels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○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Day/Night consistent cloud pressure from multiple IR channels.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6"/>
          <p:cNvSpPr txBox="1"/>
          <p:nvPr/>
        </p:nvSpPr>
        <p:spPr>
          <a:xfrm>
            <a:off x="10880700" y="18750"/>
            <a:ext cx="131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Natural Color RGB + 11um at night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6"/>
          <p:cNvSpPr txBox="1"/>
          <p:nvPr/>
        </p:nvSpPr>
        <p:spPr>
          <a:xfrm>
            <a:off x="6053700" y="3013175"/>
            <a:ext cx="131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09/23/2020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6425" y="3448675"/>
            <a:ext cx="608076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050" y="3448675"/>
            <a:ext cx="608076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6"/>
          <p:cNvSpPr txBox="1"/>
          <p:nvPr/>
        </p:nvSpPr>
        <p:spPr>
          <a:xfrm>
            <a:off x="4572925" y="3413375"/>
            <a:ext cx="1480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 Particle Size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(Day Only)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6"/>
          <p:cNvSpPr txBox="1"/>
          <p:nvPr/>
        </p:nvSpPr>
        <p:spPr>
          <a:xfrm>
            <a:off x="11045050" y="3464475"/>
            <a:ext cx="111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 Pressure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/>
          <p:nvPr>
            <p:ph type="title"/>
          </p:nvPr>
        </p:nvSpPr>
        <p:spPr>
          <a:xfrm>
            <a:off x="125900" y="365125"/>
            <a:ext cx="11814300" cy="646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9900"/>
                </a:solidFill>
              </a:rPr>
              <a:t>GCOS Essential Climate Variables (EVC) for Cloud</a:t>
            </a:r>
            <a:endParaRPr>
              <a:solidFill>
                <a:srgbClr val="FF9900"/>
              </a:solidFill>
            </a:endParaRPr>
          </a:p>
        </p:txBody>
      </p:sp>
      <p:graphicFrame>
        <p:nvGraphicFramePr>
          <p:cNvPr id="260" name="Google Shape;260;p37"/>
          <p:cNvGraphicFramePr/>
          <p:nvPr/>
        </p:nvGraphicFramePr>
        <p:xfrm>
          <a:off x="838200" y="2304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{11897527-70D5-4BDC-83E2-4F9585EC7203}</a:tableStyleId>
              </a:tblPr>
              <a:tblGrid>
                <a:gridCol w="2276700"/>
                <a:gridCol w="1355275"/>
                <a:gridCol w="1816000"/>
                <a:gridCol w="1816000"/>
                <a:gridCol w="1816000"/>
                <a:gridCol w="1816000"/>
              </a:tblGrid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9900"/>
                          </a:solidFill>
                        </a:rPr>
                        <a:t>ECV</a:t>
                      </a:r>
                      <a:endParaRPr sz="1800">
                        <a:solidFill>
                          <a:srgbClr val="FF99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9900"/>
                          </a:solidFill>
                        </a:rPr>
                        <a:t>Temporal</a:t>
                      </a:r>
                      <a:endParaRPr sz="1800">
                        <a:solidFill>
                          <a:srgbClr val="FF99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9900"/>
                          </a:solidFill>
                        </a:rPr>
                        <a:t>Spatial</a:t>
                      </a:r>
                      <a:endParaRPr sz="1800">
                        <a:solidFill>
                          <a:srgbClr val="FF99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9900"/>
                          </a:solidFill>
                        </a:rPr>
                        <a:t>ISCCP</a:t>
                      </a:r>
                      <a:endParaRPr sz="1800">
                        <a:solidFill>
                          <a:srgbClr val="FF99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9900"/>
                          </a:solidFill>
                        </a:rPr>
                        <a:t>ISCCP-NG</a:t>
                      </a:r>
                      <a:endParaRPr sz="1800">
                        <a:solidFill>
                          <a:srgbClr val="FF99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9900"/>
                          </a:solidFill>
                        </a:rPr>
                        <a:t>Improvement</a:t>
                      </a:r>
                      <a:endParaRPr sz="1800">
                        <a:solidFill>
                          <a:srgbClr val="FF990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Cloud Amount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3hr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50 km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Cloud Top Press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3hr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50 km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Yes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Cloud Top Temp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3hr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50 km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Yes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557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Cloud Optical Depth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3hr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50 km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Yes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Cloud Water Path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3hr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50 km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Yes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Cloud Particle Size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3hr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50 km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Yes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Cloud Phase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N/A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N/A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Yes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61" name="Google Shape;261;p37"/>
          <p:cNvSpPr txBox="1"/>
          <p:nvPr/>
        </p:nvSpPr>
        <p:spPr>
          <a:xfrm>
            <a:off x="4066125" y="939413"/>
            <a:ext cx="3284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Consistent Day and Night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Inconsistent Day and Night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Day only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Not Possible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7"/>
          <p:cNvSpPr txBox="1"/>
          <p:nvPr/>
        </p:nvSpPr>
        <p:spPr>
          <a:xfrm>
            <a:off x="2044350" y="6079425"/>
            <a:ext cx="8351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These estimates are based on current standard physical retrievals - AI/ML may be used to improve day/night consistency for both ISCCP and ISCCP-NG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7"/>
          <p:cNvSpPr/>
          <p:nvPr/>
        </p:nvSpPr>
        <p:spPr>
          <a:xfrm>
            <a:off x="3201825" y="1929450"/>
            <a:ext cx="855600" cy="203100"/>
          </a:xfrm>
          <a:prstGeom prst="rect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7"/>
          <p:cNvSpPr/>
          <p:nvPr/>
        </p:nvSpPr>
        <p:spPr>
          <a:xfrm>
            <a:off x="3201825" y="1105200"/>
            <a:ext cx="855600" cy="2031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7"/>
          <p:cNvSpPr/>
          <p:nvPr/>
        </p:nvSpPr>
        <p:spPr>
          <a:xfrm>
            <a:off x="3201825" y="1379950"/>
            <a:ext cx="855600" cy="2031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7"/>
          <p:cNvSpPr/>
          <p:nvPr/>
        </p:nvSpPr>
        <p:spPr>
          <a:xfrm>
            <a:off x="3201825" y="1654700"/>
            <a:ext cx="855600" cy="203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9300"/>
                </a:solidFill>
              </a:rPr>
              <a:t>How ISCCP-NG Uses GSICS</a:t>
            </a:r>
            <a:endParaRPr>
              <a:solidFill>
                <a:srgbClr val="FF9300"/>
              </a:solidFill>
            </a:endParaRPr>
          </a:p>
        </p:txBody>
      </p:sp>
      <p:sp>
        <p:nvSpPr>
          <p:cNvPr id="273" name="Google Shape;273;p38"/>
          <p:cNvSpPr txBox="1"/>
          <p:nvPr>
            <p:ph idx="1" type="body"/>
          </p:nvPr>
        </p:nvSpPr>
        <p:spPr>
          <a:xfrm>
            <a:off x="838200" y="142897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ISCCP-NG L1G provides scaled calibration brightness temperatures.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ISCCP-NG L1G provides GSICS coefficients and Planck Rad to BT coefficients as attributes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Users have to convert BT to Rad, apply GSICS coefficients and then </a:t>
            </a:r>
            <a:r>
              <a:rPr lang="en-US"/>
              <a:t>convert</a:t>
            </a:r>
            <a:r>
              <a:rPr lang="en-US"/>
              <a:t> RAD to BT.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We plan to use the Reanalysis Coefficients (RAC).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9"/>
          <p:cNvSpPr txBox="1"/>
          <p:nvPr>
            <p:ph type="title"/>
          </p:nvPr>
        </p:nvSpPr>
        <p:spPr>
          <a:xfrm>
            <a:off x="838200" y="365125"/>
            <a:ext cx="10515600" cy="824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9300"/>
                </a:solidFill>
              </a:rPr>
              <a:t>Unfiltered </a:t>
            </a:r>
            <a:r>
              <a:rPr lang="en-US">
                <a:solidFill>
                  <a:srgbClr val="FF9300"/>
                </a:solidFill>
              </a:rPr>
              <a:t>ISCCP-NG L1G Team Feedback</a:t>
            </a:r>
            <a:endParaRPr>
              <a:solidFill>
                <a:srgbClr val="FF9300"/>
              </a:solidFill>
            </a:endParaRPr>
          </a:p>
        </p:txBody>
      </p:sp>
      <p:sp>
        <p:nvSpPr>
          <p:cNvPr id="280" name="Google Shape;280;p39"/>
          <p:cNvSpPr txBox="1"/>
          <p:nvPr>
            <p:ph idx="1" type="body"/>
          </p:nvPr>
        </p:nvSpPr>
        <p:spPr>
          <a:xfrm>
            <a:off x="887775" y="1625100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“When I tried to use it several years ago, the access was terribly difficult to get to and understand. It doesn't seem to have improved much since then.”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“there are multiple options from multiple sources, seems like we need to coordinate which coefficients we will use.”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“VIS is only available for MSG and only for 0.6 micron, are other solar channels available?”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0"/>
          <p:cNvSpPr txBox="1"/>
          <p:nvPr>
            <p:ph type="title"/>
          </p:nvPr>
        </p:nvSpPr>
        <p:spPr>
          <a:xfrm>
            <a:off x="373039" y="94192"/>
            <a:ext cx="11644788" cy="756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Calibri"/>
              <a:buNone/>
            </a:pPr>
            <a:r>
              <a:rPr lang="en-US"/>
              <a:t>Spectral Band Adjustment (SBA)</a:t>
            </a:r>
            <a:endParaRPr/>
          </a:p>
        </p:txBody>
      </p:sp>
      <p:sp>
        <p:nvSpPr>
          <p:cNvPr id="286" name="Google Shape;286;p40"/>
          <p:cNvSpPr txBox="1"/>
          <p:nvPr>
            <p:ph idx="1" type="body"/>
          </p:nvPr>
        </p:nvSpPr>
        <p:spPr>
          <a:xfrm>
            <a:off x="180217" y="850604"/>
            <a:ext cx="11837609" cy="532635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Using a framework developed in Cloud_cci for calculating spectral band adjustment correction. Based on applying SRFs to full spectrum measured by IASI and SCIAMACHY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287" name="Google Shape;287;p40"/>
          <p:cNvSpPr txBox="1"/>
          <p:nvPr>
            <p:ph idx="11" type="ftr"/>
          </p:nvPr>
        </p:nvSpPr>
        <p:spPr>
          <a:xfrm>
            <a:off x="2638567" y="6356351"/>
            <a:ext cx="69711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Martin Stengel</a:t>
            </a:r>
            <a:r>
              <a:rPr lang="en-US"/>
              <a:t>, D. Philipp, A. Heidinger, C. Phillips,  EUMETSAT conference 2022</a:t>
            </a:r>
            <a:br>
              <a:rPr lang="en-US"/>
            </a:br>
            <a:r>
              <a:rPr lang="en-US"/>
              <a:t>contact: martin.stengel@dwd.de</a:t>
            </a:r>
            <a:endParaRPr/>
          </a:p>
        </p:txBody>
      </p:sp>
      <p:pic>
        <p:nvPicPr>
          <p:cNvPr id="288" name="Google Shape;28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1491" y="1706115"/>
            <a:ext cx="4599153" cy="431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51501" y="1607016"/>
            <a:ext cx="1262411" cy="67481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1"/>
          <p:cNvSpPr txBox="1"/>
          <p:nvPr>
            <p:ph type="title"/>
          </p:nvPr>
        </p:nvSpPr>
        <p:spPr>
          <a:xfrm>
            <a:off x="373039" y="94192"/>
            <a:ext cx="11644788" cy="756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Calibri"/>
              <a:buNone/>
            </a:pPr>
            <a:r>
              <a:rPr lang="en-US"/>
              <a:t>Spectral Band Adjustment (SBA)</a:t>
            </a:r>
            <a:endParaRPr/>
          </a:p>
        </p:txBody>
      </p:sp>
      <p:sp>
        <p:nvSpPr>
          <p:cNvPr id="295" name="Google Shape;295;p41"/>
          <p:cNvSpPr txBox="1"/>
          <p:nvPr>
            <p:ph idx="1" type="body"/>
          </p:nvPr>
        </p:nvSpPr>
        <p:spPr>
          <a:xfrm>
            <a:off x="180217" y="850604"/>
            <a:ext cx="11837609" cy="532635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Using a framework developed in Cloud_cci for calculating spectral band adjustment correction. Based on applying SRFs to full spectrum measured by IASI and SCIAMACHY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296" name="Google Shape;296;p41"/>
          <p:cNvSpPr txBox="1"/>
          <p:nvPr>
            <p:ph idx="11" type="ftr"/>
          </p:nvPr>
        </p:nvSpPr>
        <p:spPr>
          <a:xfrm>
            <a:off x="2638567" y="6356351"/>
            <a:ext cx="69711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Martin Stengel</a:t>
            </a:r>
            <a:r>
              <a:rPr lang="en-US"/>
              <a:t>, D. Philipp, A. Heidinger, C. Phillips,  EUMETSAT conference 2022</a:t>
            </a:r>
            <a:br>
              <a:rPr lang="en-US"/>
            </a:br>
            <a:r>
              <a:rPr lang="en-US"/>
              <a:t>contact: martin.stengel@dwd.de</a:t>
            </a:r>
            <a:endParaRPr/>
          </a:p>
        </p:txBody>
      </p:sp>
      <p:pic>
        <p:nvPicPr>
          <p:cNvPr id="297" name="Google Shape;297;p41"/>
          <p:cNvPicPr preferRelativeResize="0"/>
          <p:nvPr/>
        </p:nvPicPr>
        <p:blipFill rotWithShape="1">
          <a:blip r:embed="rId3">
            <a:alphaModFix/>
          </a:blip>
          <a:srcRect b="-1" l="0" r="0" t="59583"/>
          <a:stretch/>
        </p:blipFill>
        <p:spPr>
          <a:xfrm>
            <a:off x="537504" y="3997567"/>
            <a:ext cx="11184000" cy="2117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1"/>
          <p:cNvPicPr preferRelativeResize="0"/>
          <p:nvPr/>
        </p:nvPicPr>
        <p:blipFill rotWithShape="1">
          <a:blip r:embed="rId3">
            <a:alphaModFix/>
          </a:blip>
          <a:srcRect b="49140" l="0" r="0" t="9112"/>
          <a:stretch/>
        </p:blipFill>
        <p:spPr>
          <a:xfrm>
            <a:off x="525783" y="1903037"/>
            <a:ext cx="11184000" cy="2187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ndy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