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7" r:id="rId4"/>
    <p:sldMasterId id="2147483678" r:id="rId5"/>
    <p:sldMasterId id="214748367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AA11949-10DF-466D-BA2F-C0B63DB253D6}">
  <a:tblStyle styleId="{BAA11949-10DF-466D-BA2F-C0B63DB253D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8102A481-6B44-4DBF-AD41-6C36943A43DF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6" Type="http://schemas.openxmlformats.org/officeDocument/2006/relationships/slideMaster" Target="slideMasters/slideMaster3.xml"/><Relationship Id="rId18" Type="http://schemas.openxmlformats.org/officeDocument/2006/relationships/slide" Target="slides/slide1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" name="Google Shape;20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9d848417c_2_1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19d848417c_2_1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g119d848417c_2_16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f48f824a3f_0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f48f824a3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g1f48f824a3f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18e51ce18e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118e51ce18e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f48e677eb6_1_9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1f48e677eb6_1_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f48f824a3f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f48f824a3f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1f48f824a3f_0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f490df32cb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f490df32cb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1f490df32cb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490df32cb_1_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f490df32cb_1_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g1f490df32cb_1_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1f490df32cb_1_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1f490df32cb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1f490df32cb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f48f824a3f_0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f48f824a3f_0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f48f824a3f_0_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f48f824a3f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f48f824a3f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1f48f824a3f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f48e677eb6_1_7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1f48e677eb6_1_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f48e677eb6_1_8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g1f48e677eb6_1_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4.png"/><Relationship Id="rId3" Type="http://schemas.openxmlformats.org/officeDocument/2006/relationships/image" Target="../media/image5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2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4" name="Google Shape;74;p12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Google Shape;75;p12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3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13"/>
          <p:cNvSpPr txBox="1"/>
          <p:nvPr>
            <p:ph idx="12" type="sldNum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4"/>
          <p:cNvSpPr txBox="1"/>
          <p:nvPr>
            <p:ph idx="1" type="body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3" name="Google Shape;83;p14"/>
          <p:cNvSpPr txBox="1"/>
          <p:nvPr>
            <p:ph idx="2" type="body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3" type="body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5" name="Google Shape;85;p14"/>
          <p:cNvSpPr txBox="1"/>
          <p:nvPr>
            <p:ph idx="4" type="body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14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14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8" name="Google Shape;88;p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15"/>
          <p:cNvSpPr txBox="1"/>
          <p:nvPr>
            <p:ph idx="1" type="body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indent="-4064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2" name="Google Shape;92;p15"/>
          <p:cNvSpPr txBox="1"/>
          <p:nvPr>
            <p:ph idx="2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3" name="Google Shape;93;p1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4" name="Google Shape;94;p1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" name="Google Shape;95;p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16"/>
          <p:cNvSpPr/>
          <p:nvPr>
            <p:ph idx="2" type="pic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0" name="Google Shape;100;p16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6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2" name="Google Shape;102;p1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7"/>
          <p:cNvSpPr txBox="1"/>
          <p:nvPr>
            <p:ph idx="1" type="body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17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17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" type="body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18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19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22" name="Google Shape;122;p20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0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foli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1" type="subTitle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34" name="Google Shape;134;p2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5" name="Google Shape;135;p22"/>
          <p:cNvSpPr txBox="1"/>
          <p:nvPr>
            <p:ph idx="11" type="ftr"/>
          </p:nvPr>
        </p:nvSpPr>
        <p:spPr>
          <a:xfrm>
            <a:off x="3745621" y="6356351"/>
            <a:ext cx="470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6" name="Google Shape;136;p2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Inhalt" type="obj">
  <p:cSld name="OBJECT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  <a:defRPr sz="3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40" name="Google Shape;140;p23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1" name="Google Shape;141;p23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rgbClr val="59595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" name="Google Shape;143;p23"/>
          <p:cNvCxnSpPr/>
          <p:nvPr/>
        </p:nvCxnSpPr>
        <p:spPr>
          <a:xfrm>
            <a:off x="202561" y="763516"/>
            <a:ext cx="11808000" cy="0"/>
          </a:xfrm>
          <a:prstGeom prst="straightConnector1">
            <a:avLst/>
          </a:prstGeom>
          <a:noFill/>
          <a:ln cap="flat" cmpd="sng" w="127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23"/>
          <p:cNvCxnSpPr/>
          <p:nvPr/>
        </p:nvCxnSpPr>
        <p:spPr>
          <a:xfrm>
            <a:off x="180217" y="6230536"/>
            <a:ext cx="11808000" cy="0"/>
          </a:xfrm>
          <a:prstGeom prst="straightConnector1">
            <a:avLst/>
          </a:prstGeom>
          <a:noFill/>
          <a:ln cap="flat" cmpd="sng" w="12700">
            <a:solidFill>
              <a:srgbClr val="2D4B9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descr="K:\Deutscher Wetterdienst\Corporate Design Aktuell\DWD-Logo-Komplett\20mm\RGB\Wortbildmarke mit Claim\bmp\Wortbildmarke-und-Claim-positiv-auf-weiss.bmp" id="145" name="Google Shape;145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609692" y="65175"/>
            <a:ext cx="2400268" cy="640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ndesadler_kleiner" id="146" name="Google Shape;14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0552" y="6273783"/>
            <a:ext cx="594784" cy="554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bschnitts-&#10;überschrift" type="secHead">
  <p:cSld name="SECTION_HEADER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49" name="Google Shape;149;p24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50" name="Google Shape;150;p2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1" name="Google Shape;151;p24"/>
          <p:cNvSpPr txBox="1"/>
          <p:nvPr>
            <p:ph idx="11" type="ftr"/>
          </p:nvPr>
        </p:nvSpPr>
        <p:spPr>
          <a:xfrm>
            <a:off x="3581399" y="6356351"/>
            <a:ext cx="50292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2" name="Google Shape;152;p2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wei Inhalte" type="twoObj">
  <p:cSld name="TWO_OBJECTS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2" type="body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leich" type="twoTxTwoObj">
  <p:cSld name="TWO_OBJECTS_WITH_TEXT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3" name="Google Shape;163;p26"/>
          <p:cNvSpPr txBox="1"/>
          <p:nvPr>
            <p:ph idx="2" type="body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4" name="Google Shape;164;p2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65" name="Google Shape;165;p2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66" name="Google Shape;166;p26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7" name="Google Shape;167;p26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68" name="Google Shape;168;p26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r Titel" type="titleOnly">
  <p:cSld name="TITLE_ONLY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1" name="Google Shape;171;p27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2" name="Google Shape;172;p27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3" name="Google Shape;173;p27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r" type="blank">
  <p:cSld name="BLANK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6" name="Google Shape;176;p28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77" name="Google Shape;177;p28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alt mit Überschrift" type="objTx">
  <p:cSld name="OBJECT_WITH_CAPTION_TEXT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0" name="Google Shape;180;p2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81" name="Google Shape;181;p2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2" name="Google Shape;182;p29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3" name="Google Shape;183;p29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4" name="Google Shape;184;p29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ld mit Überschrift" type="picTx">
  <p:cSld name="PICTURE_WITH_CAPTION_TEXT"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87" name="Google Shape;187;p3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88" name="Google Shape;188;p3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89" name="Google Shape;189;p30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0" name="Google Shape;190;p30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und vertikaler Text" type="vertTx">
  <p:cSld name="VERTICAL_TEXT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 rot="5400000">
            <a:off x="3920331" y="-1256505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195" name="Google Shape;195;p3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6" name="Google Shape;196;p3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197" name="Google Shape;197;p3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kaler Titel und Text" type="vertTitleAndTx">
  <p:cSld name="VERTICAL_TITLE_AND_VERTICAL_TEXT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/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0" name="Google Shape;200;p32"/>
          <p:cNvSpPr txBox="1"/>
          <p:nvPr>
            <p:ph idx="1" type="body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3810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4pPr>
            <a:lvl5pPr indent="-3810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5pPr>
            <a:lvl6pPr indent="-3810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201" name="Google Shape;201;p32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2" name="Google Shape;202;p32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/>
        </p:txBody>
      </p:sp>
      <p:sp>
        <p:nvSpPr>
          <p:cNvPr id="203" name="Google Shape;203;p32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/>
          <p:nvPr>
            <p:ph type="title"/>
          </p:nvPr>
        </p:nvSpPr>
        <p:spPr>
          <a:xfrm>
            <a:off x="1939635" y="5897"/>
            <a:ext cx="8428867" cy="101736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9" name="Google Shape;39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11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3.png"/><Relationship Id="rId3" Type="http://schemas.openxmlformats.org/officeDocument/2006/relationships/image" Target="../media/image2.jpg"/><Relationship Id="rId4" Type="http://schemas.openxmlformats.org/officeDocument/2006/relationships/slideLayout" Target="../slideLayouts/slideLayout1.xml"/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7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0" y="0"/>
            <a:ext cx="12192000" cy="6867624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6420051"/>
            <a:ext cx="11652691" cy="4475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/>
        </p:nvSpPr>
        <p:spPr>
          <a:xfrm>
            <a:off x="11361819" y="6443000"/>
            <a:ext cx="830181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15;p1"/>
          <p:cNvGrpSpPr/>
          <p:nvPr/>
        </p:nvGrpSpPr>
        <p:grpSpPr>
          <a:xfrm>
            <a:off x="128080" y="6092791"/>
            <a:ext cx="667507" cy="667507"/>
            <a:chOff x="310960" y="5520595"/>
            <a:chExt cx="1239704" cy="1239704"/>
          </a:xfrm>
        </p:grpSpPr>
        <p:sp>
          <p:nvSpPr>
            <p:cNvPr id="16" name="Google Shape;16;p1"/>
            <p:cNvSpPr/>
            <p:nvPr/>
          </p:nvSpPr>
          <p:spPr>
            <a:xfrm>
              <a:off x="310960" y="5520595"/>
              <a:ext cx="1239704" cy="123970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7" name="Google Shape;17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52776" y="5562411"/>
              <a:ext cx="1156072" cy="11560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Google Shape;18;p1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"/>
          <p:cNvSpPr txBox="1"/>
          <p:nvPr/>
        </p:nvSpPr>
        <p:spPr>
          <a:xfrm>
            <a:off x="923667" y="6485276"/>
            <a:ext cx="7663063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Environmental Satellite, Data, and Information Service</a:t>
            </a:r>
            <a:endParaRPr/>
          </a:p>
        </p:txBody>
      </p:sp>
      <p:sp>
        <p:nvSpPr>
          <p:cNvPr id="20" name="Google Shape;20;p1"/>
          <p:cNvSpPr txBox="1"/>
          <p:nvPr/>
        </p:nvSpPr>
        <p:spPr>
          <a:xfrm>
            <a:off x="7036067" y="6492875"/>
            <a:ext cx="4325752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 January 2022</a:t>
            </a:r>
            <a:endParaRPr/>
          </a:p>
        </p:txBody>
      </p:sp>
      <p:sp>
        <p:nvSpPr>
          <p:cNvPr id="21" name="Google Shape;21;p1"/>
          <p:cNvSpPr/>
          <p:nvPr/>
        </p:nvSpPr>
        <p:spPr>
          <a:xfrm>
            <a:off x="0" y="0"/>
            <a:ext cx="12192000" cy="32004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/>
          <p:nvPr/>
        </p:nvSpPr>
        <p:spPr>
          <a:xfrm>
            <a:off x="0" y="0"/>
            <a:ext cx="12192000" cy="6867600"/>
          </a:xfrm>
          <a:prstGeom prst="rect">
            <a:avLst/>
          </a:prstGeom>
          <a:solidFill>
            <a:srgbClr val="29313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/>
        </p:nvSpPr>
        <p:spPr>
          <a:xfrm>
            <a:off x="11361819" y="6443000"/>
            <a:ext cx="830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1" i="0" lang="en-US" sz="1400" u="none" cap="none" strike="noStrike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1" i="0" sz="1400" u="none" cap="none" strike="noStrike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0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blipFill rotWithShape="1">
            <a:blip r:embed="rId1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0"/>
          <p:cNvSpPr/>
          <p:nvPr/>
        </p:nvSpPr>
        <p:spPr>
          <a:xfrm>
            <a:off x="0" y="0"/>
            <a:ext cx="12192000" cy="320100"/>
          </a:xfrm>
          <a:prstGeom prst="rect">
            <a:avLst/>
          </a:prstGeom>
          <a:solidFill>
            <a:srgbClr val="1A46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900"/>
              <a:buNone/>
              <a:defRPr sz="2400"/>
            </a:lvl9pPr>
          </a:lstStyle>
          <a:p/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" name="Google Shape;128;p21"/>
          <p:cNvSpPr txBox="1"/>
          <p:nvPr>
            <p:ph idx="10" type="dt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9" name="Google Shape;129;p21"/>
          <p:cNvSpPr txBox="1"/>
          <p:nvPr>
            <p:ph idx="11" type="ftr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9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21"/>
          <p:cNvSpPr txBox="1"/>
          <p:nvPr>
            <p:ph idx="12" type="sldNum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gif"/><Relationship Id="rId4" Type="http://schemas.openxmlformats.org/officeDocument/2006/relationships/image" Target="../media/image6.jp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gif"/><Relationship Id="rId4" Type="http://schemas.openxmlformats.org/officeDocument/2006/relationships/image" Target="../media/image23.gif"/><Relationship Id="rId5" Type="http://schemas.openxmlformats.org/officeDocument/2006/relationships/image" Target="../media/image22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3"/>
          <p:cNvSpPr/>
          <p:nvPr/>
        </p:nvSpPr>
        <p:spPr>
          <a:xfrm>
            <a:off x="0" y="-19559"/>
            <a:ext cx="12192000" cy="68775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6531"/>
            <a:ext cx="5681472" cy="6877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 rotWithShape="1">
          <a:blip r:embed="rId4">
            <a:alphaModFix/>
          </a:blip>
          <a:srcRect b="0" l="8969" r="43396" t="0"/>
          <a:stretch/>
        </p:blipFill>
        <p:spPr>
          <a:xfrm>
            <a:off x="20034" y="-19559"/>
            <a:ext cx="5372130" cy="6877559"/>
          </a:xfrm>
          <a:prstGeom prst="trapezoid">
            <a:avLst>
              <a:gd fmla="val 0" name="adj"/>
            </a:avLst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787310" y="6236685"/>
            <a:ext cx="2053426" cy="57372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375733" y="5206361"/>
            <a:ext cx="4728370" cy="7710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Environmental Satellite, Data, and Information Service</a:t>
            </a:r>
            <a:endParaRPr/>
          </a:p>
        </p:txBody>
      </p:sp>
      <p:pic>
        <p:nvPicPr>
          <p:cNvPr id="214" name="Google Shape;214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81936" y="-41623"/>
            <a:ext cx="2554425" cy="2322609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3"/>
          <p:cNvSpPr/>
          <p:nvPr/>
        </p:nvSpPr>
        <p:spPr>
          <a:xfrm flipH="1">
            <a:off x="3308226" y="-19559"/>
            <a:ext cx="3316246" cy="1655757"/>
          </a:xfrm>
          <a:prstGeom prst="parallelogram">
            <a:avLst>
              <a:gd fmla="val 4501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3"/>
          <p:cNvSpPr/>
          <p:nvPr/>
        </p:nvSpPr>
        <p:spPr>
          <a:xfrm flipH="1">
            <a:off x="1781241" y="-38609"/>
            <a:ext cx="1719409" cy="2319595"/>
          </a:xfrm>
          <a:prstGeom prst="parallelogram">
            <a:avLst>
              <a:gd fmla="val 54373" name="adj"/>
            </a:avLst>
          </a:prstGeom>
          <a:solidFill>
            <a:srgbClr val="1F586F">
              <a:alpha val="4392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3"/>
          <p:cNvSpPr/>
          <p:nvPr/>
        </p:nvSpPr>
        <p:spPr>
          <a:xfrm flipH="1">
            <a:off x="4391343" y="4528744"/>
            <a:ext cx="1813591" cy="2319595"/>
          </a:xfrm>
          <a:prstGeom prst="parallelogram">
            <a:avLst>
              <a:gd fmla="val 56848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33"/>
          <p:cNvSpPr/>
          <p:nvPr/>
        </p:nvSpPr>
        <p:spPr>
          <a:xfrm>
            <a:off x="3077437" y="1477781"/>
            <a:ext cx="9114600" cy="35781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3"/>
          <p:cNvSpPr txBox="1"/>
          <p:nvPr/>
        </p:nvSpPr>
        <p:spPr>
          <a:xfrm>
            <a:off x="5390900" y="5055875"/>
            <a:ext cx="64815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Andy Heidinger, NESDIS G</a:t>
            </a: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EO</a:t>
            </a: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Senior</a:t>
            </a:r>
            <a:r>
              <a:rPr b="1" i="0" lang="en-US" sz="2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Scientist</a:t>
            </a:r>
            <a:endParaRPr b="1" i="0" sz="2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ISCCP-NG L1G Team 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GEWEX Data Analysis Panel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-US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ICWG ISCCP-NG Topical Group</a:t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4571" y="2796841"/>
            <a:ext cx="2064886" cy="206488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3"/>
          <p:cNvSpPr txBox="1"/>
          <p:nvPr/>
        </p:nvSpPr>
        <p:spPr>
          <a:xfrm>
            <a:off x="5104100" y="1636201"/>
            <a:ext cx="6267000" cy="2439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ISCCP-NG Feedback to GSICS </a:t>
            </a:r>
            <a:endParaRPr b="1" i="0" sz="5400" u="none" cap="none" strike="noStrik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5104092" y="4172102"/>
            <a:ext cx="70551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GSICS Annual Meeting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February</a:t>
            </a: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 27</a:t>
            </a:r>
            <a:r>
              <a:rPr b="1" i="0" lang="en-US" sz="2000" u="none" cap="none" strike="noStrike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b="1" lang="en-US" sz="2000">
                <a:solidFill>
                  <a:srgbClr val="1A467B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1" i="0" sz="1050" u="none" cap="none" strike="noStrike">
              <a:solidFill>
                <a:srgbClr val="1A467B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7871" y="3468275"/>
            <a:ext cx="6042954" cy="290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27862" y="551237"/>
            <a:ext cx="6042976" cy="29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2"/>
          <p:cNvSpPr txBox="1"/>
          <p:nvPr>
            <p:ph type="title"/>
          </p:nvPr>
        </p:nvSpPr>
        <p:spPr>
          <a:xfrm>
            <a:off x="211275" y="411900"/>
            <a:ext cx="5916600" cy="754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rgbClr val="FF9900"/>
                </a:solidFill>
              </a:rPr>
              <a:t>L2 Examples: DWD (EUMETSAT CM-SAF) </a:t>
            </a:r>
            <a:endParaRPr sz="2700">
              <a:solidFill>
                <a:srgbClr val="FF9900"/>
              </a:solidFill>
            </a:endParaRPr>
          </a:p>
        </p:txBody>
      </p:sp>
      <p:sp>
        <p:nvSpPr>
          <p:cNvPr id="307" name="Google Shape;307;p42"/>
          <p:cNvSpPr txBox="1"/>
          <p:nvPr>
            <p:ph idx="1" type="body"/>
          </p:nvPr>
        </p:nvSpPr>
        <p:spPr>
          <a:xfrm>
            <a:off x="314200" y="1166400"/>
            <a:ext cx="5412300" cy="4706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Example Cloud Fraction from ISCCP-NL L1g from Dr. Martin Stengel DWD.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Derived from a NN trained on SEVIRI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Applied spectral band correction factors (SBAF) to all sensors look like SEVIRI.</a:t>
            </a:r>
            <a:endParaRPr sz="2500">
              <a:solidFill>
                <a:schemeClr val="lt1"/>
              </a:solidFill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lt1"/>
              </a:solidFill>
            </a:endParaRPr>
          </a:p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</a:pPr>
            <a:r>
              <a:rPr lang="en-US" sz="2500">
                <a:solidFill>
                  <a:schemeClr val="lt1"/>
                </a:solidFill>
              </a:rPr>
              <a:t>SBAF factors remove visual artifacts.</a:t>
            </a:r>
            <a:endParaRPr sz="2500">
              <a:solidFill>
                <a:schemeClr val="lt1"/>
              </a:solidFill>
            </a:endParaRPr>
          </a:p>
        </p:txBody>
      </p:sp>
      <p:sp>
        <p:nvSpPr>
          <p:cNvPr id="308" name="Google Shape;308;p42"/>
          <p:cNvSpPr txBox="1"/>
          <p:nvPr/>
        </p:nvSpPr>
        <p:spPr>
          <a:xfrm>
            <a:off x="6127850" y="589050"/>
            <a:ext cx="159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No Adjustment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42"/>
          <p:cNvSpPr txBox="1"/>
          <p:nvPr/>
        </p:nvSpPr>
        <p:spPr>
          <a:xfrm>
            <a:off x="6127850" y="3468275"/>
            <a:ext cx="1590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After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 Adjustment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" y="5923469"/>
            <a:ext cx="1749085" cy="934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3"/>
          <p:cNvSpPr txBox="1"/>
          <p:nvPr>
            <p:ph type="title"/>
          </p:nvPr>
        </p:nvSpPr>
        <p:spPr>
          <a:xfrm>
            <a:off x="838200" y="365125"/>
            <a:ext cx="10515600" cy="427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ISCCP-NG Requests to  GSICS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317" name="Google Shape;317;p43"/>
          <p:cNvSpPr txBox="1"/>
          <p:nvPr>
            <p:ph idx="1" type="body"/>
          </p:nvPr>
        </p:nvSpPr>
        <p:spPr>
          <a:xfrm>
            <a:off x="726675" y="944825"/>
            <a:ext cx="8722200" cy="5301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87350" lvl="0" marL="457200" rtl="0" algn="l">
              <a:spcBef>
                <a:spcPts val="100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Are there other external users like us that we </a:t>
            </a:r>
            <a:r>
              <a:rPr lang="en-US" sz="2500"/>
              <a:t>work with?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It would be nice if the Re-Analysis Corrections (RAC) could be grouped together in one file per sensor to facilitate reprocessing efforts (like ISCCP-NG).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NOAA &amp; NASA  are considering reprocessing the GOES-R L1b record.  If it does, does that invalidate the existing GOES-R GSICS corrections?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AHI and SEVIRI have the GSICS coefficients in their data stream some others (ABI) do not.  Can we get all of them in the L1b?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Making  the GSICS data accessible via tools in satpy or pytroll.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b="1" lang="en-US" sz="2500"/>
              <a:t>Set up a training meeting for the L1G Team</a:t>
            </a:r>
            <a:r>
              <a:rPr lang="en-US" sz="2500"/>
              <a:t>.</a:t>
            </a:r>
            <a:endParaRPr sz="2500"/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SzPts val="2500"/>
              <a:buChar char="•"/>
            </a:pPr>
            <a:r>
              <a:rPr lang="en-US" sz="2500"/>
              <a:t>The SBAF terms use imager and sounder SRFs just like the GSICS correction tools.  Maybe GSICS can help generate official versions of SBAF values?</a:t>
            </a:r>
            <a:endParaRPr sz="2500"/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48800" y="33644"/>
            <a:ext cx="2743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3"/>
          <p:cNvPicPr preferRelativeResize="0"/>
          <p:nvPr/>
        </p:nvPicPr>
        <p:blipFill rotWithShape="1">
          <a:blip r:embed="rId4">
            <a:alphaModFix/>
          </a:blip>
          <a:srcRect b="0" l="21176" r="20646" t="0"/>
          <a:stretch/>
        </p:blipFill>
        <p:spPr>
          <a:xfrm>
            <a:off x="10866750" y="2139138"/>
            <a:ext cx="1178075" cy="202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82082" y="4496708"/>
            <a:ext cx="2064886" cy="2064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34987" y="2314725"/>
            <a:ext cx="1245650" cy="124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4"/>
          <p:cNvSpPr txBox="1"/>
          <p:nvPr>
            <p:ph type="title"/>
          </p:nvPr>
        </p:nvSpPr>
        <p:spPr>
          <a:xfrm>
            <a:off x="728870" y="10509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The End, Thank you!</a:t>
            </a:r>
            <a:endParaRPr/>
          </a:p>
        </p:txBody>
      </p:sp>
      <p:sp>
        <p:nvSpPr>
          <p:cNvPr id="327" name="Google Shape;327;p44"/>
          <p:cNvSpPr txBox="1"/>
          <p:nvPr>
            <p:ph idx="1" type="body"/>
          </p:nvPr>
        </p:nvSpPr>
        <p:spPr>
          <a:xfrm>
            <a:off x="619538" y="3319669"/>
            <a:ext cx="10515600" cy="9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1143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/>
              <a:t>andrew.heidinger@noaa.gov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5"/>
          <p:cNvSpPr txBox="1"/>
          <p:nvPr>
            <p:ph type="title"/>
          </p:nvPr>
        </p:nvSpPr>
        <p:spPr>
          <a:xfrm>
            <a:off x="1564943" y="94192"/>
            <a:ext cx="10452884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Channels of the adv. GEO VIS/IR imagers</a:t>
            </a:r>
            <a:endParaRPr/>
          </a:p>
        </p:txBody>
      </p:sp>
      <p:sp>
        <p:nvSpPr>
          <p:cNvPr id="333" name="Google Shape;333;p45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Martin Stengel, D. Philipp, A. Heidinger, C. Phillips,  ESA LPS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graphicFrame>
        <p:nvGraphicFramePr>
          <p:cNvPr id="334" name="Google Shape;334;p45"/>
          <p:cNvGraphicFramePr/>
          <p:nvPr/>
        </p:nvGraphicFramePr>
        <p:xfrm>
          <a:off x="1044776" y="131650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{8102A481-6B44-4DBF-AD41-6C36943A43DF}</a:tableStyleId>
              </a:tblPr>
              <a:tblGrid>
                <a:gridCol w="1119400"/>
                <a:gridCol w="1819025"/>
                <a:gridCol w="1119400"/>
                <a:gridCol w="1119400"/>
                <a:gridCol w="1119400"/>
                <a:gridCol w="1119400"/>
                <a:gridCol w="1119400"/>
                <a:gridCol w="1119400"/>
              </a:tblGrid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en-US" sz="14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name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ABI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AHI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FCI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AGRI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SEVIRI</a:t>
                      </a:r>
                      <a:endParaRPr b="1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00_47um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455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0.47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0.47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00_51um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510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0.51 µm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509 nm</a:t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00_65um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645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639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0.635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00_86um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863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0.81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01_38um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1380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1.37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1.375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01_60um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1610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1610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1.61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1.64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02_20um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2260 nm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03_80um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3.83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3.75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3.92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06_20um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6.15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6.21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6.25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06_70um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7.00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6.95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6.94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7.1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07_30um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7.40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08_60um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8.60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8.59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14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09_70um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9.70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9.62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9.66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10_40um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10.45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10.35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10.7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10.8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16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11_00um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11.23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17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12_00um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12.36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12.0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  <a:tr h="2433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b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13_30um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13.30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13.29 μm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13.5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cap="none" strike="noStrik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13.4 µm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8475" marB="0" marR="8475" marL="847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838200" y="365125"/>
            <a:ext cx="10515600" cy="7749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ISCCP-NG STATUS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495600" y="1140025"/>
            <a:ext cx="10858200" cy="5088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ISCCP-L1G Demo Data has been </a:t>
            </a:r>
            <a:r>
              <a:rPr lang="en-US" sz="2600"/>
              <a:t>released</a:t>
            </a:r>
            <a:r>
              <a:rPr lang="en-US" sz="2600"/>
              <a:t> on a UW/CIMSS FTP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December 2018 has been generated to allow for comparison to ISCCP-Classic (which ends in 2018)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NOAA, EUMETSAT-CMSAF and ESA-CCI are making L2 cloud products and this is being managed by the CGMS/ICWG.</a:t>
            </a:r>
            <a:endParaRPr sz="2600"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-330200" lvl="0" marL="457200" rtl="0" algn="l">
              <a:spcBef>
                <a:spcPts val="1000"/>
              </a:spcBef>
              <a:spcAft>
                <a:spcPts val="0"/>
              </a:spcAft>
              <a:buSzPts val="1600"/>
              <a:buChar char="•"/>
            </a:pPr>
            <a:r>
              <a:rPr lang="en-US" sz="2600"/>
              <a:t>EUMETSAT and NESDIS are collaborating on the GEO-RING and ISCCP-NG is part of that.   We need to decide on how we process L1G (each space agency or at a single location).</a:t>
            </a:r>
            <a:endParaRPr sz="2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5533" y="29900"/>
            <a:ext cx="7026467" cy="3513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5"/>
          <p:cNvSpPr txBox="1"/>
          <p:nvPr/>
        </p:nvSpPr>
        <p:spPr>
          <a:xfrm>
            <a:off x="131967" y="241383"/>
            <a:ext cx="48552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700">
                <a:solidFill>
                  <a:srgbClr val="FF9900"/>
                </a:solidFill>
              </a:rPr>
              <a:t>ISCCP-NG  L1G Prototypes</a:t>
            </a:r>
            <a:endParaRPr b="1" sz="2700">
              <a:solidFill>
                <a:srgbClr val="FF9900"/>
              </a:solidFill>
            </a:endParaRPr>
          </a:p>
        </p:txBody>
      </p:sp>
      <p:sp>
        <p:nvSpPr>
          <p:cNvPr id="237" name="Google Shape;237;p35"/>
          <p:cNvSpPr txBox="1"/>
          <p:nvPr/>
        </p:nvSpPr>
        <p:spPr>
          <a:xfrm>
            <a:off x="131974" y="844575"/>
            <a:ext cx="4940100" cy="52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Using the SatPy tools, an L1g prototype code ha been developed and made available via git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Sample Data for 2020 processed and available on  ftp.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Website provides links to code and data (</a:t>
            </a:r>
            <a:r>
              <a:rPr lang="en-US" sz="21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cimss.ssec.wisc.edu/isccp-ng</a:t>
            </a: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Default resolution is all channels (19 max),  0.05</a:t>
            </a:r>
            <a:r>
              <a:rPr baseline="30000"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30 minutes.  Final values are TBD (user selectable).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609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38150" lvl="0" marL="6096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Calibri"/>
              <a:buChar char="●"/>
            </a:pPr>
            <a:r>
              <a:rPr lang="en-US" sz="2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Overlapped data is kept similar to NOAA GridSat (stereo applications).</a:t>
            </a:r>
            <a:endParaRPr sz="2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35"/>
          <p:cNvSpPr txBox="1"/>
          <p:nvPr/>
        </p:nvSpPr>
        <p:spPr>
          <a:xfrm>
            <a:off x="6287335" y="4528358"/>
            <a:ext cx="45885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L1g Development Team</a:t>
            </a:r>
            <a:endParaRPr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b="1"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Coda Phillips (CIMSS)</a:t>
            </a:r>
            <a:endParaRPr b="1"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Martin Stengel (DWD)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Ken Knapp (NOAA)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Arata Okuyama (JMA)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alibri"/>
              <a:buChar char="●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Kazutaka Yamado (JMA)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5"/>
          <p:cNvSpPr txBox="1"/>
          <p:nvPr/>
        </p:nvSpPr>
        <p:spPr>
          <a:xfrm>
            <a:off x="5327475" y="3543138"/>
            <a:ext cx="65919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Daytime RGB + Nighttime IR window for one day of ISCCP-NG L1g from GOES-17, GOES-16, Meteosat-11, Meteosat-8 and Himawari-8. (Martin Stengel/DWD).  Default Resolution</a:t>
            </a:r>
            <a:endParaRPr b="1" i="1"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6425" y="18750"/>
            <a:ext cx="60807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6"/>
          <p:cNvSpPr txBox="1"/>
          <p:nvPr>
            <p:ph type="title"/>
          </p:nvPr>
        </p:nvSpPr>
        <p:spPr>
          <a:xfrm>
            <a:off x="117275" y="169950"/>
            <a:ext cx="5792100" cy="6156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FF9900"/>
                </a:solidFill>
              </a:rPr>
              <a:t>L2 Examples: NOAA/NESDIS</a:t>
            </a:r>
            <a:endParaRPr sz="3000">
              <a:solidFill>
                <a:srgbClr val="FF9900"/>
              </a:solidFill>
            </a:endParaRPr>
          </a:p>
        </p:txBody>
      </p:sp>
      <p:sp>
        <p:nvSpPr>
          <p:cNvPr id="247" name="Google Shape;247;p36"/>
          <p:cNvSpPr txBox="1"/>
          <p:nvPr/>
        </p:nvSpPr>
        <p:spPr>
          <a:xfrm>
            <a:off x="103575" y="785550"/>
            <a:ext cx="59013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NOAA/NESDIS Enterprise Algs ported to ISCCP-NG L1g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Products highlight improvements of ISCCP-NG over ISCCP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Cloud particle size from NIR channels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Char char="○"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Day/Night consistent cloud pressure from multiple IR channels.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36"/>
          <p:cNvSpPr txBox="1"/>
          <p:nvPr/>
        </p:nvSpPr>
        <p:spPr>
          <a:xfrm>
            <a:off x="10880700" y="18750"/>
            <a:ext cx="131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Natural Color RGB + 11um at night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36"/>
          <p:cNvSpPr txBox="1"/>
          <p:nvPr/>
        </p:nvSpPr>
        <p:spPr>
          <a:xfrm>
            <a:off x="6053700" y="3013175"/>
            <a:ext cx="1311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09/23/2020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6425" y="3448675"/>
            <a:ext cx="608076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27050" y="3448675"/>
            <a:ext cx="608076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6"/>
          <p:cNvSpPr txBox="1"/>
          <p:nvPr/>
        </p:nvSpPr>
        <p:spPr>
          <a:xfrm>
            <a:off x="4572925" y="3413375"/>
            <a:ext cx="148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Particle Size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(Day Only)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36"/>
          <p:cNvSpPr txBox="1"/>
          <p:nvPr/>
        </p:nvSpPr>
        <p:spPr>
          <a:xfrm>
            <a:off x="11045050" y="3464475"/>
            <a:ext cx="111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Cloud Pressure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7"/>
          <p:cNvSpPr txBox="1"/>
          <p:nvPr>
            <p:ph type="title"/>
          </p:nvPr>
        </p:nvSpPr>
        <p:spPr>
          <a:xfrm>
            <a:off x="125900" y="365125"/>
            <a:ext cx="11814300" cy="6468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900"/>
                </a:solidFill>
              </a:rPr>
              <a:t>GCOS Essential Climate Variables (EVC) for Cloud</a:t>
            </a:r>
            <a:endParaRPr>
              <a:solidFill>
                <a:srgbClr val="FF9900"/>
              </a:solidFill>
            </a:endParaRPr>
          </a:p>
        </p:txBody>
      </p:sp>
      <p:graphicFrame>
        <p:nvGraphicFramePr>
          <p:cNvPr id="260" name="Google Shape;260;p37"/>
          <p:cNvGraphicFramePr/>
          <p:nvPr/>
        </p:nvGraphicFramePr>
        <p:xfrm>
          <a:off x="838200" y="23049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{BAA11949-10DF-466D-BA2F-C0B63DB253D6}</a:tableStyleId>
              </a:tblPr>
              <a:tblGrid>
                <a:gridCol w="2276700"/>
                <a:gridCol w="1355275"/>
                <a:gridCol w="1816000"/>
                <a:gridCol w="1816000"/>
                <a:gridCol w="1816000"/>
                <a:gridCol w="1816000"/>
              </a:tblGrid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ECV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Temporal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Spatial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ISCCP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ISCCP-NG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rgbClr val="FF9900"/>
                          </a:solidFill>
                        </a:rPr>
                        <a:t>Improvement</a:t>
                      </a:r>
                      <a:endParaRPr sz="1800">
                        <a:solidFill>
                          <a:srgbClr val="FF9900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Amount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Top Press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Top Temp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55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Optical Depth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Water Path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Particle Size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3hr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50 km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F1C23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  <a:tr h="4571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Cloud Phase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N/A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N/A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38761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lt1"/>
                          </a:solidFill>
                        </a:rPr>
                        <a:t>Yes</a:t>
                      </a:r>
                      <a:endParaRPr sz="1800">
                        <a:solidFill>
                          <a:schemeClr val="lt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61" name="Google Shape;261;p37"/>
          <p:cNvSpPr txBox="1"/>
          <p:nvPr/>
        </p:nvSpPr>
        <p:spPr>
          <a:xfrm>
            <a:off x="4066125" y="939413"/>
            <a:ext cx="3284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Consistent Day and Night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Inconsistent Day and Night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Day only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= Not Possible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7"/>
          <p:cNvSpPr txBox="1"/>
          <p:nvPr/>
        </p:nvSpPr>
        <p:spPr>
          <a:xfrm>
            <a:off x="2044350" y="6079425"/>
            <a:ext cx="8351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These estimates are based on current standard physical retrievals - AI/ML may be used to improve day/night consistency for both ISCCP and ISCCP-NG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37"/>
          <p:cNvSpPr/>
          <p:nvPr/>
        </p:nvSpPr>
        <p:spPr>
          <a:xfrm>
            <a:off x="3201825" y="1929450"/>
            <a:ext cx="855600" cy="203100"/>
          </a:xfrm>
          <a:prstGeom prst="rect">
            <a:avLst/>
          </a:prstGeom>
          <a:solidFill>
            <a:srgbClr val="CC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7"/>
          <p:cNvSpPr/>
          <p:nvPr/>
        </p:nvSpPr>
        <p:spPr>
          <a:xfrm>
            <a:off x="3201825" y="1105200"/>
            <a:ext cx="855600" cy="2031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7"/>
          <p:cNvSpPr/>
          <p:nvPr/>
        </p:nvSpPr>
        <p:spPr>
          <a:xfrm>
            <a:off x="3201825" y="1379950"/>
            <a:ext cx="855600" cy="2031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7"/>
          <p:cNvSpPr/>
          <p:nvPr/>
        </p:nvSpPr>
        <p:spPr>
          <a:xfrm>
            <a:off x="3201825" y="1654700"/>
            <a:ext cx="855600" cy="203100"/>
          </a:xfrm>
          <a:prstGeom prst="rect">
            <a:avLst/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How ISCCP-NG Uses GSICS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838200" y="142897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ISCCP-NG L1G provides scaled calibration brightness temperatures.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ISCCP-NG L1G provides GSICS coefficients and Planck Rad to BT coefficients as attributes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Users have to convert BT to Rad, apply GSICS coefficients and then </a:t>
            </a:r>
            <a:r>
              <a:rPr lang="en-US"/>
              <a:t>convert</a:t>
            </a:r>
            <a:r>
              <a:rPr lang="en-US"/>
              <a:t> RAD to BT.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We plan to use the Reanalysis Coefficients (RAC).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title"/>
          </p:nvPr>
        </p:nvSpPr>
        <p:spPr>
          <a:xfrm>
            <a:off x="838200" y="365125"/>
            <a:ext cx="10515600" cy="824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9300"/>
                </a:solidFill>
              </a:rPr>
              <a:t>Unfiltered </a:t>
            </a:r>
            <a:r>
              <a:rPr lang="en-US">
                <a:solidFill>
                  <a:srgbClr val="FF9300"/>
                </a:solidFill>
              </a:rPr>
              <a:t>ISCCP-NG L1G Team Feedback</a:t>
            </a:r>
            <a:endParaRPr>
              <a:solidFill>
                <a:srgbClr val="FF9300"/>
              </a:solidFill>
            </a:endParaRPr>
          </a:p>
        </p:txBody>
      </p:sp>
      <p:sp>
        <p:nvSpPr>
          <p:cNvPr id="280" name="Google Shape;280;p39"/>
          <p:cNvSpPr txBox="1"/>
          <p:nvPr>
            <p:ph idx="1" type="body"/>
          </p:nvPr>
        </p:nvSpPr>
        <p:spPr>
          <a:xfrm>
            <a:off x="887775" y="162510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“When I tried to use it several years ago, the access was terribly difficult to get to and understand. It doesn't seem to have improved much since then.”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“there are multiple options from multiple sources, seems like we need to coordinate which coefficients we will use.”</a:t>
            </a:r>
            <a:endParaRPr/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“VIS is only available for MSG and only for 0.6 micron, are other solar channels available?”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0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Spectral Band Adjustment (SBA)</a:t>
            </a:r>
            <a:endParaRPr/>
          </a:p>
        </p:txBody>
      </p:sp>
      <p:sp>
        <p:nvSpPr>
          <p:cNvPr id="286" name="Google Shape;286;p40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Using a framework developed in Cloud_cci for calculating spectral band adjustment correction. Based on applying SRFs to full spectrum measured by IASI and SCIAMACHY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87" name="Google Shape;287;p40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Martin Stengel</a:t>
            </a:r>
            <a:r>
              <a:rPr lang="en-US"/>
              <a:t>, D. Philipp, A. Heidinger, C. Phillips,  EUMETSAT conference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pic>
        <p:nvPicPr>
          <p:cNvPr id="288" name="Google Shape;288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1491" y="1706115"/>
            <a:ext cx="4599153" cy="4311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51501" y="1607016"/>
            <a:ext cx="1262411" cy="67481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 txBox="1"/>
          <p:nvPr>
            <p:ph type="title"/>
          </p:nvPr>
        </p:nvSpPr>
        <p:spPr>
          <a:xfrm>
            <a:off x="373039" y="94192"/>
            <a:ext cx="11644788" cy="756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Calibri"/>
              <a:buNone/>
            </a:pPr>
            <a:r>
              <a:rPr lang="en-US"/>
              <a:t>Spectral Band Adjustment (SBA)</a:t>
            </a:r>
            <a:endParaRPr/>
          </a:p>
        </p:txBody>
      </p:sp>
      <p:sp>
        <p:nvSpPr>
          <p:cNvPr id="295" name="Google Shape;295;p41"/>
          <p:cNvSpPr txBox="1"/>
          <p:nvPr>
            <p:ph idx="1" type="body"/>
          </p:nvPr>
        </p:nvSpPr>
        <p:spPr>
          <a:xfrm>
            <a:off x="180217" y="850604"/>
            <a:ext cx="11837609" cy="5326359"/>
          </a:xfrm>
          <a:prstGeom prst="rect">
            <a:avLst/>
          </a:prstGeom>
          <a:noFill/>
          <a:ln>
            <a:noFill/>
          </a:ln>
        </p:spPr>
        <p:txBody>
          <a:bodyPr anchorCtr="0" anchor="t" bIns="60925" lIns="121900" spcFirstLastPara="1" rIns="121900" wrap="square" tIns="60925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Using a framework developed in Cloud_cci for calculating spectral band adjustment correction. Based on applying SRFs to full spectrum measured by IASI and SCIAMACHY</a:t>
            </a:r>
            <a:endParaRPr/>
          </a:p>
          <a:p>
            <a:pPr indent="-762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</p:txBody>
      </p:sp>
      <p:sp>
        <p:nvSpPr>
          <p:cNvPr id="296" name="Google Shape;296;p41"/>
          <p:cNvSpPr txBox="1"/>
          <p:nvPr>
            <p:ph idx="11" type="ftr"/>
          </p:nvPr>
        </p:nvSpPr>
        <p:spPr>
          <a:xfrm>
            <a:off x="2638567" y="6356351"/>
            <a:ext cx="697112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25" lIns="121900" spcFirstLastPara="1" rIns="121900" wrap="square" tIns="609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/>
              <a:t>Martin Stengel</a:t>
            </a:r>
            <a:r>
              <a:rPr lang="en-US"/>
              <a:t>, D. Philipp, A. Heidinger, C. Phillips,  EUMETSAT conference 2022</a:t>
            </a:r>
            <a:br>
              <a:rPr lang="en-US"/>
            </a:br>
            <a:r>
              <a:rPr lang="en-US"/>
              <a:t>contact: martin.stengel@dwd.de</a:t>
            </a:r>
            <a:endParaRPr/>
          </a:p>
        </p:txBody>
      </p:sp>
      <p:pic>
        <p:nvPicPr>
          <p:cNvPr id="297" name="Google Shape;297;p41"/>
          <p:cNvPicPr preferRelativeResize="0"/>
          <p:nvPr/>
        </p:nvPicPr>
        <p:blipFill rotWithShape="1">
          <a:blip r:embed="rId3">
            <a:alphaModFix/>
          </a:blip>
          <a:srcRect b="-1" l="0" r="0" t="59583"/>
          <a:stretch/>
        </p:blipFill>
        <p:spPr>
          <a:xfrm>
            <a:off x="537504" y="3997567"/>
            <a:ext cx="11184000" cy="2117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 b="49140" l="0" r="0" t="9112"/>
          <a:stretch/>
        </p:blipFill>
        <p:spPr>
          <a:xfrm>
            <a:off x="525783" y="1903037"/>
            <a:ext cx="11184000" cy="21874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Andy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