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661" r:id="rId3"/>
    <p:sldId id="665" r:id="rId4"/>
    <p:sldId id="662" r:id="rId5"/>
    <p:sldId id="664" r:id="rId6"/>
    <p:sldId id="257" r:id="rId7"/>
    <p:sldId id="258" r:id="rId8"/>
    <p:sldId id="260" r:id="rId9"/>
    <p:sldId id="259" r:id="rId10"/>
    <p:sldId id="666"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94667" autoAdjust="0"/>
  </p:normalViewPr>
  <p:slideViewPr>
    <p:cSldViewPr snapToGrid="0">
      <p:cViewPr varScale="1">
        <p:scale>
          <a:sx n="69" d="100"/>
          <a:sy n="69"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51C7E5-5CA1-45CE-AF2D-B29E1866E463}"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FD851-EA6A-4C67-98DD-B36C285C62EF}" type="slidenum">
              <a:rPr lang="en-US" smtClean="0"/>
              <a:t>‹#›</a:t>
            </a:fld>
            <a:endParaRPr lang="en-US"/>
          </a:p>
        </p:txBody>
      </p:sp>
    </p:spTree>
    <p:extLst>
      <p:ext uri="{BB962C8B-B14F-4D97-AF65-F5344CB8AC3E}">
        <p14:creationId xmlns:p14="http://schemas.microsoft.com/office/powerpoint/2010/main" val="166428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Pa$$w0rd</a:t>
            </a:r>
          </a:p>
          <a:p>
            <a:endParaRPr lang="en-US" dirty="0"/>
          </a:p>
        </p:txBody>
      </p:sp>
      <p:sp>
        <p:nvSpPr>
          <p:cNvPr id="4" name="Slide Number Placeholder 3"/>
          <p:cNvSpPr>
            <a:spLocks noGrp="1"/>
          </p:cNvSpPr>
          <p:nvPr>
            <p:ph type="sldNum" sz="quarter" idx="5"/>
          </p:nvPr>
        </p:nvSpPr>
        <p:spPr/>
        <p:txBody>
          <a:bodyPr/>
          <a:lstStyle/>
          <a:p>
            <a:fld id="{E89FD851-EA6A-4C67-98DD-B36C285C62EF}" type="slidenum">
              <a:rPr lang="en-US" smtClean="0"/>
              <a:t>1</a:t>
            </a:fld>
            <a:endParaRPr lang="en-US"/>
          </a:p>
        </p:txBody>
      </p:sp>
    </p:spTree>
    <p:extLst>
      <p:ext uri="{BB962C8B-B14F-4D97-AF65-F5344CB8AC3E}">
        <p14:creationId xmlns:p14="http://schemas.microsoft.com/office/powerpoint/2010/main" val="264537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A3AB-D1D7-4510-88C5-A654409D8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A08581-C5A2-4D7D-BA37-28B4B358F0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6371AC-37BE-4A43-AE23-0D10ECBF9971}"/>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5" name="Footer Placeholder 4">
            <a:extLst>
              <a:ext uri="{FF2B5EF4-FFF2-40B4-BE49-F238E27FC236}">
                <a16:creationId xmlns:a16="http://schemas.microsoft.com/office/drawing/2014/main" id="{8C3D3D2E-6779-4374-BBAB-364265323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03B62-B543-46E9-9B9A-E11859E73D52}"/>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255237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F4A6-52DA-4870-9E7C-4951C0E6AB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0DCF8C-2879-4557-AB20-3B4FF7A140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BD175-7EBE-45D7-8469-34296A632970}"/>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5" name="Footer Placeholder 4">
            <a:extLst>
              <a:ext uri="{FF2B5EF4-FFF2-40B4-BE49-F238E27FC236}">
                <a16:creationId xmlns:a16="http://schemas.microsoft.com/office/drawing/2014/main" id="{943021C8-678E-4A36-B8C8-7C8A25886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81C60-3962-479D-A47F-A00F11CB7179}"/>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05472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3E92A7-25B3-47CC-AC4C-0029171293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F781DA-6996-4F5A-A7D6-89DB62EC897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E7C5A-5D1F-43EF-A44C-612D897CABFF}"/>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5" name="Footer Placeholder 4">
            <a:extLst>
              <a:ext uri="{FF2B5EF4-FFF2-40B4-BE49-F238E27FC236}">
                <a16:creationId xmlns:a16="http://schemas.microsoft.com/office/drawing/2014/main" id="{73BA894B-9DB0-4B73-9336-66F00D185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E9277-C1A9-4D1B-BC6C-B6912181ADB2}"/>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68366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4FDA-DBCF-463D-B4F4-CB2DD45850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F3819-3BBB-4ECF-9011-7821E9A06B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BD27E-5662-4B4B-9ED3-F2A9A7A159DD}"/>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5" name="Footer Placeholder 4">
            <a:extLst>
              <a:ext uri="{FF2B5EF4-FFF2-40B4-BE49-F238E27FC236}">
                <a16:creationId xmlns:a16="http://schemas.microsoft.com/office/drawing/2014/main" id="{F9489F07-5EE5-4918-8DE1-96E459223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D4DAA-70B1-444D-B881-0D89BFCC3A8A}"/>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5103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C893-0E93-4911-AFA5-D03D7C1A0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B804E4-B44F-4B33-BB59-ED57CCD42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91D2A0-66D2-4DA9-9FA2-EF05363EB25C}"/>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5" name="Footer Placeholder 4">
            <a:extLst>
              <a:ext uri="{FF2B5EF4-FFF2-40B4-BE49-F238E27FC236}">
                <a16:creationId xmlns:a16="http://schemas.microsoft.com/office/drawing/2014/main" id="{4FFED04C-1D77-4E49-BD1A-8B3E2FA5D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7B752-7069-42C8-9C89-BF26DC31F59B}"/>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89111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A6F3-4325-473C-9E0E-86667E424F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73CF6-5C0D-45B2-9F9E-EB33124711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987FBA-55FA-4ED0-87C7-C6B93C0C10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049F0A-EAFE-4B5D-B4A8-99E0068E81BC}"/>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6" name="Footer Placeholder 5">
            <a:extLst>
              <a:ext uri="{FF2B5EF4-FFF2-40B4-BE49-F238E27FC236}">
                <a16:creationId xmlns:a16="http://schemas.microsoft.com/office/drawing/2014/main" id="{2FF89C1D-E998-46AC-B39B-993BE1AB23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33D2D-13AA-4E8E-8446-BE35A8967456}"/>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224270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87232-2C9A-4509-8084-0A27421C55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4E449F-539A-4659-8FCC-12F754BB5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EB6E0C-BB4A-470A-BF09-3633D08CE9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66EF5B-652F-4FB4-87F8-F6E15CBA73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2A8479-C987-422D-9D44-284C937AE2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E8EE84-E8E0-482C-9F09-395613171130}"/>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8" name="Footer Placeholder 7">
            <a:extLst>
              <a:ext uri="{FF2B5EF4-FFF2-40B4-BE49-F238E27FC236}">
                <a16:creationId xmlns:a16="http://schemas.microsoft.com/office/drawing/2014/main" id="{C6BFD42C-8632-4DD2-A495-3404385EFD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A8E1A6-EA6E-422E-9AA2-233C9AB3DCF8}"/>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14012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A493-68B6-4CEB-9F27-ADBB386996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725827-E0AB-41EB-A159-B0FB04421A60}"/>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4" name="Footer Placeholder 3">
            <a:extLst>
              <a:ext uri="{FF2B5EF4-FFF2-40B4-BE49-F238E27FC236}">
                <a16:creationId xmlns:a16="http://schemas.microsoft.com/office/drawing/2014/main" id="{63D3519B-8FE3-4291-A9AA-FD43FF0A24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900B35-5E8B-419D-AF0B-94A137498BA3}"/>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05837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3551D4-3054-4511-B3F1-365894751DC7}"/>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3" name="Footer Placeholder 2">
            <a:extLst>
              <a:ext uri="{FF2B5EF4-FFF2-40B4-BE49-F238E27FC236}">
                <a16:creationId xmlns:a16="http://schemas.microsoft.com/office/drawing/2014/main" id="{8AEB17E5-5CD9-481C-A8B1-9649F8EAC9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CC6E46-B40A-444E-87C8-EC5F3D8A9AFF}"/>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47240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D8A8-A664-4AAA-991D-55C74B6CD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14FB6B-CFD4-4BDD-BBC1-FB65CACCE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C9077F-4A01-4DE4-AC6D-72E2876A0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07F832-F80A-4079-A341-F490033D64F8}"/>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6" name="Footer Placeholder 5">
            <a:extLst>
              <a:ext uri="{FF2B5EF4-FFF2-40B4-BE49-F238E27FC236}">
                <a16:creationId xmlns:a16="http://schemas.microsoft.com/office/drawing/2014/main" id="{96F6276D-CA02-4767-8FB9-90C3C15F9E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2FAD1-8600-45C4-B883-61C65A4CB5D8}"/>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262287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E79A-CC49-48D6-9F70-832DEBF90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BDC4FD-2FE0-4CF0-8BC0-49E17DF05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3834BA-6DA0-4439-AD22-794E11114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49FEBE-6A20-4385-A14E-D276A7D48333}"/>
              </a:ext>
            </a:extLst>
          </p:cNvPr>
          <p:cNvSpPr>
            <a:spLocks noGrp="1"/>
          </p:cNvSpPr>
          <p:nvPr>
            <p:ph type="dt" sz="half" idx="10"/>
          </p:nvPr>
        </p:nvSpPr>
        <p:spPr/>
        <p:txBody>
          <a:bodyPr/>
          <a:lstStyle/>
          <a:p>
            <a:fld id="{1155343A-86F1-4DE2-B551-3EA9A69997C4}" type="datetimeFigureOut">
              <a:rPr lang="en-US" smtClean="0"/>
              <a:t>2/28/2023</a:t>
            </a:fld>
            <a:endParaRPr lang="en-US"/>
          </a:p>
        </p:txBody>
      </p:sp>
      <p:sp>
        <p:nvSpPr>
          <p:cNvPr id="6" name="Footer Placeholder 5">
            <a:extLst>
              <a:ext uri="{FF2B5EF4-FFF2-40B4-BE49-F238E27FC236}">
                <a16:creationId xmlns:a16="http://schemas.microsoft.com/office/drawing/2014/main" id="{E7015E43-D8BA-4AFB-A02A-34209D8AFC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E804C5-E45B-487D-A66F-CB3D7FF9277D}"/>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80646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D15EF6-41C0-4C64-B9A1-E33F1BE98E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FD7BF2-C31D-4093-8C6C-764894A59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9BCFE5-EC7C-4656-BAF7-3FA54DC84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5343A-86F1-4DE2-B551-3EA9A69997C4}" type="datetimeFigureOut">
              <a:rPr lang="en-US" smtClean="0"/>
              <a:t>2/28/2023</a:t>
            </a:fld>
            <a:endParaRPr lang="en-US"/>
          </a:p>
        </p:txBody>
      </p:sp>
      <p:sp>
        <p:nvSpPr>
          <p:cNvPr id="5" name="Footer Placeholder 4">
            <a:extLst>
              <a:ext uri="{FF2B5EF4-FFF2-40B4-BE49-F238E27FC236}">
                <a16:creationId xmlns:a16="http://schemas.microsoft.com/office/drawing/2014/main" id="{620EF116-0C04-4C71-B854-6FEE7F408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4D659B-3D22-433F-BA18-677F9CA55B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2FC2D-3C40-4C90-BA9A-7F2416C15541}" type="slidenum">
              <a:rPr lang="en-US" smtClean="0"/>
              <a:t>‹#›</a:t>
            </a:fld>
            <a:endParaRPr lang="en-US"/>
          </a:p>
        </p:txBody>
      </p:sp>
    </p:spTree>
    <p:extLst>
      <p:ext uri="{BB962C8B-B14F-4D97-AF65-F5344CB8AC3E}">
        <p14:creationId xmlns:p14="http://schemas.microsoft.com/office/powerpoint/2010/main" val="199972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sics.atmos.umd.edu/bin/view/Development/Gsicsannualmeeting202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Lawrence.E.Flynn@noaa.gov" TargetMode="External"/><Relationship Id="rId4" Type="http://schemas.openxmlformats.org/officeDocument/2006/relationships/hyperlink" Target="https://umd0-my.sharepoint.com/:x:/g/personal/mbali_umd_edu/EcY0X2xaaQxMucRT6vn42mkBRQLolGpNrcbi7nAu-qNz1g?rtime=tj-oA1P92kg"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umd0-my.sharepoint.com/:w:/g/personal/mbali_umd_edu/EZJK0qhnqh5Ena_q8RMIpeIBJPpD5MRhdWFvGkAU1mpvuw?e=n1PVe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afeatrio.com/" TargetMode="External"/><Relationship Id="rId2" Type="http://schemas.openxmlformats.org/officeDocument/2006/relationships/hyperlink" Target="https://kloudcafe.wufoo.com/forms/qd2hfmv0xm2yq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ransportation.umd.edu/shuttle-um/109/603" TargetMode="External"/><Relationship Id="rId2" Type="http://schemas.openxmlformats.org/officeDocument/2006/relationships/hyperlink" Target="https://www.wmata.com/rider-guide/stations/college-park.cfm" TargetMode="External"/><Relationship Id="rId1" Type="http://schemas.openxmlformats.org/officeDocument/2006/relationships/slideLayout" Target="../slideLayouts/slideLayout2.xml"/><Relationship Id="rId5" Type="http://schemas.openxmlformats.org/officeDocument/2006/relationships/hyperlink" Target="https://covid.cdc.gov/covid-data-tracker/#county-view?list_select_state=Maryland&amp;data-type=CommunityLevels&amp;list_select_county=24033" TargetMode="External"/><Relationship Id="rId4" Type="http://schemas.openxmlformats.org/officeDocument/2006/relationships/hyperlink" Target="http://www.route1ride.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FEBA-F3E7-4853-AF76-5307C22FA11A}"/>
              </a:ext>
            </a:extLst>
          </p:cNvPr>
          <p:cNvSpPr>
            <a:spLocks noGrp="1"/>
          </p:cNvSpPr>
          <p:nvPr>
            <p:ph type="ctrTitle"/>
          </p:nvPr>
        </p:nvSpPr>
        <p:spPr>
          <a:xfrm>
            <a:off x="0" y="1122363"/>
            <a:ext cx="12095018" cy="2387600"/>
          </a:xfrm>
        </p:spPr>
        <p:txBody>
          <a:bodyPr>
            <a:normAutofit fontScale="90000"/>
          </a:bodyPr>
          <a:lstStyle/>
          <a:p>
            <a:r>
              <a:rPr lang="en-US" dirty="0"/>
              <a:t>GSICS Annual Logistics</a:t>
            </a:r>
            <a:br>
              <a:rPr lang="en-US" dirty="0"/>
            </a:br>
            <a:r>
              <a:rPr lang="en-US" sz="2800" u="sng" dirty="0">
                <a:hlinkClick r:id="rId3"/>
              </a:rPr>
              <a:t>http://gsics.atmos.umd.edu/bin/view/Development/Gsicsannualmeeting2023</a:t>
            </a:r>
            <a:br>
              <a:rPr lang="en-US" sz="2800" u="sng" dirty="0"/>
            </a:br>
            <a:r>
              <a:rPr lang="en-US" sz="2800" u="sng" dirty="0"/>
              <a:t>Agenda: </a:t>
            </a:r>
            <a:r>
              <a:rPr lang="en-US" sz="2800" u="sng" dirty="0">
                <a:hlinkClick r:id="rId4"/>
              </a:rPr>
              <a:t>https://umd0-my.sharepoint.com/:x:/g/personal/mbali_umd_edu/EcY0X2xaaQxMucRT6vn42mkBRQLolGpNrcbi7nAu-qNz1g?rtime=tj-oA1P92kg</a:t>
            </a:r>
            <a:r>
              <a:rPr lang="en-US" sz="2800" u="sng" dirty="0"/>
              <a:t> </a:t>
            </a:r>
            <a:r>
              <a:rPr lang="en-US" sz="2800" dirty="0"/>
              <a:t> </a:t>
            </a:r>
            <a:endParaRPr lang="en-US" dirty="0"/>
          </a:p>
        </p:txBody>
      </p:sp>
      <p:sp>
        <p:nvSpPr>
          <p:cNvPr id="3" name="Subtitle 2">
            <a:extLst>
              <a:ext uri="{FF2B5EF4-FFF2-40B4-BE49-F238E27FC236}">
                <a16:creationId xmlns:a16="http://schemas.microsoft.com/office/drawing/2014/main" id="{DCCDE1AC-C0B1-45E1-8233-14BB98F27A87}"/>
              </a:ext>
            </a:extLst>
          </p:cNvPr>
          <p:cNvSpPr>
            <a:spLocks noGrp="1"/>
          </p:cNvSpPr>
          <p:nvPr>
            <p:ph type="subTitle" idx="1"/>
          </p:nvPr>
        </p:nvSpPr>
        <p:spPr>
          <a:xfrm>
            <a:off x="1475509" y="4211638"/>
            <a:ext cx="9144000" cy="1828944"/>
          </a:xfrm>
        </p:spPr>
        <p:txBody>
          <a:bodyPr>
            <a:normAutofit fontScale="92500" lnSpcReduction="20000"/>
          </a:bodyPr>
          <a:lstStyle/>
          <a:p>
            <a:r>
              <a:rPr lang="en-US"/>
              <a:t>Larry Flynn </a:t>
            </a:r>
            <a:endParaRPr lang="en-US" dirty="0"/>
          </a:p>
          <a:p>
            <a:r>
              <a:rPr lang="en-US" u="sng" dirty="0">
                <a:hlinkClick r:id="rId5"/>
              </a:rPr>
              <a:t>Lawrence.E.Flynn@noaa.gov</a:t>
            </a:r>
            <a:endParaRPr lang="en-US" u="sng" dirty="0"/>
          </a:p>
          <a:p>
            <a:r>
              <a:rPr lang="en-US" u="sng" dirty="0"/>
              <a:t>301-683-3612 W/PC</a:t>
            </a:r>
          </a:p>
          <a:p>
            <a:r>
              <a:rPr lang="en-US" u="sng" dirty="0"/>
              <a:t>240-271-5217 C</a:t>
            </a:r>
          </a:p>
          <a:p>
            <a:r>
              <a:rPr lang="en-US" u="sng" dirty="0"/>
              <a:t>301-345-3634 H</a:t>
            </a:r>
            <a:endParaRPr lang="en-US" dirty="0"/>
          </a:p>
        </p:txBody>
      </p:sp>
    </p:spTree>
    <p:extLst>
      <p:ext uri="{BB962C8B-B14F-4D97-AF65-F5344CB8AC3E}">
        <p14:creationId xmlns:p14="http://schemas.microsoft.com/office/powerpoint/2010/main" val="249409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A7C5-7590-4A69-A5C1-668EF2040D22}"/>
              </a:ext>
            </a:extLst>
          </p:cNvPr>
          <p:cNvSpPr>
            <a:spLocks noGrp="1"/>
          </p:cNvSpPr>
          <p:nvPr>
            <p:ph type="title"/>
          </p:nvPr>
        </p:nvSpPr>
        <p:spPr/>
        <p:txBody>
          <a:bodyPr/>
          <a:lstStyle/>
          <a:p>
            <a:pPr algn="ctr"/>
            <a:r>
              <a:rPr lang="en-US" dirty="0"/>
              <a:t>Minutes</a:t>
            </a:r>
          </a:p>
        </p:txBody>
      </p:sp>
      <p:sp>
        <p:nvSpPr>
          <p:cNvPr id="3" name="Content Placeholder 2">
            <a:extLst>
              <a:ext uri="{FF2B5EF4-FFF2-40B4-BE49-F238E27FC236}">
                <a16:creationId xmlns:a16="http://schemas.microsoft.com/office/drawing/2014/main" id="{FD02C3B1-AE8E-4FA6-96A0-93A3994ECA31}"/>
              </a:ext>
            </a:extLst>
          </p:cNvPr>
          <p:cNvSpPr>
            <a:spLocks noGrp="1"/>
          </p:cNvSpPr>
          <p:nvPr>
            <p:ph idx="1"/>
          </p:nvPr>
        </p:nvSpPr>
        <p:spPr/>
        <p:txBody>
          <a:bodyPr/>
          <a:lstStyle/>
          <a:p>
            <a:r>
              <a:rPr lang="en-US" dirty="0"/>
              <a:t>Please use this  </a:t>
            </a:r>
            <a:r>
              <a:rPr lang="en-US" dirty="0">
                <a:hlinkClick r:id="rId2"/>
              </a:rPr>
              <a:t>Minutes Template </a:t>
            </a:r>
            <a:r>
              <a:rPr lang="en-US" dirty="0"/>
              <a:t> to record the minutes of your session.</a:t>
            </a:r>
          </a:p>
          <a:p>
            <a:r>
              <a:rPr lang="en-US" dirty="0"/>
              <a:t>Scroll down to the session you are interested in and record the minutes.</a:t>
            </a:r>
          </a:p>
          <a:p>
            <a:endParaRPr lang="en-US" dirty="0"/>
          </a:p>
        </p:txBody>
      </p:sp>
    </p:spTree>
    <p:extLst>
      <p:ext uri="{BB962C8B-B14F-4D97-AF65-F5344CB8AC3E}">
        <p14:creationId xmlns:p14="http://schemas.microsoft.com/office/powerpoint/2010/main" val="101853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5365-8622-4AD7-948E-208AC2CD4B15}"/>
              </a:ext>
            </a:extLst>
          </p:cNvPr>
          <p:cNvSpPr>
            <a:spLocks noGrp="1"/>
          </p:cNvSpPr>
          <p:nvPr>
            <p:ph type="title"/>
          </p:nvPr>
        </p:nvSpPr>
        <p:spPr/>
        <p:txBody>
          <a:bodyPr/>
          <a:lstStyle/>
          <a:p>
            <a:pPr algn="ctr"/>
            <a:r>
              <a:rPr lang="en-US" dirty="0"/>
              <a:t>Closing / Cross Cutting Session on Friday</a:t>
            </a:r>
            <a:br>
              <a:rPr lang="en-US" dirty="0"/>
            </a:br>
            <a:endParaRPr lang="en-US" dirty="0"/>
          </a:p>
        </p:txBody>
      </p:sp>
      <p:sp>
        <p:nvSpPr>
          <p:cNvPr id="3" name="Content Placeholder 2">
            <a:extLst>
              <a:ext uri="{FF2B5EF4-FFF2-40B4-BE49-F238E27FC236}">
                <a16:creationId xmlns:a16="http://schemas.microsoft.com/office/drawing/2014/main" id="{49536C42-A969-40CE-AA10-5B1A7BBFA330}"/>
              </a:ext>
            </a:extLst>
          </p:cNvPr>
          <p:cNvSpPr>
            <a:spLocks noGrp="1"/>
          </p:cNvSpPr>
          <p:nvPr>
            <p:ph idx="1"/>
          </p:nvPr>
        </p:nvSpPr>
        <p:spPr>
          <a:xfrm>
            <a:off x="838200" y="1482436"/>
            <a:ext cx="10515600" cy="5126182"/>
          </a:xfrm>
        </p:spPr>
        <p:txBody>
          <a:bodyPr>
            <a:normAutofit lnSpcReduction="10000"/>
          </a:bodyPr>
          <a:lstStyle/>
          <a:p>
            <a:r>
              <a:rPr lang="en-US" dirty="0"/>
              <a:t>Report Out and Actions</a:t>
            </a:r>
          </a:p>
          <a:p>
            <a:pPr lvl="1"/>
            <a:r>
              <a:rPr lang="en-US" dirty="0"/>
              <a:t>GDWG and GRWSG chairs should prepare a report out for the Friday sessions covering important results, action items, and plans for monthly meetings or research workshops for the coming year.</a:t>
            </a:r>
          </a:p>
          <a:p>
            <a:r>
              <a:rPr lang="en-US" dirty="0"/>
              <a:t>Hosting Next Year’s Meeting</a:t>
            </a:r>
          </a:p>
          <a:p>
            <a:pPr lvl="1"/>
            <a:r>
              <a:rPr lang="en-US" dirty="0"/>
              <a:t>Proposals for hosting next year’s meeting will be entertained in the Friday session.</a:t>
            </a:r>
          </a:p>
          <a:p>
            <a:r>
              <a:rPr lang="en-US" dirty="0"/>
              <a:t>Chairs and Members</a:t>
            </a:r>
          </a:p>
          <a:p>
            <a:pPr lvl="1"/>
            <a:r>
              <a:rPr lang="en-US" dirty="0"/>
              <a:t>Changes and nominations for Group and Subgroup chairs will also be on the agenda.</a:t>
            </a:r>
          </a:p>
          <a:p>
            <a:r>
              <a:rPr lang="en-US" dirty="0"/>
              <a:t>Outreach, Collaboration and Users’ Workshop</a:t>
            </a:r>
          </a:p>
          <a:p>
            <a:pPr lvl="1"/>
            <a:r>
              <a:rPr lang="en-US" dirty="0"/>
              <a:t>Topics will include discussion on GSICS / CEOS collaboration, and proposals and suggestions for possible user outreach activities or technical workshops.</a:t>
            </a:r>
          </a:p>
          <a:p>
            <a:endParaRPr lang="en-US" dirty="0"/>
          </a:p>
        </p:txBody>
      </p:sp>
    </p:spTree>
    <p:extLst>
      <p:ext uri="{BB962C8B-B14F-4D97-AF65-F5344CB8AC3E}">
        <p14:creationId xmlns:p14="http://schemas.microsoft.com/office/powerpoint/2010/main" val="113836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Disclaimers</a:t>
            </a:r>
          </a:p>
        </p:txBody>
      </p:sp>
      <p:sp>
        <p:nvSpPr>
          <p:cNvPr id="3" name="Content Placeholder 2"/>
          <p:cNvSpPr>
            <a:spLocks noGrp="1"/>
          </p:cNvSpPr>
          <p:nvPr>
            <p:ph idx="1"/>
          </p:nvPr>
        </p:nvSpPr>
        <p:spPr>
          <a:xfrm>
            <a:off x="1724361" y="2173116"/>
            <a:ext cx="8915400" cy="3936739"/>
          </a:xfrm>
        </p:spPr>
        <p:txBody>
          <a:bodyPr>
            <a:normAutofit/>
          </a:bodyPr>
          <a:lstStyle/>
          <a:p>
            <a:pPr marL="0" indent="0">
              <a:buNone/>
            </a:pPr>
            <a:r>
              <a:rPr lang="en-US" dirty="0"/>
              <a:t>"The contents of this presentation are those of the authors and do not necessarily reflect any position of the US Government or the National Oceanic and Atmospheric Administration.“</a:t>
            </a:r>
          </a:p>
          <a:p>
            <a:pPr marL="0" indent="0">
              <a:buNone/>
            </a:pPr>
            <a:endParaRPr lang="en-US" dirty="0"/>
          </a:p>
          <a:p>
            <a:pPr marL="0" indent="0">
              <a:buNone/>
            </a:pPr>
            <a:r>
              <a:rPr lang="en-US" dirty="0"/>
              <a:t>Group Picture: Participation means you allow release of your likeness. Hold up your completed, signed form for the first take and turn it in to Lori in after the shoot.</a:t>
            </a:r>
          </a:p>
        </p:txBody>
      </p:sp>
    </p:spTree>
    <p:extLst>
      <p:ext uri="{BB962C8B-B14F-4D97-AF65-F5344CB8AC3E}">
        <p14:creationId xmlns:p14="http://schemas.microsoft.com/office/powerpoint/2010/main" val="414254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3B24-D258-4FF2-BE9B-77062B4F7656}"/>
              </a:ext>
            </a:extLst>
          </p:cNvPr>
          <p:cNvSpPr>
            <a:spLocks noGrp="1"/>
          </p:cNvSpPr>
          <p:nvPr>
            <p:ph type="title"/>
          </p:nvPr>
        </p:nvSpPr>
        <p:spPr/>
        <p:txBody>
          <a:bodyPr/>
          <a:lstStyle/>
          <a:p>
            <a:r>
              <a:rPr lang="en-US" dirty="0"/>
              <a:t>Entry and Parking for On-site Attendees</a:t>
            </a:r>
          </a:p>
        </p:txBody>
      </p:sp>
      <p:sp>
        <p:nvSpPr>
          <p:cNvPr id="3" name="Content Placeholder 2">
            <a:extLst>
              <a:ext uri="{FF2B5EF4-FFF2-40B4-BE49-F238E27FC236}">
                <a16:creationId xmlns:a16="http://schemas.microsoft.com/office/drawing/2014/main" id="{14285BB9-95F9-4462-8B59-26E62B27707F}"/>
              </a:ext>
            </a:extLst>
          </p:cNvPr>
          <p:cNvSpPr>
            <a:spLocks noGrp="1"/>
          </p:cNvSpPr>
          <p:nvPr>
            <p:ph idx="1"/>
          </p:nvPr>
        </p:nvSpPr>
        <p:spPr/>
        <p:txBody>
          <a:bodyPr/>
          <a:lstStyle/>
          <a:p>
            <a:r>
              <a:rPr lang="en-US" dirty="0"/>
              <a:t>Present a passport, US Driver’s license or US CAC card to the guard at the entrance kiosk.</a:t>
            </a:r>
          </a:p>
          <a:p>
            <a:r>
              <a:rPr lang="en-US" dirty="0"/>
              <a:t>Park on the second or third floors of the parking garage.</a:t>
            </a:r>
          </a:p>
          <a:p>
            <a:r>
              <a:rPr lang="en-US" dirty="0"/>
              <a:t>Enter the NCWCP through the main entrance in the front (South) of the building. </a:t>
            </a:r>
          </a:p>
          <a:p>
            <a:r>
              <a:rPr lang="en-US" dirty="0"/>
              <a:t>Proceed to the right to the conference center without passing through the in-building security</a:t>
            </a:r>
          </a:p>
        </p:txBody>
      </p:sp>
    </p:spTree>
    <p:extLst>
      <p:ext uri="{BB962C8B-B14F-4D97-AF65-F5344CB8AC3E}">
        <p14:creationId xmlns:p14="http://schemas.microsoft.com/office/powerpoint/2010/main" val="115727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E3B8-9475-4A59-89A7-BA690A937C19}"/>
              </a:ext>
            </a:extLst>
          </p:cNvPr>
          <p:cNvSpPr>
            <a:spLocks noGrp="1"/>
          </p:cNvSpPr>
          <p:nvPr>
            <p:ph type="title"/>
          </p:nvPr>
        </p:nvSpPr>
        <p:spPr>
          <a:xfrm>
            <a:off x="838200" y="18753"/>
            <a:ext cx="10515600" cy="854075"/>
          </a:xfrm>
        </p:spPr>
        <p:txBody>
          <a:bodyPr/>
          <a:lstStyle/>
          <a:p>
            <a:pPr algn="ctr"/>
            <a:r>
              <a:rPr lang="en-US" dirty="0"/>
              <a:t>Foreign National Visitors</a:t>
            </a:r>
          </a:p>
        </p:txBody>
      </p:sp>
      <p:sp>
        <p:nvSpPr>
          <p:cNvPr id="3" name="Content Placeholder 2">
            <a:extLst>
              <a:ext uri="{FF2B5EF4-FFF2-40B4-BE49-F238E27FC236}">
                <a16:creationId xmlns:a16="http://schemas.microsoft.com/office/drawing/2014/main" id="{84A68C31-EE58-4C94-AFBC-F52FAFB2B10C}"/>
              </a:ext>
            </a:extLst>
          </p:cNvPr>
          <p:cNvSpPr>
            <a:spLocks noGrp="1"/>
          </p:cNvSpPr>
          <p:nvPr>
            <p:ph idx="1"/>
          </p:nvPr>
        </p:nvSpPr>
        <p:spPr>
          <a:xfrm>
            <a:off x="443345" y="746976"/>
            <a:ext cx="10910455" cy="6092272"/>
          </a:xfrm>
        </p:spPr>
        <p:txBody>
          <a:bodyPr>
            <a:normAutofit/>
          </a:bodyPr>
          <a:lstStyle/>
          <a:p>
            <a:pPr marL="0" indent="0">
              <a:buNone/>
            </a:pPr>
            <a:r>
              <a:rPr lang="en-US" dirty="0"/>
              <a:t>I, Lawrence Flynn, give the following Visitors explicit permission to use the </a:t>
            </a:r>
            <a:r>
              <a:rPr lang="en-US" dirty="0" err="1"/>
              <a:t>WiFi</a:t>
            </a:r>
            <a:r>
              <a:rPr lang="en-US" dirty="0"/>
              <a:t> and their laptops and smart phones while in the NOAA NCWCP Conference Center area:</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Burgdorf</a:t>
            </a:r>
            <a:r>
              <a:rPr lang="en-US" sz="1800" dirty="0">
                <a:latin typeface="Courier New" panose="02070309020205020404" pitchFamily="49" charset="0"/>
                <a:cs typeface="Courier New" panose="02070309020205020404" pitchFamily="49" charset="0"/>
              </a:rPr>
              <a:t>, Martin </a:t>
            </a:r>
            <a:r>
              <a:rPr lang="en-US" sz="1800" dirty="0" err="1">
                <a:latin typeface="Courier New" panose="02070309020205020404" pitchFamily="49" charset="0"/>
                <a:cs typeface="Courier New" panose="02070309020205020404" pitchFamily="49" charset="0"/>
              </a:rPr>
              <a:t>Jörg</a:t>
            </a:r>
            <a:r>
              <a:rPr lang="en-US" sz="1800" dirty="0">
                <a:latin typeface="Courier New" panose="02070309020205020404" pitchFamily="49" charset="0"/>
                <a:cs typeface="Courier New" panose="02070309020205020404" pitchFamily="49" charset="0"/>
              </a:rPr>
              <a:t>  Germany </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Castracane</a:t>
            </a:r>
            <a:r>
              <a:rPr lang="en-US" sz="1800" dirty="0">
                <a:latin typeface="Courier New" panose="02070309020205020404" pitchFamily="49" charset="0"/>
                <a:cs typeface="Courier New" panose="02070309020205020404" pitchFamily="49" charset="0"/>
              </a:rPr>
              <a:t>, Paolo      Italy</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Eiki</a:t>
            </a:r>
            <a:r>
              <a:rPr lang="en-US" sz="1800" dirty="0">
                <a:latin typeface="Courier New" panose="02070309020205020404" pitchFamily="49" charset="0"/>
                <a:cs typeface="Courier New" panose="02070309020205020404" pitchFamily="49" charset="0"/>
              </a:rPr>
              <a:t>, Misaki           Japan</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Eo</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Mijin</a:t>
            </a:r>
            <a:r>
              <a:rPr lang="en-US" sz="1800" dirty="0">
                <a:latin typeface="Courier New" panose="02070309020205020404" pitchFamily="49" charset="0"/>
                <a:cs typeface="Courier New" panose="02070309020205020404" pitchFamily="49" charset="0"/>
              </a:rPr>
              <a:t>              South Korea</a:t>
            </a:r>
          </a:p>
          <a:p>
            <a:pPr>
              <a:spcBef>
                <a:spcPts val="0"/>
              </a:spcBef>
            </a:pPr>
            <a:r>
              <a:rPr lang="en-US" sz="1800" dirty="0">
                <a:latin typeface="Courier New" panose="02070309020205020404" pitchFamily="49" charset="0"/>
                <a:cs typeface="Courier New" panose="02070309020205020404" pitchFamily="49" charset="0"/>
              </a:rPr>
              <a:t>  Hewison, Timothy       Germany</a:t>
            </a:r>
          </a:p>
          <a:p>
            <a:pPr>
              <a:spcBef>
                <a:spcPts val="0"/>
              </a:spcBef>
            </a:pPr>
            <a:r>
              <a:rPr lang="en-US" sz="1800" dirty="0">
                <a:latin typeface="Courier New" panose="02070309020205020404" pitchFamily="49" charset="0"/>
                <a:cs typeface="Courier New" panose="02070309020205020404" pitchFamily="49" charset="0"/>
              </a:rPr>
              <a:t>  Hwang, </a:t>
            </a:r>
            <a:r>
              <a:rPr lang="en-US" sz="1800" dirty="0" err="1">
                <a:latin typeface="Courier New" panose="02070309020205020404" pitchFamily="49" charset="0"/>
                <a:cs typeface="Courier New" panose="02070309020205020404" pitchFamily="49" charset="0"/>
              </a:rPr>
              <a:t>Eui</a:t>
            </a:r>
            <a:r>
              <a:rPr lang="en-US" sz="1800" dirty="0">
                <a:latin typeface="Courier New" panose="02070309020205020404" pitchFamily="49" charset="0"/>
                <a:cs typeface="Courier New" panose="02070309020205020404" pitchFamily="49" charset="0"/>
              </a:rPr>
              <a:t>-Dong        South Korea</a:t>
            </a:r>
          </a:p>
          <a:p>
            <a:pPr>
              <a:spcBef>
                <a:spcPts val="0"/>
              </a:spcBef>
            </a:pPr>
            <a:r>
              <a:rPr lang="en-US" sz="1800" dirty="0">
                <a:latin typeface="Courier New" panose="02070309020205020404" pitchFamily="49" charset="0"/>
                <a:cs typeface="Courier New" panose="02070309020205020404" pitchFamily="49" charset="0"/>
              </a:rPr>
              <a:t>  Kim, </a:t>
            </a:r>
            <a:r>
              <a:rPr lang="en-US" sz="1800" dirty="0" err="1">
                <a:latin typeface="Courier New" panose="02070309020205020404" pitchFamily="49" charset="0"/>
                <a:cs typeface="Courier New" panose="02070309020205020404" pitchFamily="49" charset="0"/>
              </a:rPr>
              <a:t>Jiyoung</a:t>
            </a:r>
            <a:r>
              <a:rPr lang="en-US" sz="1800" dirty="0">
                <a:latin typeface="Courier New" panose="02070309020205020404" pitchFamily="49" charset="0"/>
                <a:cs typeface="Courier New" panose="02070309020205020404" pitchFamily="49" charset="0"/>
              </a:rPr>
              <a:t>           South Korea</a:t>
            </a:r>
          </a:p>
          <a:p>
            <a:pPr>
              <a:spcBef>
                <a:spcPts val="0"/>
              </a:spcBef>
            </a:pPr>
            <a:r>
              <a:rPr lang="en-US" sz="1800" dirty="0">
                <a:latin typeface="Courier New" panose="02070309020205020404" pitchFamily="49" charset="0"/>
                <a:cs typeface="Courier New" panose="02070309020205020404" pitchFamily="49" charset="0"/>
              </a:rPr>
              <a:t>  Kodera, </a:t>
            </a:r>
            <a:r>
              <a:rPr lang="en-US" sz="1800" dirty="0" err="1">
                <a:latin typeface="Courier New" panose="02070309020205020404" pitchFamily="49" charset="0"/>
                <a:cs typeface="Courier New" panose="02070309020205020404" pitchFamily="49" charset="0"/>
              </a:rPr>
              <a:t>Kazuki</a:t>
            </a:r>
            <a:r>
              <a:rPr lang="en-US" sz="1800" dirty="0">
                <a:latin typeface="Courier New" panose="02070309020205020404" pitchFamily="49" charset="0"/>
                <a:cs typeface="Courier New" panose="02070309020205020404" pitchFamily="49" charset="0"/>
              </a:rPr>
              <a:t>         Japan</a:t>
            </a:r>
          </a:p>
          <a:p>
            <a:pPr>
              <a:spcBef>
                <a:spcPts val="0"/>
              </a:spcBef>
            </a:pPr>
            <a:r>
              <a:rPr lang="en-US" sz="1800" dirty="0">
                <a:latin typeface="Courier New" panose="02070309020205020404" pitchFamily="49" charset="0"/>
                <a:cs typeface="Courier New" panose="02070309020205020404" pitchFamily="49" charset="0"/>
              </a:rPr>
              <a:t>  Lee, </a:t>
            </a:r>
            <a:r>
              <a:rPr lang="en-US" sz="1800" dirty="0" err="1">
                <a:latin typeface="Courier New" panose="02070309020205020404" pitchFamily="49" charset="0"/>
                <a:cs typeface="Courier New" panose="02070309020205020404" pitchFamily="49" charset="0"/>
              </a:rPr>
              <a:t>Yeeun</a:t>
            </a:r>
            <a:r>
              <a:rPr lang="en-US" sz="1800" dirty="0">
                <a:latin typeface="Courier New" panose="02070309020205020404" pitchFamily="49" charset="0"/>
                <a:cs typeface="Courier New" panose="02070309020205020404" pitchFamily="49" charset="0"/>
              </a:rPr>
              <a:t>             South Korea</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Lekouara</a:t>
            </a:r>
            <a:r>
              <a:rPr lang="en-US" sz="1800" dirty="0">
                <a:latin typeface="Courier New" panose="02070309020205020404" pitchFamily="49" charset="0"/>
                <a:cs typeface="Courier New" panose="02070309020205020404" pitchFamily="49" charset="0"/>
              </a:rPr>
              <a:t>, Mounir       France</a:t>
            </a:r>
          </a:p>
          <a:p>
            <a:pPr>
              <a:spcBef>
                <a:spcPts val="0"/>
              </a:spcBef>
            </a:pPr>
            <a:r>
              <a:rPr lang="en-US" sz="1800" dirty="0">
                <a:latin typeface="Courier New" panose="02070309020205020404" pitchFamily="49" charset="0"/>
                <a:cs typeface="Courier New" panose="02070309020205020404" pitchFamily="49" charset="0"/>
              </a:rPr>
              <a:t>  Loyola, Diego          Germany</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Mittaz</a:t>
            </a:r>
            <a:r>
              <a:rPr lang="en-US" sz="1800" dirty="0">
                <a:latin typeface="Courier New" panose="02070309020205020404" pitchFamily="49" charset="0"/>
                <a:cs typeface="Courier New" panose="02070309020205020404" pitchFamily="49" charset="0"/>
              </a:rPr>
              <a:t>, Jonathan       United Kingdom</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Nagatsuma</a:t>
            </a:r>
            <a:r>
              <a:rPr lang="en-US" sz="1800" dirty="0">
                <a:latin typeface="Courier New" panose="02070309020205020404" pitchFamily="49" charset="0"/>
                <a:cs typeface="Courier New" panose="02070309020205020404" pitchFamily="49" charset="0"/>
              </a:rPr>
              <a:t>, Tsutomu     Japan</a:t>
            </a:r>
          </a:p>
          <a:p>
            <a:pPr>
              <a:spcBef>
                <a:spcPts val="0"/>
              </a:spcBef>
            </a:pPr>
            <a:r>
              <a:rPr lang="en-US" sz="1800" dirty="0">
                <a:latin typeface="Courier New" panose="02070309020205020404" pitchFamily="49" charset="0"/>
                <a:cs typeface="Courier New" panose="02070309020205020404" pitchFamily="49" charset="0"/>
              </a:rPr>
              <a:t>  Oh, Tae-Hyeong         South Korea</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Okuyama</a:t>
            </a:r>
            <a:r>
              <a:rPr lang="en-US" sz="1800" dirty="0">
                <a:latin typeface="Courier New" panose="02070309020205020404" pitchFamily="49" charset="0"/>
                <a:cs typeface="Courier New" panose="02070309020205020404" pitchFamily="49" charset="0"/>
              </a:rPr>
              <a:t>, Arata         Japan</a:t>
            </a:r>
          </a:p>
          <a:p>
            <a:pPr>
              <a:spcBef>
                <a:spcPts val="0"/>
              </a:spcBef>
            </a:pPr>
            <a:r>
              <a:rPr lang="en-US" sz="1800" dirty="0">
                <a:latin typeface="Courier New" panose="02070309020205020404" pitchFamily="49" charset="0"/>
                <a:cs typeface="Courier New" panose="02070309020205020404" pitchFamily="49" charset="0"/>
              </a:rPr>
              <a:t>  Ray, </a:t>
            </a:r>
            <a:r>
              <a:rPr lang="en-US" sz="1800" dirty="0" err="1">
                <a:latin typeface="Courier New" panose="02070309020205020404" pitchFamily="49" charset="0"/>
                <a:cs typeface="Courier New" panose="02070309020205020404" pitchFamily="49" charset="0"/>
              </a:rPr>
              <a:t>Kamaljit</a:t>
            </a:r>
            <a:r>
              <a:rPr lang="en-US" sz="1800" dirty="0">
                <a:latin typeface="Courier New" panose="02070309020205020404" pitchFamily="49" charset="0"/>
                <a:cs typeface="Courier New" panose="02070309020205020404" pitchFamily="49" charset="0"/>
              </a:rPr>
              <a:t>          India</a:t>
            </a:r>
          </a:p>
          <a:p>
            <a:pPr>
              <a:spcBef>
                <a:spcPts val="0"/>
              </a:spcBef>
            </a:pPr>
            <a:r>
              <a:rPr lang="en-US" sz="1800" dirty="0">
                <a:latin typeface="Courier New" panose="02070309020205020404" pitchFamily="49" charset="0"/>
                <a:cs typeface="Courier New" panose="02070309020205020404" pitchFamily="49" charset="0"/>
              </a:rPr>
              <a:t>  Sandberg, Ingmar       Sweden</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Woolliams</a:t>
            </a:r>
            <a:r>
              <a:rPr lang="en-US" sz="1800" dirty="0">
                <a:latin typeface="Courier New" panose="02070309020205020404" pitchFamily="49" charset="0"/>
                <a:cs typeface="Courier New" panose="02070309020205020404" pitchFamily="49" charset="0"/>
              </a:rPr>
              <a:t>, Emma        United Kingdom</a:t>
            </a:r>
          </a:p>
          <a:p>
            <a:pPr>
              <a:spcBef>
                <a:spcPts val="0"/>
              </a:spcBef>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0457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D2C6-C5E0-43D8-BC3C-92EBF0266AB6}"/>
              </a:ext>
            </a:extLst>
          </p:cNvPr>
          <p:cNvSpPr>
            <a:spLocks noGrp="1"/>
          </p:cNvSpPr>
          <p:nvPr>
            <p:ph type="title"/>
          </p:nvPr>
        </p:nvSpPr>
        <p:spPr/>
        <p:txBody>
          <a:bodyPr/>
          <a:lstStyle/>
          <a:p>
            <a:r>
              <a:rPr lang="en-US" dirty="0"/>
              <a:t>Domestic in-person attendees</a:t>
            </a:r>
          </a:p>
        </p:txBody>
      </p:sp>
      <p:sp>
        <p:nvSpPr>
          <p:cNvPr id="3" name="Content Placeholder 2">
            <a:extLst>
              <a:ext uri="{FF2B5EF4-FFF2-40B4-BE49-F238E27FC236}">
                <a16:creationId xmlns:a16="http://schemas.microsoft.com/office/drawing/2014/main" id="{90F71276-B080-4D82-8EED-C7E4DC81C590}"/>
              </a:ext>
            </a:extLst>
          </p:cNvPr>
          <p:cNvSpPr>
            <a:spLocks noGrp="1"/>
          </p:cNvSpPr>
          <p:nvPr>
            <p:ph idx="1"/>
          </p:nvPr>
        </p:nvSpPr>
        <p:spPr>
          <a:xfrm>
            <a:off x="838200" y="1825625"/>
            <a:ext cx="4135582" cy="4351338"/>
          </a:xfrm>
        </p:spPr>
        <p:txBody>
          <a:bodyPr>
            <a:normAutofit fontScale="85000" lnSpcReduction="20000"/>
          </a:bodyPr>
          <a:lstStyle/>
          <a:p>
            <a:pPr>
              <a:spcBef>
                <a:spcPts val="0"/>
              </a:spcBef>
            </a:pPr>
            <a:r>
              <a:rPr lang="en-US" dirty="0"/>
              <a:t>Jack </a:t>
            </a:r>
            <a:r>
              <a:rPr lang="en-US" dirty="0" err="1"/>
              <a:t>Xiong</a:t>
            </a:r>
            <a:endParaRPr lang="en-US" dirty="0"/>
          </a:p>
          <a:p>
            <a:pPr>
              <a:spcBef>
                <a:spcPts val="0"/>
              </a:spcBef>
            </a:pPr>
            <a:r>
              <a:rPr lang="en-US" dirty="0"/>
              <a:t>Sergei Marchenko</a:t>
            </a:r>
          </a:p>
          <a:p>
            <a:pPr>
              <a:spcBef>
                <a:spcPts val="0"/>
              </a:spcBef>
            </a:pPr>
            <a:r>
              <a:rPr lang="en-US" dirty="0"/>
              <a:t>Robert Levy</a:t>
            </a:r>
          </a:p>
          <a:p>
            <a:pPr>
              <a:spcBef>
                <a:spcPts val="0"/>
              </a:spcBef>
            </a:pPr>
            <a:r>
              <a:rPr lang="en-US" dirty="0"/>
              <a:t>Betsy </a:t>
            </a:r>
            <a:r>
              <a:rPr lang="en-US" dirty="0" err="1"/>
              <a:t>Weatherhead</a:t>
            </a:r>
            <a:endParaRPr lang="en-US" dirty="0"/>
          </a:p>
          <a:p>
            <a:pPr>
              <a:spcBef>
                <a:spcPts val="0"/>
              </a:spcBef>
            </a:pPr>
            <a:r>
              <a:rPr lang="en-US" dirty="0"/>
              <a:t>Rob Rosenberg</a:t>
            </a:r>
          </a:p>
          <a:p>
            <a:pPr>
              <a:spcBef>
                <a:spcPts val="0"/>
              </a:spcBef>
            </a:pPr>
            <a:r>
              <a:rPr lang="en-US" dirty="0"/>
              <a:t>Tom Stone</a:t>
            </a:r>
          </a:p>
          <a:p>
            <a:pPr>
              <a:spcBef>
                <a:spcPts val="0"/>
              </a:spcBef>
            </a:pPr>
            <a:r>
              <a:rPr lang="en-US" dirty="0"/>
              <a:t>Stephen Maxwell</a:t>
            </a:r>
          </a:p>
          <a:p>
            <a:pPr>
              <a:spcBef>
                <a:spcPts val="0"/>
              </a:spcBef>
            </a:pPr>
            <a:r>
              <a:rPr lang="en-US" dirty="0"/>
              <a:t>Dave Tobin</a:t>
            </a:r>
          </a:p>
          <a:p>
            <a:pPr>
              <a:spcBef>
                <a:spcPts val="0"/>
              </a:spcBef>
            </a:pPr>
            <a:r>
              <a:rPr lang="en-US" dirty="0"/>
              <a:t>Raj Bhatt</a:t>
            </a:r>
          </a:p>
          <a:p>
            <a:pPr>
              <a:spcBef>
                <a:spcPts val="0"/>
              </a:spcBef>
            </a:pPr>
            <a:r>
              <a:rPr lang="en-US" dirty="0"/>
              <a:t>Kerry Meyer</a:t>
            </a:r>
          </a:p>
          <a:p>
            <a:pPr>
              <a:spcBef>
                <a:spcPts val="0"/>
              </a:spcBef>
            </a:pPr>
            <a:r>
              <a:rPr lang="en-US" dirty="0"/>
              <a:t>Dave </a:t>
            </a:r>
            <a:r>
              <a:rPr lang="en-US" dirty="0" err="1"/>
              <a:t>Doelling</a:t>
            </a:r>
            <a:endParaRPr lang="en-US" dirty="0"/>
          </a:p>
          <a:p>
            <a:pPr>
              <a:spcBef>
                <a:spcPts val="0"/>
              </a:spcBef>
            </a:pPr>
            <a:r>
              <a:rPr lang="en-US" dirty="0"/>
              <a:t>Kevin </a:t>
            </a:r>
            <a:r>
              <a:rPr lang="en-US" dirty="0" err="1"/>
              <a:t>Turpie</a:t>
            </a:r>
            <a:endParaRPr lang="en-US" dirty="0"/>
          </a:p>
          <a:p>
            <a:pPr>
              <a:spcBef>
                <a:spcPts val="0"/>
              </a:spcBef>
            </a:pPr>
            <a:r>
              <a:rPr lang="en-US" dirty="0"/>
              <a:t>Sandy </a:t>
            </a:r>
            <a:r>
              <a:rPr lang="en-US" dirty="0" err="1"/>
              <a:t>Preaux</a:t>
            </a:r>
            <a:endParaRPr lang="en-US" dirty="0"/>
          </a:p>
          <a:p>
            <a:pPr>
              <a:spcBef>
                <a:spcPts val="0"/>
              </a:spcBef>
            </a:pPr>
            <a:r>
              <a:rPr lang="en-US" dirty="0" err="1"/>
              <a:t>Costy</a:t>
            </a:r>
            <a:r>
              <a:rPr lang="en-US" dirty="0"/>
              <a:t> </a:t>
            </a:r>
            <a:r>
              <a:rPr lang="en-US" dirty="0" err="1"/>
              <a:t>Lukashin</a:t>
            </a:r>
            <a:endParaRPr lang="en-US" dirty="0"/>
          </a:p>
          <a:p>
            <a:pPr>
              <a:spcBef>
                <a:spcPts val="0"/>
              </a:spcBef>
            </a:pPr>
            <a:r>
              <a:rPr lang="en-US" dirty="0"/>
              <a:t>Hugh Kieffer</a:t>
            </a:r>
          </a:p>
          <a:p>
            <a:endParaRPr lang="en-US" dirty="0"/>
          </a:p>
        </p:txBody>
      </p:sp>
      <p:sp>
        <p:nvSpPr>
          <p:cNvPr id="4" name="Content Placeholder 2">
            <a:extLst>
              <a:ext uri="{FF2B5EF4-FFF2-40B4-BE49-F238E27FC236}">
                <a16:creationId xmlns:a16="http://schemas.microsoft.com/office/drawing/2014/main" id="{9F2293D1-8FF3-43C9-BF7C-D3ADBEB29D36}"/>
              </a:ext>
            </a:extLst>
          </p:cNvPr>
          <p:cNvSpPr txBox="1">
            <a:spLocks/>
          </p:cNvSpPr>
          <p:nvPr/>
        </p:nvSpPr>
        <p:spPr>
          <a:xfrm>
            <a:off x="5680365" y="1593273"/>
            <a:ext cx="4135582" cy="506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800" dirty="0"/>
              <a:t>Mitch Goldberg</a:t>
            </a:r>
          </a:p>
          <a:p>
            <a:pPr>
              <a:spcBef>
                <a:spcPts val="0"/>
              </a:spcBef>
            </a:pPr>
            <a:r>
              <a:rPr lang="en-US" sz="1800" dirty="0"/>
              <a:t>Doug Howard</a:t>
            </a:r>
          </a:p>
          <a:p>
            <a:pPr>
              <a:spcBef>
                <a:spcPts val="0"/>
              </a:spcBef>
            </a:pPr>
            <a:r>
              <a:rPr lang="en-US" sz="1800" dirty="0"/>
              <a:t>Fangfang Yu</a:t>
            </a:r>
          </a:p>
          <a:p>
            <a:pPr>
              <a:spcBef>
                <a:spcPts val="0"/>
              </a:spcBef>
            </a:pPr>
            <a:r>
              <a:rPr lang="en-US" sz="1800" dirty="0"/>
              <a:t>Larry Flynn</a:t>
            </a:r>
          </a:p>
          <a:p>
            <a:pPr>
              <a:spcBef>
                <a:spcPts val="0"/>
              </a:spcBef>
            </a:pPr>
            <a:r>
              <a:rPr lang="en-US" sz="1800" dirty="0"/>
              <a:t>Fred Wu</a:t>
            </a:r>
          </a:p>
          <a:p>
            <a:pPr>
              <a:spcBef>
                <a:spcPts val="0"/>
              </a:spcBef>
            </a:pPr>
            <a:r>
              <a:rPr lang="en-US" sz="1800" dirty="0" err="1"/>
              <a:t>Ninghai</a:t>
            </a:r>
            <a:r>
              <a:rPr lang="en-US" sz="1800" dirty="0"/>
              <a:t> Sun</a:t>
            </a:r>
          </a:p>
          <a:p>
            <a:pPr>
              <a:spcBef>
                <a:spcPts val="0"/>
              </a:spcBef>
            </a:pPr>
            <a:r>
              <a:rPr lang="en-US" sz="1800" dirty="0" err="1"/>
              <a:t>Changyong</a:t>
            </a:r>
            <a:r>
              <a:rPr lang="en-US" sz="1800" dirty="0"/>
              <a:t> Cao</a:t>
            </a:r>
          </a:p>
          <a:p>
            <a:pPr>
              <a:spcBef>
                <a:spcPts val="0"/>
              </a:spcBef>
            </a:pPr>
            <a:r>
              <a:rPr lang="en-US" sz="1800" dirty="0"/>
              <a:t>Andrew Collard</a:t>
            </a:r>
          </a:p>
          <a:p>
            <a:pPr>
              <a:spcBef>
                <a:spcPts val="0"/>
              </a:spcBef>
            </a:pPr>
            <a:r>
              <a:rPr lang="en-US" sz="1800" dirty="0"/>
              <a:t>Ben Johnson</a:t>
            </a:r>
          </a:p>
          <a:p>
            <a:pPr>
              <a:spcBef>
                <a:spcPts val="0"/>
              </a:spcBef>
            </a:pPr>
            <a:r>
              <a:rPr lang="en-US" sz="1800" dirty="0"/>
              <a:t>Mark Liu</a:t>
            </a:r>
          </a:p>
          <a:p>
            <a:pPr>
              <a:spcBef>
                <a:spcPts val="0"/>
              </a:spcBef>
            </a:pPr>
            <a:r>
              <a:rPr lang="en-US" sz="1800" dirty="0"/>
              <a:t>Siena </a:t>
            </a:r>
            <a:r>
              <a:rPr lang="en-US" sz="1800" dirty="0" err="1"/>
              <a:t>Iacovazzi</a:t>
            </a:r>
            <a:endParaRPr lang="en-US" sz="1800" dirty="0"/>
          </a:p>
          <a:p>
            <a:pPr>
              <a:spcBef>
                <a:spcPts val="0"/>
              </a:spcBef>
            </a:pPr>
            <a:r>
              <a:rPr lang="en-US" sz="1800" dirty="0" err="1"/>
              <a:t>Banghua</a:t>
            </a:r>
            <a:r>
              <a:rPr lang="en-US" sz="1800" dirty="0"/>
              <a:t> Yan</a:t>
            </a:r>
          </a:p>
          <a:p>
            <a:pPr>
              <a:spcBef>
                <a:spcPts val="0"/>
              </a:spcBef>
            </a:pPr>
            <a:r>
              <a:rPr lang="en-US" sz="1800" dirty="0"/>
              <a:t>Likun Wang</a:t>
            </a:r>
          </a:p>
          <a:p>
            <a:pPr>
              <a:spcBef>
                <a:spcPts val="0"/>
              </a:spcBef>
            </a:pPr>
            <a:r>
              <a:rPr lang="en-US" sz="1800" dirty="0"/>
              <a:t>Hui Xu</a:t>
            </a:r>
          </a:p>
          <a:p>
            <a:pPr>
              <a:spcBef>
                <a:spcPts val="0"/>
              </a:spcBef>
            </a:pPr>
            <a:r>
              <a:rPr lang="en-US" sz="1800" dirty="0"/>
              <a:t>Jessica Matthews</a:t>
            </a:r>
          </a:p>
          <a:p>
            <a:pPr>
              <a:spcBef>
                <a:spcPts val="0"/>
              </a:spcBef>
            </a:pPr>
            <a:r>
              <a:rPr lang="en-US" sz="1800" dirty="0"/>
              <a:t>Bikash Basnet</a:t>
            </a:r>
          </a:p>
          <a:p>
            <a:pPr>
              <a:spcBef>
                <a:spcPts val="0"/>
              </a:spcBef>
            </a:pPr>
            <a:r>
              <a:rPr lang="en-US" sz="1800" dirty="0"/>
              <a:t>Vladimir </a:t>
            </a:r>
            <a:r>
              <a:rPr lang="en-US" sz="1800" dirty="0" err="1"/>
              <a:t>Kondratovich</a:t>
            </a:r>
            <a:endParaRPr lang="en-US" sz="1800" dirty="0"/>
          </a:p>
          <a:p>
            <a:pPr>
              <a:spcBef>
                <a:spcPts val="0"/>
              </a:spcBef>
            </a:pPr>
            <a:r>
              <a:rPr lang="en-US" sz="1800" dirty="0"/>
              <a:t>Manik Bali</a:t>
            </a:r>
          </a:p>
        </p:txBody>
      </p:sp>
    </p:spTree>
    <p:extLst>
      <p:ext uri="{BB962C8B-B14F-4D97-AF65-F5344CB8AC3E}">
        <p14:creationId xmlns:p14="http://schemas.microsoft.com/office/powerpoint/2010/main" val="141857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468A5-DD75-4BED-872F-9D8447D62375}"/>
              </a:ext>
            </a:extLst>
          </p:cNvPr>
          <p:cNvSpPr>
            <a:spLocks noGrp="1"/>
          </p:cNvSpPr>
          <p:nvPr>
            <p:ph type="title"/>
          </p:nvPr>
        </p:nvSpPr>
        <p:spPr/>
        <p:txBody>
          <a:bodyPr>
            <a:normAutofit/>
          </a:bodyPr>
          <a:lstStyle/>
          <a:p>
            <a:pPr algn="ctr"/>
            <a:r>
              <a:rPr lang="en-US" sz="6000" dirty="0" err="1"/>
              <a:t>WiFi</a:t>
            </a:r>
            <a:r>
              <a:rPr lang="en-US" sz="6000" dirty="0"/>
              <a:t> Access</a:t>
            </a:r>
          </a:p>
        </p:txBody>
      </p:sp>
      <p:sp>
        <p:nvSpPr>
          <p:cNvPr id="3" name="Content Placeholder 2">
            <a:extLst>
              <a:ext uri="{FF2B5EF4-FFF2-40B4-BE49-F238E27FC236}">
                <a16:creationId xmlns:a16="http://schemas.microsoft.com/office/drawing/2014/main" id="{18D4755E-6D1E-4CA8-A8CF-D6DF88086D86}"/>
              </a:ext>
            </a:extLst>
          </p:cNvPr>
          <p:cNvSpPr>
            <a:spLocks noGrp="1"/>
          </p:cNvSpPr>
          <p:nvPr>
            <p:ph idx="1"/>
          </p:nvPr>
        </p:nvSpPr>
        <p:spPr/>
        <p:txBody>
          <a:bodyPr/>
          <a:lstStyle/>
          <a:p>
            <a:r>
              <a:rPr lang="en-US" sz="3600" dirty="0"/>
              <a:t>To access the public guest </a:t>
            </a:r>
            <a:r>
              <a:rPr lang="en-US" sz="3600" dirty="0" err="1"/>
              <a:t>WiFi</a:t>
            </a:r>
            <a:r>
              <a:rPr lang="en-US" sz="3600" dirty="0"/>
              <a:t> in NCWCP, you will need to open your </a:t>
            </a:r>
            <a:r>
              <a:rPr lang="en-US" sz="3600" dirty="0" err="1"/>
              <a:t>WiFi</a:t>
            </a:r>
            <a:r>
              <a:rPr lang="en-US" sz="3600" dirty="0"/>
              <a:t> network menu and select the “</a:t>
            </a:r>
            <a:r>
              <a:rPr lang="en-US" sz="3600" dirty="0" err="1"/>
              <a:t>noaaguest</a:t>
            </a:r>
            <a:r>
              <a:rPr lang="en-US" sz="3600" dirty="0"/>
              <a:t>” </a:t>
            </a:r>
            <a:r>
              <a:rPr lang="en-US" sz="3600" dirty="0" err="1"/>
              <a:t>WiFi</a:t>
            </a:r>
            <a:r>
              <a:rPr lang="en-US" sz="3600" dirty="0"/>
              <a:t> network.</a:t>
            </a:r>
            <a:endParaRPr lang="en-US" sz="3600" b="0" dirty="0">
              <a:effectLst/>
            </a:endParaRPr>
          </a:p>
          <a:p>
            <a:r>
              <a:rPr lang="en-US" sz="3600" dirty="0"/>
              <a:t>Next, when you open your web browser, you should be directed to a log-in page, where you enter your email address (any active email address), then click the “Connect” button underneath the entry field.</a:t>
            </a:r>
            <a:br>
              <a:rPr lang="en-US" dirty="0"/>
            </a:br>
            <a:endParaRPr lang="en-US" dirty="0"/>
          </a:p>
        </p:txBody>
      </p:sp>
    </p:spTree>
    <p:extLst>
      <p:ext uri="{BB962C8B-B14F-4D97-AF65-F5344CB8AC3E}">
        <p14:creationId xmlns:p14="http://schemas.microsoft.com/office/powerpoint/2010/main" val="174416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301B-0917-4B7E-969C-11241D09532F}"/>
              </a:ext>
            </a:extLst>
          </p:cNvPr>
          <p:cNvSpPr>
            <a:spLocks noGrp="1"/>
          </p:cNvSpPr>
          <p:nvPr>
            <p:ph type="title"/>
          </p:nvPr>
        </p:nvSpPr>
        <p:spPr>
          <a:xfrm>
            <a:off x="838200" y="365126"/>
            <a:ext cx="10515600" cy="407606"/>
          </a:xfrm>
        </p:spPr>
        <p:txBody>
          <a:bodyPr>
            <a:normAutofit fontScale="90000"/>
          </a:bodyPr>
          <a:lstStyle/>
          <a:p>
            <a:pPr algn="ctr"/>
            <a:r>
              <a:rPr lang="en-US" dirty="0"/>
              <a:t>Breaks, Lunch &amp; Dinner</a:t>
            </a:r>
          </a:p>
        </p:txBody>
      </p:sp>
      <p:sp>
        <p:nvSpPr>
          <p:cNvPr id="3" name="Content Placeholder 2">
            <a:extLst>
              <a:ext uri="{FF2B5EF4-FFF2-40B4-BE49-F238E27FC236}">
                <a16:creationId xmlns:a16="http://schemas.microsoft.com/office/drawing/2014/main" id="{0F42F026-543F-48B3-BB15-E96E410B671B}"/>
              </a:ext>
            </a:extLst>
          </p:cNvPr>
          <p:cNvSpPr>
            <a:spLocks noGrp="1"/>
          </p:cNvSpPr>
          <p:nvPr>
            <p:ph idx="1"/>
          </p:nvPr>
        </p:nvSpPr>
        <p:spPr>
          <a:xfrm>
            <a:off x="498764" y="978794"/>
            <a:ext cx="10855036" cy="5879206"/>
          </a:xfrm>
        </p:spPr>
        <p:txBody>
          <a:bodyPr>
            <a:normAutofit fontScale="92500" lnSpcReduction="10000"/>
          </a:bodyPr>
          <a:lstStyle/>
          <a:p>
            <a:r>
              <a:rPr lang="en-US" sz="3200" dirty="0"/>
              <a:t>Coffee and light snacks will be available before the meeting and during breaks.</a:t>
            </a:r>
          </a:p>
          <a:p>
            <a:r>
              <a:rPr lang="en-US" sz="3200" dirty="0"/>
              <a:t>Lunch is “buy your own”. Box lunches, salads or grill combinations can be ordered in the morning, before 9:30 AM, and will be delivered at the lunch break.</a:t>
            </a:r>
          </a:p>
          <a:p>
            <a:pPr marL="0" indent="0">
              <a:buNone/>
            </a:pPr>
            <a:r>
              <a:rPr lang="en-US" sz="3200" dirty="0"/>
              <a:t>     </a:t>
            </a:r>
            <a:r>
              <a:rPr lang="en-US" sz="3200" dirty="0">
                <a:hlinkClick r:id="rId2"/>
              </a:rPr>
              <a:t>https://kloudcafe.wufoo.com/forms/qd2hfmv0xm2yqw/</a:t>
            </a:r>
            <a:r>
              <a:rPr lang="en-US" sz="3200" dirty="0"/>
              <a:t> </a:t>
            </a:r>
          </a:p>
          <a:p>
            <a:pPr marL="0" indent="0">
              <a:buNone/>
            </a:pPr>
            <a:r>
              <a:rPr lang="en-US" sz="3200" dirty="0"/>
              <a:t>   Or you can go directly to the café and order from their menu.</a:t>
            </a:r>
          </a:p>
          <a:p>
            <a:r>
              <a:rPr lang="en-US" sz="3200" dirty="0"/>
              <a:t>There is another café just down the road in the building by the circle: </a:t>
            </a:r>
            <a:r>
              <a:rPr lang="en-US" sz="3200" dirty="0">
                <a:hlinkClick r:id="rId3"/>
              </a:rPr>
              <a:t>https://www.cafeatrio.com/</a:t>
            </a:r>
            <a:r>
              <a:rPr lang="en-US" sz="3200" dirty="0"/>
              <a:t> </a:t>
            </a:r>
          </a:p>
          <a:p>
            <a:r>
              <a:rPr lang="en-US" sz="3200" dirty="0"/>
              <a:t>If there is interest in a no-host meeting dinner, we can discuss it today.</a:t>
            </a:r>
          </a:p>
          <a:p>
            <a:r>
              <a:rPr lang="en-US" sz="3200" dirty="0">
                <a:solidFill>
                  <a:srgbClr val="00B050"/>
                </a:solidFill>
              </a:rPr>
              <a:t>NO FOOD OR DRINKS (except Speakers’ waters) are allowed in the Auditorium. Food and Drinks ARE allowed in the Meeting Rooms.</a:t>
            </a:r>
          </a:p>
          <a:p>
            <a:endParaRPr lang="en-US" sz="3200" dirty="0"/>
          </a:p>
        </p:txBody>
      </p:sp>
    </p:spTree>
    <p:extLst>
      <p:ext uri="{BB962C8B-B14F-4D97-AF65-F5344CB8AC3E}">
        <p14:creationId xmlns:p14="http://schemas.microsoft.com/office/powerpoint/2010/main" val="76024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226F-95FA-4ED3-8916-292560C157A6}"/>
              </a:ext>
            </a:extLst>
          </p:cNvPr>
          <p:cNvSpPr>
            <a:spLocks noGrp="1"/>
          </p:cNvSpPr>
          <p:nvPr>
            <p:ph type="title"/>
          </p:nvPr>
        </p:nvSpPr>
        <p:spPr>
          <a:xfrm>
            <a:off x="838200" y="32613"/>
            <a:ext cx="10515600" cy="673966"/>
          </a:xfrm>
        </p:spPr>
        <p:txBody>
          <a:bodyPr>
            <a:normAutofit fontScale="90000"/>
          </a:bodyPr>
          <a:lstStyle/>
          <a:p>
            <a:pPr algn="ctr"/>
            <a:r>
              <a:rPr lang="en-US" dirty="0"/>
              <a:t>General</a:t>
            </a:r>
          </a:p>
        </p:txBody>
      </p:sp>
      <p:sp>
        <p:nvSpPr>
          <p:cNvPr id="3" name="Content Placeholder 2">
            <a:extLst>
              <a:ext uri="{FF2B5EF4-FFF2-40B4-BE49-F238E27FC236}">
                <a16:creationId xmlns:a16="http://schemas.microsoft.com/office/drawing/2014/main" id="{9A5A2308-C723-4266-BDD0-8BF3C7730DFC}"/>
              </a:ext>
            </a:extLst>
          </p:cNvPr>
          <p:cNvSpPr>
            <a:spLocks noGrp="1"/>
          </p:cNvSpPr>
          <p:nvPr>
            <p:ph idx="1"/>
          </p:nvPr>
        </p:nvSpPr>
        <p:spPr>
          <a:xfrm>
            <a:off x="838200" y="872836"/>
            <a:ext cx="10515600" cy="5791200"/>
          </a:xfrm>
        </p:spPr>
        <p:txBody>
          <a:bodyPr>
            <a:normAutofit lnSpcReduction="10000"/>
          </a:bodyPr>
          <a:lstStyle/>
          <a:p>
            <a:r>
              <a:rPr lang="en-US" dirty="0"/>
              <a:t>Metro, Shuttle and Buses</a:t>
            </a:r>
          </a:p>
          <a:p>
            <a:pPr lvl="1"/>
            <a:r>
              <a:rPr lang="en-US" dirty="0"/>
              <a:t>College Park Metro Information: </a:t>
            </a:r>
            <a:r>
              <a:rPr lang="en-US" u="sng" dirty="0">
                <a:hlinkClick r:id="rId2"/>
              </a:rPr>
              <a:t>College Park-U of Md | WMATA</a:t>
            </a:r>
            <a:r>
              <a:rPr lang="en-US" u="sng" dirty="0"/>
              <a:t> (&gt;$2.50)</a:t>
            </a:r>
          </a:p>
          <a:p>
            <a:pPr lvl="1"/>
            <a:r>
              <a:rPr lang="en-US" dirty="0"/>
              <a:t>#109 Route Map: </a:t>
            </a:r>
            <a:r>
              <a:rPr lang="en-US" u="sng" dirty="0">
                <a:hlinkClick r:id="rId3"/>
              </a:rPr>
              <a:t>River Road | UMD DOTS</a:t>
            </a:r>
            <a:r>
              <a:rPr lang="en-US" dirty="0"/>
              <a:t> (Free) https://transportation.umd.edu/shuttle-um/109/802</a:t>
            </a:r>
          </a:p>
          <a:p>
            <a:pPr lvl="1"/>
            <a:r>
              <a:rPr lang="en-US" dirty="0"/>
              <a:t>#109 Schedule Times: https://transportation.umd.edu/shuttle-um/109/802#edit-group-time-stops </a:t>
            </a:r>
          </a:p>
          <a:p>
            <a:pPr lvl="1"/>
            <a:r>
              <a:rPr lang="en-US" dirty="0" err="1"/>
              <a:t>Rte</a:t>
            </a:r>
            <a:r>
              <a:rPr lang="en-US" dirty="0"/>
              <a:t> #1 Ride </a:t>
            </a:r>
            <a:r>
              <a:rPr lang="en-US" u="sng" dirty="0">
                <a:hlinkClick r:id="rId4"/>
              </a:rPr>
              <a:t>http://www.route1ride.org/</a:t>
            </a:r>
            <a:r>
              <a:rPr lang="en-US" u="sng" dirty="0"/>
              <a:t> ($1.25)</a:t>
            </a:r>
          </a:p>
          <a:p>
            <a:r>
              <a:rPr lang="en-US" dirty="0" err="1"/>
              <a:t>Covid</a:t>
            </a:r>
            <a:endParaRPr lang="en-US" dirty="0"/>
          </a:p>
          <a:p>
            <a:pPr lvl="1"/>
            <a:r>
              <a:rPr lang="en-US" dirty="0"/>
              <a:t>Mask usage is encouraged / requested / recommended. We have number of k95 masks available if you forget yours.</a:t>
            </a:r>
          </a:p>
          <a:p>
            <a:pPr lvl="1"/>
            <a:r>
              <a:rPr lang="en-US" dirty="0"/>
              <a:t>We have a number of rapid tests available if needed.</a:t>
            </a:r>
          </a:p>
          <a:p>
            <a:pPr lvl="1"/>
            <a:r>
              <a:rPr lang="en-US" dirty="0"/>
              <a:t>We have color-coded wristbands to show your preference for social distancing. </a:t>
            </a:r>
          </a:p>
          <a:p>
            <a:pPr lvl="1"/>
            <a:r>
              <a:rPr lang="en-US" dirty="0"/>
              <a:t>Prince George’s County </a:t>
            </a:r>
            <a:r>
              <a:rPr lang="en-US" u="sng" dirty="0">
                <a:hlinkClick r:id="rId5"/>
              </a:rPr>
              <a:t>CDC COVID Data Tracker: County View</a:t>
            </a:r>
            <a:r>
              <a:rPr lang="en-US" dirty="0"/>
              <a:t> </a:t>
            </a:r>
          </a:p>
          <a:p>
            <a:r>
              <a:rPr lang="en-US" dirty="0"/>
              <a:t>Posters</a:t>
            </a:r>
          </a:p>
          <a:p>
            <a:pPr lvl="1"/>
            <a:r>
              <a:rPr lang="en-US" dirty="0"/>
              <a:t>If you have a poster, contact me to get clips to pin it up on the wall.</a:t>
            </a:r>
          </a:p>
          <a:p>
            <a:endParaRPr lang="en-US" dirty="0"/>
          </a:p>
        </p:txBody>
      </p:sp>
    </p:spTree>
    <p:extLst>
      <p:ext uri="{BB962C8B-B14F-4D97-AF65-F5344CB8AC3E}">
        <p14:creationId xmlns:p14="http://schemas.microsoft.com/office/powerpoint/2010/main" val="198955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0CD12-DAA1-44B4-B016-8F5656DF803F}"/>
              </a:ext>
            </a:extLst>
          </p:cNvPr>
          <p:cNvSpPr>
            <a:spLocks noGrp="1"/>
          </p:cNvSpPr>
          <p:nvPr>
            <p:ph type="title"/>
          </p:nvPr>
        </p:nvSpPr>
        <p:spPr/>
        <p:txBody>
          <a:bodyPr/>
          <a:lstStyle/>
          <a:p>
            <a:pPr algn="ctr"/>
            <a:r>
              <a:rPr lang="en-US" dirty="0"/>
              <a:t>Visit to the Air &amp; Space Museum</a:t>
            </a:r>
          </a:p>
        </p:txBody>
      </p:sp>
      <p:sp>
        <p:nvSpPr>
          <p:cNvPr id="3" name="Content Placeholder 2">
            <a:extLst>
              <a:ext uri="{FF2B5EF4-FFF2-40B4-BE49-F238E27FC236}">
                <a16:creationId xmlns:a16="http://schemas.microsoft.com/office/drawing/2014/main" id="{414CE9B0-2200-4E05-9430-D7444DF2D61D}"/>
              </a:ext>
            </a:extLst>
          </p:cNvPr>
          <p:cNvSpPr>
            <a:spLocks noGrp="1"/>
          </p:cNvSpPr>
          <p:nvPr>
            <p:ph idx="1"/>
          </p:nvPr>
        </p:nvSpPr>
        <p:spPr>
          <a:xfrm>
            <a:off x="838200" y="1825625"/>
            <a:ext cx="10515600" cy="4667250"/>
          </a:xfrm>
        </p:spPr>
        <p:txBody>
          <a:bodyPr/>
          <a:lstStyle/>
          <a:p>
            <a:r>
              <a:rPr lang="en-US" dirty="0"/>
              <a:t>If you do not plan to attend the meeting on Wednesday afternoon, I have some free tickets for the main museum on the national mall. We would travel there by Metro. Let me know if you would like to go, or sign up on the sheet in the Lobby.</a:t>
            </a:r>
          </a:p>
          <a:p>
            <a:r>
              <a:rPr lang="en-US" dirty="0"/>
              <a:t>Fred Wu is trying to arrange a visit to the </a:t>
            </a:r>
            <a:r>
              <a:rPr lang="en-US" dirty="0" err="1"/>
              <a:t>Udvar</a:t>
            </a:r>
            <a:r>
              <a:rPr lang="en-US" dirty="0"/>
              <a:t>-Hazy Center (the other part of the National Air and Space Museum in Fairfax VA), where one can see large exhibits such as the Space Shuttle, SR-71 Blackbird, and Concord. He can drive up to seven people to visit the </a:t>
            </a:r>
            <a:r>
              <a:rPr lang="en-US" dirty="0" err="1"/>
              <a:t>Udvar</a:t>
            </a:r>
            <a:r>
              <a:rPr lang="en-US" dirty="0"/>
              <a:t>-Hazy Center on Tuesday afternoon, and drop them at a Metro station afterwards.</a:t>
            </a:r>
          </a:p>
        </p:txBody>
      </p:sp>
    </p:spTree>
    <p:extLst>
      <p:ext uri="{BB962C8B-B14F-4D97-AF65-F5344CB8AC3E}">
        <p14:creationId xmlns:p14="http://schemas.microsoft.com/office/powerpoint/2010/main" val="3445773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42446</TotalTime>
  <Words>1132</Words>
  <Application>Microsoft Office PowerPoint</Application>
  <PresentationFormat>Widescreen</PresentationFormat>
  <Paragraphs>110</Paragraphs>
  <Slides>11</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GSICS Annual Logistics http://gsics.atmos.umd.edu/bin/view/Development/Gsicsannualmeeting2023 Agenda: https://umd0-my.sharepoint.com/:x:/g/personal/mbali_umd_edu/EcY0X2xaaQxMucRT6vn42mkBRQLolGpNrcbi7nAu-qNz1g?rtime=tj-oA1P92kg  </vt:lpstr>
      <vt:lpstr>Disclaimers</vt:lpstr>
      <vt:lpstr>Entry and Parking for On-site Attendees</vt:lpstr>
      <vt:lpstr>Foreign National Visitors</vt:lpstr>
      <vt:lpstr>Domestic in-person attendees</vt:lpstr>
      <vt:lpstr>WiFi Access</vt:lpstr>
      <vt:lpstr>Breaks, Lunch &amp; Dinner</vt:lpstr>
      <vt:lpstr>General</vt:lpstr>
      <vt:lpstr>Visit to the Air &amp; Space Museum</vt:lpstr>
      <vt:lpstr>Minutes</vt:lpstr>
      <vt:lpstr>Closing / Cross Cutting Session on Friday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Flynn</dc:creator>
  <cp:lastModifiedBy>Lawrence Flynn</cp:lastModifiedBy>
  <cp:revision>41</cp:revision>
  <dcterms:created xsi:type="dcterms:W3CDTF">2023-01-24T14:46:46Z</dcterms:created>
  <dcterms:modified xsi:type="dcterms:W3CDTF">2023-02-28T11:37:38Z</dcterms:modified>
</cp:coreProperties>
</file>