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733" r:id="rId2"/>
    <p:sldId id="834" r:id="rId3"/>
    <p:sldId id="833" r:id="rId4"/>
    <p:sldId id="835" r:id="rId5"/>
    <p:sldId id="836" r:id="rId6"/>
    <p:sldId id="838" r:id="rId7"/>
    <p:sldId id="840" r:id="rId8"/>
    <p:sldId id="844" r:id="rId9"/>
    <p:sldId id="847" r:id="rId10"/>
    <p:sldId id="849" r:id="rId11"/>
    <p:sldId id="848" r:id="rId12"/>
    <p:sldId id="841" r:id="rId13"/>
  </p:sldIdLst>
  <p:sldSz cx="12192000" cy="6858000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00"/>
    <a:srgbClr val="333399"/>
    <a:srgbClr val="000000"/>
    <a:srgbClr val="0C45E4"/>
    <a:srgbClr val="008000"/>
    <a:srgbClr val="5F5F5F"/>
    <a:srgbClr val="333333"/>
    <a:srgbClr val="CC3300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29" autoAdjust="0"/>
    <p:restoredTop sz="87867" autoAdjust="0"/>
  </p:normalViewPr>
  <p:slideViewPr>
    <p:cSldViewPr snapToGrid="0">
      <p:cViewPr varScale="1">
        <p:scale>
          <a:sx n="74" d="100"/>
          <a:sy n="74" d="100"/>
        </p:scale>
        <p:origin x="586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-2874" y="-108"/>
      </p:cViewPr>
      <p:guideLst>
        <p:guide orient="horz" pos="3126"/>
        <p:guide pos="2142"/>
      </p:guideLst>
    </p:cSldViewPr>
  </p:notesViewPr>
  <p:gridSpacing cx="114300" cy="1143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defTabSz="9223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0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algn="r" defTabSz="9223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0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defTabSz="9223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0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algn="r" defTabSz="922338">
              <a:defRPr sz="1200"/>
            </a:lvl1pPr>
          </a:lstStyle>
          <a:p>
            <a:pPr>
              <a:defRPr/>
            </a:pPr>
            <a:fld id="{5D828D66-AEB5-4DE2-AE3C-788B6F5E35E5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7271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defTabSz="9223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algn="r" defTabSz="9223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6125"/>
            <a:ext cx="6616700" cy="37226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6463"/>
            <a:ext cx="5438775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defTabSz="9223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algn="r" defTabSz="922338">
              <a:defRPr sz="1200"/>
            </a:lvl1pPr>
          </a:lstStyle>
          <a:p>
            <a:pPr>
              <a:defRPr/>
            </a:pPr>
            <a:fld id="{D2E840EC-3661-47EA-B292-7ED791E1B58E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9140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AD4F94-4851-4065-BA9C-947A644B85B9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6125"/>
            <a:ext cx="6616700" cy="3722688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87258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702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0654" y="2130426"/>
            <a:ext cx="10041775" cy="14700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89513" y="3886200"/>
            <a:ext cx="8224058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F0C06C-A120-4CEF-A9AD-F4118C12BC70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0" y="132628"/>
            <a:ext cx="7772400" cy="667472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8AC38-E0E8-49D7-B2FE-71FD7C42C09E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C94469-C24B-4485-9554-864CA5BFE27B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866AD1-022E-4E0E-AE7E-C7A6C4DD8D01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0EA962-5ACB-4E0A-B99B-F2A901C15787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4831DE-8CB6-4B98-B2F1-D4EBA8FF1804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 userDrawn="1"/>
        </p:nvSpPr>
        <p:spPr>
          <a:xfrm>
            <a:off x="3352800" y="132628"/>
            <a:ext cx="7772400" cy="66747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/>
              <a:t>Click to edit Master title style</a:t>
            </a:r>
            <a:endParaRPr lang="en-GB" kern="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914400"/>
            <a:ext cx="10972800" cy="5257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759142" y="6400800"/>
            <a:ext cx="1823258" cy="232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47E33C82-C2A6-478E-8FB2-E20C8DB41475}" type="slidenum">
              <a:rPr lang="en-US" smtClean="0"/>
              <a:pPr>
                <a:defRPr/>
              </a:pPr>
              <a:t>‹N°›</a:t>
            </a:fld>
            <a:endParaRPr lang="en-US" dirty="0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609600" y="1147156"/>
            <a:ext cx="10972800" cy="5177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v"/>
              <a:defRPr/>
            </a:pPr>
            <a:endParaRPr lang="en-GB" sz="3200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3347049" y="6408718"/>
            <a:ext cx="5497902" cy="232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en-US" sz="1000" b="0" dirty="0"/>
              <a:t>27 Feb – 3 March 2023</a:t>
            </a:r>
            <a:r>
              <a:rPr lang="it-IT" sz="1000" b="0" dirty="0"/>
              <a:t>, GSICS Annual Meeting (Hybrid), College Park, MD, USA</a:t>
            </a:r>
            <a:endParaRPr lang="en-US" sz="1000" b="0" dirty="0"/>
          </a:p>
        </p:txBody>
      </p:sp>
      <p:sp>
        <p:nvSpPr>
          <p:cNvPr id="1035" name="Line 11"/>
          <p:cNvSpPr>
            <a:spLocks noChangeShapeType="1"/>
          </p:cNvSpPr>
          <p:nvPr/>
        </p:nvSpPr>
        <p:spPr bwMode="auto">
          <a:xfrm flipV="1">
            <a:off x="609600" y="6324600"/>
            <a:ext cx="109728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8737600" y="6477001"/>
            <a:ext cx="2844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>
              <a:defRPr/>
            </a:pPr>
            <a:endParaRPr lang="en-GB" sz="1400"/>
          </a:p>
        </p:txBody>
      </p:sp>
      <p:sp>
        <p:nvSpPr>
          <p:cNvPr id="10" name="Rectangle 8"/>
          <p:cNvSpPr>
            <a:spLocks noChangeArrowheads="1"/>
          </p:cNvSpPr>
          <p:nvPr userDrawn="1"/>
        </p:nvSpPr>
        <p:spPr bwMode="auto">
          <a:xfrm>
            <a:off x="609600" y="6400801"/>
            <a:ext cx="2748951" cy="232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GSICS Agency Report </a:t>
            </a:r>
          </a:p>
        </p:txBody>
      </p:sp>
      <p:pic>
        <p:nvPicPr>
          <p:cNvPr id="11" name="Picture 4" descr="http://gsics.atmos.umd.edu/pub/Development/Logos/GSICS180px.png">
            <a:extLst>
              <a:ext uri="{FF2B5EF4-FFF2-40B4-BE49-F238E27FC236}">
                <a16:creationId xmlns:a16="http://schemas.microsoft.com/office/drawing/2014/main" id="{016C2398-F037-4637-B010-5FD37A6C617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3" y="102700"/>
            <a:ext cx="1714500" cy="6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v"/>
        <a:defRPr sz="3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6600"/>
        </a:buClr>
        <a:buFont typeface="Wingdings" pitchFamily="2" charset="2"/>
        <a:buChar char="§"/>
        <a:defRPr sz="28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hyperlink" Target="https://picscar.magellium.com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hyperlink" Target="https://doi.org/10.3389/frsen.2022.854735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jpeg"/><Relationship Id="rId5" Type="http://schemas.openxmlformats.org/officeDocument/2006/relationships/image" Target="cid:image005.png@01D8C435.29BB9660" TargetMode="Externa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hyperlink" Target="https://c2omodo.ipsl.fr/about/" TargetMode="Externa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calval.jpl.nasa.gov/radiometers" TargetMode="Externa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1.png"/><Relationship Id="rId11" Type="http://schemas.openxmlformats.org/officeDocument/2006/relationships/image" Target="../media/image2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1716390" y="1335577"/>
            <a:ext cx="8759219" cy="143938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IE" sz="4000" b="1" dirty="0"/>
              <a:t>GSICS Agency Report</a:t>
            </a:r>
            <a:br>
              <a:rPr lang="en-IE" sz="4000" b="1" dirty="0"/>
            </a:br>
            <a:r>
              <a:rPr lang="en-IE" sz="4000" b="1" dirty="0"/>
              <a:t>2023</a:t>
            </a:r>
            <a:r>
              <a:rPr lang="en-IE" sz="4000" dirty="0">
                <a:solidFill>
                  <a:srgbClr val="0000FF"/>
                </a:solidFill>
              </a:rPr>
              <a:t/>
            </a:r>
            <a:br>
              <a:rPr lang="en-IE" sz="4000" dirty="0">
                <a:solidFill>
                  <a:srgbClr val="0000FF"/>
                </a:solidFill>
              </a:rPr>
            </a:br>
            <a:endParaRPr lang="en-US" sz="4000" i="1" dirty="0">
              <a:solidFill>
                <a:srgbClr val="0C45E4"/>
              </a:solidFill>
            </a:endParaRP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02300" y="3064296"/>
            <a:ext cx="9387400" cy="152848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altLang="zh-CN" sz="2000" b="1" dirty="0">
              <a:ea typeface="宋体" pitchFamily="2" charset="-122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2000" b="1" dirty="0" smtClean="0">
                <a:ea typeface="宋体" pitchFamily="2" charset="-122"/>
              </a:rPr>
              <a:t>Elsa Jacquette</a:t>
            </a:r>
          </a:p>
          <a:p>
            <a:pPr eaLnBrk="1" hangingPunct="1">
              <a:lnSpc>
                <a:spcPct val="80000"/>
              </a:lnSpc>
            </a:pPr>
            <a:r>
              <a:rPr lang="en-US" altLang="zh-CN" sz="2000" dirty="0" smtClean="0">
                <a:ea typeface="宋体" pitchFamily="2" charset="-122"/>
              </a:rPr>
              <a:t>Contributions </a:t>
            </a:r>
            <a:r>
              <a:rPr lang="en-US" altLang="zh-CN" sz="2000" dirty="0">
                <a:ea typeface="宋体" pitchFamily="2" charset="-122"/>
              </a:rPr>
              <a:t>from </a:t>
            </a:r>
            <a:r>
              <a:rPr lang="en-US" altLang="zh-CN" sz="2000" dirty="0" smtClean="0">
                <a:ea typeface="宋体" pitchFamily="2" charset="-122"/>
              </a:rPr>
              <a:t>CNES colleagues: </a:t>
            </a:r>
            <a:r>
              <a:rPr lang="en-US" altLang="zh-CN" sz="2000" dirty="0" err="1">
                <a:ea typeface="宋体" pitchFamily="2" charset="-122"/>
              </a:rPr>
              <a:t>Aimé</a:t>
            </a:r>
            <a:r>
              <a:rPr lang="en-US" altLang="zh-CN" sz="2000" dirty="0">
                <a:ea typeface="宋体" pitchFamily="2" charset="-122"/>
              </a:rPr>
              <a:t> </a:t>
            </a:r>
            <a:r>
              <a:rPr lang="en-US" altLang="zh-CN" sz="2000" dirty="0" smtClean="0">
                <a:ea typeface="宋体" pitchFamily="2" charset="-122"/>
              </a:rPr>
              <a:t>Meygret, </a:t>
            </a:r>
            <a:r>
              <a:rPr lang="en-US" altLang="zh-CN" sz="2000" dirty="0">
                <a:ea typeface="宋体" pitchFamily="2" charset="-122"/>
              </a:rPr>
              <a:t>Sébastien </a:t>
            </a:r>
            <a:r>
              <a:rPr lang="en-US" altLang="zh-CN" sz="2000" dirty="0" smtClean="0">
                <a:ea typeface="宋体" pitchFamily="2" charset="-122"/>
              </a:rPr>
              <a:t>Marcq, François Bermudo, Olivier Vandermarcq, Dimitrios Kilymis, Adrien Deschamps</a:t>
            </a:r>
            <a:endParaRPr lang="en-US" altLang="en-US" sz="1200" dirty="0">
              <a:latin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26D605D-C31B-4A74-9F82-60E6B61F52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3136" y="4397105"/>
            <a:ext cx="9387400" cy="1125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None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itchFamily="2" charset="2"/>
              <a:buNone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80000"/>
              </a:lnSpc>
            </a:pPr>
            <a:endParaRPr lang="en-US" altLang="zh-CN" sz="2000" b="1" kern="0" dirty="0">
              <a:ea typeface="宋体" pitchFamily="2" charset="-122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2400" b="1" kern="0" dirty="0" smtClean="0">
                <a:solidFill>
                  <a:srgbClr val="FF0000"/>
                </a:solidFill>
                <a:ea typeface="宋体" pitchFamily="2" charset="-122"/>
              </a:rPr>
              <a:t>CNES</a:t>
            </a:r>
            <a:endParaRPr lang="en-US" altLang="zh-CN" sz="2400" b="1" kern="0" dirty="0">
              <a:solidFill>
                <a:srgbClr val="FF0000"/>
              </a:solidFill>
              <a:ea typeface="宋体" pitchFamily="2" charset="-122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1200" kern="0" dirty="0">
              <a:latin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76038" y="61420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56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213"/>
    </mc:Choice>
    <mc:Fallback>
      <p:transition spd="slow" advTm="142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56221-69A1-495B-AAAC-BA864D877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132627"/>
            <a:ext cx="10363200" cy="802555"/>
          </a:xfrm>
        </p:spPr>
        <p:txBody>
          <a:bodyPr/>
          <a:lstStyle/>
          <a:p>
            <a:r>
              <a:rPr lang="fr-FR" dirty="0" smtClean="0"/>
              <a:t>PICSCAR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3DD0AA-35B8-412B-953D-43E64E20A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080654"/>
            <a:ext cx="11232631" cy="5320145"/>
          </a:xfrm>
        </p:spPr>
        <p:txBody>
          <a:bodyPr/>
          <a:lstStyle/>
          <a:p>
            <a:r>
              <a:rPr lang="en-US" sz="2400" dirty="0" smtClean="0">
                <a:solidFill>
                  <a:srgbClr val="000000"/>
                </a:solidFill>
              </a:rPr>
              <a:t>In </a:t>
            </a:r>
            <a:r>
              <a:rPr lang="en-US" sz="2400" dirty="0">
                <a:solidFill>
                  <a:srgbClr val="000000"/>
                </a:solidFill>
              </a:rPr>
              <a:t>the frame of CEOS/WGCV/IVOS, the working group PICSCAR characterize the « Pseudo invariant calibration sites » (PICS) for the radiometric calibration of optical satellite systems (VIS and VNIR) </a:t>
            </a:r>
            <a:endParaRPr lang="en-US" sz="2400" dirty="0" smtClean="0">
              <a:solidFill>
                <a:srgbClr val="000000"/>
              </a:solidFill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000" dirty="0" smtClean="0">
                <a:solidFill>
                  <a:srgbClr val="000000"/>
                </a:solidFill>
              </a:rPr>
              <a:t>PICS’s </a:t>
            </a:r>
            <a:r>
              <a:rPr lang="en-US" sz="2000" dirty="0">
                <a:solidFill>
                  <a:srgbClr val="000000"/>
                </a:solidFill>
              </a:rPr>
              <a:t>BRDF characterization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0000"/>
                </a:solidFill>
              </a:rPr>
              <a:t>Spectral characterization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0000"/>
                </a:solidFill>
              </a:rPr>
              <a:t>Atmosphere properties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0000"/>
                </a:solidFill>
              </a:rPr>
              <a:t>Temporal stability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0000"/>
                </a:solidFill>
              </a:rPr>
              <a:t>Combining multiple sites calibration results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0000"/>
                </a:solidFill>
              </a:rPr>
              <a:t>Revisiting the </a:t>
            </a:r>
            <a:r>
              <a:rPr lang="en-US" sz="2000" dirty="0" smtClean="0">
                <a:solidFill>
                  <a:srgbClr val="000000"/>
                </a:solidFill>
              </a:rPr>
              <a:t>sites</a:t>
            </a:r>
          </a:p>
          <a:p>
            <a:pPr lvl="1">
              <a:buFont typeface="Wingdings" panose="05000000000000000000" pitchFamily="2" charset="2"/>
              <a:buChar char="ü"/>
            </a:pP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400" dirty="0" smtClean="0">
                <a:solidFill>
                  <a:srgbClr val="000000"/>
                </a:solidFill>
              </a:rPr>
              <a:t>More information on the website: </a:t>
            </a:r>
            <a:r>
              <a:rPr lang="en-US" sz="2400" dirty="0" smtClean="0">
                <a:solidFill>
                  <a:srgbClr val="000000"/>
                </a:solidFill>
                <a:ea typeface="+mn-ea"/>
                <a:hlinkClick r:id="rId4"/>
              </a:rPr>
              <a:t>https</a:t>
            </a:r>
            <a:r>
              <a:rPr lang="en-US" sz="2400" dirty="0">
                <a:solidFill>
                  <a:srgbClr val="000000"/>
                </a:solidFill>
                <a:ea typeface="+mn-ea"/>
                <a:hlinkClick r:id="rId4"/>
              </a:rPr>
              <a:t>://picscar.magellium.com</a:t>
            </a:r>
            <a:endParaRPr lang="en-US" sz="2400" dirty="0">
              <a:solidFill>
                <a:srgbClr val="000000"/>
              </a:solidFill>
              <a:ea typeface="+mn-ea"/>
            </a:endParaRPr>
          </a:p>
          <a:p>
            <a:pPr lvl="1">
              <a:buSzPct val="100000"/>
              <a:buFont typeface="Wingdings" panose="05000000000000000000" pitchFamily="2" charset="2"/>
              <a:buChar char="ü"/>
              <a:defRPr>
                <a:solidFill>
                  <a:srgbClr val="000000"/>
                </a:solidFill>
              </a:defRPr>
            </a:pPr>
            <a:endParaRPr lang="en-US" sz="2400" dirty="0">
              <a:solidFill>
                <a:srgbClr val="000000"/>
              </a:solidFill>
              <a:ea typeface="+mn-ea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D9154-54BA-435D-B9C2-473619343A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76038" y="61420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244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192"/>
    </mc:Choice>
    <mc:Fallback>
      <p:transition spd="slow" advTm="381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56221-69A1-495B-AAAC-BA864D877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132627"/>
            <a:ext cx="10363200" cy="80255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3DD0AA-35B8-412B-953D-43E64E20A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0" y="2563318"/>
            <a:ext cx="8619345" cy="1573966"/>
          </a:xfrm>
        </p:spPr>
        <p:txBody>
          <a:bodyPr/>
          <a:lstStyle/>
          <a:p>
            <a:r>
              <a:rPr lang="fr-FR" sz="4400" dirty="0" err="1" smtClean="0"/>
              <a:t>Thank</a:t>
            </a:r>
            <a:r>
              <a:rPr lang="fr-FR" sz="4400" dirty="0" smtClean="0"/>
              <a:t> </a:t>
            </a:r>
            <a:r>
              <a:rPr lang="fr-FR" sz="4400" dirty="0" err="1" smtClean="0"/>
              <a:t>you</a:t>
            </a:r>
            <a:r>
              <a:rPr lang="fr-FR" sz="4400" dirty="0" smtClean="0"/>
              <a:t> for </a:t>
            </a:r>
            <a:r>
              <a:rPr lang="fr-FR" sz="4400" dirty="0" err="1" smtClean="0"/>
              <a:t>your</a:t>
            </a:r>
            <a:r>
              <a:rPr lang="fr-FR" sz="4400" dirty="0" smtClean="0"/>
              <a:t> attention !</a:t>
            </a:r>
            <a:endParaRPr lang="fr-FR" sz="4400" dirty="0"/>
          </a:p>
          <a:p>
            <a:endParaRPr lang="fr-FR" sz="2000" dirty="0"/>
          </a:p>
          <a:p>
            <a:endParaRPr lang="fr-FR" sz="2400" dirty="0">
              <a:hlinkClick r:id="rId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D9154-54BA-435D-B9C2-473619343A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76038" y="61420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935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78"/>
    </mc:Choice>
    <mc:Fallback>
      <p:transition spd="slow" advTm="53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56221-69A1-495B-AAAC-BA864D877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Slides Not Presented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3DD0AA-35B8-412B-953D-43E64E20AD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Introduce/Confirm </a:t>
            </a:r>
            <a:r>
              <a:rPr lang="en-GB" dirty="0"/>
              <a:t>the </a:t>
            </a:r>
            <a:r>
              <a:rPr lang="en-GB" dirty="0" smtClean="0"/>
              <a:t>CNES </a:t>
            </a:r>
            <a:r>
              <a:rPr lang="en-GB" dirty="0"/>
              <a:t>Personnel Supporting GSICS</a:t>
            </a:r>
          </a:p>
          <a:p>
            <a:pPr lvl="1"/>
            <a:r>
              <a:rPr lang="en-GB" dirty="0"/>
              <a:t>Executive panel : Adrien Deschamps </a:t>
            </a:r>
            <a:endParaRPr lang="en-GB" dirty="0" smtClean="0"/>
          </a:p>
          <a:p>
            <a:pPr lvl="1"/>
            <a:r>
              <a:rPr lang="en-GB" dirty="0" smtClean="0"/>
              <a:t>GRWG </a:t>
            </a:r>
            <a:r>
              <a:rPr lang="en-GB" dirty="0"/>
              <a:t>members : </a:t>
            </a:r>
            <a:r>
              <a:rPr lang="en-GB" dirty="0" err="1"/>
              <a:t>Aimé</a:t>
            </a:r>
            <a:r>
              <a:rPr lang="en-GB" dirty="0"/>
              <a:t> Meygret (VIS), </a:t>
            </a:r>
            <a:r>
              <a:rPr lang="en-GB" dirty="0" smtClean="0"/>
              <a:t>Elsa Jacquette (IR</a:t>
            </a:r>
            <a:r>
              <a:rPr lang="en-GB" dirty="0"/>
              <a:t>) </a:t>
            </a:r>
            <a:endParaRPr lang="en-GB" dirty="0" smtClean="0"/>
          </a:p>
          <a:p>
            <a:pPr lvl="1"/>
            <a:r>
              <a:rPr lang="en-GB" dirty="0" smtClean="0"/>
              <a:t>CNES </a:t>
            </a:r>
            <a:r>
              <a:rPr lang="en-GB" dirty="0"/>
              <a:t>GRWG members provide support to GSICS when their funded tasks are aligned with GSICS activities</a:t>
            </a:r>
          </a:p>
          <a:p>
            <a:pPr lvl="1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D9154-54BA-435D-B9C2-473619343A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97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Presentation Overview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07257"/>
            <a:ext cx="10972800" cy="5257799"/>
          </a:xfrm>
        </p:spPr>
        <p:txBody>
          <a:bodyPr>
            <a:normAutofit/>
          </a:bodyPr>
          <a:lstStyle/>
          <a:p>
            <a:pPr lvl="0"/>
            <a:r>
              <a:rPr lang="en-GB" sz="3600" dirty="0" smtClean="0"/>
              <a:t> IASI </a:t>
            </a:r>
            <a:r>
              <a:rPr lang="en-GB" sz="3600" dirty="0"/>
              <a:t>status and on-going studies</a:t>
            </a:r>
          </a:p>
          <a:p>
            <a:pPr lvl="0"/>
            <a:r>
              <a:rPr lang="en-GB" sz="3600" dirty="0" smtClean="0"/>
              <a:t> IASI-NG development status</a:t>
            </a:r>
          </a:p>
          <a:p>
            <a:pPr lvl="0"/>
            <a:r>
              <a:rPr lang="fr-FR" sz="3600" dirty="0" smtClean="0"/>
              <a:t> C</a:t>
            </a:r>
            <a:r>
              <a:rPr lang="fr-FR" sz="3600" baseline="30000" dirty="0" smtClean="0"/>
              <a:t>2</a:t>
            </a:r>
            <a:r>
              <a:rPr lang="fr-FR" sz="3600" dirty="0" smtClean="0"/>
              <a:t>OMODO</a:t>
            </a:r>
            <a:r>
              <a:rPr lang="en-US" altLang="fr-FR" sz="3600" dirty="0" smtClean="0"/>
              <a:t> </a:t>
            </a:r>
            <a:r>
              <a:rPr lang="en-US" altLang="fr-FR" sz="3600" dirty="0"/>
              <a:t>: French </a:t>
            </a:r>
            <a:r>
              <a:rPr lang="fr-FR" sz="3600" dirty="0"/>
              <a:t>contribution to AOS </a:t>
            </a:r>
            <a:endParaRPr lang="fr-FR" sz="3600" dirty="0" smtClean="0"/>
          </a:p>
          <a:p>
            <a:pPr lvl="0"/>
            <a:r>
              <a:rPr lang="fr-FR" sz="3600" dirty="0"/>
              <a:t> </a:t>
            </a:r>
            <a:r>
              <a:rPr lang="en-GB" sz="3600" dirty="0" err="1" smtClean="0"/>
              <a:t>TIRCalNet</a:t>
            </a:r>
            <a:endParaRPr lang="en-GB" sz="3600" dirty="0" smtClean="0"/>
          </a:p>
          <a:p>
            <a:pPr lvl="0"/>
            <a:r>
              <a:rPr lang="fr-FR" sz="3600" dirty="0" smtClean="0"/>
              <a:t> La </a:t>
            </a:r>
            <a:r>
              <a:rPr lang="fr-FR" sz="3600" dirty="0"/>
              <a:t>Crau CNES Cal/Val </a:t>
            </a:r>
            <a:r>
              <a:rPr lang="fr-FR" sz="3600" dirty="0" smtClean="0"/>
              <a:t>site</a:t>
            </a:r>
          </a:p>
          <a:p>
            <a:pPr lvl="0"/>
            <a:r>
              <a:rPr lang="fr-FR" sz="3600" dirty="0" smtClean="0"/>
              <a:t> PICSCAR</a:t>
            </a:r>
            <a:endParaRPr lang="en-GB" sz="3600" dirty="0" smtClean="0"/>
          </a:p>
          <a:p>
            <a:pPr lvl="0"/>
            <a:endParaRPr lang="en-GB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76038" y="61420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60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859"/>
    </mc:Choice>
    <mc:Fallback>
      <p:transition spd="slow" advTm="278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56221-69A1-495B-AAAC-BA864D877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GB" dirty="0"/>
              <a:t>IASI status and on-going studies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3DD0AA-35B8-412B-953D-43E64E20A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914400"/>
            <a:ext cx="11204865" cy="5257799"/>
          </a:xfrm>
        </p:spPr>
        <p:txBody>
          <a:bodyPr/>
          <a:lstStyle/>
          <a:p>
            <a:r>
              <a:rPr lang="en-US" sz="2400" dirty="0" smtClean="0"/>
              <a:t>IASI-B </a:t>
            </a:r>
            <a:r>
              <a:rPr lang="en-US" sz="2400" dirty="0"/>
              <a:t>and IASI-C instruments are currently operational and </a:t>
            </a:r>
            <a:r>
              <a:rPr lang="en-US" sz="2400" dirty="0" smtClean="0"/>
              <a:t>stable.</a:t>
            </a:r>
            <a:endParaRPr lang="en-US" sz="2400" dirty="0"/>
          </a:p>
          <a:p>
            <a:r>
              <a:rPr lang="en-US" sz="2400" dirty="0"/>
              <a:t>Radiometric </a:t>
            </a:r>
            <a:r>
              <a:rPr lang="en-US" sz="2400" dirty="0" smtClean="0"/>
              <a:t>inter-comparisons </a:t>
            </a:r>
            <a:r>
              <a:rPr lang="en-US" sz="2400" dirty="0"/>
              <a:t>are still performed at CNES between IASI-B, IASI-C and </a:t>
            </a:r>
            <a:r>
              <a:rPr lang="en-US" sz="2400" dirty="0" err="1"/>
              <a:t>CrIS</a:t>
            </a:r>
            <a:r>
              <a:rPr lang="en-US" sz="2400" dirty="0"/>
              <a:t>/NOAA-20.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>
                <a:ea typeface="+mn-ea"/>
              </a:rPr>
              <a:t>Very good ≤ ± 0,1 K (bias</a:t>
            </a:r>
            <a:r>
              <a:rPr lang="en-US" sz="2000" dirty="0" smtClean="0">
                <a:ea typeface="+mn-ea"/>
              </a:rPr>
              <a:t>)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2400" dirty="0">
              <a:ea typeface="+mn-ea"/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en-US" sz="2400" dirty="0" smtClean="0">
              <a:ea typeface="+mn-ea"/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en-US" sz="2400" dirty="0">
              <a:ea typeface="+mn-ea"/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en-US" sz="2400" dirty="0" smtClean="0">
              <a:ea typeface="+mn-ea"/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en-US" sz="2400" dirty="0">
              <a:ea typeface="+mn-ea"/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en-US" sz="2400" dirty="0" smtClean="0">
              <a:ea typeface="+mn-ea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 smtClean="0">
                <a:ea typeface="+mn-ea"/>
              </a:rPr>
              <a:t>Planned activity for 2023 : comparisons with </a:t>
            </a:r>
            <a:r>
              <a:rPr lang="en-US" sz="2000" dirty="0" err="1" smtClean="0">
                <a:ea typeface="+mn-ea"/>
              </a:rPr>
              <a:t>CrIS</a:t>
            </a:r>
            <a:r>
              <a:rPr lang="en-US" sz="2000" dirty="0" smtClean="0">
                <a:ea typeface="+mn-ea"/>
              </a:rPr>
              <a:t>/NOAA-21 when data will be available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2000" dirty="0">
              <a:ea typeface="+mn-ea"/>
            </a:endParaRPr>
          </a:p>
          <a:p>
            <a:endParaRPr lang="en-US" sz="2000" dirty="0"/>
          </a:p>
          <a:p>
            <a:pPr lvl="1"/>
            <a:endParaRPr lang="en-US" sz="1800" dirty="0">
              <a:ea typeface="+mn-ea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D9154-54BA-435D-B9C2-473619343A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/>
          <a:srcRect l="5327" r="3390"/>
          <a:stretch/>
        </p:blipFill>
        <p:spPr>
          <a:xfrm>
            <a:off x="166254" y="2746343"/>
            <a:ext cx="3917373" cy="214572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5"/>
          <a:srcRect l="5395" r="3596"/>
          <a:stretch/>
        </p:blipFill>
        <p:spPr>
          <a:xfrm>
            <a:off x="8070269" y="2757906"/>
            <a:ext cx="3972796" cy="218264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6"/>
          <a:srcRect l="5726" r="3025"/>
          <a:stretch/>
        </p:blipFill>
        <p:spPr>
          <a:xfrm>
            <a:off x="4107871" y="2742709"/>
            <a:ext cx="3979718" cy="2180698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76038" y="61420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778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880"/>
    </mc:Choice>
    <mc:Fallback>
      <p:transition spd="slow" advTm="36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56221-69A1-495B-AAAC-BA864D877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GB" dirty="0"/>
              <a:t>IASI status and on-going studies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3DD0AA-35B8-412B-953D-43E64E20A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914400"/>
            <a:ext cx="11423073" cy="5257799"/>
          </a:xfrm>
        </p:spPr>
        <p:txBody>
          <a:bodyPr/>
          <a:lstStyle/>
          <a:p>
            <a:r>
              <a:rPr lang="en-US" sz="2400" dirty="0" smtClean="0"/>
              <a:t>IASI-A : Operational service stopped on the 15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October 2021</a:t>
            </a:r>
          </a:p>
          <a:p>
            <a:pPr marL="0" indent="0">
              <a:buNone/>
            </a:pPr>
            <a:r>
              <a:rPr lang="en-US" sz="2400" dirty="0" smtClean="0"/>
              <a:t>EOL test campaign from Sept. to Nov. 2021 (8 tests), instrument definitely switched-off on the 28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November 2021 after 15 years in orbit.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 smtClean="0"/>
              <a:t>Still data analysis on some EOL tests to be performed, including EOL-03 “IASI </a:t>
            </a:r>
            <a:r>
              <a:rPr lang="en-US" sz="2000" dirty="0" err="1" smtClean="0"/>
              <a:t>intercalibration</a:t>
            </a:r>
            <a:r>
              <a:rPr lang="en-US" sz="2000" dirty="0" smtClean="0"/>
              <a:t> on SNO”</a:t>
            </a:r>
          </a:p>
          <a:p>
            <a:endParaRPr lang="en-US" sz="2400" dirty="0" smtClean="0"/>
          </a:p>
          <a:p>
            <a:r>
              <a:rPr lang="en-US" sz="2400" dirty="0" smtClean="0"/>
              <a:t>On-going studies with final results expected this year 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 smtClean="0"/>
              <a:t>The use of the Moon as a complementary radiometric source for inter comparisons of hyperspectral IR sounders, with the exploitation of lunar data acquired each month in 2021 by IASI-B and IASI-C 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2000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 smtClean="0"/>
              <a:t>IASI radiometric uncertainties budget to be included in GSICS Infrared Reference Uncertainty &amp; Traceability Report</a:t>
            </a: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D9154-54BA-435D-B9C2-473619343A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76038" y="61420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662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976"/>
    </mc:Choice>
    <mc:Fallback>
      <p:transition spd="slow" advTm="849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56221-69A1-495B-AAAC-BA864D877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132628"/>
            <a:ext cx="10363200" cy="667472"/>
          </a:xfrm>
        </p:spPr>
        <p:txBody>
          <a:bodyPr/>
          <a:lstStyle/>
          <a:p>
            <a:pPr lvl="0"/>
            <a:r>
              <a:rPr lang="en-US" altLang="fr-FR" dirty="0" smtClean="0"/>
              <a:t>IASI-NG </a:t>
            </a:r>
            <a:r>
              <a:rPr lang="en-US" altLang="fr-FR" dirty="0"/>
              <a:t>Program Status : Instrument Activities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3DD0AA-35B8-412B-953D-43E64E20A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082638"/>
            <a:ext cx="11423073" cy="1766455"/>
          </a:xfrm>
        </p:spPr>
        <p:txBody>
          <a:bodyPr/>
          <a:lstStyle/>
          <a:p>
            <a:r>
              <a:rPr lang="en-US" altLang="fr-FR" sz="2000" dirty="0"/>
              <a:t>Test campaign on instrument PFM Model completed: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fr-FR" sz="1800" dirty="0" smtClean="0"/>
              <a:t>TVAC </a:t>
            </a:r>
            <a:r>
              <a:rPr lang="en-US" altLang="fr-FR" sz="1800" dirty="0"/>
              <a:t>performances test performed in summer 2022 and test campaign concluded by software and </a:t>
            </a:r>
            <a:r>
              <a:rPr lang="en-US" sz="1800" dirty="0" smtClean="0"/>
              <a:t>Electro Magnetic Compatibility </a:t>
            </a:r>
            <a:r>
              <a:rPr lang="en-US" sz="1800" dirty="0"/>
              <a:t>radiated emission and susceptibility</a:t>
            </a:r>
            <a:r>
              <a:rPr lang="en-US" altLang="fr-FR" sz="1800" dirty="0"/>
              <a:t> test campaign</a:t>
            </a:r>
            <a:r>
              <a:rPr lang="en-US" altLang="fr-FR" sz="1800" dirty="0" smtClean="0"/>
              <a:t>.</a:t>
            </a:r>
            <a:endParaRPr lang="en-US" sz="1800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800" dirty="0" smtClean="0"/>
              <a:t>Performances </a:t>
            </a:r>
            <a:r>
              <a:rPr lang="en-US" sz="1800" dirty="0"/>
              <a:t>budget under consolidation for Qualification Review in </a:t>
            </a:r>
            <a:r>
              <a:rPr lang="en-US" sz="1800" dirty="0" smtClean="0"/>
              <a:t>Q2 </a:t>
            </a:r>
            <a:r>
              <a:rPr lang="en-US" sz="1800" dirty="0"/>
              <a:t>2023 </a:t>
            </a:r>
            <a:endParaRPr lang="en-US" sz="1800" dirty="0" smtClean="0"/>
          </a:p>
          <a:p>
            <a:r>
              <a:rPr lang="en-US" sz="2000" dirty="0" smtClean="0"/>
              <a:t>Mechanical </a:t>
            </a:r>
            <a:r>
              <a:rPr lang="en-US" sz="2000" dirty="0"/>
              <a:t>and Electrical Integration of IASI-NG PFM on </a:t>
            </a:r>
            <a:r>
              <a:rPr lang="en-US" sz="2000" dirty="0" err="1"/>
              <a:t>Metop</a:t>
            </a:r>
            <a:r>
              <a:rPr lang="en-US" sz="2000" dirty="0"/>
              <a:t> SG Satellite performed in fall 2022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D9154-54BA-435D-B9C2-473619343A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5" name="Image 4" descr="cid:image005.png@01D8C435.29BB9660"/>
          <p:cNvPicPr/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121" y="3016039"/>
            <a:ext cx="1854925" cy="3048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 descr="C:\Users\penquera\AppData\Local\Microsoft\Windows\INetCache\Content.Outlook\T0XHU0PI\IMG_5025 (004)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030789" y="3481949"/>
            <a:ext cx="2987039" cy="211618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E3DD0AA-35B8-412B-953D-43E64E20ADC3}"/>
              </a:ext>
            </a:extLst>
          </p:cNvPr>
          <p:cNvSpPr txBox="1">
            <a:spLocks/>
          </p:cNvSpPr>
          <p:nvPr/>
        </p:nvSpPr>
        <p:spPr bwMode="auto">
          <a:xfrm>
            <a:off x="609599" y="3016039"/>
            <a:ext cx="6653351" cy="2932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v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dirty="0" smtClean="0"/>
              <a:t>Mechanical </a:t>
            </a:r>
            <a:r>
              <a:rPr lang="en-US" sz="2000" dirty="0"/>
              <a:t>Environment test campaign of  IASI-NG PFM on </a:t>
            </a:r>
            <a:r>
              <a:rPr lang="en-US" sz="2000" dirty="0" err="1"/>
              <a:t>Metop</a:t>
            </a:r>
            <a:r>
              <a:rPr lang="en-US" sz="2000" dirty="0"/>
              <a:t> SG Satellite performed without any issue for IASI-NG </a:t>
            </a:r>
            <a:r>
              <a:rPr lang="en-US" sz="2000" dirty="0" smtClean="0"/>
              <a:t>(end </a:t>
            </a:r>
            <a:r>
              <a:rPr lang="en-US" sz="2000" dirty="0"/>
              <a:t>of 2022 </a:t>
            </a:r>
            <a:r>
              <a:rPr lang="en-US" sz="2000" dirty="0" smtClean="0"/>
              <a:t>for Sinus test and </a:t>
            </a:r>
            <a:r>
              <a:rPr lang="en-US" sz="2000" dirty="0"/>
              <a:t>early </a:t>
            </a:r>
            <a:r>
              <a:rPr lang="en-US" sz="2000" dirty="0" smtClean="0"/>
              <a:t>2023 for Acoustic </a:t>
            </a:r>
            <a:r>
              <a:rPr lang="en-US" sz="2000" dirty="0"/>
              <a:t>test) </a:t>
            </a:r>
            <a:endParaRPr lang="en-US" sz="2000" dirty="0" smtClean="0"/>
          </a:p>
          <a:p>
            <a:r>
              <a:rPr lang="en-US" sz="2000" dirty="0"/>
              <a:t>I</a:t>
            </a:r>
            <a:r>
              <a:rPr lang="en-US" sz="2000" dirty="0" smtClean="0"/>
              <a:t>ntense </a:t>
            </a:r>
            <a:r>
              <a:rPr lang="en-US" sz="2000" dirty="0"/>
              <a:t>activities of preparation of coming TVAC campaign test of IASI-NG PFM on </a:t>
            </a:r>
            <a:r>
              <a:rPr lang="en-US" sz="2000" dirty="0" err="1"/>
              <a:t>Metop</a:t>
            </a:r>
            <a:r>
              <a:rPr lang="en-US" sz="2000" dirty="0"/>
              <a:t> SG </a:t>
            </a:r>
            <a:r>
              <a:rPr lang="en-US" sz="2000" dirty="0" smtClean="0"/>
              <a:t>Satellite planned </a:t>
            </a:r>
            <a:r>
              <a:rPr lang="en-US" sz="2000" dirty="0"/>
              <a:t>in </a:t>
            </a:r>
            <a:r>
              <a:rPr lang="en-US" sz="2000" dirty="0" smtClean="0"/>
              <a:t>Q2 2023 for </a:t>
            </a:r>
            <a:r>
              <a:rPr lang="en-US" sz="2000" dirty="0"/>
              <a:t>one month </a:t>
            </a:r>
          </a:p>
          <a:p>
            <a:endParaRPr lang="en-US" sz="2000" dirty="0"/>
          </a:p>
          <a:p>
            <a:endParaRPr lang="en-US" sz="2400" kern="0" dirty="0"/>
          </a:p>
          <a:p>
            <a:endParaRPr lang="en-US" sz="2000" kern="0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76038" y="61420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34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695"/>
    </mc:Choice>
    <mc:Fallback>
      <p:transition spd="slow" advTm="776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56221-69A1-495B-AAAC-BA864D877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132627"/>
            <a:ext cx="10363200" cy="1477963"/>
          </a:xfrm>
        </p:spPr>
        <p:txBody>
          <a:bodyPr/>
          <a:lstStyle/>
          <a:p>
            <a:pPr lvl="0"/>
            <a:r>
              <a:rPr lang="en-US" altLang="fr-FR" dirty="0"/>
              <a:t>IASI-NG Program Status : </a:t>
            </a:r>
            <a:r>
              <a:rPr lang="en-US" altLang="fr-FR" dirty="0" smtClean="0"/>
              <a:t/>
            </a:r>
            <a:br>
              <a:rPr lang="en-US" altLang="fr-FR" dirty="0" smtClean="0"/>
            </a:br>
            <a:r>
              <a:rPr lang="en-US" altLang="fr-FR" dirty="0" smtClean="0"/>
              <a:t>System </a:t>
            </a:r>
            <a:r>
              <a:rPr lang="en-US" altLang="fr-FR" dirty="0"/>
              <a:t>&amp; Ground Segment Activities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3DD0AA-35B8-412B-953D-43E64E20A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610591"/>
            <a:ext cx="11423073" cy="4395354"/>
          </a:xfrm>
        </p:spPr>
        <p:txBody>
          <a:bodyPr/>
          <a:lstStyle/>
          <a:p>
            <a:r>
              <a:rPr lang="en-US" altLang="fr-FR" sz="2400" dirty="0"/>
              <a:t>L1CPOP V1 (part  of science processing algorithms) completed and delivered </a:t>
            </a:r>
            <a:r>
              <a:rPr lang="en-GB" sz="2400" dirty="0"/>
              <a:t>to EUMESAT</a:t>
            </a:r>
            <a:r>
              <a:rPr lang="en-US" altLang="fr-FR" sz="2400" dirty="0"/>
              <a:t> : integrated in PDAP </a:t>
            </a:r>
            <a:r>
              <a:rPr lang="en-US" sz="2400" dirty="0"/>
              <a:t>(Payload Data Acquisition &amp; </a:t>
            </a:r>
            <a:r>
              <a:rPr lang="en-US" sz="2400" dirty="0" smtClean="0"/>
              <a:t>Processing), </a:t>
            </a:r>
            <a:r>
              <a:rPr lang="en-US" sz="2400" dirty="0"/>
              <a:t>ready to start System Verification and </a:t>
            </a:r>
            <a:r>
              <a:rPr lang="en-US" sz="2400" dirty="0" smtClean="0"/>
              <a:t>Validation </a:t>
            </a:r>
            <a:r>
              <a:rPr lang="en-US" sz="2400" dirty="0"/>
              <a:t>tests </a:t>
            </a:r>
          </a:p>
          <a:p>
            <a:r>
              <a:rPr lang="en-US" altLang="fr-FR" sz="2400" dirty="0"/>
              <a:t>L1CPOP V2’s full version (complete </a:t>
            </a:r>
            <a:r>
              <a:rPr lang="en-GB" sz="2400" dirty="0"/>
              <a:t>science algorithms processing) </a:t>
            </a:r>
            <a:r>
              <a:rPr lang="en-US" altLang="fr-FR" sz="2400" dirty="0"/>
              <a:t>under development for </a:t>
            </a:r>
            <a:r>
              <a:rPr lang="en-US" sz="2400" dirty="0"/>
              <a:t>delivery date in February 2024 for integration in the PDAP V3A for launch</a:t>
            </a:r>
          </a:p>
          <a:p>
            <a:r>
              <a:rPr lang="en-US" sz="2400" dirty="0"/>
              <a:t>IASTEC (IASI-NG Technical Expertise </a:t>
            </a:r>
            <a:r>
              <a:rPr lang="en-US" sz="2400" dirty="0" smtClean="0"/>
              <a:t>Center) </a:t>
            </a:r>
            <a:r>
              <a:rPr lang="en-US" sz="2400" dirty="0"/>
              <a:t>: development </a:t>
            </a:r>
            <a:r>
              <a:rPr lang="en-US" sz="2400" dirty="0" smtClean="0"/>
              <a:t>started in November 2022. Cal/Val </a:t>
            </a:r>
            <a:r>
              <a:rPr lang="en-US" sz="2400" dirty="0"/>
              <a:t>tools </a:t>
            </a:r>
            <a:r>
              <a:rPr lang="en-US" sz="2400" dirty="0" smtClean="0"/>
              <a:t>will be gradually integrated, among them inter-calibration tools for IASI-NG comparisons with IASI and </a:t>
            </a:r>
            <a:r>
              <a:rPr lang="en-US" sz="2400" dirty="0" err="1" smtClean="0"/>
              <a:t>CrIS</a:t>
            </a:r>
            <a:r>
              <a:rPr lang="en-US" sz="2400" dirty="0" smtClean="0"/>
              <a:t>.</a:t>
            </a:r>
          </a:p>
          <a:p>
            <a:r>
              <a:rPr lang="en-US" sz="2400" dirty="0" smtClean="0"/>
              <a:t>Current </a:t>
            </a:r>
            <a:r>
              <a:rPr lang="en-US" sz="2400" dirty="0"/>
              <a:t>launch date in Q1 2025 for </a:t>
            </a:r>
            <a:r>
              <a:rPr lang="en-US" sz="2400" dirty="0" err="1"/>
              <a:t>Metop</a:t>
            </a:r>
            <a:r>
              <a:rPr lang="en-US" sz="2400" dirty="0"/>
              <a:t> SG A1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2400" dirty="0">
              <a:ea typeface="+mn-ea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D9154-54BA-435D-B9C2-473619343A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76038" y="61420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582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263"/>
    </mc:Choice>
    <mc:Fallback>
      <p:transition spd="slow" advTm="69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56221-69A1-495B-AAAC-BA864D877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132627"/>
            <a:ext cx="10363200" cy="802555"/>
          </a:xfrm>
        </p:spPr>
        <p:txBody>
          <a:bodyPr/>
          <a:lstStyle/>
          <a:p>
            <a:r>
              <a:rPr lang="fr-FR" dirty="0"/>
              <a:t>C</a:t>
            </a:r>
            <a:r>
              <a:rPr lang="fr-FR" baseline="30000" dirty="0"/>
              <a:t>2</a:t>
            </a:r>
            <a:r>
              <a:rPr lang="fr-FR" dirty="0"/>
              <a:t>OMODO</a:t>
            </a:r>
            <a:r>
              <a:rPr lang="en-US" altLang="fr-FR" dirty="0"/>
              <a:t> : French </a:t>
            </a:r>
            <a:r>
              <a:rPr lang="fr-FR" dirty="0"/>
              <a:t>contribution to AOS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3DD0AA-35B8-412B-953D-43E64E20A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080655"/>
            <a:ext cx="11423073" cy="5018809"/>
          </a:xfrm>
        </p:spPr>
        <p:txBody>
          <a:bodyPr/>
          <a:lstStyle/>
          <a:p>
            <a:r>
              <a:rPr lang="en-US" sz="2000" dirty="0" smtClean="0"/>
              <a:t>NASA </a:t>
            </a:r>
            <a:r>
              <a:rPr lang="en-US" sz="2000" dirty="0"/>
              <a:t>program Atmosphere Observing System (AOS) </a:t>
            </a:r>
            <a:r>
              <a:rPr lang="en-US" sz="2000" dirty="0" smtClean="0"/>
              <a:t>to </a:t>
            </a:r>
            <a:r>
              <a:rPr lang="en-US" sz="2000" dirty="0"/>
              <a:t>study the links among aerosols, clouds, atmospheric convection and </a:t>
            </a:r>
            <a:r>
              <a:rPr lang="en-US" sz="2000" dirty="0" smtClean="0"/>
              <a:t>precipitation</a:t>
            </a:r>
            <a:r>
              <a:rPr lang="en-US" sz="2000" dirty="0"/>
              <a:t>. Launch in 2028 (inclined orbit) and 2030 (polar orbit)</a:t>
            </a:r>
          </a:p>
          <a:p>
            <a:r>
              <a:rPr lang="en-US" sz="2000" dirty="0"/>
              <a:t>T</a:t>
            </a:r>
            <a:r>
              <a:rPr lang="en-US" sz="2000" dirty="0" smtClean="0"/>
              <a:t>he </a:t>
            </a:r>
            <a:r>
              <a:rPr lang="en-US" sz="2000" dirty="0"/>
              <a:t>AOS team includes several NASA Centers, universities and </a:t>
            </a:r>
            <a:r>
              <a:rPr lang="en-US" sz="2000" dirty="0" smtClean="0"/>
              <a:t>other </a:t>
            </a:r>
            <a:r>
              <a:rPr lang="en-US" sz="2000" dirty="0"/>
              <a:t>space agencies : JAXA, CSA, DLR and CNES</a:t>
            </a:r>
            <a:r>
              <a:rPr lang="en-US" sz="2000" dirty="0" smtClean="0"/>
              <a:t>.</a:t>
            </a:r>
          </a:p>
          <a:p>
            <a:endParaRPr lang="en-US" sz="2000" dirty="0" smtClean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D9154-54BA-435D-B9C2-473619343A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8" name="Picture 2" descr="Meeting and Workshops – C2OMODO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4" t="9804" r="12912"/>
          <a:stretch/>
        </p:blipFill>
        <p:spPr bwMode="auto">
          <a:xfrm>
            <a:off x="10517574" y="2396413"/>
            <a:ext cx="1586040" cy="183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E3DD0AA-35B8-412B-953D-43E64E20ADC3}"/>
              </a:ext>
            </a:extLst>
          </p:cNvPr>
          <p:cNvSpPr txBox="1">
            <a:spLocks/>
          </p:cNvSpPr>
          <p:nvPr/>
        </p:nvSpPr>
        <p:spPr bwMode="auto">
          <a:xfrm>
            <a:off x="609598" y="2428882"/>
            <a:ext cx="9837034" cy="382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v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kern="0" dirty="0" smtClean="0"/>
              <a:t>C</a:t>
            </a:r>
            <a:r>
              <a:rPr lang="en-US" sz="2000" kern="0" baseline="30000" dirty="0" smtClean="0"/>
              <a:t>2</a:t>
            </a:r>
            <a:r>
              <a:rPr lang="en-US" sz="2000" kern="0" dirty="0" smtClean="0"/>
              <a:t>OMODO will be the French contribution to AOS : tandem of 2 identical microwave radiometers called SAPHIR-NG.</a:t>
            </a:r>
          </a:p>
          <a:p>
            <a:r>
              <a:rPr lang="en-US" sz="2000" kern="0" dirty="0" smtClean="0"/>
              <a:t>Inheritance of the SAPHIR microwave sounder from atmospheric humidity that was operated on the </a:t>
            </a:r>
            <a:r>
              <a:rPr lang="en-US" sz="2000" kern="0" dirty="0" err="1" smtClean="0"/>
              <a:t>Megha-Tropiques</a:t>
            </a:r>
            <a:r>
              <a:rPr lang="en-US" sz="2000" kern="0" dirty="0" smtClean="0"/>
              <a:t> satellite. With improved performances, SAPHIR-NG will provide original observations on convective systems evolution, that will feed questions related to extreme weather and the development of storms.</a:t>
            </a:r>
          </a:p>
          <a:p>
            <a:r>
              <a:rPr lang="en-US" sz="2000" kern="0" dirty="0" smtClean="0"/>
              <a:t>In addition, on-ground processing specific to the use of time-delayed / delta-t maps will be developed.</a:t>
            </a:r>
          </a:p>
          <a:p>
            <a:r>
              <a:rPr lang="en-US" sz="2000" kern="0" dirty="0" smtClean="0"/>
              <a:t>L1 products should be disseminated in NRT to NWP centers</a:t>
            </a:r>
          </a:p>
          <a:p>
            <a:r>
              <a:rPr lang="en-US" sz="2000" kern="0" dirty="0" smtClean="0"/>
              <a:t>More information on the project: </a:t>
            </a:r>
            <a:r>
              <a:rPr lang="fr-FR" sz="2000" kern="0" dirty="0" smtClean="0">
                <a:hlinkClick r:id="rId5"/>
              </a:rPr>
              <a:t>https://c2omodo.ipsl.fr/about/</a:t>
            </a:r>
            <a:endParaRPr lang="en-US" sz="2000" kern="0" dirty="0" smtClean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76038" y="61420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935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631"/>
    </mc:Choice>
    <mc:Fallback>
      <p:transition spd="slow" advTm="726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56221-69A1-495B-AAAC-BA864D877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132627"/>
            <a:ext cx="10363200" cy="802555"/>
          </a:xfrm>
        </p:spPr>
        <p:txBody>
          <a:bodyPr/>
          <a:lstStyle/>
          <a:p>
            <a:r>
              <a:rPr lang="en-US" dirty="0" err="1" smtClean="0"/>
              <a:t>TIRCalNet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3DD0AA-35B8-412B-953D-43E64E20A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080654"/>
            <a:ext cx="11232631" cy="5320145"/>
          </a:xfrm>
        </p:spPr>
        <p:txBody>
          <a:bodyPr/>
          <a:lstStyle/>
          <a:p>
            <a:r>
              <a:rPr lang="en-US" sz="2000" dirty="0" smtClean="0"/>
              <a:t>In the frame of CEOS/WGCV, experts work on the definition of a new network of instrumented sites dedicated to the radiometric calibration of TIR optical sensors : </a:t>
            </a:r>
            <a:r>
              <a:rPr lang="en-US" sz="2000" dirty="0" err="1" smtClean="0"/>
              <a:t>TIRCalNet</a:t>
            </a:r>
            <a:r>
              <a:rPr lang="en-US" sz="2000" dirty="0" smtClean="0"/>
              <a:t>.</a:t>
            </a:r>
          </a:p>
          <a:p>
            <a:r>
              <a:rPr lang="en-US" sz="2000" dirty="0" smtClean="0"/>
              <a:t>Action coordinated by CNES and ESA, with the involvement of experts from WGCV/IVOS (</a:t>
            </a:r>
            <a:r>
              <a:rPr lang="en-US" sz="2000" dirty="0" err="1"/>
              <a:t>InfraRed</a:t>
            </a:r>
            <a:r>
              <a:rPr lang="en-US" sz="2000" dirty="0"/>
              <a:t> and Visible Optical Sensors) and </a:t>
            </a:r>
            <a:r>
              <a:rPr lang="en-US" sz="2000" dirty="0" smtClean="0"/>
              <a:t>WGCV/LPV </a:t>
            </a:r>
            <a:r>
              <a:rPr lang="en-US" sz="2000" dirty="0"/>
              <a:t>(Land Product </a:t>
            </a:r>
            <a:r>
              <a:rPr lang="en-US" sz="2000" dirty="0" smtClean="0"/>
              <a:t>Validation</a:t>
            </a:r>
            <a:r>
              <a:rPr lang="en-US" sz="2000" dirty="0"/>
              <a:t>) subgroups.</a:t>
            </a:r>
          </a:p>
          <a:p>
            <a:r>
              <a:rPr lang="en-US" sz="2000" dirty="0"/>
              <a:t>Motivated by the </a:t>
            </a:r>
            <a:r>
              <a:rPr lang="en-US" sz="2000" dirty="0" smtClean="0"/>
              <a:t>future </a:t>
            </a:r>
            <a:r>
              <a:rPr lang="en-US" sz="2000" dirty="0"/>
              <a:t>TIR missions </a:t>
            </a:r>
            <a:r>
              <a:rPr lang="en-US" sz="2000" dirty="0" smtClean="0"/>
              <a:t>that will </a:t>
            </a:r>
            <a:r>
              <a:rPr lang="en-US" sz="2000" dirty="0"/>
              <a:t>have an increased spatial resolution and more and more demanding LST accuracy requirements </a:t>
            </a:r>
            <a:r>
              <a:rPr lang="en-US" sz="2000" dirty="0" smtClean="0"/>
              <a:t>(&lt; 0.1 K </a:t>
            </a:r>
            <a:r>
              <a:rPr lang="en-US" sz="2000" dirty="0"/>
              <a:t>for climate studies</a:t>
            </a:r>
            <a:r>
              <a:rPr lang="en-US" sz="2000" dirty="0" smtClean="0"/>
              <a:t>).</a:t>
            </a:r>
          </a:p>
          <a:p>
            <a:r>
              <a:rPr lang="en-US" sz="2000" dirty="0" smtClean="0"/>
              <a:t>Such a network for </a:t>
            </a:r>
            <a:r>
              <a:rPr lang="en-US" sz="2000" dirty="0"/>
              <a:t>vicarious calibration </a:t>
            </a:r>
            <a:r>
              <a:rPr lang="en-US" sz="2000" dirty="0" smtClean="0"/>
              <a:t>would be very important for L1 and L2 Cal/Val by:</a:t>
            </a:r>
            <a:endParaRPr lang="en-US" sz="2000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000" dirty="0" smtClean="0"/>
              <a:t>collecting </a:t>
            </a:r>
            <a:r>
              <a:rPr lang="en-US" sz="2000" dirty="0"/>
              <a:t>surface temperature and emissivity, and atmospheric data necessary for the simulation of observations by TIR optical sensors and thus verify their radiometric calibration</a:t>
            </a:r>
          </a:p>
          <a:p>
            <a:pPr lvl="1">
              <a:buFont typeface="Wingdings" panose="05000000000000000000" pitchFamily="2" charset="2"/>
              <a:buChar char="ü"/>
              <a:defRPr>
                <a:solidFill>
                  <a:srgbClr val="000000"/>
                </a:solidFill>
              </a:defRPr>
            </a:pPr>
            <a:r>
              <a:rPr lang="en-US" sz="2000" dirty="0" smtClean="0"/>
              <a:t>increasing </a:t>
            </a:r>
            <a:r>
              <a:rPr lang="en-US" sz="2000" dirty="0"/>
              <a:t>the number of matchups between in-situ measurements and space sensor observations and reduce the overall uncertainties, and reduce the efforts of individual agencies</a:t>
            </a:r>
          </a:p>
          <a:p>
            <a:pPr lvl="1">
              <a:buFont typeface="Wingdings" panose="05000000000000000000" pitchFamily="2" charset="2"/>
              <a:buChar char="ü"/>
              <a:defRPr>
                <a:solidFill>
                  <a:srgbClr val="000000"/>
                </a:solidFill>
              </a:defRPr>
            </a:pPr>
            <a:r>
              <a:rPr lang="en-US" sz="2000" dirty="0" smtClean="0"/>
              <a:t>ensuring </a:t>
            </a:r>
            <a:r>
              <a:rPr lang="en-US" sz="2000" dirty="0"/>
              <a:t>traceability of the space sensor radiometry to the “</a:t>
            </a:r>
            <a:r>
              <a:rPr lang="en-US" sz="2000" dirty="0" err="1"/>
              <a:t>Système</a:t>
            </a:r>
            <a:r>
              <a:rPr lang="en-US" sz="2000" dirty="0"/>
              <a:t> International” (SI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D9154-54BA-435D-B9C2-473619343A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76038" y="61420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509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664"/>
    </mc:Choice>
    <mc:Fallback>
      <p:transition spd="slow" advTm="1056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56221-69A1-495B-AAAC-BA864D877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132627"/>
            <a:ext cx="10363200" cy="802555"/>
          </a:xfrm>
        </p:spPr>
        <p:txBody>
          <a:bodyPr/>
          <a:lstStyle/>
          <a:p>
            <a:r>
              <a:rPr lang="fr-FR" dirty="0"/>
              <a:t>La Crau CNES </a:t>
            </a:r>
            <a:r>
              <a:rPr lang="fr-FR" dirty="0" smtClean="0"/>
              <a:t>Cal/Val site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3DD0AA-35B8-412B-953D-43E64E20A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80655"/>
            <a:ext cx="7280686" cy="5144394"/>
          </a:xfrm>
        </p:spPr>
        <p:txBody>
          <a:bodyPr/>
          <a:lstStyle/>
          <a:p>
            <a:r>
              <a:rPr lang="en-US" sz="2000" b="1" dirty="0" smtClean="0"/>
              <a:t>La </a:t>
            </a:r>
            <a:r>
              <a:rPr lang="en-US" sz="2000" b="1" dirty="0" err="1" smtClean="0"/>
              <a:t>Crau</a:t>
            </a:r>
            <a:r>
              <a:rPr lang="en-US" sz="2000" b="1" dirty="0" smtClean="0"/>
              <a:t> </a:t>
            </a:r>
            <a:r>
              <a:rPr lang="en-US" sz="2000" dirty="0" smtClean="0"/>
              <a:t>CNES L1 Calibration / L2A Validation site would be a good candidate to be part of </a:t>
            </a:r>
            <a:r>
              <a:rPr lang="en-US" sz="2000" dirty="0" err="1" smtClean="0"/>
              <a:t>TIRCalNet</a:t>
            </a:r>
            <a:r>
              <a:rPr lang="en-US" sz="2000" dirty="0" smtClean="0"/>
              <a:t>. </a:t>
            </a:r>
          </a:p>
          <a:p>
            <a:endParaRPr lang="en-US" sz="2000" dirty="0" smtClean="0"/>
          </a:p>
          <a:p>
            <a:r>
              <a:rPr lang="en-US" sz="2000" dirty="0" smtClean="0"/>
              <a:t>Already part of </a:t>
            </a:r>
            <a:r>
              <a:rPr lang="en-US" sz="2000" dirty="0" err="1" smtClean="0"/>
              <a:t>RadCalNet</a:t>
            </a:r>
            <a:r>
              <a:rPr lang="en-US" sz="2000" dirty="0" smtClean="0"/>
              <a:t> network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 smtClean="0"/>
              <a:t>Addition to the current VNIR automated calibration site: installation on a 9m post of a </a:t>
            </a:r>
            <a:r>
              <a:rPr lang="en-US" sz="2000" b="1" dirty="0" smtClean="0"/>
              <a:t>JPL radiometer </a:t>
            </a:r>
            <a:r>
              <a:rPr lang="en-US" sz="2000" dirty="0" smtClean="0"/>
              <a:t>(</a:t>
            </a:r>
            <a:r>
              <a:rPr lang="en-US" altLang="fr-FR" sz="2000" dirty="0" smtClean="0"/>
              <a:t>8-14µm) in December 2022 to measure surface temperature.</a:t>
            </a:r>
          </a:p>
          <a:p>
            <a:endParaRPr lang="en-US" altLang="fr-FR" sz="2000" dirty="0" smtClean="0"/>
          </a:p>
          <a:p>
            <a:r>
              <a:rPr lang="en-US" altLang="fr-FR" sz="2000" dirty="0" smtClean="0"/>
              <a:t>Work on future installation of CNES permanent instrumentation dedicated to </a:t>
            </a:r>
            <a:r>
              <a:rPr lang="en-US" sz="2000" dirty="0" smtClean="0"/>
              <a:t>TIR </a:t>
            </a:r>
            <a:r>
              <a:rPr lang="en-US" sz="2000" dirty="0"/>
              <a:t>future missions with increased spatial resolution: TRISHNA, LSTM, SBG </a:t>
            </a:r>
            <a:r>
              <a:rPr lang="en-US" altLang="fr-FR" sz="2000" dirty="0"/>
              <a:t>(</a:t>
            </a:r>
            <a:r>
              <a:rPr lang="en-US" sz="2000" dirty="0"/>
              <a:t>NASA Surface Biology and Geology</a:t>
            </a:r>
            <a:r>
              <a:rPr lang="en-US" sz="2000" dirty="0" smtClean="0"/>
              <a:t>)</a:t>
            </a:r>
            <a:endParaRPr lang="en-US" altLang="fr-FR" sz="20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altLang="fr-FR" sz="2000" dirty="0" smtClean="0"/>
              <a:t>Instrument TBD: Multi-spectral system for temperature/emissivity separation?</a:t>
            </a:r>
          </a:p>
          <a:p>
            <a:endParaRPr lang="en-US" altLang="fr-FR" sz="2000" dirty="0" smtClean="0"/>
          </a:p>
          <a:p>
            <a:pPr marL="0" indent="0">
              <a:buNone/>
            </a:pPr>
            <a:endParaRPr lang="en-US" altLang="fr-FR" sz="2000" dirty="0" smtClean="0"/>
          </a:p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D9154-54BA-435D-B9C2-473619343A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B7D9154-54BA-435D-B9C2-473619343AA3}"/>
              </a:ext>
            </a:extLst>
          </p:cNvPr>
          <p:cNvSpPr txBox="1">
            <a:spLocks/>
          </p:cNvSpPr>
          <p:nvPr/>
        </p:nvSpPr>
        <p:spPr bwMode="auto">
          <a:xfrm>
            <a:off x="9759142" y="6400800"/>
            <a:ext cx="1823258" cy="232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grpSp>
        <p:nvGrpSpPr>
          <p:cNvPr id="7" name="Groupe 6"/>
          <p:cNvGrpSpPr/>
          <p:nvPr/>
        </p:nvGrpSpPr>
        <p:grpSpPr>
          <a:xfrm>
            <a:off x="9777624" y="2183044"/>
            <a:ext cx="2335568" cy="3350835"/>
            <a:chOff x="3463357" y="2494921"/>
            <a:chExt cx="3024029" cy="5170358"/>
          </a:xfrm>
        </p:grpSpPr>
        <p:grpSp>
          <p:nvGrpSpPr>
            <p:cNvPr id="8" name="Groupe 7"/>
            <p:cNvGrpSpPr/>
            <p:nvPr/>
          </p:nvGrpSpPr>
          <p:grpSpPr>
            <a:xfrm>
              <a:off x="3516319" y="2494921"/>
              <a:ext cx="2971067" cy="2592000"/>
              <a:chOff x="9190198" y="1533917"/>
              <a:chExt cx="2971067" cy="2592000"/>
            </a:xfrm>
          </p:grpSpPr>
          <p:pic>
            <p:nvPicPr>
              <p:cNvPr id="12" name="Image 11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190198" y="1533917"/>
                <a:ext cx="2971067" cy="2592000"/>
              </a:xfrm>
              <a:prstGeom prst="rect">
                <a:avLst/>
              </a:prstGeom>
            </p:spPr>
          </p:pic>
          <p:sp>
            <p:nvSpPr>
              <p:cNvPr id="13" name="Line 11"/>
              <p:cNvSpPr>
                <a:spLocks noChangeShapeType="1"/>
              </p:cNvSpPr>
              <p:nvPr/>
            </p:nvSpPr>
            <p:spPr bwMode="auto">
              <a:xfrm>
                <a:off x="9382460" y="1785769"/>
                <a:ext cx="805381" cy="65621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sz="2160"/>
              </a:p>
            </p:txBody>
          </p:sp>
        </p:grpSp>
        <p:grpSp>
          <p:nvGrpSpPr>
            <p:cNvPr id="9" name="Groupe 8"/>
            <p:cNvGrpSpPr/>
            <p:nvPr/>
          </p:nvGrpSpPr>
          <p:grpSpPr>
            <a:xfrm>
              <a:off x="3463357" y="5073279"/>
              <a:ext cx="3001802" cy="2592000"/>
              <a:chOff x="9124717" y="4139560"/>
              <a:chExt cx="3001802" cy="2592000"/>
            </a:xfrm>
          </p:grpSpPr>
          <p:pic>
            <p:nvPicPr>
              <p:cNvPr id="10" name="Image 9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124717" y="4139560"/>
                <a:ext cx="3001802" cy="2592000"/>
              </a:xfrm>
              <a:prstGeom prst="rect">
                <a:avLst/>
              </a:prstGeom>
            </p:spPr>
          </p:pic>
          <p:sp>
            <p:nvSpPr>
              <p:cNvPr id="11" name="Line 11"/>
              <p:cNvSpPr>
                <a:spLocks noChangeShapeType="1"/>
              </p:cNvSpPr>
              <p:nvPr/>
            </p:nvSpPr>
            <p:spPr bwMode="auto">
              <a:xfrm>
                <a:off x="9466729" y="4466103"/>
                <a:ext cx="798208" cy="6223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sz="2160"/>
              </a:p>
            </p:txBody>
          </p:sp>
        </p:grpSp>
      </p:grpSp>
      <p:grpSp>
        <p:nvGrpSpPr>
          <p:cNvPr id="14" name="Groupe 13"/>
          <p:cNvGrpSpPr/>
          <p:nvPr/>
        </p:nvGrpSpPr>
        <p:grpSpPr>
          <a:xfrm>
            <a:off x="10605312" y="390256"/>
            <a:ext cx="1586689" cy="1655032"/>
            <a:chOff x="2668720" y="1468099"/>
            <a:chExt cx="1586689" cy="1884230"/>
          </a:xfrm>
        </p:grpSpPr>
        <p:pic>
          <p:nvPicPr>
            <p:cNvPr id="15" name="Image 14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68720" y="1468099"/>
              <a:ext cx="1362076" cy="1884230"/>
            </a:xfrm>
            <a:prstGeom prst="rect">
              <a:avLst/>
            </a:prstGeom>
          </p:spPr>
        </p:pic>
        <p:sp>
          <p:nvSpPr>
            <p:cNvPr id="16" name="Line 11"/>
            <p:cNvSpPr>
              <a:spLocks noChangeShapeType="1"/>
            </p:cNvSpPr>
            <p:nvPr/>
          </p:nvSpPr>
          <p:spPr bwMode="auto">
            <a:xfrm flipH="1">
              <a:off x="3742216" y="2619375"/>
              <a:ext cx="513193" cy="4546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 sz="1568"/>
            </a:p>
          </p:txBody>
        </p:sp>
      </p:grpSp>
      <p:sp>
        <p:nvSpPr>
          <p:cNvPr id="17" name="Rectangle 16"/>
          <p:cNvSpPr/>
          <p:nvPr/>
        </p:nvSpPr>
        <p:spPr>
          <a:xfrm>
            <a:off x="6836424" y="3273479"/>
            <a:ext cx="30299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fr-FR" sz="1400" dirty="0">
                <a:hlinkClick r:id="rId7"/>
              </a:rPr>
              <a:t>https://calval.jpl.nasa.gov/radiometers</a:t>
            </a:r>
            <a:r>
              <a:rPr lang="fr-FR" altLang="fr-FR" sz="1400" dirty="0"/>
              <a:t> </a:t>
            </a:r>
            <a:endParaRPr lang="fr-FR" sz="1400" dirty="0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3243" y="2198441"/>
            <a:ext cx="927070" cy="1075038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44786" y="920053"/>
            <a:ext cx="2650941" cy="1126887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4897" y="3749853"/>
            <a:ext cx="1586913" cy="2115884"/>
          </a:xfrm>
          <a:prstGeom prst="rect">
            <a:avLst/>
          </a:prstGeom>
        </p:spPr>
      </p:pic>
      <p:sp>
        <p:nvSpPr>
          <p:cNvPr id="21" name="Espace réservé du contenu 2"/>
          <p:cNvSpPr txBox="1">
            <a:spLocks/>
          </p:cNvSpPr>
          <p:nvPr/>
        </p:nvSpPr>
        <p:spPr>
          <a:xfrm>
            <a:off x="9866421" y="5503267"/>
            <a:ext cx="2188439" cy="753280"/>
          </a:xfrm>
          <a:prstGeom prst="rect">
            <a:avLst/>
          </a:prstGeom>
        </p:spPr>
        <p:txBody>
          <a:bodyPr vert="horz" lIns="109728" tIns="54864" rIns="109728" bIns="54864" rtlCol="0">
            <a:normAutofit/>
          </a:bodyPr>
          <a:lstStyle>
            <a:lvl1pPr marL="0" indent="0" algn="l" defTabSz="101599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333"/>
              </a:spcAft>
              <a:buFont typeface="Arial"/>
              <a:buNone/>
              <a:defRPr lang="fr-FR" sz="1800" b="1" kern="1200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  <a:lvl2pPr marL="399996" indent="-253997" algn="l" defTabSz="101599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333"/>
              </a:spcAft>
              <a:buClr>
                <a:srgbClr val="00B0F0"/>
              </a:buClr>
              <a:buFont typeface="Wingdings" panose="05000000000000000000" pitchFamily="2" charset="2"/>
              <a:buChar char="v"/>
              <a:defRPr sz="1800" kern="12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2pPr>
            <a:lvl3pPr marL="679993" indent="-253997" algn="l" defTabSz="101599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333"/>
              </a:spcAft>
              <a:buClr>
                <a:srgbClr val="00B0F0"/>
              </a:buClr>
              <a:buFont typeface="Wingdings" panose="05000000000000000000" pitchFamily="2" charset="2"/>
              <a:buChar char="Ø"/>
              <a:defRPr sz="1600" kern="12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3pPr>
            <a:lvl4pPr marL="177798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Char char="•"/>
              <a:defRPr sz="2000" kern="12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4pPr>
            <a:lvl5pPr marL="228597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Char char="•"/>
              <a:defRPr sz="2000" kern="12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5pPr>
            <a:lvl6pPr marL="279397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0196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996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1795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0" dirty="0">
                <a:solidFill>
                  <a:schemeClr val="tx1"/>
                </a:solidFill>
              </a:rPr>
              <a:t>Estimation of Spatial Homogeneity on </a:t>
            </a:r>
            <a:r>
              <a:rPr lang="en-US" sz="1400" b="0" dirty="0" smtClean="0">
                <a:solidFill>
                  <a:schemeClr val="tx1"/>
                </a:solidFill>
              </a:rPr>
              <a:t>Landsat 8 </a:t>
            </a:r>
            <a:r>
              <a:rPr lang="en-US" sz="1400" b="0" dirty="0">
                <a:solidFill>
                  <a:schemeClr val="tx1"/>
                </a:solidFill>
              </a:rPr>
              <a:t>TIRS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76038" y="61420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321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287"/>
    </mc:Choice>
    <mc:Fallback>
      <p:transition spd="slow" advTm="632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45054</TotalTime>
  <Words>1032</Words>
  <Application>Microsoft Office PowerPoint</Application>
  <PresentationFormat>Grand écran</PresentationFormat>
  <Paragraphs>104</Paragraphs>
  <Slides>12</Slides>
  <Notes>2</Notes>
  <HiddenSlides>0</HiddenSlides>
  <MMClips>11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7" baseType="lpstr">
      <vt:lpstr>宋体</vt:lpstr>
      <vt:lpstr>Arial</vt:lpstr>
      <vt:lpstr>Times New Roman</vt:lpstr>
      <vt:lpstr>Wingdings</vt:lpstr>
      <vt:lpstr>Default Design</vt:lpstr>
      <vt:lpstr>GSICS Agency Report 2023 </vt:lpstr>
      <vt:lpstr>Presentation Overview </vt:lpstr>
      <vt:lpstr>IASI status and on-going studies</vt:lpstr>
      <vt:lpstr>IASI status and on-going studies</vt:lpstr>
      <vt:lpstr>IASI-NG Program Status : Instrument Activities </vt:lpstr>
      <vt:lpstr>IASI-NG Program Status :  System &amp; Ground Segment Activities </vt:lpstr>
      <vt:lpstr>C2OMODO : French contribution to AOS </vt:lpstr>
      <vt:lpstr>TIRCalNet</vt:lpstr>
      <vt:lpstr>La Crau CNES Cal/Val site</vt:lpstr>
      <vt:lpstr>PICSCAR</vt:lpstr>
      <vt:lpstr>Présentation PowerPoint</vt:lpstr>
      <vt:lpstr>Additional Slides Not Presented</vt:lpstr>
    </vt:vector>
  </TitlesOfParts>
  <Company>NOAA / NESDIS / ORA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GSICS GEO-LEO ATBD</dc:title>
  <dc:subject>SPIE 2009 tALK</dc:subject>
  <dc:creator>Fred Wu</dc:creator>
  <cp:lastModifiedBy>Jacquette Elsa</cp:lastModifiedBy>
  <cp:revision>1046</cp:revision>
  <dcterms:created xsi:type="dcterms:W3CDTF">2004-06-10T15:46:18Z</dcterms:created>
  <dcterms:modified xsi:type="dcterms:W3CDTF">2023-02-22T12:59:14Z</dcterms:modified>
</cp:coreProperties>
</file>