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733" r:id="rId2"/>
    <p:sldId id="8679" r:id="rId3"/>
    <p:sldId id="833" r:id="rId4"/>
    <p:sldId id="8674" r:id="rId5"/>
    <p:sldId id="8675" r:id="rId6"/>
    <p:sldId id="8677" r:id="rId7"/>
    <p:sldId id="8678" r:id="rId8"/>
    <p:sldId id="8680" r:id="rId9"/>
    <p:sldId id="8667" r:id="rId10"/>
    <p:sldId id="8681" r:id="rId11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333399"/>
    <a:srgbClr val="000000"/>
    <a:srgbClr val="0C45E4"/>
    <a:srgbClr val="008000"/>
    <a:srgbClr val="5F5F5F"/>
    <a:srgbClr val="333333"/>
    <a:srgbClr val="CC33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FE600F-0D38-40D9-94F4-E097C45775DE}" v="55" dt="2023-02-27T18:30:45.1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9" autoAdjust="0"/>
    <p:restoredTop sz="87867" autoAdjust="0"/>
  </p:normalViewPr>
  <p:slideViewPr>
    <p:cSldViewPr snapToGrid="0">
      <p:cViewPr varScale="1">
        <p:scale>
          <a:sx n="139" d="100"/>
          <a:sy n="139" d="100"/>
        </p:scale>
        <p:origin x="1212" y="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874" y="-108"/>
      </p:cViewPr>
      <p:guideLst>
        <p:guide orient="horz" pos="3126"/>
        <p:guide pos="2142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03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Click to edit Master title style</a:t>
            </a:r>
            <a:endParaRPr lang="en-GB" kern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447675" indent="0">
              <a:defRPr/>
            </a:lvl2pPr>
            <a:lvl3pPr marL="895350" indent="0">
              <a:defRPr/>
            </a:lvl3pPr>
            <a:lvl4pPr marL="1254125" indent="0">
              <a:defRPr/>
            </a:lvl4pPr>
            <a:lvl5pPr marL="1789113" indent="0"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64488418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27 Feb – 3 March 2023</a:t>
            </a:r>
            <a:r>
              <a:rPr lang="it-IT" sz="1000" b="0" dirty="0"/>
              <a:t>, GSICS Annual Meeting (Hybrid), College Park, MD, USA</a:t>
            </a:r>
            <a:endParaRPr lang="en-US" sz="1000" b="0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Agency Report </a:t>
            </a:r>
          </a:p>
        </p:txBody>
      </p:sp>
      <p:pic>
        <p:nvPicPr>
          <p:cNvPr id="11" name="Picture 4" descr="http://gsics.atmos.umd.edu/pub/Development/Logos/GSICS180px.png">
            <a:extLst>
              <a:ext uri="{FF2B5EF4-FFF2-40B4-BE49-F238E27FC236}">
                <a16:creationId xmlns:a16="http://schemas.microsoft.com/office/drawing/2014/main" id="{016C2398-F037-4637-B010-5FD37A6C61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" y="102700"/>
            <a:ext cx="1714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hyperlink" Target="https://community.wmo.int/en/meetings/wmo-oscarspace-user-worksho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hyperlink" Target="https://community.wmo.int/en/meetings/wmo-information-day-commercial-satellite-data-providers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gsics.wmo.int/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16390" y="1335577"/>
            <a:ext cx="8759219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dirty="0"/>
              <a:t>GSICS Agency Report</a:t>
            </a:r>
            <a:br>
              <a:rPr lang="en-IE" sz="4000" b="1" dirty="0"/>
            </a:br>
            <a:r>
              <a:rPr lang="en-IE" sz="4000" b="1" dirty="0"/>
              <a:t>2023</a:t>
            </a:r>
            <a:br>
              <a:rPr lang="en-IE" sz="4000" dirty="0">
                <a:solidFill>
                  <a:srgbClr val="0000FF"/>
                </a:solidFill>
              </a:rPr>
            </a:br>
            <a:endParaRPr lang="en-US" sz="4000" i="1" dirty="0">
              <a:solidFill>
                <a:srgbClr val="0C45E4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2300" y="3064297"/>
            <a:ext cx="9387400" cy="112531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CN" sz="2000" b="1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dirty="0">
                <a:ea typeface="宋体" pitchFamily="2" charset="-122"/>
              </a:rPr>
              <a:t>Heikki Pohjola</a:t>
            </a: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D605D-C31B-4A74-9F82-60E6B61F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136" y="4397105"/>
            <a:ext cx="9387400" cy="11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2000" b="1" kern="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ea typeface="宋体" pitchFamily="2" charset="-122"/>
              </a:rPr>
              <a:t>WMO</a:t>
            </a:r>
          </a:p>
          <a:p>
            <a:pPr eaLnBrk="1" hangingPunct="1">
              <a:lnSpc>
                <a:spcPct val="80000"/>
              </a:lnSpc>
            </a:pPr>
            <a:endParaRPr lang="en-US" altLang="en-US" sz="1200" kern="0" dirty="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2C121F-FE41-35A2-850B-01B5B2B5A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01"/>
    </mc:Choice>
    <mc:Fallback>
      <p:transition spd="slow" advTm="13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11804E-59E1-2C55-775B-AF2167C95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1463"/>
            <a:ext cx="7562707" cy="2986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F016EA-3FBC-2F66-F61B-85095F76A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75" y="18732"/>
            <a:ext cx="10394712" cy="667472"/>
          </a:xfrm>
        </p:spPr>
        <p:txBody>
          <a:bodyPr/>
          <a:lstStyle/>
          <a:p>
            <a:pPr algn="l"/>
            <a:r>
              <a:rPr lang="en-GB" dirty="0"/>
              <a:t>WMO high level initiatives linked to space-based observations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7D187-2694-DB4A-9120-0B3BACB224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06C8D2-ACD8-2CCD-E7BC-363AFCAF9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845" y="2743854"/>
            <a:ext cx="6084542" cy="350106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E28C10C-BA67-C85E-2AFD-13832DA0B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3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16"/>
    </mc:Choice>
    <mc:Fallback>
      <p:transition spd="slow" advTm="51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2CFA-6347-C41B-B1ED-033173A64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645" y="132628"/>
            <a:ext cx="7772400" cy="667472"/>
          </a:xfrm>
        </p:spPr>
        <p:txBody>
          <a:bodyPr/>
          <a:lstStyle/>
          <a:p>
            <a:r>
              <a:rPr lang="en-GB" dirty="0"/>
              <a:t>Contents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6785C-CAD8-320A-E187-7ABB7AA1C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5257799"/>
          </a:xfrm>
        </p:spPr>
        <p:txBody>
          <a:bodyPr/>
          <a:lstStyle/>
          <a:p>
            <a:r>
              <a:rPr lang="en-GB" dirty="0"/>
              <a:t>WMO Space Programme news</a:t>
            </a:r>
          </a:p>
          <a:p>
            <a:r>
              <a:rPr lang="en-US" sz="3200" dirty="0"/>
              <a:t>Core Satellite data in </a:t>
            </a:r>
            <a:r>
              <a:rPr lang="en-AU" sz="3200" dirty="0"/>
              <a:t>WMO Unified Data Policy</a:t>
            </a:r>
          </a:p>
          <a:p>
            <a:r>
              <a:rPr lang="en-AU" dirty="0"/>
              <a:t>OSCAR/Space User Workshop and GSICS</a:t>
            </a:r>
          </a:p>
          <a:p>
            <a:r>
              <a:rPr lang="en-US" dirty="0"/>
              <a:t>WMO Information Day for Commercial Satellite Data Providers</a:t>
            </a:r>
          </a:p>
          <a:p>
            <a:r>
              <a:rPr lang="en-US" dirty="0"/>
              <a:t>WMO GSICS website status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GB" sz="32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869C-7CA7-3514-C374-76DD7A4D23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8AE216-3C2E-15D3-F5CC-15B68847E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65"/>
    </mc:Choice>
    <mc:Fallback>
      <p:transition spd="slow" advTm="54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1F955-B528-0A6F-2074-B9821BBF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304" y="93299"/>
            <a:ext cx="7772400" cy="667472"/>
          </a:xfrm>
        </p:spPr>
        <p:txBody>
          <a:bodyPr/>
          <a:lstStyle/>
          <a:p>
            <a:r>
              <a:rPr lang="en-GB" dirty="0"/>
              <a:t>WMO Space Programme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5020E-6096-E7AE-4340-C9A07E35E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Space System and Utilization Division under Infrastructure Department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Ken Holmlund retired, and new head of division will be Natalia Donoho from NOAA (from 3</a:t>
            </a:r>
            <a:r>
              <a:rPr lang="en-GB" sz="2400" baseline="30000" dirty="0"/>
              <a:t>rd</a:t>
            </a:r>
            <a:r>
              <a:rPr lang="en-GB" sz="2400" dirty="0"/>
              <a:t> Apr 2023)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New staff Jesse Andries (from 22</a:t>
            </a:r>
            <a:r>
              <a:rPr lang="en-GB" sz="2400" baseline="30000" dirty="0"/>
              <a:t>nd</a:t>
            </a:r>
            <a:r>
              <a:rPr lang="en-GB" sz="2400" dirty="0"/>
              <a:t> May 2023)</a:t>
            </a:r>
          </a:p>
          <a:p>
            <a:pPr lvl="1"/>
            <a:r>
              <a:rPr lang="en-GB" sz="2000" dirty="0"/>
              <a:t>Space weather and radio frequency coordination</a:t>
            </a:r>
          </a:p>
          <a:p>
            <a:pPr lvl="1"/>
            <a:endParaRPr lang="en-GB" sz="2000" dirty="0"/>
          </a:p>
          <a:p>
            <a:r>
              <a:rPr lang="en-GB" sz="2400" dirty="0"/>
              <a:t>Existing Staff</a:t>
            </a:r>
          </a:p>
          <a:p>
            <a:pPr lvl="1"/>
            <a:r>
              <a:rPr lang="en-GB" sz="2000" dirty="0"/>
              <a:t>Heikki Pohjola</a:t>
            </a:r>
          </a:p>
          <a:p>
            <a:pPr lvl="1"/>
            <a:r>
              <a:rPr lang="en-GB" sz="2000" dirty="0"/>
              <a:t>Zoya Andreeva</a:t>
            </a:r>
          </a:p>
          <a:p>
            <a:pPr lvl="1"/>
            <a:r>
              <a:rPr lang="en-GB" sz="2000" dirty="0"/>
              <a:t>Chang Liu (Junior Professional Officer by CMA, temporary)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23C5A-4390-0A85-9626-7C3539BBBF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036818-B3D5-F528-E031-318AA9970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29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47"/>
    </mc:Choice>
    <mc:Fallback>
      <p:transition spd="slow" advTm="68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E6CAB-F52B-49BA-8D0C-C96911CAC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914" y="130107"/>
            <a:ext cx="9709827" cy="800411"/>
          </a:xfrm>
        </p:spPr>
        <p:txBody>
          <a:bodyPr>
            <a:noAutofit/>
          </a:bodyPr>
          <a:lstStyle/>
          <a:p>
            <a:r>
              <a:rPr lang="en-US" sz="3600" dirty="0"/>
              <a:t>Satellite data in </a:t>
            </a:r>
            <a:r>
              <a:rPr lang="en-AU" sz="3600" dirty="0"/>
              <a:t>WMO Unified Data Policy</a:t>
            </a:r>
            <a:endParaRPr lang="en-GB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B81F6-C489-4CA4-9498-024EB7DE8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7507" y="1019226"/>
            <a:ext cx="5552170" cy="530846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Vital importance of satellite data now clearly recognized. </a:t>
            </a:r>
          </a:p>
          <a:p>
            <a:endParaRPr lang="en-US" sz="2600" dirty="0"/>
          </a:p>
          <a:p>
            <a:r>
              <a:rPr lang="en-US" sz="2600" dirty="0"/>
              <a:t>The concept of core satellite data is framed primarily in terms of importance to global NWP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To be considered that </a:t>
            </a:r>
          </a:p>
          <a:p>
            <a:pPr marL="0" indent="0">
              <a:buNone/>
            </a:pPr>
            <a:endParaRPr lang="en-US" sz="2600" dirty="0"/>
          </a:p>
          <a:p>
            <a:pPr lvl="1"/>
            <a:r>
              <a:rPr lang="en-US" sz="2400" dirty="0"/>
              <a:t>no specific satellite datasets are listed as neither </a:t>
            </a:r>
            <a:r>
              <a:rPr lang="en-US" sz="2400" i="1" dirty="0"/>
              <a:t>core</a:t>
            </a:r>
            <a:r>
              <a:rPr lang="en-US" sz="2400" dirty="0"/>
              <a:t> nor </a:t>
            </a:r>
            <a:r>
              <a:rPr lang="en-US" sz="2400" i="1" dirty="0"/>
              <a:t>recommended</a:t>
            </a:r>
            <a:r>
              <a:rPr lang="en-US" sz="2400" dirty="0"/>
              <a:t> in  current draft of policy. This is referred to the Manual on WIGOS.</a:t>
            </a:r>
          </a:p>
          <a:p>
            <a:pPr lvl="1"/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62D7AF-9FD3-2F41-59C8-D9628A575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57" y="1130935"/>
            <a:ext cx="3154250" cy="448319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AA4E166-D014-7235-EF99-04872A5C4D08}"/>
              </a:ext>
            </a:extLst>
          </p:cNvPr>
          <p:cNvSpPr txBox="1">
            <a:spLocks/>
          </p:cNvSpPr>
          <p:nvPr/>
        </p:nvSpPr>
        <p:spPr>
          <a:xfrm>
            <a:off x="9838394" y="930518"/>
            <a:ext cx="2353606" cy="3259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125" indent="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89113" indent="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Resolution 1; 2021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x-none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  <a:p>
            <a:pPr fontAlgn="auto">
              <a:lnSpc>
                <a:spcPts val="1800"/>
              </a:lnSpc>
              <a:spcAft>
                <a:spcPts val="0"/>
              </a:spcAft>
              <a:defRPr/>
            </a:pPr>
            <a:r>
              <a:rPr lang="x-none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Covers </a:t>
            </a:r>
            <a:r>
              <a:rPr lang="x-none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all WMO Earth system data</a:t>
            </a:r>
            <a:r>
              <a:rPr lang="x-none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: weather, climate, hydrology, ...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  <a:p>
            <a:pPr marL="0" indent="0" fontAlgn="auto">
              <a:lnSpc>
                <a:spcPts val="1800"/>
              </a:lnSpc>
              <a:spcAft>
                <a:spcPts val="0"/>
              </a:spcAft>
              <a:buNone/>
              <a:defRPr/>
            </a:pPr>
            <a:endParaRPr lang="x-none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  <a:p>
            <a:pPr fontAlgn="auto">
              <a:lnSpc>
                <a:spcPts val="1800"/>
              </a:lnSpc>
              <a:spcAft>
                <a:spcPts val="0"/>
              </a:spcAft>
              <a:defRPr/>
            </a:pPr>
            <a:r>
              <a:rPr lang="x-none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Two main categories of data:</a:t>
            </a:r>
          </a:p>
          <a:p>
            <a:pPr fontAlgn="auto">
              <a:lnSpc>
                <a:spcPts val="1800"/>
              </a:lnSpc>
              <a:spcAft>
                <a:spcPts val="0"/>
              </a:spcAft>
              <a:buFont typeface="System Font Regular"/>
              <a:buChar char="-"/>
              <a:defRPr/>
            </a:pPr>
            <a:r>
              <a:rPr lang="x-none" sz="14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Core</a:t>
            </a:r>
            <a:r>
              <a:rPr lang="x-none" sz="1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 </a:t>
            </a:r>
            <a:r>
              <a:rPr lang="x-none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(</a:t>
            </a:r>
            <a:r>
              <a:rPr lang="x-none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shall</a:t>
            </a:r>
            <a:r>
              <a:rPr lang="x-none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 be exchanged);</a:t>
            </a:r>
            <a:endParaRPr lang="x-none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  <a:p>
            <a:pPr fontAlgn="auto">
              <a:lnSpc>
                <a:spcPts val="1800"/>
              </a:lnSpc>
              <a:spcAft>
                <a:spcPts val="0"/>
              </a:spcAft>
              <a:buFont typeface="System Font Regular"/>
              <a:buChar char="-"/>
              <a:defRPr/>
            </a:pPr>
            <a:r>
              <a:rPr lang="x-none" sz="14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Recommended</a:t>
            </a:r>
            <a:r>
              <a:rPr lang="x-none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;</a:t>
            </a:r>
            <a:r>
              <a:rPr lang="x-none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 (</a:t>
            </a:r>
            <a:r>
              <a:rPr lang="x-none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should</a:t>
            </a:r>
            <a:r>
              <a:rPr lang="x-none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 be exchanged);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E2B226-8F0E-5E14-807A-CE620513C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68996"/>
      </p:ext>
    </p:extLst>
  </p:cSld>
  <p:clrMapOvr>
    <a:masterClrMapping/>
  </p:clrMapOvr>
  <p:transition spd="med" advTm="50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3A521-1CE8-C687-777E-7CF4C4DB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0167"/>
            <a:ext cx="8229600" cy="1143000"/>
          </a:xfrm>
        </p:spPr>
        <p:txBody>
          <a:bodyPr/>
          <a:lstStyle/>
          <a:p>
            <a:r>
              <a:rPr lang="en-GB" dirty="0"/>
              <a:t>Core observational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4BB6D-777D-1F99-563D-86AF5E2A3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09" y="1204849"/>
            <a:ext cx="5865091" cy="43764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567D28-FC10-B334-17B4-4F2F9AA8FE3B}"/>
              </a:ext>
            </a:extLst>
          </p:cNvPr>
          <p:cNvSpPr/>
          <p:nvPr/>
        </p:nvSpPr>
        <p:spPr>
          <a:xfrm>
            <a:off x="299026" y="3593795"/>
            <a:ext cx="5721927" cy="19690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9F7343-9166-C528-4075-B0D8DFE38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070" y="1276662"/>
            <a:ext cx="5600700" cy="31527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312F40-FC8A-2DFA-C665-CE983F25647C}"/>
              </a:ext>
            </a:extLst>
          </p:cNvPr>
          <p:cNvSpPr/>
          <p:nvPr/>
        </p:nvSpPr>
        <p:spPr>
          <a:xfrm>
            <a:off x="6161806" y="3533940"/>
            <a:ext cx="5421746" cy="812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CA8D21C-F368-D704-9228-7F1E04B116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18634"/>
      </p:ext>
    </p:extLst>
  </p:cSld>
  <p:clrMapOvr>
    <a:masterClrMapping/>
  </p:clrMapOvr>
  <p:transition spd="med" advTm="444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2CA45-DC95-4F19-B9C6-2F4295F27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264" y="1506322"/>
            <a:ext cx="7376851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>
                <a:solidFill>
                  <a:srgbClr val="000000"/>
                </a:solidFill>
                <a:sym typeface="Helvetica"/>
              </a:rPr>
              <a:t>Document for current core measurement capabilities of CGMS members </a:t>
            </a:r>
            <a:r>
              <a:rPr lang="en-US" sz="2500" dirty="0">
                <a:solidFill>
                  <a:srgbClr val="000000"/>
                </a:solidFill>
                <a:sym typeface="Helvetica"/>
              </a:rPr>
              <a:t>with WMO Expert Teams ET-SSU, ET-SWX and CGMS SWCG</a:t>
            </a:r>
          </a:p>
          <a:p>
            <a:endParaRPr lang="en-US" sz="2400" dirty="0">
              <a:solidFill>
                <a:srgbClr val="000000"/>
              </a:solidFill>
              <a:sym typeface="Helvetica"/>
            </a:endParaRPr>
          </a:p>
          <a:p>
            <a:pPr lvl="1"/>
            <a:r>
              <a:rPr lang="en-US" sz="2000" dirty="0">
                <a:solidFill>
                  <a:srgbClr val="000000"/>
                </a:solidFill>
                <a:sym typeface="Helvetica"/>
              </a:rPr>
              <a:t>GEO measurements capability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sym typeface="Helvetica"/>
              </a:rPr>
              <a:t>Polar orbiter measurements capability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sym typeface="Helvetica"/>
              </a:rPr>
              <a:t>Space weather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sym typeface="Helvetica"/>
            </a:endParaRPr>
          </a:p>
          <a:p>
            <a:r>
              <a:rPr lang="en-US" sz="2400" dirty="0">
                <a:solidFill>
                  <a:srgbClr val="000000"/>
                </a:solidFill>
                <a:sym typeface="Helvetica"/>
              </a:rPr>
              <a:t>Letters were sent to Space Agencies (and/or Members)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sym typeface="Helvetica"/>
            </a:endParaRPr>
          </a:p>
          <a:p>
            <a:r>
              <a:rPr lang="en-US" sz="2400" dirty="0">
                <a:solidFill>
                  <a:srgbClr val="000000"/>
                </a:solidFill>
                <a:sym typeface="Helvetica"/>
              </a:rPr>
              <a:t>Asking to nominate agency focal point and schedule bilateral discussion between WMO and Space Agency  </a:t>
            </a: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  <a:sym typeface="Helvetica"/>
            </a:endParaRPr>
          </a:p>
          <a:p>
            <a:r>
              <a:rPr lang="en-US" sz="2400" dirty="0">
                <a:solidFill>
                  <a:srgbClr val="000000"/>
                </a:solidFill>
                <a:sym typeface="Helvetica"/>
              </a:rPr>
              <a:t>Consolidated commitments to be tabled in WMO regulatory material (WMO WIGOS Manual) and reflected elsewhere as suitable (OSCAR/Space database)</a:t>
            </a:r>
          </a:p>
          <a:p>
            <a:endParaRPr lang="en-US" sz="2400" dirty="0">
              <a:solidFill>
                <a:srgbClr val="000000"/>
              </a:solidFill>
              <a:sym typeface="Helvetica"/>
            </a:endParaRPr>
          </a:p>
          <a:p>
            <a:r>
              <a:rPr lang="en-US" sz="2400" dirty="0">
                <a:solidFill>
                  <a:srgbClr val="000000"/>
                </a:solidFill>
                <a:sym typeface="Helvetica"/>
              </a:rPr>
              <a:t>Seek endorsement from INFCOM 3 followed by Executive Council and finally WMO Congress for the decision by WMO members</a:t>
            </a:r>
          </a:p>
          <a:p>
            <a:endParaRPr lang="en-US" sz="2400" dirty="0">
              <a:solidFill>
                <a:srgbClr val="000000"/>
              </a:solidFill>
              <a:sym typeface="Helvetica"/>
            </a:endParaRPr>
          </a:p>
          <a:p>
            <a:pPr marL="457200" lvl="1" indent="0">
              <a:buNone/>
            </a:pPr>
            <a:endParaRPr lang="en-GB" sz="2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FB318D-2A91-4FB8-494B-62AB2835BB04}"/>
              </a:ext>
            </a:extLst>
          </p:cNvPr>
          <p:cNvSpPr txBox="1">
            <a:spLocks/>
          </p:cNvSpPr>
          <p:nvPr/>
        </p:nvSpPr>
        <p:spPr>
          <a:xfrm>
            <a:off x="1441374" y="131419"/>
            <a:ext cx="93092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Defining Core and Recommended satellite data </a:t>
            </a:r>
            <a:br>
              <a:rPr lang="en-US" sz="3200" dirty="0"/>
            </a:br>
            <a:r>
              <a:rPr lang="en-US" sz="3200" dirty="0"/>
              <a:t>as per WMO Unified Data Policy</a:t>
            </a:r>
            <a:endParaRPr lang="en-GB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37CB24-8DCF-DA2B-2704-5849395CA8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40"/>
          <a:stretch/>
        </p:blipFill>
        <p:spPr>
          <a:xfrm>
            <a:off x="7960964" y="1436984"/>
            <a:ext cx="3921047" cy="2332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970A89-648C-24E7-06F8-F472407C47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210"/>
          <a:stretch/>
        </p:blipFill>
        <p:spPr>
          <a:xfrm>
            <a:off x="7960964" y="3769304"/>
            <a:ext cx="3552610" cy="301458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59FA9C-9D33-37AF-F972-489472583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6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03"/>
    </mc:Choice>
    <mc:Fallback>
      <p:transition spd="slow" advTm="95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35259-6309-E090-FB90-CD548DE8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884" y="132628"/>
            <a:ext cx="7772400" cy="667472"/>
          </a:xfrm>
        </p:spPr>
        <p:txBody>
          <a:bodyPr/>
          <a:lstStyle/>
          <a:p>
            <a:r>
              <a:rPr lang="en-GB" dirty="0"/>
              <a:t>OSCAR/Space workshop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1A68A-E429-30CB-AE15-064263D2E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hlinkClick r:id="rId4"/>
              </a:rPr>
              <a:t>OSCAR/Space Workshop</a:t>
            </a:r>
            <a:r>
              <a:rPr lang="en-GB" sz="2400" dirty="0"/>
              <a:t> organized 7</a:t>
            </a:r>
            <a:r>
              <a:rPr lang="en-GB" sz="2400" baseline="30000" dirty="0"/>
              <a:t>th</a:t>
            </a:r>
            <a:r>
              <a:rPr lang="en-GB" sz="2400" dirty="0"/>
              <a:t> to 8</a:t>
            </a:r>
            <a:r>
              <a:rPr lang="en-GB" sz="2400" baseline="30000" dirty="0"/>
              <a:t>th</a:t>
            </a:r>
            <a:r>
              <a:rPr lang="en-GB" sz="2400" dirty="0"/>
              <a:t> Feb 2023</a:t>
            </a:r>
            <a:endParaRPr lang="en-GB" sz="2000" dirty="0"/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 Objectives:</a:t>
            </a:r>
          </a:p>
          <a:p>
            <a:pPr lvl="1"/>
            <a:r>
              <a:rPr lang="en-GB" sz="2000" dirty="0"/>
              <a:t>Inform users about the recent technical implementation</a:t>
            </a:r>
          </a:p>
          <a:p>
            <a:pPr lvl="1"/>
            <a:r>
              <a:rPr lang="en-GB" sz="2000" dirty="0"/>
              <a:t>Inform users about the database content and update process</a:t>
            </a:r>
          </a:p>
          <a:p>
            <a:pPr lvl="1"/>
            <a:r>
              <a:rPr lang="en-GB" sz="2000" dirty="0"/>
              <a:t>Collect user feedback from the user group (NWP, sat. </a:t>
            </a:r>
            <a:r>
              <a:rPr lang="en-GB" sz="2000" dirty="0" err="1"/>
              <a:t>opertors</a:t>
            </a:r>
            <a:r>
              <a:rPr lang="en-GB" sz="2000" dirty="0"/>
              <a:t>, space weather, metadata, climate applications)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 GSICS was represented: using OSCAR/Space identifying reference channels/instruments</a:t>
            </a:r>
          </a:p>
          <a:p>
            <a:pPr lvl="1"/>
            <a:r>
              <a:rPr lang="en-GB" sz="2000" dirty="0"/>
              <a:t>JSON API to better support GSICS activities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8421E-340D-0D5F-2462-09BD7210E1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429E43-D153-6767-47F3-A9CAE05FD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5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24"/>
    </mc:Choice>
    <mc:Fallback>
      <p:transition spd="slow" advTm="107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D3FF-6DC6-7AC1-EBED-E7DEAACA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1" y="132628"/>
            <a:ext cx="10354034" cy="667472"/>
          </a:xfrm>
        </p:spPr>
        <p:txBody>
          <a:bodyPr/>
          <a:lstStyle/>
          <a:p>
            <a:r>
              <a:rPr lang="en-US" dirty="0"/>
              <a:t>WMO Information Day for Commercial Satellite Data Providers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75938-EF15-9590-1289-42F2926F4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843" y="1467573"/>
            <a:ext cx="10972800" cy="5257799"/>
          </a:xfrm>
        </p:spPr>
        <p:txBody>
          <a:bodyPr/>
          <a:lstStyle/>
          <a:p>
            <a:r>
              <a:rPr lang="en-GB" sz="2000" dirty="0">
                <a:hlinkClick r:id="rId4"/>
              </a:rPr>
              <a:t>Information day</a:t>
            </a:r>
            <a:r>
              <a:rPr lang="en-GB" sz="2000" dirty="0"/>
              <a:t> organized 17</a:t>
            </a:r>
            <a:r>
              <a:rPr lang="en-GB" sz="2000" baseline="30000" dirty="0"/>
              <a:t>th</a:t>
            </a:r>
            <a:r>
              <a:rPr lang="en-GB" sz="2000" dirty="0"/>
              <a:t> Jan 2023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More than 100 attendees from space agencies and private sector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Objectives</a:t>
            </a:r>
          </a:p>
          <a:p>
            <a:pPr lvl="1"/>
            <a:r>
              <a:rPr lang="en-GB" sz="2000" dirty="0"/>
              <a:t>Encage with private sector</a:t>
            </a:r>
          </a:p>
          <a:p>
            <a:pPr lvl="1"/>
            <a:r>
              <a:rPr lang="en-GB" sz="2000" dirty="0"/>
              <a:t>Introduce WMO, Space Programme and </a:t>
            </a:r>
            <a:r>
              <a:rPr lang="en-US" sz="2000" dirty="0"/>
              <a:t>the association of Hydro-Meteorological Equipment Industry (HMEI</a:t>
            </a:r>
            <a:r>
              <a:rPr lang="en-GB" sz="2000" dirty="0"/>
              <a:t>)</a:t>
            </a:r>
          </a:p>
          <a:p>
            <a:pPr lvl="1"/>
            <a:r>
              <a:rPr lang="en-GB" sz="2000" dirty="0"/>
              <a:t>WMO Data Policy</a:t>
            </a:r>
          </a:p>
          <a:p>
            <a:pPr lvl="1"/>
            <a:r>
              <a:rPr lang="en-GB" sz="2000" dirty="0"/>
              <a:t>Company presentations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000" dirty="0"/>
              <a:t>Improving communication with private sector and their representation in WMO Expert Teams </a:t>
            </a:r>
          </a:p>
          <a:p>
            <a:pPr marL="457200" lvl="1" indent="0">
              <a:buNone/>
            </a:pPr>
            <a:endParaRPr lang="en-GB" sz="20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90A9F-6076-F546-8A7D-C018504606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75C03E9-ACC9-147A-D137-FBD25360B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3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45"/>
    </mc:Choice>
    <mc:Fallback>
      <p:transition spd="slow" advTm="10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8E6B-65B1-4930-B54B-A96F8B7CA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085" y="597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WMO GSICS website</a:t>
            </a:r>
            <a:b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700" dirty="0">
                <a:hlinkClick r:id="rId4"/>
              </a:rPr>
              <a:t>https://gsics.wmo.int/en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D6B033-3000-4FBF-A755-4A8533E1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266" y="1326730"/>
            <a:ext cx="5190767" cy="4525963"/>
          </a:xfrm>
        </p:spPr>
        <p:txBody>
          <a:bodyPr>
            <a:normAutofit/>
          </a:bodyPr>
          <a:lstStyle/>
          <a:p>
            <a:r>
              <a:rPr lang="en-GB" sz="2800" dirty="0"/>
              <a:t>WMO GSICS website includes</a:t>
            </a:r>
          </a:p>
          <a:p>
            <a:pPr lvl="1"/>
            <a:r>
              <a:rPr lang="en-GB" sz="2400" dirty="0"/>
              <a:t>GSICS structure</a:t>
            </a:r>
          </a:p>
          <a:p>
            <a:pPr lvl="1"/>
            <a:r>
              <a:rPr lang="en-GB" sz="2400" dirty="0"/>
              <a:t>Documents</a:t>
            </a:r>
          </a:p>
          <a:p>
            <a:pPr lvl="1"/>
            <a:r>
              <a:rPr lang="en-GB" sz="2400" dirty="0"/>
              <a:t>Focal points </a:t>
            </a:r>
          </a:p>
          <a:p>
            <a:pPr marL="0" indent="0">
              <a:buNone/>
            </a:pPr>
            <a:r>
              <a:rPr lang="en-GB" sz="2800" dirty="0"/>
              <a:t> </a:t>
            </a:r>
          </a:p>
          <a:p>
            <a:r>
              <a:rPr lang="en-GB" sz="2800" dirty="0"/>
              <a:t>Please check that your agency focal points are up-to-date! 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82D956-1AAF-4FAA-9304-3BA4D8EEAF4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6330950" y="1246188"/>
            <a:ext cx="4337050" cy="4525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37BB66-0514-43F1-BB01-801896030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3845" y="235726"/>
            <a:ext cx="3316140" cy="3078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DE0DD1-1ED4-AB02-C911-55945B6946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1053" y="2295020"/>
            <a:ext cx="2991728" cy="448759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BD8537C-A26C-6B55-2B3D-96D984C5A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27353"/>
      </p:ext>
    </p:extLst>
  </p:cSld>
  <p:clrMapOvr>
    <a:masterClrMapping/>
  </p:clrMapOvr>
  <p:transition spd="med" advTm="30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6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43608</TotalTime>
  <Words>507</Words>
  <Application>Microsoft Office PowerPoint</Application>
  <PresentationFormat>Widescreen</PresentationFormat>
  <Paragraphs>96</Paragraphs>
  <Slides>10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System Font Regular</vt:lpstr>
      <vt:lpstr>Times New Roman</vt:lpstr>
      <vt:lpstr>Wingdings</vt:lpstr>
      <vt:lpstr>Default Design</vt:lpstr>
      <vt:lpstr>GSICS Agency Report 2023 </vt:lpstr>
      <vt:lpstr>Contents </vt:lpstr>
      <vt:lpstr>WMO Space Programme News</vt:lpstr>
      <vt:lpstr>Satellite data in WMO Unified Data Policy</vt:lpstr>
      <vt:lpstr>Core observational data</vt:lpstr>
      <vt:lpstr>PowerPoint Presentation</vt:lpstr>
      <vt:lpstr>OSCAR/Space workshop </vt:lpstr>
      <vt:lpstr>WMO Information Day for Commercial Satellite Data Providers </vt:lpstr>
      <vt:lpstr>WMO GSICS website https://gsics.wmo.int/en</vt:lpstr>
      <vt:lpstr>WMO high level initiatives linked to space-based observations 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Heikki Pohjola</cp:lastModifiedBy>
  <cp:revision>978</cp:revision>
  <dcterms:created xsi:type="dcterms:W3CDTF">2004-06-10T15:46:18Z</dcterms:created>
  <dcterms:modified xsi:type="dcterms:W3CDTF">2023-02-27T18:39:25Z</dcterms:modified>
</cp:coreProperties>
</file>