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733" r:id="rId2"/>
    <p:sldId id="793" r:id="rId3"/>
    <p:sldId id="834" r:id="rId4"/>
    <p:sldId id="833" r:id="rId5"/>
    <p:sldId id="847" r:id="rId6"/>
    <p:sldId id="835" r:id="rId7"/>
    <p:sldId id="836" r:id="rId8"/>
    <p:sldId id="843" r:id="rId9"/>
    <p:sldId id="842" r:id="rId10"/>
    <p:sldId id="837" r:id="rId11"/>
    <p:sldId id="840" r:id="rId12"/>
    <p:sldId id="848" r:id="rId13"/>
    <p:sldId id="845" r:id="rId14"/>
    <p:sldId id="846" r:id="rId15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29" autoAdjust="0"/>
    <p:restoredTop sz="95703" autoAdjust="0"/>
  </p:normalViewPr>
  <p:slideViewPr>
    <p:cSldViewPr snapToGrid="0">
      <p:cViewPr varScale="1">
        <p:scale>
          <a:sx n="83" d="100"/>
          <a:sy n="83" d="100"/>
        </p:scale>
        <p:origin x="-701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0387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 smtClean="0"/>
              <a:t>I would like to briefly introduce the KMA’s </a:t>
            </a:r>
            <a:r>
              <a:rPr lang="en-US" altLang="ko-KR" dirty="0" smtClean="0"/>
              <a:t>GSICS</a:t>
            </a:r>
            <a:r>
              <a:rPr lang="en-US" altLang="ko-KR" baseline="0" dirty="0" smtClean="0"/>
              <a:t> </a:t>
            </a:r>
            <a:r>
              <a:rPr lang="en-GB" altLang="ko-KR" dirty="0" smtClean="0"/>
              <a:t>Agency Report. My name is </a:t>
            </a:r>
            <a:r>
              <a:rPr lang="en-GB" altLang="ko-KR" dirty="0" err="1" smtClean="0"/>
              <a:t>Jiyoung</a:t>
            </a:r>
            <a:r>
              <a:rPr lang="en-GB" altLang="ko-KR" dirty="0" smtClean="0"/>
              <a:t> Kim, working for the KMA/National Meteorological Satellite </a:t>
            </a:r>
            <a:r>
              <a:rPr lang="en-GB" altLang="ko-KR" dirty="0" err="1" smtClean="0"/>
              <a:t>Center</a:t>
            </a:r>
            <a:r>
              <a:rPr lang="en-GB" altLang="ko-KR" dirty="0" smtClean="0"/>
              <a:t>.</a:t>
            </a:r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slide shows lunar calibration results using GIRO. You can see the large seasonal variation of the normalized lunar ratio. Thank you for your attention!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14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417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7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1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8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Today’s my presentation would be like this. Firstly I will summarize the KMA’s GISICS activities, actions, and achievements. And then I will introduce GDWG and GRWG activities and calibration major updates.</a:t>
            </a:r>
            <a:endParaRPr lang="ko-KR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Let</a:t>
            </a:r>
            <a:r>
              <a:rPr lang="en-US" altLang="ko-KR" baseline="0" dirty="0" smtClean="0"/>
              <a:t> me show you the c</a:t>
            </a:r>
            <a:r>
              <a:rPr lang="en-US" altLang="ko-KR" dirty="0" smtClean="0"/>
              <a:t>urrent status of KMA activities. KMA has been generating GSICS product for IR channels as demonstration phase</a:t>
            </a:r>
            <a:r>
              <a:rPr lang="en-US" altLang="ko-KR" baseline="0" dirty="0" smtClean="0"/>
              <a:t> of AMI IR channels with IASI/</a:t>
            </a:r>
            <a:r>
              <a:rPr lang="en-US" altLang="ko-KR" baseline="0" dirty="0" err="1" smtClean="0"/>
              <a:t>CrIS</a:t>
            </a:r>
            <a:r>
              <a:rPr lang="en-US" altLang="ko-KR" baseline="0" dirty="0" smtClean="0"/>
              <a:t> for NRTC and RAC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And for the AMI VIS/NIR channels we applied the ray-matching method using SNPP and NOAA-20/VIIRS and lunar calibration.</a:t>
            </a:r>
          </a:p>
          <a:p>
            <a:r>
              <a:rPr lang="en-US" altLang="ko-KR" dirty="0" smtClean="0"/>
              <a:t>As achievements summary, we developed and updated NOAA-20/VIIRS for ray matching method and DCC based on NASA</a:t>
            </a:r>
            <a:r>
              <a:rPr lang="en-US" altLang="ko-KR" baseline="0" dirty="0" smtClean="0"/>
              <a:t> algorithm in VIS/NIR calibration.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KMA tasks to support the GDWG activities are three. To set up</a:t>
            </a:r>
            <a:r>
              <a:rPr lang="en-US" altLang="ko-KR" baseline="0" dirty="0" smtClean="0"/>
              <a:t> and operate a GitHub project, develop a plotting tool environment, and review GPRC websites. </a:t>
            </a:r>
            <a:r>
              <a:rPr lang="en-US" altLang="ko-KR" dirty="0" smtClean="0"/>
              <a:t>And Mr. Tae-</a:t>
            </a:r>
            <a:r>
              <a:rPr lang="en-US" altLang="ko-KR" dirty="0" err="1" smtClean="0"/>
              <a:t>Hyeong</a:t>
            </a:r>
            <a:r>
              <a:rPr lang="en-US" altLang="ko-KR" baseline="0" dirty="0" smtClean="0"/>
              <a:t> Oh is a new focal point of the KMA</a:t>
            </a:r>
            <a:r>
              <a:rPr lang="en-US" altLang="ko-KR" dirty="0" smtClean="0"/>
              <a:t> GDWG activities.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0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slide shows the newly opened</a:t>
            </a:r>
            <a:r>
              <a:rPr lang="en-US" altLang="ko-KR" baseline="0" dirty="0" smtClean="0"/>
              <a:t> AMI Cal/Val System to monitor instrument status, radiometric and INR validation, and GSICS performance as well as event logs.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Let me summarize the KMA’s GRWG</a:t>
            </a:r>
            <a:r>
              <a:rPr lang="en-US" altLang="ko-KR" baseline="0" dirty="0" smtClean="0"/>
              <a:t> activities. There are three tasks. First one is to monitor GEO-LEO using </a:t>
            </a:r>
            <a:r>
              <a:rPr lang="en-US" altLang="ko-KR" baseline="0" dirty="0" err="1" smtClean="0"/>
              <a:t>MetOp</a:t>
            </a:r>
            <a:r>
              <a:rPr lang="en-US" altLang="ko-KR" baseline="0" dirty="0" smtClean="0"/>
              <a:t>- B and C/IASI, SNPP and NOAA-20/ </a:t>
            </a:r>
            <a:r>
              <a:rPr lang="en-US" altLang="ko-KR" baseline="0" dirty="0" err="1" smtClean="0"/>
              <a:t>CrIS</a:t>
            </a:r>
            <a:r>
              <a:rPr lang="en-US" altLang="ko-KR" baseline="0" dirty="0" smtClean="0"/>
              <a:t> for IR.</a:t>
            </a:r>
          </a:p>
          <a:p>
            <a:r>
              <a:rPr lang="en-US" altLang="ko-KR" baseline="0" dirty="0" smtClean="0"/>
              <a:t>Second one is to develop GEO-GEO direct comparison for both IR and visible channels.</a:t>
            </a:r>
          </a:p>
          <a:p>
            <a:r>
              <a:rPr lang="en-US" altLang="ko-KR" baseline="0" dirty="0" smtClean="0"/>
              <a:t>Third one is to develop and update the calibration approaches like this.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There is an issue of seasonal variation of AMI VNIR channels.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5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slide shows the major updates for AMI IR Calibration by the GEO-LEO </a:t>
            </a:r>
            <a:r>
              <a:rPr lang="en-US" altLang="ko-KR" baseline="0" dirty="0" smtClean="0"/>
              <a:t>inter-calibration. We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used 4 instruments (IASI-B, IASI-C, CrIS-NOAA20, and </a:t>
            </a:r>
            <a:r>
              <a:rPr lang="en-US" altLang="ko-KR" baseline="0" dirty="0" err="1" smtClean="0"/>
              <a:t>CrIS</a:t>
            </a:r>
            <a:r>
              <a:rPr lang="en-US" altLang="ko-KR" baseline="0" dirty="0" smtClean="0"/>
              <a:t>-SNPP) for reanalysis correction. </a:t>
            </a:r>
          </a:p>
          <a:p>
            <a:r>
              <a:rPr lang="en-US" altLang="ko-KR" baseline="0" dirty="0" smtClean="0"/>
              <a:t>The calibration results for AMI IR channels are stable. But you can see the relatively large variation at the bias of SW038 channel.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8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As I already mentioned, AMI IR calibration performance is stable. But it would be notable that there are relatively large negative bias around -0.13 K for 6.9 um WV channel, and relatively large uncertainty of 0.09 at SW038 channel.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35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slide shows calibration results for the </a:t>
            </a:r>
            <a:r>
              <a:rPr lang="en-US" altLang="ko-KR" baseline="0" dirty="0" smtClean="0"/>
              <a:t>AMI VIS/NIR channels. Mean bias are mostly less than 5% except for NR016 channel.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4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27 Feb – 3 March 2023</a:t>
            </a:r>
            <a:r>
              <a:rPr lang="it-IT" sz="1000" b="0" dirty="0"/>
              <a:t>, GSICS Annual Meeting (Hybrid), College Park, MD, USA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=""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nmsc.kma.go.kr/enhome/html/bbs/listNotice.do?bbsCd=00026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://nmsc.kma.go.kr/enhome/html/main/main.do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2023</a:t>
            </a:r>
            <a:r>
              <a:rPr lang="en-IE" sz="4000" dirty="0">
                <a:solidFill>
                  <a:srgbClr val="0000FF"/>
                </a:solidFill>
              </a:rPr>
              <a:t/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000" dirty="0" err="1">
                <a:ea typeface="SimSun"/>
              </a:rPr>
              <a:t>Jiyoung</a:t>
            </a:r>
            <a:r>
              <a:rPr lang="en-US" altLang="zh-CN" sz="2000" dirty="0">
                <a:ea typeface="SimSun"/>
              </a:rPr>
              <a:t> Kim,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000" dirty="0" smtClean="0">
                <a:ea typeface="SimSun"/>
              </a:rPr>
              <a:t>Tae-</a:t>
            </a:r>
            <a:r>
              <a:rPr lang="en-US" altLang="zh-CN" sz="2000" dirty="0" err="1" smtClean="0">
                <a:ea typeface="SimSun"/>
              </a:rPr>
              <a:t>Hyeong</a:t>
            </a:r>
            <a:r>
              <a:rPr lang="en-US" altLang="zh-CN" sz="2000" dirty="0" smtClean="0">
                <a:ea typeface="SimSun"/>
              </a:rPr>
              <a:t> Oh, and </a:t>
            </a:r>
            <a:r>
              <a:rPr lang="en-US" altLang="zh-CN" sz="2000" dirty="0" err="1" smtClean="0">
                <a:ea typeface="SimSun"/>
              </a:rPr>
              <a:t>Euidong</a:t>
            </a:r>
            <a:r>
              <a:rPr lang="en-US" altLang="zh-CN" sz="2000" dirty="0" smtClean="0">
                <a:ea typeface="SimSun"/>
              </a:rPr>
              <a:t> Hwang</a:t>
            </a: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ko-KR" sz="2000" b="1" dirty="0" smtClean="0">
                <a:ea typeface="SimSun"/>
              </a:rPr>
              <a:t>KMA/NMSC</a:t>
            </a:r>
            <a:endParaRPr lang="en-US" altLang="ko-KR" sz="1800" dirty="0">
              <a:ea typeface="SimSun"/>
            </a:endParaRPr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9"/>
    </mc:Choice>
    <mc:Fallback>
      <p:transition spd="slow" advTm="1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Updates</a:t>
            </a:r>
            <a:r>
              <a:rPr lang="en-US" altLang="ko-KR" sz="3200" b="1" dirty="0" smtClean="0"/>
              <a:t> </a:t>
            </a:r>
            <a:r>
              <a:rPr lang="en-GB" altLang="ko-KR" sz="3200" b="1" dirty="0" smtClean="0"/>
              <a:t>(</a:t>
            </a:r>
            <a:r>
              <a:rPr lang="en-GB" altLang="ko-KR" sz="3200" b="1" dirty="0" smtClean="0">
                <a:solidFill>
                  <a:srgbClr val="0000FF"/>
                </a:solidFill>
              </a:rPr>
              <a:t>VNIR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444500"/>
          </a:xfrm>
        </p:spPr>
        <p:txBody>
          <a:bodyPr/>
          <a:lstStyle/>
          <a:p>
            <a:pPr marL="285750" indent="-285750">
              <a:lnSpc>
                <a:spcPts val="2500"/>
              </a:lnSpc>
              <a:buFont typeface="Wingdings"/>
              <a:buChar char="v"/>
              <a:defRPr/>
            </a:pPr>
            <a:r>
              <a:rPr lang="en-US" altLang="ko-KR" sz="2000" dirty="0" smtClean="0"/>
              <a:t>Lunar Calibration Results using GIRO (January </a:t>
            </a:r>
            <a:r>
              <a:rPr lang="en-US" altLang="ko-KR" sz="2000" dirty="0"/>
              <a:t>- December </a:t>
            </a:r>
            <a:r>
              <a:rPr lang="en-US" altLang="ko-KR" sz="2000" dirty="0" smtClean="0"/>
              <a:t>2022)</a:t>
            </a:r>
            <a:endParaRPr lang="en-US" altLang="ko-KR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0" y="1473350"/>
            <a:ext cx="3600000" cy="1680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50" y="1473350"/>
            <a:ext cx="3600000" cy="16804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200" y="1473350"/>
            <a:ext cx="3600000" cy="168048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0" y="3423264"/>
            <a:ext cx="3600000" cy="168048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50" y="3423264"/>
            <a:ext cx="3600000" cy="168048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200" y="3423264"/>
            <a:ext cx="3600000" cy="1680488"/>
          </a:xfrm>
          <a:prstGeom prst="rect">
            <a:avLst/>
          </a:prstGeom>
        </p:spPr>
      </p:pic>
      <p:sp>
        <p:nvSpPr>
          <p:cNvPr id="21" name="내용 개체 틀 2"/>
          <p:cNvSpPr txBox="1">
            <a:spLocks/>
          </p:cNvSpPr>
          <p:nvPr/>
        </p:nvSpPr>
        <p:spPr bwMode="auto">
          <a:xfrm>
            <a:off x="609600" y="5373178"/>
            <a:ext cx="10972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5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ko-KR" sz="2000" kern="0" dirty="0" smtClean="0"/>
              <a:t>Show the seasonal variation on ray-matching method and lunar Calibration </a:t>
            </a:r>
            <a:endParaRPr lang="en-US" altLang="ko-KR" sz="2000" kern="0" dirty="0"/>
          </a:p>
        </p:txBody>
      </p:sp>
      <p:pic>
        <p:nvPicPr>
          <p:cNvPr id="9" name="오디오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4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26"/>
    </mc:Choice>
    <mc:Fallback>
      <p:transition spd="slow" advTm="2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2561263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 smtClean="0"/>
              <a:t>Thank you</a:t>
            </a:r>
            <a:endParaRPr lang="en-US" sz="4000" i="1" dirty="0">
              <a:solidFill>
                <a:srgbClr val="0C45E4"/>
              </a:solidFill>
            </a:endParaRPr>
          </a:p>
        </p:txBody>
      </p: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3"/>
    </mc:Choice>
    <mc:Fallback>
      <p:transition spd="slow" advTm="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dirty="0"/>
              <a:t>KMA’s Personnel supporting GSICS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447675" indent="-447675">
              <a:buFont typeface="Wingdings"/>
              <a:buChar char="v"/>
              <a:defRPr/>
            </a:pPr>
            <a:r>
              <a:rPr lang="en-US" altLang="ko-KR" sz="2400" dirty="0" smtClean="0"/>
              <a:t>GSICS EP</a:t>
            </a:r>
          </a:p>
          <a:p>
            <a:pPr lvl="1">
              <a:buFont typeface="Wingdings"/>
              <a:buChar char="§"/>
              <a:defRPr/>
            </a:pPr>
            <a:r>
              <a:rPr lang="en-US" altLang="ko-KR" sz="2000" dirty="0" err="1" smtClean="0">
                <a:solidFill>
                  <a:prstClr val="black"/>
                </a:solidFill>
                <a:ea typeface="맑은 고딕"/>
              </a:rPr>
              <a:t>Dohyeong</a:t>
            </a:r>
            <a:r>
              <a:rPr lang="en-US" altLang="ko-KR" sz="2000" dirty="0" smtClean="0">
                <a:solidFill>
                  <a:prstClr val="black"/>
                </a:solidFill>
                <a:ea typeface="맑은 고딕"/>
              </a:rPr>
              <a:t> Kim</a:t>
            </a:r>
            <a:endParaRPr lang="en-US" altLang="ko-KR" sz="1800" dirty="0">
              <a:ea typeface="맑은 고딕"/>
            </a:endParaRPr>
          </a:p>
          <a:p>
            <a:pPr marL="285750" indent="-285750"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400" dirty="0" smtClean="0"/>
              <a:t> GRWG</a:t>
            </a:r>
            <a:endParaRPr lang="en-US" altLang="ko-KR" sz="2400" dirty="0"/>
          </a:p>
          <a:p>
            <a:pPr lvl="1">
              <a:buFont typeface="Wingdings"/>
              <a:buChar char="§"/>
              <a:defRPr/>
            </a:pPr>
            <a:r>
              <a:rPr lang="en-US" altLang="ko-KR" sz="2000" dirty="0" err="1"/>
              <a:t>Jiyoung</a:t>
            </a:r>
            <a:r>
              <a:rPr lang="en-US" altLang="ko-KR" sz="2000" dirty="0"/>
              <a:t> Kim, </a:t>
            </a:r>
            <a:r>
              <a:rPr lang="en-US" altLang="ko-KR" sz="2000" dirty="0" smtClean="0"/>
              <a:t>Tae-</a:t>
            </a:r>
            <a:r>
              <a:rPr lang="en-US" altLang="ko-KR" sz="2000" dirty="0" err="1" smtClean="0"/>
              <a:t>Hyeong</a:t>
            </a:r>
            <a:r>
              <a:rPr lang="en-US" altLang="ko-KR" sz="2000" dirty="0" smtClean="0"/>
              <a:t> Oh, and </a:t>
            </a:r>
            <a:r>
              <a:rPr lang="en-US" altLang="ko-KR" sz="2000" dirty="0" err="1" smtClean="0"/>
              <a:t>Euidong</a:t>
            </a:r>
            <a:r>
              <a:rPr lang="en-US" altLang="ko-KR" sz="2000" dirty="0" smtClean="0"/>
              <a:t> Hwang (new member)</a:t>
            </a:r>
            <a:endParaRPr lang="en-US" altLang="ko-KR" sz="2000" dirty="0"/>
          </a:p>
          <a:p>
            <a:pPr marL="285750" indent="-285750"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400" dirty="0" smtClean="0"/>
              <a:t> GDWG</a:t>
            </a:r>
            <a:endParaRPr lang="en-US" altLang="ko-KR" sz="2400" dirty="0"/>
          </a:p>
          <a:p>
            <a:pPr lvl="1">
              <a:buFont typeface="Wingdings"/>
              <a:buChar char="§"/>
              <a:defRPr/>
            </a:pPr>
            <a:r>
              <a:rPr lang="en-US" altLang="ko-KR" sz="2000" dirty="0" smtClean="0"/>
              <a:t>Tae-</a:t>
            </a:r>
            <a:r>
              <a:rPr lang="en-US" altLang="ko-KR" sz="2000" dirty="0" err="1" smtClean="0"/>
              <a:t>Hyeong</a:t>
            </a:r>
            <a:r>
              <a:rPr lang="en-US" altLang="ko-KR" sz="2000" dirty="0" smtClean="0"/>
              <a:t> Oh (new member)</a:t>
            </a:r>
            <a:endParaRPr lang="ko-KR" altLang="en-US" sz="2000" dirty="0"/>
          </a:p>
          <a:p>
            <a:endParaRPr lang="ko-KR" altLang="en-US" sz="2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/>
          </p:nvPr>
        </p:nvGraphicFramePr>
        <p:xfrm>
          <a:off x="1397135" y="3925065"/>
          <a:ext cx="9397730" cy="194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83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84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0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84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93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2779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30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Member</a:t>
                      </a:r>
                      <a:endParaRPr lang="en-GB" sz="20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GRWG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GDWG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GEO-LEO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DCC</a:t>
                      </a:r>
                    </a:p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RTM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Moon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GEO-GEO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3566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 smtClean="0">
                          <a:latin typeface="Calibri" pitchFamily="34" charset="0"/>
                        </a:rPr>
                        <a:t>Jiyoung</a:t>
                      </a:r>
                      <a:r>
                        <a:rPr lang="en-GB" sz="2000" b="0" dirty="0" smtClean="0">
                          <a:latin typeface="Calibri" pitchFamily="34" charset="0"/>
                        </a:rPr>
                        <a:t> Kim (Mr.)</a:t>
                      </a:r>
                      <a:endParaRPr lang="en-GB" sz="2000" b="0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extLst>
                  <a:ext uri="{0D108BD9-81ED-4DB2-BD59-A6C34878D82A}">
                    <a16:rowId xmlns="" xmlns:a16="http://schemas.microsoft.com/office/drawing/2014/main" val="2818402767"/>
                  </a:ext>
                </a:extLst>
              </a:tr>
              <a:tr h="40356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>
                          <a:latin typeface="Calibri" pitchFamily="34" charset="0"/>
                        </a:rPr>
                        <a:t>Euidong</a:t>
                      </a:r>
                      <a:r>
                        <a:rPr lang="en-GB" sz="2000" dirty="0" smtClean="0">
                          <a:latin typeface="Calibri" pitchFamily="34" charset="0"/>
                        </a:rPr>
                        <a:t> Hwang </a:t>
                      </a:r>
                      <a:r>
                        <a:rPr lang="en-GB" sz="2000" baseline="0" dirty="0" smtClean="0">
                          <a:latin typeface="Calibri" pitchFamily="34" charset="0"/>
                        </a:rPr>
                        <a:t>(Mr.)</a:t>
                      </a:r>
                      <a:endParaRPr lang="en-GB" sz="2000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356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libri" pitchFamily="34" charset="0"/>
                        </a:rPr>
                        <a:t>Tae-</a:t>
                      </a:r>
                      <a:r>
                        <a:rPr lang="en-GB" sz="2000" dirty="0" err="1" smtClean="0">
                          <a:latin typeface="Calibri" pitchFamily="34" charset="0"/>
                        </a:rPr>
                        <a:t>Hyeong</a:t>
                      </a:r>
                      <a:r>
                        <a:rPr lang="en-GB" sz="2000" dirty="0" smtClean="0">
                          <a:latin typeface="Calibri" pitchFamily="34" charset="0"/>
                        </a:rPr>
                        <a:t> Oh (Mr.)</a:t>
                      </a:r>
                      <a:endParaRPr lang="en-GB" sz="2000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2000" b="1" dirty="0" smtClean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9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Stand-up Items</a:t>
            </a:r>
            <a:r>
              <a:rPr lang="en-US" altLang="ko-KR" sz="3200" b="1" dirty="0"/>
              <a:t> </a:t>
            </a:r>
            <a:r>
              <a:rPr lang="en-GB" altLang="ko-KR" sz="3200" b="1" dirty="0" smtClean="0"/>
              <a:t>(</a:t>
            </a:r>
            <a:r>
              <a:rPr lang="en-GB" altLang="ko-KR" sz="3200" b="1" dirty="0" smtClean="0">
                <a:solidFill>
                  <a:srgbClr val="0000FF"/>
                </a:solidFill>
              </a:rPr>
              <a:t>VNIR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857249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2000" dirty="0"/>
              <a:t>Tb Bias(AMI – LEOs)(K) @ standard scene (</a:t>
            </a:r>
            <a:r>
              <a:rPr lang="en-US" altLang="ko-KR" sz="2000" dirty="0">
                <a:solidFill>
                  <a:srgbClr val="00B0F0"/>
                </a:solidFill>
              </a:rPr>
              <a:t>IASI-B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00B050"/>
                </a:solidFill>
              </a:rPr>
              <a:t>IASI-C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7030A0"/>
                </a:solidFill>
              </a:rPr>
              <a:t>CrIS-NOAA20</a:t>
            </a:r>
            <a:r>
              <a:rPr lang="en-US" altLang="ko-KR" sz="2000" dirty="0"/>
              <a:t>,</a:t>
            </a:r>
            <a:r>
              <a:rPr lang="en-US" altLang="ko-KR" sz="2000" dirty="0">
                <a:solidFill>
                  <a:srgbClr val="7030A0"/>
                </a:solidFill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</a:rPr>
              <a:t>CrIS</a:t>
            </a:r>
            <a:r>
              <a:rPr lang="en-US" altLang="ko-KR" sz="2000" dirty="0">
                <a:solidFill>
                  <a:srgbClr val="FF0000"/>
                </a:solidFill>
              </a:rPr>
              <a:t>-SNPP</a:t>
            </a:r>
            <a:r>
              <a:rPr lang="en-US" altLang="ko-KR" sz="2000" dirty="0"/>
              <a:t>)</a:t>
            </a:r>
            <a:endParaRPr lang="ko-KR" altLang="en-US" sz="2000" dirty="0"/>
          </a:p>
          <a:p>
            <a:pPr lvl="1">
              <a:lnSpc>
                <a:spcPct val="150000"/>
              </a:lnSpc>
            </a:pPr>
            <a:r>
              <a:rPr lang="en-US" altLang="ja-JP" sz="1800" dirty="0">
                <a:solidFill>
                  <a:prstClr val="black"/>
                </a:solidFill>
              </a:rPr>
              <a:t>Period of data : </a:t>
            </a:r>
            <a:r>
              <a:rPr lang="en-US" altLang="ja-JP" sz="1800" dirty="0">
                <a:solidFill>
                  <a:srgbClr val="FF0000"/>
                </a:solidFill>
              </a:rPr>
              <a:t>Jan. 1, 2022 </a:t>
            </a:r>
            <a:r>
              <a:rPr lang="en-US" altLang="ja-JP" sz="1800" dirty="0">
                <a:solidFill>
                  <a:prstClr val="black"/>
                </a:solidFill>
              </a:rPr>
              <a:t>– Dec. 31, 2022</a:t>
            </a:r>
            <a:endParaRPr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6F18F011-2BF8-4DA8-8F4E-35F4FBB91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511" y="2182636"/>
            <a:ext cx="1800000" cy="180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EB37EF75-3606-4753-B66E-DE3469F7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511" y="2182636"/>
            <a:ext cx="1800000" cy="1800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9707496D-9E9E-471E-A997-458C7AD2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511" y="2182636"/>
            <a:ext cx="1800000" cy="180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3EED13FC-3020-4291-93C9-D8A29B084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511" y="2182636"/>
            <a:ext cx="1800000" cy="1800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CFE1F467-679D-4118-B10F-DA9831BBF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511" y="2182636"/>
            <a:ext cx="1800000" cy="1800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2A0E641B-AECA-42DC-9913-107B0549D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511" y="3982636"/>
            <a:ext cx="1800000" cy="18000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3582D686-1E4B-4832-9985-8C52A2633A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511" y="3982636"/>
            <a:ext cx="1800000" cy="1800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5CF892AE-B4EA-47BC-8D42-42BFB82B6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6425" y="3982636"/>
            <a:ext cx="1800000" cy="180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04BDF2D4-E13D-4DA3-9F22-49A6850797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511" y="3982636"/>
            <a:ext cx="1800000" cy="180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5FB6333E-4FAF-408E-A275-32AA07C4E1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2511" y="3982636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Stand-up Items</a:t>
            </a:r>
            <a:r>
              <a:rPr lang="en-US" altLang="ko-KR" sz="3200" b="1" dirty="0"/>
              <a:t> </a:t>
            </a:r>
            <a:r>
              <a:rPr lang="en-GB" altLang="ko-KR" sz="3200" b="1" dirty="0" smtClean="0"/>
              <a:t>(</a:t>
            </a:r>
            <a:r>
              <a:rPr lang="en-GB" altLang="ko-KR" sz="3200" b="1" dirty="0" smtClean="0">
                <a:solidFill>
                  <a:srgbClr val="0000FF"/>
                </a:solidFill>
              </a:rPr>
              <a:t>VNIR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857249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2000" dirty="0"/>
              <a:t>The mean of </a:t>
            </a:r>
            <a:r>
              <a:rPr lang="zh-CN" altLang="ko-KR" sz="2000" dirty="0"/>
              <a:t>Δ</a:t>
            </a:r>
            <a:r>
              <a:rPr lang="en-US" altLang="ko-KR" sz="2000" dirty="0"/>
              <a:t>TB (for 10K bin) and standard </a:t>
            </a:r>
            <a:r>
              <a:rPr lang="en-US" altLang="ko-KR" sz="2000" dirty="0" smtClean="0"/>
              <a:t>error (</a:t>
            </a:r>
            <a:r>
              <a:rPr lang="en-US" altLang="ko-KR" sz="2000" dirty="0" smtClean="0">
                <a:solidFill>
                  <a:srgbClr val="00B0F0"/>
                </a:solidFill>
              </a:rPr>
              <a:t>IASI-B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00B050"/>
                </a:solidFill>
              </a:rPr>
              <a:t>IASI-C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7030A0"/>
                </a:solidFill>
              </a:rPr>
              <a:t>CrIS-NOAA20</a:t>
            </a:r>
            <a:r>
              <a:rPr lang="en-US" altLang="ko-KR" sz="2000" dirty="0"/>
              <a:t>,</a:t>
            </a:r>
            <a:r>
              <a:rPr lang="en-US" altLang="ko-KR" sz="2000" dirty="0">
                <a:solidFill>
                  <a:srgbClr val="7030A0"/>
                </a:solidFill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</a:rPr>
              <a:t>CrIS</a:t>
            </a:r>
            <a:r>
              <a:rPr lang="en-US" altLang="ko-KR" sz="2000" dirty="0">
                <a:solidFill>
                  <a:srgbClr val="FF0000"/>
                </a:solidFill>
              </a:rPr>
              <a:t>-SNPP</a:t>
            </a:r>
            <a:r>
              <a:rPr lang="en-US" altLang="ko-KR" sz="2000" dirty="0"/>
              <a:t>)</a:t>
            </a:r>
            <a:endParaRPr lang="ko-KR" altLang="en-US" sz="2000" dirty="0"/>
          </a:p>
          <a:p>
            <a:pPr lvl="1">
              <a:lnSpc>
                <a:spcPct val="150000"/>
              </a:lnSpc>
            </a:pPr>
            <a:r>
              <a:rPr lang="en-US" altLang="ja-JP" sz="1800" dirty="0">
                <a:solidFill>
                  <a:prstClr val="black"/>
                </a:solidFill>
              </a:rPr>
              <a:t>Period of data : </a:t>
            </a:r>
            <a:r>
              <a:rPr lang="en-US" altLang="ja-JP" sz="1800" dirty="0">
                <a:solidFill>
                  <a:srgbClr val="FF0000"/>
                </a:solidFill>
              </a:rPr>
              <a:t>Jan. 1, 2022 </a:t>
            </a:r>
            <a:r>
              <a:rPr lang="en-US" altLang="ja-JP" sz="1800" dirty="0">
                <a:solidFill>
                  <a:prstClr val="black"/>
                </a:solidFill>
              </a:rPr>
              <a:t>– Dec. 31, 2022</a:t>
            </a:r>
            <a:endParaRPr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5DF3C659-69D6-44EB-88E1-AF0DEB8477C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61" y="2094578"/>
            <a:ext cx="1840000" cy="142857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CC68D1E0-22DC-4BB0-B793-9EF415E23D5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39622" y="2094578"/>
            <a:ext cx="1854720" cy="144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0E398B30-3BC3-4934-A91D-A3C740D4D94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12297" y="3620462"/>
            <a:ext cx="1854720" cy="144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F53F64F6-EFB1-499A-BA0C-3807633430CF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247177" y="3620462"/>
            <a:ext cx="1854720" cy="1440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46A714C7-9416-4A2D-A63B-30CC3EB921C8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115819" y="3620462"/>
            <a:ext cx="1854720" cy="1440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1D9D6AFA-0038-4E07-8B03-B09D47C1C723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844597" y="3620462"/>
            <a:ext cx="1854720" cy="144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AA1C3102-1104-47B8-A153-EA2CF90C8D53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205613" y="2094578"/>
            <a:ext cx="1854720" cy="1440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FE28D720-77A3-46F8-855F-9EF74DF6D9B0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107312" y="2094578"/>
            <a:ext cx="1854720" cy="1440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D6064447-CE8C-44E2-801D-B630F9A01A9E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969095" y="2094578"/>
            <a:ext cx="1854720" cy="1440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="" xmlns:a16="http://schemas.microsoft.com/office/drawing/2014/main" id="{5E89BB28-BA86-458C-B007-2A3F3E1CBB24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996736" y="3625787"/>
            <a:ext cx="1854720" cy="144000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F6818EE0-619A-44B0-BB1C-4B9FE6372162}"/>
              </a:ext>
            </a:extLst>
          </p:cNvPr>
          <p:cNvSpPr/>
          <p:nvPr/>
        </p:nvSpPr>
        <p:spPr>
          <a:xfrm>
            <a:off x="1495425" y="2008043"/>
            <a:ext cx="7433812" cy="1515107"/>
          </a:xfrm>
          <a:prstGeom prst="rect">
            <a:avLst/>
          </a:prstGeom>
          <a:noFill/>
          <a:ln w="412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09601" y="5221624"/>
            <a:ext cx="1127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3.8µm and all three WV channels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ΔTB at warmer temperature are more stable than those at lower temperature.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8.7 to 13.3µm channels, the ΔTB (TB</a:t>
            </a:r>
            <a:r>
              <a:rPr lang="en-US" altLang="ko-K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-TB</a:t>
            </a:r>
            <a:r>
              <a:rPr lang="en-US" altLang="ko-K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 hot scene (&gt;300K) show large positive anomaly</a:t>
            </a:r>
            <a:endParaRPr lang="en-US" altLang="ja-JP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7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983" y="93213"/>
            <a:ext cx="7772400" cy="667472"/>
          </a:xfrm>
        </p:spPr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6502"/>
            <a:ext cx="10972800" cy="4975697"/>
          </a:xfrm>
        </p:spPr>
        <p:txBody>
          <a:bodyPr anchor="ctr">
            <a:normAutofit/>
          </a:bodyPr>
          <a:lstStyle/>
          <a:p>
            <a:pPr marL="534988" lvl="0" indent="-534988"/>
            <a:r>
              <a:rPr lang="en-GB" sz="2800" dirty="0"/>
              <a:t>Summary of </a:t>
            </a:r>
            <a:r>
              <a:rPr lang="en-GB" sz="2800" dirty="0" smtClean="0"/>
              <a:t>KMA’s </a:t>
            </a:r>
            <a:r>
              <a:rPr lang="en-GB" sz="2800" dirty="0"/>
              <a:t>GSICS Activities, Actions, and </a:t>
            </a:r>
            <a:r>
              <a:rPr lang="en-GB" sz="2800" dirty="0" smtClean="0"/>
              <a:t>Achievements</a:t>
            </a:r>
          </a:p>
          <a:p>
            <a:pPr marL="534988" lvl="0" indent="-534988"/>
            <a:endParaRPr lang="en-GB" sz="2800" dirty="0"/>
          </a:p>
          <a:p>
            <a:pPr marL="534988" lvl="0" indent="-534988"/>
            <a:r>
              <a:rPr lang="en-GB" sz="2800" dirty="0" smtClean="0"/>
              <a:t>KMA’s </a:t>
            </a:r>
            <a:r>
              <a:rPr lang="en-GB" sz="2800" dirty="0"/>
              <a:t>Support to GDWG </a:t>
            </a:r>
            <a:r>
              <a:rPr lang="en-GB" sz="2800" dirty="0" smtClean="0"/>
              <a:t>Activities</a:t>
            </a:r>
          </a:p>
          <a:p>
            <a:pPr marL="534988" lvl="0" indent="-534988"/>
            <a:endParaRPr lang="en-GB" sz="2800" dirty="0"/>
          </a:p>
          <a:p>
            <a:pPr marL="534988" lvl="0" indent="-534988"/>
            <a:r>
              <a:rPr lang="en-GB" sz="2800" dirty="0" smtClean="0"/>
              <a:t>KMA’s </a:t>
            </a:r>
            <a:r>
              <a:rPr lang="en-GB" sz="2800" dirty="0"/>
              <a:t>Support to GRWG </a:t>
            </a:r>
            <a:r>
              <a:rPr lang="en-GB" sz="2800" dirty="0" smtClean="0"/>
              <a:t>Activities</a:t>
            </a:r>
          </a:p>
          <a:p>
            <a:pPr marL="534988" lvl="0" indent="-534988"/>
            <a:endParaRPr lang="en-GB" sz="2800" dirty="0"/>
          </a:p>
          <a:p>
            <a:pPr marL="534988" indent="-534988"/>
            <a:r>
              <a:rPr lang="en-GB" sz="2800" dirty="0" smtClean="0"/>
              <a:t>KMA’s </a:t>
            </a:r>
            <a:r>
              <a:rPr lang="en-GB" sz="2800" dirty="0"/>
              <a:t>Calibration </a:t>
            </a:r>
            <a:r>
              <a:rPr lang="en-GB" sz="2800" dirty="0" smtClean="0"/>
              <a:t>Major Updates 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7"/>
    </mc:Choice>
    <mc:Fallback>
      <p:transition spd="slow" advTm="3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9915" y="22265"/>
            <a:ext cx="9033753" cy="1024963"/>
          </a:xfrm>
        </p:spPr>
        <p:txBody>
          <a:bodyPr/>
          <a:lstStyle/>
          <a:p>
            <a:r>
              <a:rPr lang="en-GB" altLang="ko-KR" sz="3200" b="1" dirty="0"/>
              <a:t>Summary of KMA’s GSICS Activities, Actions, and Achievements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274323"/>
            <a:ext cx="10972800" cy="489787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altLang="ko-KR" sz="2000" dirty="0"/>
              <a:t> Current Status of KMA activities</a:t>
            </a:r>
            <a:endParaRPr lang="en-GB" altLang="ko-KR" sz="24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Generation of GSICS product for IR</a:t>
            </a:r>
          </a:p>
          <a:p>
            <a:pPr lvl="2">
              <a:lnSpc>
                <a:spcPct val="150000"/>
              </a:lnSpc>
              <a:buFont typeface="Wingdings"/>
              <a:buChar char="ü"/>
              <a:defRPr/>
            </a:pPr>
            <a:r>
              <a:rPr lang="en-US" altLang="ko-KR" sz="1800" dirty="0"/>
              <a:t>Demonstration phase of GK2A/AMI IR </a:t>
            </a:r>
            <a:r>
              <a:rPr lang="en-US" altLang="ko-KR" sz="1800" dirty="0" smtClean="0"/>
              <a:t>channels </a:t>
            </a:r>
            <a:r>
              <a:rPr lang="en-US" altLang="ko-KR" sz="1800" dirty="0"/>
              <a:t>with IASI/</a:t>
            </a:r>
            <a:r>
              <a:rPr lang="en-US" altLang="ko-KR" sz="1800" dirty="0" err="1"/>
              <a:t>CrIS</a:t>
            </a:r>
            <a:r>
              <a:rPr lang="en-US" altLang="ko-KR" sz="1800" dirty="0"/>
              <a:t> for NRTC and RAC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GK2A AMI </a:t>
            </a:r>
            <a:r>
              <a:rPr lang="en-US" altLang="ko-KR" sz="1800" dirty="0" smtClean="0"/>
              <a:t>VIS/NIR channels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800" dirty="0" smtClean="0"/>
              <a:t>Ray-matching using SNPP and NOAA-20/VIIRS and lunar calibration</a:t>
            </a:r>
            <a:endParaRPr lang="en-US" altLang="ko-KR" sz="1800" dirty="0">
              <a:solidFill>
                <a:schemeClr val="tx1">
                  <a:lumMod val="95000"/>
                  <a:lumOff val="5000"/>
                </a:schemeClr>
              </a:solidFill>
              <a:ea typeface="맑은 고딕"/>
            </a:endParaRPr>
          </a:p>
          <a:p>
            <a:pPr lvl="1">
              <a:lnSpc>
                <a:spcPct val="150000"/>
              </a:lnSpc>
              <a:defRPr/>
            </a:pPr>
            <a:endParaRPr lang="en-US" altLang="ko-KR" sz="1800" dirty="0"/>
          </a:p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ko-KR" sz="2000" dirty="0">
                <a:solidFill>
                  <a:prstClr val="black"/>
                </a:solidFill>
                <a:ea typeface="맑은 고딕"/>
              </a:rPr>
              <a:t>Achievements Summary</a:t>
            </a:r>
            <a:endParaRPr lang="en-US" altLang="ko-KR" sz="2400" dirty="0">
              <a:solidFill>
                <a:prstClr val="black"/>
              </a:solidFill>
              <a:ea typeface="맑은 고딕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smtClean="0"/>
              <a:t>Develop and update NOAA-20/VIIRS </a:t>
            </a:r>
            <a:r>
              <a:rPr lang="en-US" altLang="ko-KR" sz="1800" dirty="0"/>
              <a:t>for ray matching method and </a:t>
            </a:r>
            <a:r>
              <a:rPr lang="en-US" altLang="ko-KR" sz="1800" dirty="0" smtClean="0"/>
              <a:t>DCC based on </a:t>
            </a:r>
            <a:r>
              <a:rPr lang="en-US" altLang="ko-KR" sz="1800" dirty="0"/>
              <a:t>NASA algorithm in </a:t>
            </a:r>
            <a:r>
              <a:rPr lang="en-US" altLang="ko-KR" sz="1800" dirty="0" smtClean="0"/>
              <a:t>VIS/NIR calibration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9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48"/>
    </mc:Choice>
    <mc:Fallback>
      <p:transition spd="slow" advTm="7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17574" y="148394"/>
            <a:ext cx="6942190" cy="667472"/>
          </a:xfrm>
        </p:spPr>
        <p:txBody>
          <a:bodyPr/>
          <a:lstStyle/>
          <a:p>
            <a:r>
              <a:rPr lang="en-GB" altLang="ko-KR" sz="3200" b="1" dirty="0" smtClean="0"/>
              <a:t>KMA’s Support </a:t>
            </a:r>
            <a:r>
              <a:rPr lang="en-GB" altLang="ko-KR" sz="3200" b="1" dirty="0"/>
              <a:t>to GDWG Activities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endParaRPr lang="en-US" altLang="ko-KR" sz="2000" dirty="0" smtClean="0"/>
          </a:p>
          <a:p>
            <a:pPr>
              <a:lnSpc>
                <a:spcPct val="150000"/>
              </a:lnSpc>
              <a:defRPr/>
            </a:pPr>
            <a:r>
              <a:rPr lang="en-US" altLang="ko-KR" sz="2000" dirty="0" smtClean="0"/>
              <a:t>KMA Tasks to support the GDWG Activities: 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smtClean="0"/>
              <a:t>To set </a:t>
            </a:r>
            <a:r>
              <a:rPr lang="en-US" altLang="ko-KR" sz="1800" dirty="0"/>
              <a:t>up and operate a GitHub project for GDWG activities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smtClean="0"/>
              <a:t>To develop a </a:t>
            </a:r>
            <a:r>
              <a:rPr lang="en-US" altLang="ko-KR" sz="1800" dirty="0"/>
              <a:t>plotting </a:t>
            </a:r>
            <a:r>
              <a:rPr lang="en-US" altLang="ko-KR" sz="1800" dirty="0" smtClean="0"/>
              <a:t>tool environment </a:t>
            </a:r>
            <a:r>
              <a:rPr lang="en-US" altLang="ko-KR" sz="1800" dirty="0"/>
              <a:t>in KMA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smtClean="0"/>
              <a:t>To review GPRC </a:t>
            </a:r>
            <a:r>
              <a:rPr lang="en-US" altLang="ko-KR" sz="1800" dirty="0"/>
              <a:t>websites</a:t>
            </a:r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r>
              <a:rPr lang="en-US" altLang="ko-KR" sz="2000" dirty="0" smtClean="0"/>
              <a:t>Overview of the resources and time taken for this support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smtClean="0"/>
              <a:t>Tae-</a:t>
            </a:r>
            <a:r>
              <a:rPr lang="en-US" altLang="ko-KR" sz="1800" dirty="0" err="1" smtClean="0"/>
              <a:t>Hyeong</a:t>
            </a:r>
            <a:r>
              <a:rPr lang="en-US" altLang="ko-KR" sz="1800" dirty="0" smtClean="0"/>
              <a:t> Oh (new member), 30 days/year</a:t>
            </a:r>
          </a:p>
          <a:p>
            <a:endParaRPr lang="ko-KR" altLang="en-US" sz="3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23"/>
    </mc:Choice>
    <mc:Fallback>
      <p:transition spd="slow" advTm="4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55743"/>
            <a:ext cx="4533608" cy="3649970"/>
          </a:xfrm>
        </p:spPr>
        <p:txBody>
          <a:bodyPr/>
          <a:lstStyle/>
          <a:p>
            <a:r>
              <a:rPr lang="en-GB" altLang="ko-KR" sz="2000" dirty="0"/>
              <a:t>Landing page </a:t>
            </a:r>
            <a:r>
              <a:rPr lang="en-GB" altLang="ko-KR" sz="2000" dirty="0" smtClean="0"/>
              <a:t>(Cal/Val </a:t>
            </a:r>
            <a:r>
              <a:rPr lang="en-GB" altLang="ko-KR" sz="2000" dirty="0"/>
              <a:t>portal)</a:t>
            </a:r>
          </a:p>
          <a:p>
            <a:pPr lvl="1"/>
            <a:r>
              <a:rPr lang="en-GB" altLang="ko-KR" sz="1800" dirty="0">
                <a:solidFill>
                  <a:srgbClr val="0000FF"/>
                </a:solidFill>
              </a:rPr>
              <a:t>Instrument </a:t>
            </a:r>
            <a:r>
              <a:rPr lang="en-GB" altLang="ko-KR" sz="1800" dirty="0" smtClean="0">
                <a:solidFill>
                  <a:srgbClr val="0000FF"/>
                </a:solidFill>
              </a:rPr>
              <a:t>Status (new)</a:t>
            </a:r>
            <a:endParaRPr lang="en-GB" altLang="ko-KR" sz="18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altLang="ko-KR" sz="1800" dirty="0" smtClean="0">
                <a:solidFill>
                  <a:srgbClr val="0000FF"/>
                </a:solidFill>
              </a:rPr>
              <a:t>Radiometric Validation (new)</a:t>
            </a:r>
            <a:endParaRPr lang="en-GB" altLang="ko-KR" sz="18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altLang="ko-KR" sz="1800" dirty="0">
                <a:solidFill>
                  <a:srgbClr val="0000FF"/>
                </a:solidFill>
              </a:rPr>
              <a:t>INR </a:t>
            </a:r>
            <a:r>
              <a:rPr lang="en-GB" altLang="ko-KR" sz="1800" dirty="0" smtClean="0">
                <a:solidFill>
                  <a:srgbClr val="0000FF"/>
                </a:solidFill>
              </a:rPr>
              <a:t>Validation (new)</a:t>
            </a:r>
            <a:endParaRPr lang="en-GB" altLang="ko-KR" sz="18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GSICS </a:t>
            </a:r>
            <a:r>
              <a:rPr lang="en-US" altLang="ko-KR" sz="1800" dirty="0" smtClean="0"/>
              <a:t>P</a:t>
            </a:r>
            <a:r>
              <a:rPr lang="en-GB" altLang="ko-KR" sz="1800" dirty="0" err="1" smtClean="0"/>
              <a:t>erformance</a:t>
            </a:r>
            <a:endParaRPr lang="en-GB" altLang="ko-KR" sz="1800" dirty="0"/>
          </a:p>
          <a:p>
            <a:pPr lvl="1">
              <a:lnSpc>
                <a:spcPct val="80000"/>
              </a:lnSpc>
            </a:pPr>
            <a:endParaRPr lang="en-GB" altLang="ko-KR" sz="1800" dirty="0"/>
          </a:p>
          <a:p>
            <a:pPr marL="971550" lvl="2" indent="0">
              <a:buFontTx/>
              <a:buNone/>
            </a:pPr>
            <a:r>
              <a:rPr lang="ja-JP" altLang="en-US" sz="1100" dirty="0"/>
              <a:t> </a:t>
            </a:r>
            <a:endParaRPr lang="en-GB" altLang="ko-KR" sz="1800" dirty="0"/>
          </a:p>
          <a:p>
            <a:pPr>
              <a:lnSpc>
                <a:spcPct val="80000"/>
              </a:lnSpc>
            </a:pPr>
            <a:r>
              <a:rPr lang="en-GB" altLang="ko-KR" sz="2000" dirty="0"/>
              <a:t>Event </a:t>
            </a:r>
            <a:r>
              <a:rPr lang="en-GB" altLang="ko-KR" sz="2000" dirty="0" smtClean="0"/>
              <a:t>logs</a:t>
            </a:r>
            <a:endParaRPr lang="en-GB" altLang="ko-KR" sz="2000" dirty="0"/>
          </a:p>
          <a:p>
            <a:pPr lvl="1">
              <a:lnSpc>
                <a:spcPct val="80000"/>
              </a:lnSpc>
            </a:pPr>
            <a:r>
              <a:rPr lang="en-GB" altLang="ko-KR" sz="1800" dirty="0"/>
              <a:t>Information of incomplete imagery</a:t>
            </a:r>
          </a:p>
          <a:p>
            <a:pPr lvl="1">
              <a:lnSpc>
                <a:spcPct val="80000"/>
              </a:lnSpc>
            </a:pPr>
            <a:r>
              <a:rPr lang="en-GB" altLang="ko-KR" sz="1800" dirty="0"/>
              <a:t>Processing Events</a:t>
            </a:r>
          </a:p>
          <a:p>
            <a:pPr lvl="1">
              <a:lnSpc>
                <a:spcPct val="80000"/>
              </a:lnSpc>
            </a:pPr>
            <a:r>
              <a:rPr lang="en-GB" altLang="ko-KR" sz="1800" dirty="0"/>
              <a:t>Data Outage</a:t>
            </a:r>
            <a:endParaRPr lang="en-GB" altLang="ko-KR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208" y="955743"/>
            <a:ext cx="6861289" cy="4896465"/>
          </a:xfrm>
          <a:prstGeom prst="rect">
            <a:avLst/>
          </a:prstGeom>
        </p:spPr>
      </p:pic>
      <p:sp>
        <p:nvSpPr>
          <p:cNvPr id="9" name="正方形/長方形 4"/>
          <p:cNvSpPr/>
          <p:nvPr/>
        </p:nvSpPr>
        <p:spPr>
          <a:xfrm>
            <a:off x="419212" y="4881347"/>
            <a:ext cx="6464188" cy="124649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Landing page:</a:t>
            </a:r>
          </a:p>
          <a:p>
            <a:r>
              <a:rPr lang="en-US" sz="1400" dirty="0" smtClean="0"/>
              <a:t>    </a:t>
            </a: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nmsc.kma.go.kr/enhome/html/main/main.do</a:t>
            </a:r>
            <a:r>
              <a:rPr lang="en-US" sz="1400" dirty="0" smtClean="0"/>
              <a:t> 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Event logging:</a:t>
            </a:r>
          </a:p>
          <a:p>
            <a:r>
              <a:rPr lang="en-US" sz="1400" dirty="0" smtClean="0"/>
              <a:t>    </a:t>
            </a:r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nmsc.kma.go.kr/enhome/html/bbs/listNotice.do?bbsCd=00026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217574" y="148394"/>
            <a:ext cx="6942190" cy="667472"/>
          </a:xfrm>
        </p:spPr>
        <p:txBody>
          <a:bodyPr/>
          <a:lstStyle/>
          <a:p>
            <a:r>
              <a:rPr lang="en-GB" altLang="ko-KR" sz="3200" b="1" dirty="0" smtClean="0"/>
              <a:t>KMA’s Support </a:t>
            </a:r>
            <a:r>
              <a:rPr lang="en-GB" altLang="ko-KR" sz="3200" b="1" dirty="0"/>
              <a:t>to GDWG Activities</a:t>
            </a:r>
            <a:endParaRPr lang="ko-KR" altLang="en-US" sz="3200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5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54"/>
    </mc:Choice>
    <mc:Fallback>
      <p:transition spd="slow" advTm="6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65280" y="101096"/>
            <a:ext cx="7528037" cy="667472"/>
          </a:xfrm>
        </p:spPr>
        <p:txBody>
          <a:bodyPr/>
          <a:lstStyle/>
          <a:p>
            <a:r>
              <a:rPr lang="en-GB" altLang="ko-KR" sz="3200" b="1" dirty="0" smtClean="0"/>
              <a:t>KMA’s Support </a:t>
            </a:r>
            <a:r>
              <a:rPr lang="en-GB" altLang="ko-KR" sz="3200" b="1" dirty="0"/>
              <a:t>to </a:t>
            </a:r>
            <a:r>
              <a:rPr lang="en-GB" altLang="ko-KR" sz="3200" b="1" dirty="0" smtClean="0"/>
              <a:t>GRWG </a:t>
            </a:r>
            <a:r>
              <a:rPr lang="en-GB" altLang="ko-KR" sz="3200" b="1" dirty="0"/>
              <a:t>Activities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285750" indent="-285750">
              <a:lnSpc>
                <a:spcPts val="2500"/>
              </a:lnSpc>
              <a:buFont typeface="Wingdings"/>
              <a:buChar char="v"/>
              <a:defRPr/>
            </a:pPr>
            <a:r>
              <a:rPr lang="en-US" altLang="ko-KR" sz="2000" dirty="0" smtClean="0"/>
              <a:t>KMA Task Summary to support the GRWG Activities:</a:t>
            </a:r>
            <a:endParaRPr lang="en-US" altLang="ko-KR" sz="2000" dirty="0"/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Monitoring of GEO-LEO using 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MetOp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-B, -C/IASI, SNPP and </a:t>
            </a:r>
            <a:r>
              <a:rPr lang="en-US" altLang="ko-KR" sz="1800" dirty="0" smtClean="0">
                <a:solidFill>
                  <a:prstClr val="black"/>
                </a:solidFill>
                <a:ea typeface="맑은 고딕"/>
              </a:rPr>
              <a:t>NOAA-20/</a:t>
            </a:r>
            <a:r>
              <a:rPr lang="en-US" altLang="ko-KR" sz="1800" dirty="0" err="1" smtClean="0">
                <a:solidFill>
                  <a:prstClr val="black"/>
                </a:solidFill>
                <a:ea typeface="맑은 고딕"/>
              </a:rPr>
              <a:t>CrIS</a:t>
            </a:r>
            <a:r>
              <a:rPr lang="en-US" altLang="ko-KR" sz="1800" dirty="0" smtClean="0">
                <a:solidFill>
                  <a:prstClr val="black"/>
                </a:solidFill>
                <a:ea typeface="맑은 고딕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for IR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Application of gap-filling method to inter-calibrate with 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CrIS</a:t>
            </a:r>
            <a:endParaRPr lang="en-US" altLang="ko-KR" sz="1800" dirty="0">
              <a:solidFill>
                <a:prstClr val="black"/>
              </a:solidFill>
              <a:ea typeface="맑은 고딕"/>
            </a:endParaRP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Demonstration phase for NRTC and RAC data </a:t>
            </a:r>
            <a:r>
              <a:rPr lang="en-US" altLang="ko-KR" sz="1800" dirty="0" smtClean="0">
                <a:solidFill>
                  <a:prstClr val="black"/>
                </a:solidFill>
                <a:ea typeface="맑은 고딕"/>
              </a:rPr>
              <a:t>(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MetOp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-B, -C/IASI, SNPP and NOAA20/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CrIS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) 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Develop GEO-GEO direct comparison for both IR and visible </a:t>
            </a:r>
            <a:r>
              <a:rPr lang="en-US" altLang="ko-KR" sz="1800" dirty="0" smtClean="0">
                <a:solidFill>
                  <a:prstClr val="black"/>
                </a:solidFill>
                <a:ea typeface="맑은 고딕"/>
              </a:rPr>
              <a:t>channels </a:t>
            </a:r>
            <a:endParaRPr lang="en-US" altLang="ko-KR" sz="1800" dirty="0">
              <a:solidFill>
                <a:prstClr val="black"/>
              </a:solidFill>
              <a:ea typeface="맑은 고딕"/>
            </a:endParaRP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Long-term analysis AMI vs AHI (application of SBAF)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ea typeface="맑은 고딕"/>
              </a:rPr>
              <a:t>Develop and update calibration approaches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ea typeface="맑은 고딕"/>
              </a:rPr>
              <a:t>Lunar calibration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ea typeface="맑은 고딕"/>
              </a:rPr>
              <a:t>Ray matching method and GSICS DCC with NOAA-20/VIIRS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000" dirty="0"/>
              <a:t>Overview of the resources and time taken for this support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 err="1"/>
              <a:t>Jiyoung</a:t>
            </a:r>
            <a:r>
              <a:rPr lang="en-US" altLang="ko-KR" sz="1800" dirty="0"/>
              <a:t> Kim, </a:t>
            </a:r>
            <a:r>
              <a:rPr lang="en-US" altLang="ko-KR" sz="1800" dirty="0" smtClean="0"/>
              <a:t>Tae-</a:t>
            </a:r>
            <a:r>
              <a:rPr lang="en-US" altLang="ko-KR" sz="1800" dirty="0" err="1" smtClean="0"/>
              <a:t>Hyeong</a:t>
            </a:r>
            <a:r>
              <a:rPr lang="en-US" altLang="ko-KR" sz="1800" dirty="0" smtClean="0"/>
              <a:t> Oh(VNIR</a:t>
            </a:r>
            <a:r>
              <a:rPr lang="en-US" altLang="ko-KR" sz="1800" dirty="0"/>
              <a:t>), </a:t>
            </a:r>
            <a:r>
              <a:rPr lang="en-US" altLang="ko-KR" sz="1800" dirty="0" smtClean="0"/>
              <a:t>and </a:t>
            </a:r>
            <a:r>
              <a:rPr lang="en-US" altLang="ko-KR" sz="1800" dirty="0" err="1" smtClean="0"/>
              <a:t>Euidong</a:t>
            </a:r>
            <a:r>
              <a:rPr lang="en-US" altLang="ko-KR" sz="1800" dirty="0" smtClean="0"/>
              <a:t> Hwang(IR</a:t>
            </a:r>
            <a:r>
              <a:rPr lang="en-US" altLang="ko-KR" sz="1800" dirty="0"/>
              <a:t>)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000" dirty="0" smtClean="0"/>
              <a:t>Issues</a:t>
            </a:r>
            <a:endParaRPr lang="en-US" altLang="ko-KR" sz="2000" dirty="0"/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GK2A AMI VNIR channels seasonal variation</a:t>
            </a:r>
            <a:endParaRPr lang="ko-KR" altLang="en-US" sz="1800" dirty="0"/>
          </a:p>
          <a:p>
            <a:endParaRPr lang="ko-KR" altLang="en-US" sz="2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5"/>
    </mc:Choice>
    <mc:Fallback>
      <p:transition spd="slow" advTm="7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</a:t>
            </a:r>
            <a:r>
              <a:rPr lang="en-GB" altLang="ko-KR" sz="3200" b="1" dirty="0" smtClean="0"/>
              <a:t>Major Updates (</a:t>
            </a:r>
            <a:r>
              <a:rPr lang="en-GB" altLang="ko-KR" sz="3200" b="1" dirty="0" smtClean="0">
                <a:solidFill>
                  <a:srgbClr val="0000FF"/>
                </a:solidFill>
              </a:rPr>
              <a:t>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r>
              <a:rPr lang="en-US" altLang="ko-KR" sz="2000" dirty="0"/>
              <a:t>GEO-LEO using IASI-B, IASI-C, CrIS-NOAA20, </a:t>
            </a:r>
            <a:r>
              <a:rPr lang="en-US" altLang="ko-KR" sz="2000" dirty="0" err="1"/>
              <a:t>CrIS</a:t>
            </a:r>
            <a:r>
              <a:rPr lang="en-US" altLang="ko-KR" sz="2000" dirty="0"/>
              <a:t>-SNPP (</a:t>
            </a:r>
            <a:r>
              <a:rPr lang="en-US" altLang="ko-KR" sz="2000" dirty="0" err="1"/>
              <a:t>CrIS</a:t>
            </a:r>
            <a:r>
              <a:rPr lang="en-US" altLang="ko-KR" sz="2000" dirty="0"/>
              <a:t> applied gap-filling method for full spectral resolution data) for RAC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9E2FBEEB-8F20-4D5B-A34C-6AAAA50B8B17}"/>
              </a:ext>
            </a:extLst>
          </p:cNvPr>
          <p:cNvGrpSpPr/>
          <p:nvPr/>
        </p:nvGrpSpPr>
        <p:grpSpPr>
          <a:xfrm>
            <a:off x="1701938" y="1555551"/>
            <a:ext cx="8788124" cy="5302449"/>
            <a:chOff x="187773" y="1626336"/>
            <a:chExt cx="8981902" cy="5656314"/>
          </a:xfrm>
        </p:grpSpPr>
        <p:pic>
          <p:nvPicPr>
            <p:cNvPr id="9" name="Picture 3">
              <a:extLst>
                <a:ext uri="{FF2B5EF4-FFF2-40B4-BE49-F238E27FC236}">
                  <a16:creationId xmlns="" xmlns:a16="http://schemas.microsoft.com/office/drawing/2014/main" id="{A8A07C78-A003-45E0-9379-7BD8337C1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0609" y="1691216"/>
              <a:ext cx="4465278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7">
              <a:extLst>
                <a:ext uri="{FF2B5EF4-FFF2-40B4-BE49-F238E27FC236}">
                  <a16:creationId xmlns="" xmlns:a16="http://schemas.microsoft.com/office/drawing/2014/main" id="{53E0C80D-A5AE-4E6E-B37B-C5AE47C4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7773" y="2760015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1" name="Picture 11">
              <a:extLst>
                <a:ext uri="{FF2B5EF4-FFF2-40B4-BE49-F238E27FC236}">
                  <a16:creationId xmlns="" xmlns:a16="http://schemas.microsoft.com/office/drawing/2014/main" id="{6AB749EF-B2FC-431D-9EAA-AE1CECBC0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3446" y="3897586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2" name="Picture 13">
              <a:extLst>
                <a:ext uri="{FF2B5EF4-FFF2-40B4-BE49-F238E27FC236}">
                  <a16:creationId xmlns="" xmlns:a16="http://schemas.microsoft.com/office/drawing/2014/main" id="{58FD4305-981B-4605-9314-6F889512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678724" y="3876232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5">
              <a:extLst>
                <a:ext uri="{FF2B5EF4-FFF2-40B4-BE49-F238E27FC236}">
                  <a16:creationId xmlns="" xmlns:a16="http://schemas.microsoft.com/office/drawing/2014/main" id="{7A7C2A9D-8F8F-4EAD-9B1E-A75D681EF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3446" y="4987364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7">
              <a:extLst>
                <a:ext uri="{FF2B5EF4-FFF2-40B4-BE49-F238E27FC236}">
                  <a16:creationId xmlns="" xmlns:a16="http://schemas.microsoft.com/office/drawing/2014/main" id="{D2EE27BC-9E5F-4F25-8559-C11F886C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678724" y="5015082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5" name="Picture 21">
              <a:extLst>
                <a:ext uri="{FF2B5EF4-FFF2-40B4-BE49-F238E27FC236}">
                  <a16:creationId xmlns="" xmlns:a16="http://schemas.microsoft.com/office/drawing/2014/main" id="{6D447FD9-A2C2-4CC4-AE50-D9B4C0BCD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78723" y="6166650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Picture 9">
              <a:extLst>
                <a:ext uri="{FF2B5EF4-FFF2-40B4-BE49-F238E27FC236}">
                  <a16:creationId xmlns="" xmlns:a16="http://schemas.microsoft.com/office/drawing/2014/main" id="{19C7E15B-3A7B-4E2A-B66B-AC8CD772C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665890" y="2760232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7" name="Picture 19">
              <a:extLst>
                <a:ext uri="{FF2B5EF4-FFF2-40B4-BE49-F238E27FC236}">
                  <a16:creationId xmlns="" xmlns:a16="http://schemas.microsoft.com/office/drawing/2014/main" id="{04F101E9-08AC-40C6-B30E-4EAC4755B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26279" y="6119442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8" name="Picture 5">
              <a:extLst>
                <a:ext uri="{FF2B5EF4-FFF2-40B4-BE49-F238E27FC236}">
                  <a16:creationId xmlns="" xmlns:a16="http://schemas.microsoft.com/office/drawing/2014/main" id="{AD5FAD76-AC0F-4CB5-8C2C-A9B4E86F2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678856" y="1626336"/>
              <a:ext cx="4465278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9" name="Picture 9">
              <a:extLst>
                <a:ext uri="{FF2B5EF4-FFF2-40B4-BE49-F238E27FC236}">
                  <a16:creationId xmlns="" xmlns:a16="http://schemas.microsoft.com/office/drawing/2014/main" id="{3B157BA1-F57B-43C5-8540-CC0152F33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704398" y="2760232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0" name="Picture 9">
              <a:extLst>
                <a:ext uri="{FF2B5EF4-FFF2-40B4-BE49-F238E27FC236}">
                  <a16:creationId xmlns="" xmlns:a16="http://schemas.microsoft.com/office/drawing/2014/main" id="{D17E493A-3639-4BAD-9F9A-CB3CC4D76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653050" y="2760232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1" name="Picture 21">
              <a:extLst>
                <a:ext uri="{FF2B5EF4-FFF2-40B4-BE49-F238E27FC236}">
                  <a16:creationId xmlns="" xmlns:a16="http://schemas.microsoft.com/office/drawing/2014/main" id="{2485B7ED-B478-4108-AE10-B48900B3C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78723" y="6132577"/>
              <a:ext cx="4465277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2" name="Picture 5">
              <a:extLst>
                <a:ext uri="{FF2B5EF4-FFF2-40B4-BE49-F238E27FC236}">
                  <a16:creationId xmlns="" xmlns:a16="http://schemas.microsoft.com/office/drawing/2014/main" id="{B35DC191-20AB-4179-B3AA-5A0851B6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678856" y="1638627"/>
              <a:ext cx="4465278" cy="11160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0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1"/>
    </mc:Choice>
    <mc:Fallback>
      <p:transition spd="slow" advTm="4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Updates </a:t>
            </a:r>
            <a:r>
              <a:rPr lang="en-GB" altLang="ko-KR" sz="3200" b="1" dirty="0" smtClean="0"/>
              <a:t>(</a:t>
            </a:r>
            <a:r>
              <a:rPr lang="en-GB" altLang="ko-KR" sz="3200" b="1" dirty="0">
                <a:solidFill>
                  <a:srgbClr val="0000FF"/>
                </a:solidFill>
              </a:rPr>
              <a:t>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000" dirty="0" smtClean="0"/>
              <a:t>Statistical Summary of </a:t>
            </a:r>
            <a:r>
              <a:rPr lang="en-US" altLang="ko-KR" sz="2000" dirty="0"/>
              <a:t>GK2A/AMI IR Calibration Performance in Jan. </a:t>
            </a:r>
            <a:r>
              <a:rPr lang="en-US" altLang="ko-KR" sz="2000" dirty="0" smtClean="0"/>
              <a:t>1 ~ </a:t>
            </a:r>
            <a:r>
              <a:rPr lang="en-US" altLang="ko-KR" sz="2000" dirty="0"/>
              <a:t>Dec. 31, </a:t>
            </a:r>
            <a:r>
              <a:rPr lang="en-US" altLang="ko-KR" sz="2000" dirty="0" smtClean="0"/>
              <a:t>2022</a:t>
            </a:r>
            <a:endParaRPr lang="en-US" altLang="ko-KR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3" name="Picture 1">
            <a:extLst>
              <a:ext uri="{FF2B5EF4-FFF2-40B4-BE49-F238E27FC236}">
                <a16:creationId xmlns="" xmlns:a16="http://schemas.microsoft.com/office/drawing/2014/main" id="{9EF72ACF-3B20-4D76-A81E-8D3869FFA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4313" y="1417209"/>
            <a:ext cx="4392566" cy="246899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4" name="Rectangle 15"/>
          <p:cNvSpPr/>
          <p:nvPr/>
        </p:nvSpPr>
        <p:spPr>
          <a:xfrm>
            <a:off x="1024417" y="1493549"/>
            <a:ext cx="597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GK2A AMI IR channels are stable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GK2A AMI has relatively large </a:t>
            </a:r>
            <a:r>
              <a:rPr lang="en-US" altLang="ja-JP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bias</a:t>
            </a:r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0.13K for 6.9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WV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channel)</a:t>
            </a: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SW038 channel has relatively large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of 0.09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Metop_B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S-NPP has no data due to module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malfunction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(May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~)</a:t>
            </a: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표 34">
            <a:extLst>
              <a:ext uri="{FF2B5EF4-FFF2-40B4-BE49-F238E27FC236}">
                <a16:creationId xmlns="" xmlns:a16="http://schemas.microsoft.com/office/drawing/2014/main" id="{A2D9A4B8-E82C-4264-BF2B-91F3CBDB7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39281"/>
              </p:ext>
            </p:extLst>
          </p:nvPr>
        </p:nvGraphicFramePr>
        <p:xfrm>
          <a:off x="1948342" y="3962398"/>
          <a:ext cx="8619214" cy="267115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52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58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64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85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85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485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641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641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9641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9641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9067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221274">
                <a:tc rowSpan="2" grid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 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 (Uncertainty)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674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SW038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(3.8㎛)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WV063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WV069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(6.9㎛)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WV073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IR087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(8.7㎛)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IR096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(9.6㎛)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(10.5㎛)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IR112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(11.2㎛)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IR123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IR133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(13.3㎛)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674">
                <a:tc rowSpan="2"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NOAA-20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(±0.06)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(±0.05)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16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S-NPP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1674">
                <a:tc rowSpan="2">
                  <a:txBody>
                    <a:bodyPr/>
                    <a:lstStyle/>
                    <a:p>
                      <a:pPr marL="394970" marR="0" indent="-39497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IASI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Metop</a:t>
                      </a:r>
                      <a:r>
                        <a:rPr lang="en-US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(±0.09)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(±0.04)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16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Metop</a:t>
                      </a:r>
                      <a:r>
                        <a:rPr lang="en-US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(±0.08)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(±0.04)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(±0.02)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1514">
                <a:tc grid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Temp.(K)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234.9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254.5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283.7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259.1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286.1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286.0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283.8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269.4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11"/>
    </mc:Choice>
    <mc:Fallback>
      <p:transition spd="slow" advTm="4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</a:t>
            </a:r>
            <a:r>
              <a:rPr lang="en-GB" altLang="ko-KR" sz="3200" b="1" dirty="0" smtClean="0"/>
              <a:t>Updates (</a:t>
            </a:r>
            <a:r>
              <a:rPr lang="en-GB" altLang="ko-KR" sz="3200" b="1" dirty="0" smtClean="0">
                <a:solidFill>
                  <a:srgbClr val="0000FF"/>
                </a:solidFill>
              </a:rPr>
              <a:t>VNIR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285750" indent="-285750">
              <a:lnSpc>
                <a:spcPts val="2500"/>
              </a:lnSpc>
              <a:buFont typeface="Wingdings"/>
              <a:buChar char="v"/>
              <a:defRPr/>
            </a:pPr>
            <a:r>
              <a:rPr lang="en-US" altLang="ko-KR" sz="2000" dirty="0" smtClean="0"/>
              <a:t>Ray-Matching Method (NOA-20 and SNPP VIIRS) (January </a:t>
            </a:r>
            <a:r>
              <a:rPr lang="en-US" altLang="ko-KR" sz="2000" dirty="0"/>
              <a:t>- December </a:t>
            </a:r>
            <a:r>
              <a:rPr lang="en-US" altLang="ko-KR" sz="2000" dirty="0" smtClean="0"/>
              <a:t>2022)</a:t>
            </a:r>
          </a:p>
          <a:p>
            <a:pPr marL="685800" lvl="1">
              <a:lnSpc>
                <a:spcPts val="2500"/>
              </a:lnSpc>
              <a:defRPr/>
            </a:pPr>
            <a:r>
              <a:rPr lang="en-US" altLang="ko-KR" sz="1800" dirty="0" smtClean="0"/>
              <a:t>Reflectance Ratio = </a:t>
            </a:r>
            <a:r>
              <a:rPr lang="en-US" altLang="ko-KR" sz="1800" dirty="0" err="1" smtClean="0"/>
              <a:t>AMI_Ref</a:t>
            </a:r>
            <a:r>
              <a:rPr lang="en-US" altLang="ko-KR" sz="1800" dirty="0" smtClean="0"/>
              <a:t> / </a:t>
            </a:r>
            <a:r>
              <a:rPr lang="en-US" altLang="ko-KR" sz="1800" dirty="0" err="1" smtClean="0"/>
              <a:t>LEO_Ref</a:t>
            </a:r>
            <a:endParaRPr lang="en-US" altLang="ko-KR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00" y="1671632"/>
            <a:ext cx="3960000" cy="1760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50" y="1671632"/>
            <a:ext cx="3960000" cy="17600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166"/>
            <a:ext cx="3960000" cy="1760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695" y="1825398"/>
            <a:ext cx="1183037" cy="493789"/>
          </a:xfrm>
          <a:prstGeom prst="rect">
            <a:avLst/>
          </a:prstGeom>
        </p:spPr>
      </p:pic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332683"/>
              </p:ext>
            </p:extLst>
          </p:nvPr>
        </p:nvGraphicFramePr>
        <p:xfrm>
          <a:off x="2426940" y="5181600"/>
          <a:ext cx="7972423" cy="143666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52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27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36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31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1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6363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45019">
                <a:tc rowSpan="2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Bias (Uncertainty)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9512">
                <a:tc v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VI004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(0.47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VI005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(0.51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(0.64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VI008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(0.86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NR013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(1.37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NR016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(1.61 </a:t>
                      </a:r>
                      <a:r>
                        <a:rPr lang="el-G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kern="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NOAA-20/VIIRS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8.89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(±1.33)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kern="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S-NPP/VIIRS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5.41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그림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00" y="3278725"/>
            <a:ext cx="3960000" cy="17600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50" y="3278725"/>
            <a:ext cx="3960000" cy="176000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725"/>
            <a:ext cx="3960000" cy="1760000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5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7"/>
    </mc:Choice>
    <mc:Fallback>
      <p:transition spd="slow" advTm="2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45029</TotalTime>
  <Words>1478</Words>
  <Application>Microsoft Office PowerPoint</Application>
  <PresentationFormat>사용자 지정</PresentationFormat>
  <Paragraphs>314</Paragraphs>
  <Slides>14</Slides>
  <Notes>14</Notes>
  <HiddenSlides>0</HiddenSlides>
  <MMClips>11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Default Design</vt:lpstr>
      <vt:lpstr>GSICS Agency Report 2023 </vt:lpstr>
      <vt:lpstr>Presentation Overview </vt:lpstr>
      <vt:lpstr>Summary of KMA’s GSICS Activities, Actions, and Achievements</vt:lpstr>
      <vt:lpstr>KMA’s Support to GDWG Activities</vt:lpstr>
      <vt:lpstr>KMA’s Support to GDWG Activities</vt:lpstr>
      <vt:lpstr>KMA’s Support to GRWG Activities</vt:lpstr>
      <vt:lpstr>KMA’s Calibration Major Updates (IR)</vt:lpstr>
      <vt:lpstr>KMA’s Calibration Major Updates (IR)</vt:lpstr>
      <vt:lpstr>KMA’s Calibration Major Updates (VNIR)</vt:lpstr>
      <vt:lpstr>KMA’s Calibration Major Updates (VNIR)</vt:lpstr>
      <vt:lpstr>Thank you</vt:lpstr>
      <vt:lpstr>KMA’s Personnel supporting GSICS</vt:lpstr>
      <vt:lpstr>KMA’s Calibration Stand-up Items (VNIR)</vt:lpstr>
      <vt:lpstr>KMA’s Calibration Stand-up Items (VNIR)</vt:lpstr>
    </vt:vector>
  </TitlesOfParts>
  <Company>NOAA / NESDIS / ORA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Windows User</cp:lastModifiedBy>
  <cp:revision>1049</cp:revision>
  <cp:lastPrinted>2023-02-21T06:48:14Z</cp:lastPrinted>
  <dcterms:created xsi:type="dcterms:W3CDTF">2004-06-10T15:46:18Z</dcterms:created>
  <dcterms:modified xsi:type="dcterms:W3CDTF">2023-02-23T12:09:00Z</dcterms:modified>
</cp:coreProperties>
</file>