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handoutMasterIdLst>
    <p:handoutMasterId r:id="rId19"/>
  </p:handoutMasterIdLst>
  <p:sldIdLst>
    <p:sldId id="845" r:id="rId2"/>
    <p:sldId id="834" r:id="rId3"/>
    <p:sldId id="859" r:id="rId4"/>
    <p:sldId id="869" r:id="rId5"/>
    <p:sldId id="860" r:id="rId6"/>
    <p:sldId id="861" r:id="rId7"/>
    <p:sldId id="862" r:id="rId8"/>
    <p:sldId id="863" r:id="rId9"/>
    <p:sldId id="864" r:id="rId10"/>
    <p:sldId id="865" r:id="rId11"/>
    <p:sldId id="866" r:id="rId12"/>
    <p:sldId id="867" r:id="rId13"/>
    <p:sldId id="868" r:id="rId14"/>
    <p:sldId id="870" r:id="rId15"/>
    <p:sldId id="858" r:id="rId16"/>
    <p:sldId id="851" r:id="rId17"/>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333399"/>
    <a:srgbClr val="000000"/>
    <a:srgbClr val="0C45E4"/>
    <a:srgbClr val="008000"/>
    <a:srgbClr val="5F5F5F"/>
    <a:srgbClr val="333333"/>
    <a:srgbClr val="CC33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29" autoAdjust="0"/>
    <p:restoredTop sz="87867" autoAdjust="0"/>
  </p:normalViewPr>
  <p:slideViewPr>
    <p:cSldViewPr snapToGrid="0">
      <p:cViewPr varScale="1">
        <p:scale>
          <a:sx n="97" d="100"/>
          <a:sy n="97" d="100"/>
        </p:scale>
        <p:origin x="1164" y="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8" d="100"/>
          <a:sy n="88" d="100"/>
        </p:scale>
        <p:origin x="-2874" y="-108"/>
      </p:cViewPr>
      <p:guideLst>
        <p:guide orient="horz" pos="3126"/>
        <p:guide pos="2142"/>
      </p:guideLst>
    </p:cSldViewPr>
  </p:notesViewPr>
  <p:gridSpacing cx="114300" cy="1143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pPr>
              <a:defRPr/>
            </a:pPr>
            <a:endParaRPr lang="en-US"/>
          </a:p>
        </p:txBody>
      </p:sp>
      <p:sp>
        <p:nvSpPr>
          <p:cNvPr id="270339" name="Rectangle 3"/>
          <p:cNvSpPr>
            <a:spLocks noGrp="1" noChangeArrowheads="1"/>
          </p:cNvSpPr>
          <p:nvPr>
            <p:ph type="dt" sz="quarter" idx="1"/>
          </p:nvPr>
        </p:nvSpPr>
        <p:spPr bwMode="auto">
          <a:xfrm>
            <a:off x="3849688"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pPr>
              <a:defRPr/>
            </a:pPr>
            <a:endParaRPr lang="en-US"/>
          </a:p>
        </p:txBody>
      </p:sp>
      <p:sp>
        <p:nvSpPr>
          <p:cNvPr id="270340" name="Rectangle 4"/>
          <p:cNvSpPr>
            <a:spLocks noGrp="1" noChangeArrowheads="1"/>
          </p:cNvSpPr>
          <p:nvPr>
            <p:ph type="ftr" sz="quarter" idx="2"/>
          </p:nvPr>
        </p:nvSpPr>
        <p:spPr bwMode="auto">
          <a:xfrm>
            <a:off x="0"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pPr>
              <a:defRPr/>
            </a:pPr>
            <a:endParaRPr lang="en-US"/>
          </a:p>
        </p:txBody>
      </p:sp>
      <p:sp>
        <p:nvSpPr>
          <p:cNvPr id="270341" name="Rectangle 5"/>
          <p:cNvSpPr>
            <a:spLocks noGrp="1" noChangeArrowheads="1"/>
          </p:cNvSpPr>
          <p:nvPr>
            <p:ph type="sldNum" sz="quarter" idx="3"/>
          </p:nvPr>
        </p:nvSpPr>
        <p:spPr bwMode="auto">
          <a:xfrm>
            <a:off x="3849688"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pPr>
              <a:defRPr/>
            </a:pPr>
            <a:fld id="{5D828D66-AEB5-4DE2-AE3C-788B6F5E35E5}" type="slidenum">
              <a:rPr lang="en-US"/>
              <a:pPr>
                <a:defRPr/>
              </a:pPr>
              <a:t>‹#›</a:t>
            </a:fld>
            <a:endParaRPr lang="en-US"/>
          </a:p>
        </p:txBody>
      </p:sp>
    </p:spTree>
    <p:extLst>
      <p:ext uri="{BB962C8B-B14F-4D97-AF65-F5344CB8AC3E}">
        <p14:creationId xmlns:p14="http://schemas.microsoft.com/office/powerpoint/2010/main" val="935727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pPr>
              <a:defRPr/>
            </a:pPr>
            <a:endParaRPr lang="en-US"/>
          </a:p>
        </p:txBody>
      </p:sp>
      <p:sp>
        <p:nvSpPr>
          <p:cNvPr id="39939" name="Rectangle 3"/>
          <p:cNvSpPr>
            <a:spLocks noGrp="1" noChangeArrowheads="1"/>
          </p:cNvSpPr>
          <p:nvPr>
            <p:ph type="dt" idx="1"/>
          </p:nvPr>
        </p:nvSpPr>
        <p:spPr bwMode="auto">
          <a:xfrm>
            <a:off x="3849688"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pPr>
              <a:defRPr/>
            </a:pPr>
            <a:endParaRPr lang="en-US"/>
          </a:p>
        </p:txBody>
      </p:sp>
      <p:sp>
        <p:nvSpPr>
          <p:cNvPr id="7172" name="Rectangle 4"/>
          <p:cNvSpPr>
            <a:spLocks noGrp="1" noRot="1" noChangeAspect="1" noChangeArrowheads="1" noTextEdit="1"/>
          </p:cNvSpPr>
          <p:nvPr>
            <p:ph type="sldImg" idx="2"/>
          </p:nvPr>
        </p:nvSpPr>
        <p:spPr bwMode="auto">
          <a:xfrm>
            <a:off x="90488" y="746125"/>
            <a:ext cx="6616700" cy="3722688"/>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679450" y="4716463"/>
            <a:ext cx="5438775" cy="446405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942" name="Rectangle 6"/>
          <p:cNvSpPr>
            <a:spLocks noGrp="1" noChangeArrowheads="1"/>
          </p:cNvSpPr>
          <p:nvPr>
            <p:ph type="ftr" sz="quarter" idx="4"/>
          </p:nvPr>
        </p:nvSpPr>
        <p:spPr bwMode="auto">
          <a:xfrm>
            <a:off x="0"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pPr>
              <a:defRPr/>
            </a:pPr>
            <a:endParaRPr lang="en-US"/>
          </a:p>
        </p:txBody>
      </p:sp>
      <p:sp>
        <p:nvSpPr>
          <p:cNvPr id="39943" name="Rectangle 7"/>
          <p:cNvSpPr>
            <a:spLocks noGrp="1" noChangeArrowheads="1"/>
          </p:cNvSpPr>
          <p:nvPr>
            <p:ph type="sldNum" sz="quarter" idx="5"/>
          </p:nvPr>
        </p:nvSpPr>
        <p:spPr bwMode="auto">
          <a:xfrm>
            <a:off x="3849688"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pPr>
              <a:defRPr/>
            </a:pPr>
            <a:fld id="{D2E840EC-3661-47EA-B292-7ED791E1B58E}" type="slidenum">
              <a:rPr lang="en-US"/>
              <a:pPr>
                <a:defRPr/>
              </a:pPr>
              <a:t>‹#›</a:t>
            </a:fld>
            <a:endParaRPr lang="en-US"/>
          </a:p>
        </p:txBody>
      </p:sp>
    </p:spTree>
    <p:extLst>
      <p:ext uri="{BB962C8B-B14F-4D97-AF65-F5344CB8AC3E}">
        <p14:creationId xmlns:p14="http://schemas.microsoft.com/office/powerpoint/2010/main" val="9059140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9AD4F94-4851-4065-BA9C-947A644B85B9}" type="slidenum">
              <a:rPr lang="en-US" smtClean="0"/>
              <a:pPr/>
              <a:t>1</a:t>
            </a:fld>
            <a:endParaRPr lang="en-US"/>
          </a:p>
        </p:txBody>
      </p:sp>
      <p:sp>
        <p:nvSpPr>
          <p:cNvPr id="8195" name="Rectangle 2"/>
          <p:cNvSpPr>
            <a:spLocks noGrp="1" noRot="1" noChangeAspect="1" noChangeArrowheads="1" noTextEdit="1"/>
          </p:cNvSpPr>
          <p:nvPr>
            <p:ph type="sldImg"/>
          </p:nvPr>
        </p:nvSpPr>
        <p:spPr>
          <a:xfrm>
            <a:off x="90488" y="746125"/>
            <a:ext cx="6616700" cy="3722688"/>
          </a:xfrm>
          <a:ln/>
        </p:spPr>
      </p:sp>
      <p:sp>
        <p:nvSpPr>
          <p:cNvPr id="81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18725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80654" y="2130426"/>
            <a:ext cx="10041775" cy="14700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989513" y="3886200"/>
            <a:ext cx="822405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CAF0C06C-A120-4CEF-A9AD-F4118C12BC7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91170" y="132628"/>
            <a:ext cx="8682527" cy="667472"/>
          </a:xfrm>
          <a:prstGeom prst="rect">
            <a:avLst/>
          </a:prstGeom>
        </p:spPr>
        <p:txBody>
          <a:bodyPr/>
          <a:lstStyle>
            <a:lvl1pPr>
              <a:defRPr sz="4000">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DA28AC38-E0E8-49D7-B2FE-71FD7C42C09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62C94469-C24B-4485-9554-864CA5BFE27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0"/>
          </p:nvPr>
        </p:nvSpPr>
        <p:spPr>
          <a:ln/>
        </p:spPr>
        <p:txBody>
          <a:bodyPr/>
          <a:lstStyle>
            <a:lvl1pPr>
              <a:defRPr/>
            </a:lvl1pPr>
          </a:lstStyle>
          <a:p>
            <a:pPr>
              <a:defRPr/>
            </a:pPr>
            <a:fld id="{D4866AD1-022E-4E0E-AE7E-C7A6C4DD8D0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pPr>
              <a:defRPr/>
            </a:pPr>
            <a:fld id="{0D0EA962-5ACB-4E0A-B99B-F2A901C1578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D24831DE-8CB6-4B98-B2F1-D4EBA8FF1804}" type="slidenum">
              <a:rPr lang="en-US"/>
              <a:pPr>
                <a:defRPr/>
              </a:pPr>
              <a:t>‹#›</a:t>
            </a:fld>
            <a:endParaRPr lang="en-US"/>
          </a:p>
        </p:txBody>
      </p:sp>
      <p:sp>
        <p:nvSpPr>
          <p:cNvPr id="4" name="Title 1"/>
          <p:cNvSpPr txBox="1">
            <a:spLocks/>
          </p:cNvSpPr>
          <p:nvPr userDrawn="1"/>
        </p:nvSpPr>
        <p:spPr>
          <a:xfrm>
            <a:off x="1991170" y="132628"/>
            <a:ext cx="8691073" cy="667472"/>
          </a:xfrm>
          <a:prstGeom prst="rect">
            <a:avLst/>
          </a:prstGeom>
        </p:spPr>
        <p:txBody>
          <a:bodyPr/>
          <a:lstStyle>
            <a:lvl1pPr algn="ctr" rtl="0" eaLnBrk="0" fontAlgn="base" hangingPunct="0">
              <a:spcBef>
                <a:spcPct val="0"/>
              </a:spcBef>
              <a:spcAft>
                <a:spcPct val="0"/>
              </a:spcAft>
              <a:defRPr sz="4000">
                <a:solidFill>
                  <a:schemeClr val="tx2"/>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Click to edit Master title style</a:t>
            </a:r>
            <a:endParaRPr lang="en-GB" kern="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598206" y="922946"/>
            <a:ext cx="10984194" cy="52556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9759297" y="6400800"/>
            <a:ext cx="1803163" cy="2327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Times New Roman" panose="02020603050405020304" pitchFamily="18" charset="0"/>
                <a:cs typeface="Times New Roman" panose="02020603050405020304" pitchFamily="18" charset="0"/>
              </a:defRPr>
            </a:lvl1pPr>
          </a:lstStyle>
          <a:p>
            <a:pPr>
              <a:defRPr/>
            </a:pPr>
            <a:fld id="{47E33C82-C2A6-478E-8FB2-E20C8DB41475}" type="slidenum">
              <a:rPr lang="en-US" smtClean="0"/>
              <a:pPr>
                <a:defRPr/>
              </a:pPr>
              <a:t>‹#›</a:t>
            </a:fld>
            <a:endParaRPr lang="en-US" dirty="0"/>
          </a:p>
        </p:txBody>
      </p:sp>
      <p:sp>
        <p:nvSpPr>
          <p:cNvPr id="1032" name="Rectangle 8"/>
          <p:cNvSpPr>
            <a:spLocks noChangeArrowheads="1"/>
          </p:cNvSpPr>
          <p:nvPr/>
        </p:nvSpPr>
        <p:spPr bwMode="auto">
          <a:xfrm>
            <a:off x="3349951" y="6408718"/>
            <a:ext cx="5469309" cy="232756"/>
          </a:xfrm>
          <a:prstGeom prst="rect">
            <a:avLst/>
          </a:prstGeom>
          <a:noFill/>
          <a:ln w="9525">
            <a:noFill/>
            <a:miter lim="800000"/>
            <a:headEnd/>
            <a:tailEnd/>
          </a:ln>
          <a:effectLst/>
        </p:spPr>
        <p:txBody>
          <a:bodyPr/>
          <a:lstStyle/>
          <a:p>
            <a:pPr algn="ctr">
              <a:defRPr/>
            </a:pPr>
            <a:r>
              <a:rPr lang="en-US" sz="1000" b="0" dirty="0"/>
              <a:t>27 Feb – 3 March 2023</a:t>
            </a:r>
            <a:r>
              <a:rPr lang="it-IT" sz="1000" b="0" dirty="0"/>
              <a:t>, GSICS Annual Meeting (Hybrid), College Park, MD, USA</a:t>
            </a:r>
            <a:endParaRPr lang="en-US" sz="1000" b="0" dirty="0"/>
          </a:p>
        </p:txBody>
      </p:sp>
      <p:sp>
        <p:nvSpPr>
          <p:cNvPr id="1035" name="Line 11"/>
          <p:cNvSpPr>
            <a:spLocks noChangeShapeType="1"/>
          </p:cNvSpPr>
          <p:nvPr/>
        </p:nvSpPr>
        <p:spPr bwMode="auto">
          <a:xfrm flipV="1">
            <a:off x="609600" y="6324600"/>
            <a:ext cx="10972800" cy="0"/>
          </a:xfrm>
          <a:prstGeom prst="line">
            <a:avLst/>
          </a:prstGeom>
          <a:noFill/>
          <a:ln w="38100">
            <a:solidFill>
              <a:srgbClr val="0000FF"/>
            </a:solidFill>
            <a:round/>
            <a:headEnd/>
            <a:tailEnd/>
          </a:ln>
          <a:effectLst/>
        </p:spPr>
        <p:txBody>
          <a:bodyPr/>
          <a:lstStyle/>
          <a:p>
            <a:pPr>
              <a:defRPr/>
            </a:pPr>
            <a:endParaRPr lang="en-GB"/>
          </a:p>
        </p:txBody>
      </p:sp>
      <p:sp>
        <p:nvSpPr>
          <p:cNvPr id="10" name="Rectangle 8"/>
          <p:cNvSpPr>
            <a:spLocks noChangeArrowheads="1"/>
          </p:cNvSpPr>
          <p:nvPr userDrawn="1"/>
        </p:nvSpPr>
        <p:spPr bwMode="auto">
          <a:xfrm>
            <a:off x="609601" y="6400800"/>
            <a:ext cx="1843043" cy="232757"/>
          </a:xfrm>
          <a:prstGeom prst="rect">
            <a:avLst/>
          </a:prstGeom>
          <a:noFill/>
          <a:ln w="9525">
            <a:noFill/>
            <a:miter lim="800000"/>
            <a:headEnd/>
            <a:tailEnd/>
          </a:ln>
          <a:effectLst/>
        </p:spPr>
        <p:txBody>
          <a:bodyPr/>
          <a:lstStyle/>
          <a:p>
            <a:pPr>
              <a:defRPr/>
            </a:pPr>
            <a:r>
              <a:rPr lang="en-US" sz="1000" b="1" dirty="0">
                <a:latin typeface="Times New Roman" panose="02020603050405020304" pitchFamily="18" charset="0"/>
                <a:cs typeface="Times New Roman" panose="02020603050405020304" pitchFamily="18" charset="0"/>
              </a:rPr>
              <a:t>GSICS IR Session</a:t>
            </a:r>
          </a:p>
        </p:txBody>
      </p:sp>
      <p:pic>
        <p:nvPicPr>
          <p:cNvPr id="11" name="Picture 4" descr="http://gsics.atmos.umd.edu/pub/Development/Logos/GSICS180px.png">
            <a:extLst>
              <a:ext uri="{FF2B5EF4-FFF2-40B4-BE49-F238E27FC236}">
                <a16:creationId xmlns:a16="http://schemas.microsoft.com/office/drawing/2014/main" id="{016C2398-F037-4637-B010-5FD37A6C617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8233" y="102700"/>
            <a:ext cx="17145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6" descr="NOAA color">
            <a:extLst>
              <a:ext uri="{FF2B5EF4-FFF2-40B4-BE49-F238E27FC236}">
                <a16:creationId xmlns:a16="http://schemas.microsoft.com/office/drawing/2014/main" id="{E9F565D3-C24F-4BAD-BC29-83C08E68260A}"/>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1129963" y="102393"/>
            <a:ext cx="688181"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14.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8.jp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57.jpg"/><Relationship Id="rId4" Type="http://schemas.openxmlformats.org/officeDocument/2006/relationships/image" Target="../media/image5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type="subTitle" idx="1"/>
          </p:nvPr>
        </p:nvSpPr>
        <p:spPr>
          <a:xfrm>
            <a:off x="1294147" y="3437922"/>
            <a:ext cx="9387400" cy="1125319"/>
          </a:xfrm>
        </p:spPr>
        <p:txBody>
          <a:bodyPr/>
          <a:lstStyle/>
          <a:p>
            <a:pPr eaLnBrk="1" hangingPunct="1">
              <a:lnSpc>
                <a:spcPct val="80000"/>
              </a:lnSpc>
            </a:pPr>
            <a:endParaRPr lang="en-US" altLang="zh-CN" sz="2000" b="1" dirty="0">
              <a:ea typeface="宋体" pitchFamily="2" charset="-122"/>
            </a:endParaRPr>
          </a:p>
          <a:p>
            <a:pPr eaLnBrk="1" hangingPunct="1">
              <a:lnSpc>
                <a:spcPct val="80000"/>
              </a:lnSpc>
            </a:pPr>
            <a:r>
              <a:rPr lang="en-US" altLang="zh-CN" sz="2400" b="1" dirty="0">
                <a:ea typeface="宋体" pitchFamily="2" charset="-122"/>
              </a:rPr>
              <a:t>Hui Xu, Xiangqian Wu  and Fangfang Yu</a:t>
            </a:r>
            <a:endParaRPr lang="en-US" altLang="zh-CN" sz="2000" b="1" dirty="0">
              <a:ea typeface="宋体" pitchFamily="2" charset="-122"/>
            </a:endParaRPr>
          </a:p>
          <a:p>
            <a:pPr eaLnBrk="1" hangingPunct="1">
              <a:lnSpc>
                <a:spcPct val="80000"/>
              </a:lnSpc>
            </a:pPr>
            <a:endParaRPr lang="en-US" altLang="zh-CN" sz="2000" b="1" dirty="0">
              <a:ea typeface="宋体" pitchFamily="2" charset="-122"/>
            </a:endParaRPr>
          </a:p>
          <a:p>
            <a:pPr eaLnBrk="1" hangingPunct="1">
              <a:lnSpc>
                <a:spcPct val="80000"/>
              </a:lnSpc>
            </a:pPr>
            <a:endParaRPr lang="en-US" altLang="en-US" sz="1200" b="1" dirty="0">
              <a:latin typeface="Arial" panose="020B0604020202020204" pitchFamily="34" charset="0"/>
            </a:endParaRPr>
          </a:p>
        </p:txBody>
      </p:sp>
      <p:sp>
        <p:nvSpPr>
          <p:cNvPr id="4" name="Rectangle 3">
            <a:extLst>
              <a:ext uri="{FF2B5EF4-FFF2-40B4-BE49-F238E27FC236}">
                <a16:creationId xmlns:a16="http://schemas.microsoft.com/office/drawing/2014/main" id="{F26D605D-C31B-4A74-9F82-60E6B61F5241}"/>
              </a:ext>
            </a:extLst>
          </p:cNvPr>
          <p:cNvSpPr txBox="1">
            <a:spLocks noChangeArrowheads="1"/>
          </p:cNvSpPr>
          <p:nvPr/>
        </p:nvSpPr>
        <p:spPr bwMode="auto">
          <a:xfrm>
            <a:off x="3510771" y="4415911"/>
            <a:ext cx="5684077" cy="971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FF0000"/>
              </a:buClr>
              <a:buFont typeface="Wingdings" pitchFamily="2" charset="2"/>
              <a:buNone/>
              <a:defRPr sz="3200">
                <a:solidFill>
                  <a:schemeClr val="tx1"/>
                </a:solidFill>
                <a:latin typeface="Times New Roman" panose="02020603050405020304" pitchFamily="18" charset="0"/>
                <a:ea typeface="+mn-ea"/>
                <a:cs typeface="Times New Roman" panose="02020603050405020304" pitchFamily="18" charset="0"/>
              </a:defRPr>
            </a:lvl1pPr>
            <a:lvl2pPr marL="457200" indent="0" algn="ctr" rtl="0" eaLnBrk="0" fontAlgn="base" hangingPunct="0">
              <a:spcBef>
                <a:spcPct val="20000"/>
              </a:spcBef>
              <a:spcAft>
                <a:spcPct val="0"/>
              </a:spcAft>
              <a:buClr>
                <a:srgbClr val="006600"/>
              </a:buClr>
              <a:buFont typeface="Wingdings" pitchFamily="2" charset="2"/>
              <a:buNone/>
              <a:defRPr sz="2800">
                <a:solidFill>
                  <a:schemeClr val="tx1"/>
                </a:solidFill>
                <a:latin typeface="Times New Roman" panose="02020603050405020304" pitchFamily="18" charset="0"/>
                <a:cs typeface="Times New Roman" panose="02020603050405020304" pitchFamily="18" charset="0"/>
              </a:defRPr>
            </a:lvl2pPr>
            <a:lvl3pPr marL="914400" indent="0" algn="ctr" rtl="0" eaLnBrk="0" fontAlgn="base" hangingPunct="0">
              <a:spcBef>
                <a:spcPct val="20000"/>
              </a:spcBef>
              <a:spcAft>
                <a:spcPct val="0"/>
              </a:spcAft>
              <a:buNone/>
              <a:defRPr sz="2400">
                <a:solidFill>
                  <a:schemeClr val="tx1"/>
                </a:solidFill>
                <a:latin typeface="Times New Roman" panose="02020603050405020304" pitchFamily="18" charset="0"/>
                <a:cs typeface="Times New Roman" panose="02020603050405020304" pitchFamily="18" charset="0"/>
              </a:defRPr>
            </a:lvl3pPr>
            <a:lvl4pPr marL="13716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4pPr>
            <a:lvl5pPr marL="18288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l" eaLnBrk="1" hangingPunct="1">
              <a:lnSpc>
                <a:spcPct val="80000"/>
              </a:lnSpc>
            </a:pPr>
            <a:r>
              <a:rPr lang="en-US" altLang="zh-CN" sz="2000" kern="0" dirty="0">
                <a:ea typeface="宋体" pitchFamily="2" charset="-122"/>
              </a:rPr>
              <a:t>1 Global Science and Technology (GST), Inc.</a:t>
            </a:r>
          </a:p>
          <a:p>
            <a:pPr algn="l" eaLnBrk="1" hangingPunct="1">
              <a:lnSpc>
                <a:spcPct val="80000"/>
              </a:lnSpc>
            </a:pPr>
            <a:r>
              <a:rPr lang="en-US" sz="2000" kern="0" dirty="0">
                <a:ea typeface="宋体" pitchFamily="2" charset="-122"/>
              </a:rPr>
              <a:t>2 NOAA/NESDIS/STAR</a:t>
            </a:r>
            <a:endParaRPr lang="en-US" altLang="zh-CN" sz="2000" kern="0" dirty="0">
              <a:ea typeface="宋体" pitchFamily="2" charset="-122"/>
            </a:endParaRPr>
          </a:p>
          <a:p>
            <a:pPr algn="l" eaLnBrk="1" hangingPunct="1">
              <a:lnSpc>
                <a:spcPct val="80000"/>
              </a:lnSpc>
            </a:pPr>
            <a:r>
              <a:rPr lang="en-US" altLang="en-US" sz="2000" kern="0" dirty="0">
                <a:ea typeface="宋体" pitchFamily="2" charset="-122"/>
              </a:rPr>
              <a:t>3 CI-SESS/ESSIC/University of Maryland (UMD)</a:t>
            </a:r>
          </a:p>
        </p:txBody>
      </p:sp>
      <p:sp>
        <p:nvSpPr>
          <p:cNvPr id="5" name="TextBox 4">
            <a:extLst>
              <a:ext uri="{FF2B5EF4-FFF2-40B4-BE49-F238E27FC236}">
                <a16:creationId xmlns:a16="http://schemas.microsoft.com/office/drawing/2014/main" id="{661CF28E-C682-49F7-B689-BD30A18A5A81}"/>
              </a:ext>
            </a:extLst>
          </p:cNvPr>
          <p:cNvSpPr txBox="1"/>
          <p:nvPr/>
        </p:nvSpPr>
        <p:spPr>
          <a:xfrm>
            <a:off x="135793" y="1952318"/>
            <a:ext cx="11898890" cy="823752"/>
          </a:xfrm>
          <a:prstGeom prst="rect">
            <a:avLst/>
          </a:prstGeom>
          <a:noFill/>
        </p:spPr>
        <p:txBody>
          <a:bodyPr wrap="square" rtlCol="0">
            <a:spAutoFit/>
          </a:bodyPr>
          <a:lstStyle/>
          <a:p>
            <a:pPr algn="ctr">
              <a:lnSpc>
                <a:spcPct val="150000"/>
              </a:lnSpc>
            </a:pPr>
            <a:r>
              <a:rPr lang="en-US" sz="3600" b="1" dirty="0">
                <a:latin typeface="Times New Roman" panose="02020603050405020304" pitchFamily="18" charset="0"/>
                <a:cs typeface="Times New Roman" panose="02020603050405020304" pitchFamily="18" charset="0"/>
              </a:rPr>
              <a:t>Straylight Characterization of ABI, AHI, (and AMI)</a:t>
            </a:r>
          </a:p>
        </p:txBody>
      </p:sp>
      <p:sp>
        <p:nvSpPr>
          <p:cNvPr id="6" name="Rectangle 5">
            <a:extLst>
              <a:ext uri="{FF2B5EF4-FFF2-40B4-BE49-F238E27FC236}">
                <a16:creationId xmlns:a16="http://schemas.microsoft.com/office/drawing/2014/main" id="{BD433A5B-C5C0-454B-9369-74053EAFB34C}"/>
              </a:ext>
            </a:extLst>
          </p:cNvPr>
          <p:cNvSpPr/>
          <p:nvPr/>
        </p:nvSpPr>
        <p:spPr>
          <a:xfrm>
            <a:off x="4140246" y="3588462"/>
            <a:ext cx="300082" cy="369332"/>
          </a:xfrm>
          <a:prstGeom prst="rect">
            <a:avLst/>
          </a:prstGeom>
        </p:spPr>
        <p:txBody>
          <a:bodyPr wrap="none">
            <a:spAutoFit/>
          </a:bodyPr>
          <a:lstStyle/>
          <a:p>
            <a:r>
              <a:rPr lang="en-US" altLang="zh-CN" dirty="0">
                <a:latin typeface="Times New Roman" panose="02020603050405020304" pitchFamily="18" charset="0"/>
                <a:ea typeface="宋体" pitchFamily="2" charset="-122"/>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0357638-9CFC-4707-83C4-FD3E3DD86910}"/>
              </a:ext>
            </a:extLst>
          </p:cNvPr>
          <p:cNvSpPr/>
          <p:nvPr/>
        </p:nvSpPr>
        <p:spPr>
          <a:xfrm>
            <a:off x="6185352" y="3631249"/>
            <a:ext cx="300082" cy="369332"/>
          </a:xfrm>
          <a:prstGeom prst="rect">
            <a:avLst/>
          </a:prstGeom>
        </p:spPr>
        <p:txBody>
          <a:bodyPr wrap="none">
            <a:spAutoFit/>
          </a:bodyPr>
          <a:lstStyle/>
          <a:p>
            <a:r>
              <a:rPr lang="en-US" dirty="0">
                <a:latin typeface="Times New Roman" panose="02020603050405020304" pitchFamily="18" charset="0"/>
                <a:ea typeface="宋体" pitchFamily="2" charset="-122"/>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AA64765-5A73-48E4-8B6E-2DBCA39AC3BF}"/>
              </a:ext>
            </a:extLst>
          </p:cNvPr>
          <p:cNvSpPr/>
          <p:nvPr/>
        </p:nvSpPr>
        <p:spPr>
          <a:xfrm>
            <a:off x="8601394" y="3617647"/>
            <a:ext cx="300082" cy="369332"/>
          </a:xfrm>
          <a:prstGeom prst="rect">
            <a:avLst/>
          </a:prstGeom>
        </p:spPr>
        <p:txBody>
          <a:bodyPr wrap="none">
            <a:spAutoFit/>
          </a:bodyPr>
          <a:lstStyle/>
          <a:p>
            <a:r>
              <a:rPr lang="en-US" dirty="0">
                <a:latin typeface="Times New Roman" panose="02020603050405020304" pitchFamily="18" charset="0"/>
                <a:ea typeface="宋体" pitchFamily="2" charset="-122"/>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2426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1024A-6526-44DE-88EC-5DF45C6D2BED}"/>
              </a:ext>
            </a:extLst>
          </p:cNvPr>
          <p:cNvSpPr>
            <a:spLocks noGrp="1"/>
          </p:cNvSpPr>
          <p:nvPr>
            <p:ph type="sldNum" sz="quarter" idx="10"/>
          </p:nvPr>
        </p:nvSpPr>
        <p:spPr/>
        <p:txBody>
          <a:bodyPr/>
          <a:lstStyle/>
          <a:p>
            <a:pPr>
              <a:defRPr/>
            </a:pPr>
            <a:fld id="{DA28AC38-E0E8-49D7-B2FE-71FD7C42C09E}" type="slidenum">
              <a:rPr lang="en-US" smtClean="0"/>
              <a:pPr>
                <a:defRPr/>
              </a:pPr>
              <a:t>10</a:t>
            </a:fld>
            <a:endParaRPr lang="en-US"/>
          </a:p>
        </p:txBody>
      </p:sp>
      <p:sp>
        <p:nvSpPr>
          <p:cNvPr id="6" name="Title 1">
            <a:extLst>
              <a:ext uri="{FF2B5EF4-FFF2-40B4-BE49-F238E27FC236}">
                <a16:creationId xmlns:a16="http://schemas.microsoft.com/office/drawing/2014/main" id="{91600E4B-DFD0-4B2D-AEB5-EC147AE0F8BB}"/>
              </a:ext>
            </a:extLst>
          </p:cNvPr>
          <p:cNvSpPr>
            <a:spLocks noGrp="1"/>
          </p:cNvSpPr>
          <p:nvPr>
            <p:ph type="title"/>
          </p:nvPr>
        </p:nvSpPr>
        <p:spPr>
          <a:xfrm>
            <a:off x="1991170" y="132628"/>
            <a:ext cx="8682527" cy="667472"/>
          </a:xfrm>
        </p:spPr>
        <p:txBody>
          <a:bodyPr/>
          <a:lstStyle/>
          <a:p>
            <a:r>
              <a:rPr lang="en-US" dirty="0"/>
              <a:t>Straylight in GOES ABI</a:t>
            </a:r>
          </a:p>
        </p:txBody>
      </p:sp>
      <p:grpSp>
        <p:nvGrpSpPr>
          <p:cNvPr id="8" name="Group 7">
            <a:extLst>
              <a:ext uri="{FF2B5EF4-FFF2-40B4-BE49-F238E27FC236}">
                <a16:creationId xmlns:a16="http://schemas.microsoft.com/office/drawing/2014/main" id="{E4379391-B268-445A-8D19-E3EEB6B45791}"/>
              </a:ext>
            </a:extLst>
          </p:cNvPr>
          <p:cNvGrpSpPr/>
          <p:nvPr/>
        </p:nvGrpSpPr>
        <p:grpSpPr>
          <a:xfrm>
            <a:off x="455829" y="712844"/>
            <a:ext cx="11323640" cy="5481814"/>
            <a:chOff x="455829" y="889828"/>
            <a:chExt cx="11323640" cy="5481814"/>
          </a:xfrm>
        </p:grpSpPr>
        <p:pic>
          <p:nvPicPr>
            <p:cNvPr id="9" name="Picture 8">
              <a:extLst>
                <a:ext uri="{FF2B5EF4-FFF2-40B4-BE49-F238E27FC236}">
                  <a16:creationId xmlns:a16="http://schemas.microsoft.com/office/drawing/2014/main" id="{6E32A7E8-F6D4-4AD0-8690-B432C0179D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68" t="16138" r="26984"/>
            <a:stretch/>
          </p:blipFill>
          <p:spPr>
            <a:xfrm>
              <a:off x="8138921" y="1033398"/>
              <a:ext cx="712068" cy="845551"/>
            </a:xfrm>
            <a:prstGeom prst="rect">
              <a:avLst/>
            </a:prstGeom>
          </p:spPr>
        </p:pic>
        <p:pic>
          <p:nvPicPr>
            <p:cNvPr id="10" name="Picture 9">
              <a:extLst>
                <a:ext uri="{FF2B5EF4-FFF2-40B4-BE49-F238E27FC236}">
                  <a16:creationId xmlns:a16="http://schemas.microsoft.com/office/drawing/2014/main" id="{26A7EFDB-8613-4921-AAAD-F04792A507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52" t="16138" r="22116" b="13904"/>
            <a:stretch/>
          </p:blipFill>
          <p:spPr>
            <a:xfrm>
              <a:off x="9231336" y="1095227"/>
              <a:ext cx="756575" cy="705359"/>
            </a:xfrm>
            <a:prstGeom prst="rect">
              <a:avLst/>
            </a:prstGeom>
          </p:spPr>
        </p:pic>
        <p:grpSp>
          <p:nvGrpSpPr>
            <p:cNvPr id="11" name="Group 10">
              <a:extLst>
                <a:ext uri="{FF2B5EF4-FFF2-40B4-BE49-F238E27FC236}">
                  <a16:creationId xmlns:a16="http://schemas.microsoft.com/office/drawing/2014/main" id="{AC9BE1EC-F2CC-4B49-BBBE-3A10963462AC}"/>
                </a:ext>
              </a:extLst>
            </p:cNvPr>
            <p:cNvGrpSpPr/>
            <p:nvPr/>
          </p:nvGrpSpPr>
          <p:grpSpPr>
            <a:xfrm>
              <a:off x="455829" y="1501432"/>
              <a:ext cx="11294664" cy="4044959"/>
              <a:chOff x="455829" y="1225662"/>
              <a:chExt cx="11294664" cy="4044959"/>
            </a:xfrm>
          </p:grpSpPr>
          <p:grpSp>
            <p:nvGrpSpPr>
              <p:cNvPr id="20" name="Group 19">
                <a:extLst>
                  <a:ext uri="{FF2B5EF4-FFF2-40B4-BE49-F238E27FC236}">
                    <a16:creationId xmlns:a16="http://schemas.microsoft.com/office/drawing/2014/main" id="{1C569C06-D84D-4FFC-9855-8262AAEB32A2}"/>
                  </a:ext>
                </a:extLst>
              </p:cNvPr>
              <p:cNvGrpSpPr/>
              <p:nvPr/>
            </p:nvGrpSpPr>
            <p:grpSpPr>
              <a:xfrm>
                <a:off x="455829" y="3663861"/>
                <a:ext cx="11280342" cy="1606760"/>
                <a:chOff x="564017" y="3421892"/>
                <a:chExt cx="11280342" cy="1606760"/>
              </a:xfrm>
            </p:grpSpPr>
            <p:grpSp>
              <p:nvGrpSpPr>
                <p:cNvPr id="37" name="Group 36">
                  <a:extLst>
                    <a:ext uri="{FF2B5EF4-FFF2-40B4-BE49-F238E27FC236}">
                      <a16:creationId xmlns:a16="http://schemas.microsoft.com/office/drawing/2014/main" id="{A4CA402E-DD68-4208-88FA-093450A7A475}"/>
                    </a:ext>
                  </a:extLst>
                </p:cNvPr>
                <p:cNvGrpSpPr/>
                <p:nvPr/>
              </p:nvGrpSpPr>
              <p:grpSpPr>
                <a:xfrm>
                  <a:off x="564017" y="3421892"/>
                  <a:ext cx="11280342" cy="1606760"/>
                  <a:chOff x="-10158627" y="3413766"/>
                  <a:chExt cx="24180414" cy="3444234"/>
                </a:xfrm>
              </p:grpSpPr>
              <p:pic>
                <p:nvPicPr>
                  <p:cNvPr id="41" name="Picture 40">
                    <a:extLst>
                      <a:ext uri="{FF2B5EF4-FFF2-40B4-BE49-F238E27FC236}">
                        <a16:creationId xmlns:a16="http://schemas.microsoft.com/office/drawing/2014/main" id="{1291FA64-8A1F-4702-A3E8-33D9B3C2C4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778"/>
                  <a:stretch/>
                </p:blipFill>
                <p:spPr>
                  <a:xfrm>
                    <a:off x="5961649" y="3413766"/>
                    <a:ext cx="8060138" cy="3444232"/>
                  </a:xfrm>
                  <a:prstGeom prst="rect">
                    <a:avLst/>
                  </a:prstGeom>
                </p:spPr>
              </p:pic>
              <p:pic>
                <p:nvPicPr>
                  <p:cNvPr id="42" name="Picture 41">
                    <a:extLst>
                      <a:ext uri="{FF2B5EF4-FFF2-40B4-BE49-F238E27FC236}">
                        <a16:creationId xmlns:a16="http://schemas.microsoft.com/office/drawing/2014/main" id="{63969341-4430-4DB3-9C22-D1D4EE14EE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778"/>
                  <a:stretch/>
                </p:blipFill>
                <p:spPr>
                  <a:xfrm>
                    <a:off x="-2098489" y="3413770"/>
                    <a:ext cx="8060138" cy="3444230"/>
                  </a:xfrm>
                  <a:prstGeom prst="rect">
                    <a:avLst/>
                  </a:prstGeom>
                </p:spPr>
              </p:pic>
              <p:pic>
                <p:nvPicPr>
                  <p:cNvPr id="43" name="Picture 42">
                    <a:extLst>
                      <a:ext uri="{FF2B5EF4-FFF2-40B4-BE49-F238E27FC236}">
                        <a16:creationId xmlns:a16="http://schemas.microsoft.com/office/drawing/2014/main" id="{5D5FF67D-68FD-4476-B934-8AA20F2879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48"/>
                  <a:stretch/>
                </p:blipFill>
                <p:spPr>
                  <a:xfrm>
                    <a:off x="-10158627" y="3439163"/>
                    <a:ext cx="8060138" cy="3418835"/>
                  </a:xfrm>
                  <a:prstGeom prst="rect">
                    <a:avLst/>
                  </a:prstGeom>
                </p:spPr>
              </p:pic>
            </p:grpSp>
            <p:sp>
              <p:nvSpPr>
                <p:cNvPr id="38" name="TextBox 37">
                  <a:extLst>
                    <a:ext uri="{FF2B5EF4-FFF2-40B4-BE49-F238E27FC236}">
                      <a16:creationId xmlns:a16="http://schemas.microsoft.com/office/drawing/2014/main" id="{C4FA5D4D-25F0-4F91-89A7-7C575FD1A133}"/>
                    </a:ext>
                  </a:extLst>
                </p:cNvPr>
                <p:cNvSpPr txBox="1"/>
                <p:nvPr/>
              </p:nvSpPr>
              <p:spPr>
                <a:xfrm>
                  <a:off x="878307" y="3499431"/>
                  <a:ext cx="908136" cy="90175"/>
                </a:xfrm>
                <a:prstGeom prst="rect">
                  <a:avLst/>
                </a:prstGeom>
                <a:solidFill>
                  <a:schemeClr val="bg1"/>
                </a:solidFill>
              </p:spPr>
              <p:txBody>
                <a:bodyPr wrap="square" rtlCol="0">
                  <a:spAutoFit/>
                </a:bodyPr>
                <a:lstStyle/>
                <a:p>
                  <a:endParaRPr lang="en-US" sz="1000" b="1"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CBAA2793-92C9-4BA9-AF45-1E8D7876D66B}"/>
                    </a:ext>
                  </a:extLst>
                </p:cNvPr>
                <p:cNvSpPr txBox="1"/>
                <p:nvPr/>
              </p:nvSpPr>
              <p:spPr>
                <a:xfrm>
                  <a:off x="4626390" y="3499430"/>
                  <a:ext cx="908136" cy="90175"/>
                </a:xfrm>
                <a:prstGeom prst="rect">
                  <a:avLst/>
                </a:prstGeom>
                <a:solidFill>
                  <a:schemeClr val="bg1"/>
                </a:solidFill>
              </p:spPr>
              <p:txBody>
                <a:bodyPr wrap="square" rtlCol="0">
                  <a:spAutoFit/>
                </a:bodyPr>
                <a:lstStyle/>
                <a:p>
                  <a:endParaRPr lang="en-US" sz="1000" b="1"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083DCC76-9AE6-405A-A959-C6B540EC04B1}"/>
                    </a:ext>
                  </a:extLst>
                </p:cNvPr>
                <p:cNvSpPr txBox="1"/>
                <p:nvPr/>
              </p:nvSpPr>
              <p:spPr>
                <a:xfrm>
                  <a:off x="8450968" y="3500737"/>
                  <a:ext cx="908136" cy="90175"/>
                </a:xfrm>
                <a:prstGeom prst="rect">
                  <a:avLst/>
                </a:prstGeom>
                <a:solidFill>
                  <a:schemeClr val="bg1"/>
                </a:solidFill>
              </p:spPr>
              <p:txBody>
                <a:bodyPr wrap="square" rtlCol="0">
                  <a:spAutoFit/>
                </a:bodyPr>
                <a:lstStyle/>
                <a:p>
                  <a:endParaRPr lang="en-US" sz="1000" b="1" dirty="0">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a16="http://schemas.microsoft.com/office/drawing/2014/main" id="{FA5F6247-761A-432C-898D-5FDDF4239098}"/>
                  </a:ext>
                </a:extLst>
              </p:cNvPr>
              <p:cNvSpPr txBox="1"/>
              <p:nvPr/>
            </p:nvSpPr>
            <p:spPr>
              <a:xfrm>
                <a:off x="5440852" y="3333830"/>
                <a:ext cx="1662512"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Max in ZONP</a:t>
                </a:r>
              </a:p>
            </p:txBody>
          </p:sp>
          <p:grpSp>
            <p:nvGrpSpPr>
              <p:cNvPr id="22" name="Group 21">
                <a:extLst>
                  <a:ext uri="{FF2B5EF4-FFF2-40B4-BE49-F238E27FC236}">
                    <a16:creationId xmlns:a16="http://schemas.microsoft.com/office/drawing/2014/main" id="{93E2C912-914C-46B2-9DE6-BCF0B39FB2B8}"/>
                  </a:ext>
                </a:extLst>
              </p:cNvPr>
              <p:cNvGrpSpPr/>
              <p:nvPr/>
            </p:nvGrpSpPr>
            <p:grpSpPr>
              <a:xfrm>
                <a:off x="470151" y="1568087"/>
                <a:ext cx="11280342" cy="1599653"/>
                <a:chOff x="564017" y="1829346"/>
                <a:chExt cx="11280342" cy="1599653"/>
              </a:xfrm>
            </p:grpSpPr>
            <p:grpSp>
              <p:nvGrpSpPr>
                <p:cNvPr id="30" name="Group 29">
                  <a:extLst>
                    <a:ext uri="{FF2B5EF4-FFF2-40B4-BE49-F238E27FC236}">
                      <a16:creationId xmlns:a16="http://schemas.microsoft.com/office/drawing/2014/main" id="{0A10E9BB-829E-49A8-A896-F62F50F1129F}"/>
                    </a:ext>
                  </a:extLst>
                </p:cNvPr>
                <p:cNvGrpSpPr/>
                <p:nvPr/>
              </p:nvGrpSpPr>
              <p:grpSpPr>
                <a:xfrm>
                  <a:off x="564017" y="1829346"/>
                  <a:ext cx="11280342" cy="1599653"/>
                  <a:chOff x="-10158627" y="0"/>
                  <a:chExt cx="24180414" cy="3429000"/>
                </a:xfrm>
              </p:grpSpPr>
              <p:pic>
                <p:nvPicPr>
                  <p:cNvPr id="34" name="Picture 33">
                    <a:extLst>
                      <a:ext uri="{FF2B5EF4-FFF2-40B4-BE49-F238E27FC236}">
                        <a16:creationId xmlns:a16="http://schemas.microsoft.com/office/drawing/2014/main" id="{B6198D17-FF12-414D-B268-DBBEF94BE0F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0000"/>
                  <a:stretch/>
                </p:blipFill>
                <p:spPr>
                  <a:xfrm>
                    <a:off x="5961649" y="0"/>
                    <a:ext cx="8060138" cy="3429000"/>
                  </a:xfrm>
                  <a:prstGeom prst="rect">
                    <a:avLst/>
                  </a:prstGeom>
                </p:spPr>
              </p:pic>
              <p:pic>
                <p:nvPicPr>
                  <p:cNvPr id="35" name="Picture 34">
                    <a:extLst>
                      <a:ext uri="{FF2B5EF4-FFF2-40B4-BE49-F238E27FC236}">
                        <a16:creationId xmlns:a16="http://schemas.microsoft.com/office/drawing/2014/main" id="{3AEEDE52-6B95-4FF3-BE72-A371D8C413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0000"/>
                  <a:stretch/>
                </p:blipFill>
                <p:spPr>
                  <a:xfrm>
                    <a:off x="-2098489" y="0"/>
                    <a:ext cx="8060138" cy="3429000"/>
                  </a:xfrm>
                  <a:prstGeom prst="rect">
                    <a:avLst/>
                  </a:prstGeom>
                </p:spPr>
              </p:pic>
              <p:pic>
                <p:nvPicPr>
                  <p:cNvPr id="36" name="Picture 35">
                    <a:extLst>
                      <a:ext uri="{FF2B5EF4-FFF2-40B4-BE49-F238E27FC236}">
                        <a16:creationId xmlns:a16="http://schemas.microsoft.com/office/drawing/2014/main" id="{9E7E79D3-E4F3-40F2-AADD-F96F877059D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50000"/>
                  <a:stretch/>
                </p:blipFill>
                <p:spPr>
                  <a:xfrm>
                    <a:off x="-10158627" y="0"/>
                    <a:ext cx="8060138" cy="3429000"/>
                  </a:xfrm>
                  <a:prstGeom prst="rect">
                    <a:avLst/>
                  </a:prstGeom>
                </p:spPr>
              </p:pic>
            </p:grpSp>
            <p:sp>
              <p:nvSpPr>
                <p:cNvPr id="31" name="TextBox 30">
                  <a:extLst>
                    <a:ext uri="{FF2B5EF4-FFF2-40B4-BE49-F238E27FC236}">
                      <a16:creationId xmlns:a16="http://schemas.microsoft.com/office/drawing/2014/main" id="{10392261-F4B8-42F4-9F9D-20E6820A4321}"/>
                    </a:ext>
                  </a:extLst>
                </p:cNvPr>
                <p:cNvSpPr txBox="1"/>
                <p:nvPr/>
              </p:nvSpPr>
              <p:spPr>
                <a:xfrm>
                  <a:off x="4626390" y="1895036"/>
                  <a:ext cx="908136" cy="90175"/>
                </a:xfrm>
                <a:prstGeom prst="rect">
                  <a:avLst/>
                </a:prstGeom>
                <a:solidFill>
                  <a:schemeClr val="bg1"/>
                </a:solidFill>
              </p:spPr>
              <p:txBody>
                <a:bodyPr wrap="square" rtlCol="0">
                  <a:spAutoFit/>
                </a:bodyPr>
                <a:lstStyle/>
                <a:p>
                  <a:endParaRPr lang="en-US" sz="1000" b="1"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999AEBC5-6F19-4E08-95DF-5F8DEF9BCD74}"/>
                    </a:ext>
                  </a:extLst>
                </p:cNvPr>
                <p:cNvSpPr txBox="1"/>
                <p:nvPr/>
              </p:nvSpPr>
              <p:spPr>
                <a:xfrm>
                  <a:off x="878307" y="1895035"/>
                  <a:ext cx="908136" cy="90175"/>
                </a:xfrm>
                <a:prstGeom prst="rect">
                  <a:avLst/>
                </a:prstGeom>
                <a:solidFill>
                  <a:schemeClr val="bg1"/>
                </a:solidFill>
              </p:spPr>
              <p:txBody>
                <a:bodyPr wrap="square" rtlCol="0">
                  <a:spAutoFit/>
                </a:bodyPr>
                <a:lstStyle/>
                <a:p>
                  <a:endParaRPr lang="en-US" sz="1000" b="1"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B64EA342-D091-4659-8503-1F6DBF182B04}"/>
                    </a:ext>
                  </a:extLst>
                </p:cNvPr>
                <p:cNvSpPr txBox="1"/>
                <p:nvPr/>
              </p:nvSpPr>
              <p:spPr>
                <a:xfrm>
                  <a:off x="8438936" y="1906882"/>
                  <a:ext cx="908136" cy="90175"/>
                </a:xfrm>
                <a:prstGeom prst="rect">
                  <a:avLst/>
                </a:prstGeom>
                <a:solidFill>
                  <a:schemeClr val="bg1"/>
                </a:solidFill>
              </p:spPr>
              <p:txBody>
                <a:bodyPr wrap="square" rtlCol="0">
                  <a:spAutoFit/>
                </a:bodyPr>
                <a:lstStyle/>
                <a:p>
                  <a:endParaRPr lang="en-US" sz="1000" b="1" dirty="0">
                    <a:latin typeface="Times New Roman" panose="02020603050405020304" pitchFamily="18" charset="0"/>
                    <a:cs typeface="Times New Roman" panose="02020603050405020304" pitchFamily="18" charset="0"/>
                  </a:endParaRPr>
                </a:p>
              </p:txBody>
            </p:sp>
          </p:grpSp>
          <p:sp>
            <p:nvSpPr>
              <p:cNvPr id="23" name="TextBox 22">
                <a:extLst>
                  <a:ext uri="{FF2B5EF4-FFF2-40B4-BE49-F238E27FC236}">
                    <a16:creationId xmlns:a16="http://schemas.microsoft.com/office/drawing/2014/main" id="{FC6DDA0E-BF32-40F5-B635-F4FBF95DDC3B}"/>
                  </a:ext>
                </a:extLst>
              </p:cNvPr>
              <p:cNvSpPr txBox="1"/>
              <p:nvPr/>
            </p:nvSpPr>
            <p:spPr>
              <a:xfrm>
                <a:off x="5426338" y="1225662"/>
                <a:ext cx="1662512"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Max in ZRDQ</a:t>
                </a:r>
              </a:p>
            </p:txBody>
          </p:sp>
          <p:sp>
            <p:nvSpPr>
              <p:cNvPr id="24" name="TextBox 23">
                <a:extLst>
                  <a:ext uri="{FF2B5EF4-FFF2-40B4-BE49-F238E27FC236}">
                    <a16:creationId xmlns:a16="http://schemas.microsoft.com/office/drawing/2014/main" id="{C6161500-D34C-4AA8-9E19-DD05ED107074}"/>
                  </a:ext>
                </a:extLst>
              </p:cNvPr>
              <p:cNvSpPr txBox="1"/>
              <p:nvPr/>
            </p:nvSpPr>
            <p:spPr>
              <a:xfrm>
                <a:off x="770119" y="1568313"/>
                <a:ext cx="62338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G16</a:t>
                </a:r>
              </a:p>
            </p:txBody>
          </p:sp>
          <p:sp>
            <p:nvSpPr>
              <p:cNvPr id="25" name="TextBox 24">
                <a:extLst>
                  <a:ext uri="{FF2B5EF4-FFF2-40B4-BE49-F238E27FC236}">
                    <a16:creationId xmlns:a16="http://schemas.microsoft.com/office/drawing/2014/main" id="{ADE7AB2B-B597-4F14-839E-118D97EC1E88}"/>
                  </a:ext>
                </a:extLst>
              </p:cNvPr>
              <p:cNvSpPr txBox="1"/>
              <p:nvPr/>
            </p:nvSpPr>
            <p:spPr>
              <a:xfrm>
                <a:off x="4517554" y="1568313"/>
                <a:ext cx="62338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G17</a:t>
                </a:r>
              </a:p>
            </p:txBody>
          </p:sp>
          <p:sp>
            <p:nvSpPr>
              <p:cNvPr id="26" name="TextBox 25">
                <a:extLst>
                  <a:ext uri="{FF2B5EF4-FFF2-40B4-BE49-F238E27FC236}">
                    <a16:creationId xmlns:a16="http://schemas.microsoft.com/office/drawing/2014/main" id="{67C7CD78-46BC-4E9F-8FC1-8AA5DB162F67}"/>
                  </a:ext>
                </a:extLst>
              </p:cNvPr>
              <p:cNvSpPr txBox="1"/>
              <p:nvPr/>
            </p:nvSpPr>
            <p:spPr>
              <a:xfrm>
                <a:off x="8277668" y="1568313"/>
                <a:ext cx="62338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G18</a:t>
                </a:r>
              </a:p>
            </p:txBody>
          </p:sp>
          <p:sp>
            <p:nvSpPr>
              <p:cNvPr id="27" name="TextBox 26">
                <a:extLst>
                  <a:ext uri="{FF2B5EF4-FFF2-40B4-BE49-F238E27FC236}">
                    <a16:creationId xmlns:a16="http://schemas.microsoft.com/office/drawing/2014/main" id="{DB5A4947-DC06-4927-A3A5-3B3856F4030B}"/>
                  </a:ext>
                </a:extLst>
              </p:cNvPr>
              <p:cNvSpPr txBox="1"/>
              <p:nvPr/>
            </p:nvSpPr>
            <p:spPr>
              <a:xfrm>
                <a:off x="765867" y="3690222"/>
                <a:ext cx="62338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G16</a:t>
                </a:r>
              </a:p>
            </p:txBody>
          </p:sp>
          <p:sp>
            <p:nvSpPr>
              <p:cNvPr id="28" name="TextBox 27">
                <a:extLst>
                  <a:ext uri="{FF2B5EF4-FFF2-40B4-BE49-F238E27FC236}">
                    <a16:creationId xmlns:a16="http://schemas.microsoft.com/office/drawing/2014/main" id="{76DEB398-1AF0-447E-90BF-6A48AF57F695}"/>
                  </a:ext>
                </a:extLst>
              </p:cNvPr>
              <p:cNvSpPr txBox="1"/>
              <p:nvPr/>
            </p:nvSpPr>
            <p:spPr>
              <a:xfrm>
                <a:off x="4513302" y="3690222"/>
                <a:ext cx="62338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G17</a:t>
                </a:r>
              </a:p>
            </p:txBody>
          </p:sp>
          <p:sp>
            <p:nvSpPr>
              <p:cNvPr id="29" name="TextBox 28">
                <a:extLst>
                  <a:ext uri="{FF2B5EF4-FFF2-40B4-BE49-F238E27FC236}">
                    <a16:creationId xmlns:a16="http://schemas.microsoft.com/office/drawing/2014/main" id="{60E086E6-FF12-4A21-A6A7-EEB8C99D7591}"/>
                  </a:ext>
                </a:extLst>
              </p:cNvPr>
              <p:cNvSpPr txBox="1"/>
              <p:nvPr/>
            </p:nvSpPr>
            <p:spPr>
              <a:xfrm>
                <a:off x="8273416" y="3690222"/>
                <a:ext cx="62338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G18</a:t>
                </a:r>
              </a:p>
            </p:txBody>
          </p:sp>
        </p:grpSp>
        <p:sp>
          <p:nvSpPr>
            <p:cNvPr id="12" name="TextBox 11">
              <a:extLst>
                <a:ext uri="{FF2B5EF4-FFF2-40B4-BE49-F238E27FC236}">
                  <a16:creationId xmlns:a16="http://schemas.microsoft.com/office/drawing/2014/main" id="{6532D638-BF41-4492-AEC5-07E37C4461FB}"/>
                </a:ext>
              </a:extLst>
            </p:cNvPr>
            <p:cNvSpPr txBox="1"/>
            <p:nvPr/>
          </p:nvSpPr>
          <p:spPr>
            <a:xfrm>
              <a:off x="658007" y="5725311"/>
              <a:ext cx="11026212" cy="646331"/>
            </a:xfrm>
            <a:prstGeom prst="rect">
              <a:avLst/>
            </a:prstGeom>
            <a:noFill/>
          </p:spPr>
          <p:txBody>
            <a:bodyPr wrap="square" rtlCol="0">
              <a:spAutoFit/>
            </a:bodyPr>
            <a:lstStyle/>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Both G16 and G18 ABI CH07 straylight magnitudes meet the instrument requirement in this whole eclipse season. </a:t>
              </a:r>
            </a:p>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However, sometimes the G17 ABI straylight magnitude is higher than the instrument requirement.</a:t>
              </a:r>
            </a:p>
          </p:txBody>
        </p:sp>
        <p:sp>
          <p:nvSpPr>
            <p:cNvPr id="13" name="TextBox 12">
              <a:extLst>
                <a:ext uri="{FF2B5EF4-FFF2-40B4-BE49-F238E27FC236}">
                  <a16:creationId xmlns:a16="http://schemas.microsoft.com/office/drawing/2014/main" id="{A6CA5150-7C58-43BE-83DF-F863A2594433}"/>
                </a:ext>
              </a:extLst>
            </p:cNvPr>
            <p:cNvSpPr txBox="1"/>
            <p:nvPr/>
          </p:nvSpPr>
          <p:spPr>
            <a:xfrm>
              <a:off x="8543692" y="889828"/>
              <a:ext cx="79106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08/15</a:t>
              </a:r>
            </a:p>
          </p:txBody>
        </p:sp>
        <p:sp>
          <p:nvSpPr>
            <p:cNvPr id="14" name="TextBox 13">
              <a:extLst>
                <a:ext uri="{FF2B5EF4-FFF2-40B4-BE49-F238E27FC236}">
                  <a16:creationId xmlns:a16="http://schemas.microsoft.com/office/drawing/2014/main" id="{C7CB37E3-DF13-4C37-9F16-E3F180D69F55}"/>
                </a:ext>
              </a:extLst>
            </p:cNvPr>
            <p:cNvSpPr txBox="1"/>
            <p:nvPr/>
          </p:nvSpPr>
          <p:spPr>
            <a:xfrm>
              <a:off x="9635059" y="908656"/>
              <a:ext cx="79106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09/20</a:t>
              </a:r>
            </a:p>
          </p:txBody>
        </p:sp>
        <p:pic>
          <p:nvPicPr>
            <p:cNvPr id="15" name="Picture 14">
              <a:extLst>
                <a:ext uri="{FF2B5EF4-FFF2-40B4-BE49-F238E27FC236}">
                  <a16:creationId xmlns:a16="http://schemas.microsoft.com/office/drawing/2014/main" id="{05991915-86EF-464F-B9CA-171DBC34807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852" t="6890" r="26984" b="11028"/>
            <a:stretch/>
          </p:blipFill>
          <p:spPr>
            <a:xfrm>
              <a:off x="10463422" y="1068489"/>
              <a:ext cx="700789" cy="827599"/>
            </a:xfrm>
            <a:prstGeom prst="rect">
              <a:avLst/>
            </a:prstGeom>
          </p:spPr>
        </p:pic>
        <p:sp>
          <p:nvSpPr>
            <p:cNvPr id="16" name="TextBox 15">
              <a:extLst>
                <a:ext uri="{FF2B5EF4-FFF2-40B4-BE49-F238E27FC236}">
                  <a16:creationId xmlns:a16="http://schemas.microsoft.com/office/drawing/2014/main" id="{2A77C135-8DCA-4EED-A5A5-EBBAFC450492}"/>
                </a:ext>
              </a:extLst>
            </p:cNvPr>
            <p:cNvSpPr txBox="1"/>
            <p:nvPr/>
          </p:nvSpPr>
          <p:spPr>
            <a:xfrm>
              <a:off x="10988401" y="918312"/>
              <a:ext cx="79106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11/01</a:t>
              </a:r>
            </a:p>
          </p:txBody>
        </p:sp>
        <p:cxnSp>
          <p:nvCxnSpPr>
            <p:cNvPr id="17" name="Straight Arrow Connector 16">
              <a:extLst>
                <a:ext uri="{FF2B5EF4-FFF2-40B4-BE49-F238E27FC236}">
                  <a16:creationId xmlns:a16="http://schemas.microsoft.com/office/drawing/2014/main" id="{C13FB0ED-8681-4651-902B-53C3F7B683BD}"/>
                </a:ext>
              </a:extLst>
            </p:cNvPr>
            <p:cNvCxnSpPr>
              <a:cxnSpLocks/>
            </p:cNvCxnSpPr>
            <p:nvPr/>
          </p:nvCxnSpPr>
          <p:spPr>
            <a:xfrm>
              <a:off x="10813816" y="1526290"/>
              <a:ext cx="0" cy="1216910"/>
            </a:xfrm>
            <a:prstGeom prst="straightConnector1">
              <a:avLst/>
            </a:prstGeom>
            <a:ln>
              <a:prstDash val="lgDash"/>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219633CF-E0AE-4083-82F9-3098AD2A3978}"/>
                </a:ext>
              </a:extLst>
            </p:cNvPr>
            <p:cNvCxnSpPr>
              <a:cxnSpLocks/>
            </p:cNvCxnSpPr>
            <p:nvPr/>
          </p:nvCxnSpPr>
          <p:spPr>
            <a:xfrm>
              <a:off x="9586120" y="1482288"/>
              <a:ext cx="0" cy="918012"/>
            </a:xfrm>
            <a:prstGeom prst="straightConnector1">
              <a:avLst/>
            </a:prstGeom>
            <a:ln>
              <a:prstDash val="lgDash"/>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7CE5A95F-D5A1-409F-93C9-7BD34884CAF4}"/>
                </a:ext>
              </a:extLst>
            </p:cNvPr>
            <p:cNvCxnSpPr>
              <a:cxnSpLocks/>
            </p:cNvCxnSpPr>
            <p:nvPr/>
          </p:nvCxnSpPr>
          <p:spPr>
            <a:xfrm>
              <a:off x="8498167" y="1427146"/>
              <a:ext cx="0" cy="1207012"/>
            </a:xfrm>
            <a:prstGeom prst="straightConnector1">
              <a:avLst/>
            </a:prstGeom>
            <a:ln>
              <a:prstDash val="lgDash"/>
              <a:tailEnd type="triangle"/>
            </a:ln>
          </p:spPr>
          <p:style>
            <a:lnRef idx="1">
              <a:schemeClr val="dk1"/>
            </a:lnRef>
            <a:fillRef idx="0">
              <a:schemeClr val="dk1"/>
            </a:fillRef>
            <a:effectRef idx="0">
              <a:schemeClr val="dk1"/>
            </a:effectRef>
            <a:fontRef idx="minor">
              <a:schemeClr val="tx1"/>
            </a:fontRef>
          </p:style>
        </p:cxnSp>
      </p:grpSp>
      <p:sp>
        <p:nvSpPr>
          <p:cNvPr id="44" name="Content Placeholder 2">
            <a:extLst>
              <a:ext uri="{FF2B5EF4-FFF2-40B4-BE49-F238E27FC236}">
                <a16:creationId xmlns:a16="http://schemas.microsoft.com/office/drawing/2014/main" id="{529D9DF8-5A40-4C75-AA1A-89611F9D7588}"/>
              </a:ext>
            </a:extLst>
          </p:cNvPr>
          <p:cNvSpPr>
            <a:spLocks noGrp="1"/>
          </p:cNvSpPr>
          <p:nvPr>
            <p:ph idx="1"/>
          </p:nvPr>
        </p:nvSpPr>
        <p:spPr>
          <a:xfrm>
            <a:off x="114301" y="966382"/>
            <a:ext cx="8934476" cy="461443"/>
          </a:xfrm>
        </p:spPr>
        <p:txBody>
          <a:bodyPr/>
          <a:lstStyle/>
          <a:p>
            <a:pPr lvl="1"/>
            <a:r>
              <a:rPr lang="en-US" sz="2000" b="1" dirty="0"/>
              <a:t>A whole eclipse season from 08/10/2022 to 11/10/2022</a:t>
            </a:r>
          </a:p>
        </p:txBody>
      </p:sp>
    </p:spTree>
    <p:extLst>
      <p:ext uri="{BB962C8B-B14F-4D97-AF65-F5344CB8AC3E}">
        <p14:creationId xmlns:p14="http://schemas.microsoft.com/office/powerpoint/2010/main" val="103450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1024A-6526-44DE-88EC-5DF45C6D2BED}"/>
              </a:ext>
            </a:extLst>
          </p:cNvPr>
          <p:cNvSpPr>
            <a:spLocks noGrp="1"/>
          </p:cNvSpPr>
          <p:nvPr>
            <p:ph type="sldNum" sz="quarter" idx="10"/>
          </p:nvPr>
        </p:nvSpPr>
        <p:spPr/>
        <p:txBody>
          <a:bodyPr/>
          <a:lstStyle/>
          <a:p>
            <a:pPr>
              <a:defRPr/>
            </a:pPr>
            <a:fld id="{DA28AC38-E0E8-49D7-B2FE-71FD7C42C09E}" type="slidenum">
              <a:rPr lang="en-US" smtClean="0"/>
              <a:pPr>
                <a:defRPr/>
              </a:pPr>
              <a:t>11</a:t>
            </a:fld>
            <a:endParaRPr lang="en-US"/>
          </a:p>
        </p:txBody>
      </p:sp>
      <p:sp>
        <p:nvSpPr>
          <p:cNvPr id="10" name="Title 1">
            <a:extLst>
              <a:ext uri="{FF2B5EF4-FFF2-40B4-BE49-F238E27FC236}">
                <a16:creationId xmlns:a16="http://schemas.microsoft.com/office/drawing/2014/main" id="{853AE3CF-5975-4526-BC24-85D26CEF1AF0}"/>
              </a:ext>
            </a:extLst>
          </p:cNvPr>
          <p:cNvSpPr>
            <a:spLocks noGrp="1"/>
          </p:cNvSpPr>
          <p:nvPr>
            <p:ph type="title"/>
          </p:nvPr>
        </p:nvSpPr>
        <p:spPr>
          <a:xfrm>
            <a:off x="1991170" y="132628"/>
            <a:ext cx="8682527" cy="667472"/>
          </a:xfrm>
        </p:spPr>
        <p:txBody>
          <a:bodyPr/>
          <a:lstStyle/>
          <a:p>
            <a:r>
              <a:rPr lang="en-US" dirty="0"/>
              <a:t>Straylight in Himawari AHI</a:t>
            </a:r>
          </a:p>
        </p:txBody>
      </p:sp>
      <p:sp>
        <p:nvSpPr>
          <p:cNvPr id="11" name="Content Placeholder 2">
            <a:extLst>
              <a:ext uri="{FF2B5EF4-FFF2-40B4-BE49-F238E27FC236}">
                <a16:creationId xmlns:a16="http://schemas.microsoft.com/office/drawing/2014/main" id="{8AF5625F-01F6-4314-8D92-3D643185B2FA}"/>
              </a:ext>
            </a:extLst>
          </p:cNvPr>
          <p:cNvSpPr>
            <a:spLocks noGrp="1"/>
          </p:cNvSpPr>
          <p:nvPr>
            <p:ph idx="1"/>
          </p:nvPr>
        </p:nvSpPr>
        <p:spPr>
          <a:xfrm>
            <a:off x="94637" y="848393"/>
            <a:ext cx="4585518" cy="461443"/>
          </a:xfrm>
        </p:spPr>
        <p:txBody>
          <a:bodyPr/>
          <a:lstStyle/>
          <a:p>
            <a:pPr lvl="1"/>
            <a:r>
              <a:rPr lang="en-US" sz="2400" b="1" dirty="0"/>
              <a:t>Himawari-8 AHI  </a:t>
            </a:r>
          </a:p>
        </p:txBody>
      </p:sp>
      <p:sp>
        <p:nvSpPr>
          <p:cNvPr id="12" name="Content Placeholder 2">
            <a:extLst>
              <a:ext uri="{FF2B5EF4-FFF2-40B4-BE49-F238E27FC236}">
                <a16:creationId xmlns:a16="http://schemas.microsoft.com/office/drawing/2014/main" id="{33F757C2-B9A5-474B-AC0B-7A192410BDCE}"/>
              </a:ext>
            </a:extLst>
          </p:cNvPr>
          <p:cNvSpPr txBox="1">
            <a:spLocks/>
          </p:cNvSpPr>
          <p:nvPr/>
        </p:nvSpPr>
        <p:spPr bwMode="auto">
          <a:xfrm>
            <a:off x="74625" y="3425048"/>
            <a:ext cx="4585518" cy="4614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32" indent="-285744"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2971" indent="-228594"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160" indent="-228594"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349" indent="-228594"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lvl="1"/>
            <a:r>
              <a:rPr lang="en-US" sz="2400" b="1" kern="0" dirty="0"/>
              <a:t>Himawari-9 AHI </a:t>
            </a:r>
          </a:p>
        </p:txBody>
      </p:sp>
      <p:pic>
        <p:nvPicPr>
          <p:cNvPr id="13" name="Picture 12">
            <a:extLst>
              <a:ext uri="{FF2B5EF4-FFF2-40B4-BE49-F238E27FC236}">
                <a16:creationId xmlns:a16="http://schemas.microsoft.com/office/drawing/2014/main" id="{6A5AD0B2-193C-4356-A65A-3E588A08A0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37" y="1289109"/>
            <a:ext cx="2456033" cy="2161309"/>
          </a:xfrm>
          <a:prstGeom prst="rect">
            <a:avLst/>
          </a:prstGeom>
        </p:spPr>
      </p:pic>
      <p:sp>
        <p:nvSpPr>
          <p:cNvPr id="14" name="Rectangle 13">
            <a:extLst>
              <a:ext uri="{FF2B5EF4-FFF2-40B4-BE49-F238E27FC236}">
                <a16:creationId xmlns:a16="http://schemas.microsoft.com/office/drawing/2014/main" id="{0EBF1CA3-C13A-49D9-A4ED-BE9D568E389D}"/>
              </a:ext>
            </a:extLst>
          </p:cNvPr>
          <p:cNvSpPr/>
          <p:nvPr/>
        </p:nvSpPr>
        <p:spPr>
          <a:xfrm>
            <a:off x="464897" y="1287300"/>
            <a:ext cx="220980" cy="159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6CE5298-8932-4C77-85B9-C146A28252DB}"/>
              </a:ext>
            </a:extLst>
          </p:cNvPr>
          <p:cNvGrpSpPr/>
          <p:nvPr/>
        </p:nvGrpSpPr>
        <p:grpSpPr>
          <a:xfrm>
            <a:off x="2489595" y="1284980"/>
            <a:ext cx="2456033" cy="2161309"/>
            <a:chOff x="2499427" y="1550449"/>
            <a:chExt cx="2456033" cy="2161309"/>
          </a:xfrm>
        </p:grpSpPr>
        <p:pic>
          <p:nvPicPr>
            <p:cNvPr id="16" name="Picture 15">
              <a:extLst>
                <a:ext uri="{FF2B5EF4-FFF2-40B4-BE49-F238E27FC236}">
                  <a16:creationId xmlns:a16="http://schemas.microsoft.com/office/drawing/2014/main" id="{3426DF5E-FE62-46AB-ACEC-EF4D0A9F6B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9427" y="1550449"/>
              <a:ext cx="2456033" cy="2161309"/>
            </a:xfrm>
            <a:prstGeom prst="rect">
              <a:avLst/>
            </a:prstGeom>
          </p:spPr>
        </p:pic>
        <p:sp>
          <p:nvSpPr>
            <p:cNvPr id="17" name="Rectangle 16">
              <a:extLst>
                <a:ext uri="{FF2B5EF4-FFF2-40B4-BE49-F238E27FC236}">
                  <a16:creationId xmlns:a16="http://schemas.microsoft.com/office/drawing/2014/main" id="{8E59E1F4-C2FD-489C-9FDB-41C2DB413C63}"/>
                </a:ext>
              </a:extLst>
            </p:cNvPr>
            <p:cNvSpPr/>
            <p:nvPr/>
          </p:nvSpPr>
          <p:spPr>
            <a:xfrm>
              <a:off x="2839704" y="1569130"/>
              <a:ext cx="220980" cy="159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7CD209CC-0077-4D05-854A-B10B429C51C4}"/>
              </a:ext>
            </a:extLst>
          </p:cNvPr>
          <p:cNvGrpSpPr/>
          <p:nvPr/>
        </p:nvGrpSpPr>
        <p:grpSpPr>
          <a:xfrm>
            <a:off x="4841191" y="1266540"/>
            <a:ext cx="2456033" cy="2161973"/>
            <a:chOff x="4890351" y="1630334"/>
            <a:chExt cx="2456033" cy="2161973"/>
          </a:xfrm>
        </p:grpSpPr>
        <p:pic>
          <p:nvPicPr>
            <p:cNvPr id="19" name="Picture 18">
              <a:extLst>
                <a:ext uri="{FF2B5EF4-FFF2-40B4-BE49-F238E27FC236}">
                  <a16:creationId xmlns:a16="http://schemas.microsoft.com/office/drawing/2014/main" id="{A384070B-68EF-4A0E-9FB2-612899E4A3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0351" y="1630998"/>
              <a:ext cx="2456033" cy="2161309"/>
            </a:xfrm>
            <a:prstGeom prst="rect">
              <a:avLst/>
            </a:prstGeom>
          </p:spPr>
        </p:pic>
        <p:sp>
          <p:nvSpPr>
            <p:cNvPr id="20" name="Rectangle 19">
              <a:extLst>
                <a:ext uri="{FF2B5EF4-FFF2-40B4-BE49-F238E27FC236}">
                  <a16:creationId xmlns:a16="http://schemas.microsoft.com/office/drawing/2014/main" id="{66007551-F98B-4FBA-A014-EF38B41B2E57}"/>
                </a:ext>
              </a:extLst>
            </p:cNvPr>
            <p:cNvSpPr/>
            <p:nvPr/>
          </p:nvSpPr>
          <p:spPr>
            <a:xfrm>
              <a:off x="5223401" y="1630334"/>
              <a:ext cx="220980" cy="159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id="{2B82BE3E-305A-4E13-BEB2-5EB0179ACD2D}"/>
              </a:ext>
            </a:extLst>
          </p:cNvPr>
          <p:cNvSpPr txBox="1"/>
          <p:nvPr/>
        </p:nvSpPr>
        <p:spPr>
          <a:xfrm>
            <a:off x="10095608" y="700913"/>
            <a:ext cx="1587500"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09/20/2022</a:t>
            </a:r>
          </a:p>
        </p:txBody>
      </p:sp>
      <p:grpSp>
        <p:nvGrpSpPr>
          <p:cNvPr id="22" name="Group 21">
            <a:extLst>
              <a:ext uri="{FF2B5EF4-FFF2-40B4-BE49-F238E27FC236}">
                <a16:creationId xmlns:a16="http://schemas.microsoft.com/office/drawing/2014/main" id="{A765CC8B-CAE5-4D6B-9B9E-B354795EBB8C}"/>
              </a:ext>
            </a:extLst>
          </p:cNvPr>
          <p:cNvGrpSpPr/>
          <p:nvPr/>
        </p:nvGrpSpPr>
        <p:grpSpPr>
          <a:xfrm>
            <a:off x="7226710" y="1268787"/>
            <a:ext cx="2456033" cy="2161309"/>
            <a:chOff x="7246374" y="1622744"/>
            <a:chExt cx="2456033" cy="2161309"/>
          </a:xfrm>
        </p:grpSpPr>
        <p:pic>
          <p:nvPicPr>
            <p:cNvPr id="23" name="Picture 22">
              <a:extLst>
                <a:ext uri="{FF2B5EF4-FFF2-40B4-BE49-F238E27FC236}">
                  <a16:creationId xmlns:a16="http://schemas.microsoft.com/office/drawing/2014/main" id="{7D2B9397-D82F-4441-8A15-AF6C3F1664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6374" y="1622744"/>
              <a:ext cx="2456033" cy="2161309"/>
            </a:xfrm>
            <a:prstGeom prst="rect">
              <a:avLst/>
            </a:prstGeom>
          </p:spPr>
        </p:pic>
        <p:sp>
          <p:nvSpPr>
            <p:cNvPr id="24" name="Rectangle 23">
              <a:extLst>
                <a:ext uri="{FF2B5EF4-FFF2-40B4-BE49-F238E27FC236}">
                  <a16:creationId xmlns:a16="http://schemas.microsoft.com/office/drawing/2014/main" id="{F4F97A98-C055-4FE4-8E64-267C30B9F153}"/>
                </a:ext>
              </a:extLst>
            </p:cNvPr>
            <p:cNvSpPr/>
            <p:nvPr/>
          </p:nvSpPr>
          <p:spPr>
            <a:xfrm>
              <a:off x="7591559" y="1635328"/>
              <a:ext cx="220980" cy="159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DAFFF11A-189C-4592-BBFE-F53BABBBE5D8}"/>
              </a:ext>
            </a:extLst>
          </p:cNvPr>
          <p:cNvGrpSpPr/>
          <p:nvPr/>
        </p:nvGrpSpPr>
        <p:grpSpPr>
          <a:xfrm>
            <a:off x="9661342" y="1303661"/>
            <a:ext cx="2456033" cy="2161309"/>
            <a:chOff x="7253350" y="3800676"/>
            <a:chExt cx="2456033" cy="2161309"/>
          </a:xfrm>
        </p:grpSpPr>
        <p:pic>
          <p:nvPicPr>
            <p:cNvPr id="26" name="Picture 25">
              <a:extLst>
                <a:ext uri="{FF2B5EF4-FFF2-40B4-BE49-F238E27FC236}">
                  <a16:creationId xmlns:a16="http://schemas.microsoft.com/office/drawing/2014/main" id="{FB81AF28-A234-47EF-A0D9-6D6A995359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3350" y="3800676"/>
              <a:ext cx="2456033" cy="2161309"/>
            </a:xfrm>
            <a:prstGeom prst="rect">
              <a:avLst/>
            </a:prstGeom>
          </p:spPr>
        </p:pic>
        <p:sp>
          <p:nvSpPr>
            <p:cNvPr id="27" name="Rectangle 26">
              <a:extLst>
                <a:ext uri="{FF2B5EF4-FFF2-40B4-BE49-F238E27FC236}">
                  <a16:creationId xmlns:a16="http://schemas.microsoft.com/office/drawing/2014/main" id="{0480C883-3152-44B0-B63B-3AFB3DAE0660}"/>
                </a:ext>
              </a:extLst>
            </p:cNvPr>
            <p:cNvSpPr/>
            <p:nvPr/>
          </p:nvSpPr>
          <p:spPr>
            <a:xfrm>
              <a:off x="7596981" y="3807767"/>
              <a:ext cx="220980" cy="159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416B93BA-A1C3-4101-8659-B04B49996969}"/>
              </a:ext>
            </a:extLst>
          </p:cNvPr>
          <p:cNvGrpSpPr/>
          <p:nvPr/>
        </p:nvGrpSpPr>
        <p:grpSpPr>
          <a:xfrm>
            <a:off x="148175" y="3855484"/>
            <a:ext cx="2456033" cy="2161309"/>
            <a:chOff x="2478425" y="4120953"/>
            <a:chExt cx="2456033" cy="2161309"/>
          </a:xfrm>
        </p:grpSpPr>
        <p:pic>
          <p:nvPicPr>
            <p:cNvPr id="29" name="Picture 28">
              <a:extLst>
                <a:ext uri="{FF2B5EF4-FFF2-40B4-BE49-F238E27FC236}">
                  <a16:creationId xmlns:a16="http://schemas.microsoft.com/office/drawing/2014/main" id="{AD949CDD-3A9D-440A-A276-20CC67C2D0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8425" y="4120953"/>
              <a:ext cx="2456033" cy="2161309"/>
            </a:xfrm>
            <a:prstGeom prst="rect">
              <a:avLst/>
            </a:prstGeom>
          </p:spPr>
        </p:pic>
        <p:sp>
          <p:nvSpPr>
            <p:cNvPr id="30" name="Rectangle 29">
              <a:extLst>
                <a:ext uri="{FF2B5EF4-FFF2-40B4-BE49-F238E27FC236}">
                  <a16:creationId xmlns:a16="http://schemas.microsoft.com/office/drawing/2014/main" id="{131AF136-2D63-4935-844B-772413687E2A}"/>
                </a:ext>
              </a:extLst>
            </p:cNvPr>
            <p:cNvSpPr/>
            <p:nvPr/>
          </p:nvSpPr>
          <p:spPr>
            <a:xfrm>
              <a:off x="2815978" y="4120953"/>
              <a:ext cx="220980" cy="159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37B219FE-D81B-4E3A-9B3E-6B0CE4490729}"/>
              </a:ext>
            </a:extLst>
          </p:cNvPr>
          <p:cNvGrpSpPr/>
          <p:nvPr/>
        </p:nvGrpSpPr>
        <p:grpSpPr>
          <a:xfrm>
            <a:off x="2490732" y="3855484"/>
            <a:ext cx="2456033" cy="2161309"/>
            <a:chOff x="4860310" y="4120953"/>
            <a:chExt cx="2456033" cy="2161309"/>
          </a:xfrm>
        </p:grpSpPr>
        <p:pic>
          <p:nvPicPr>
            <p:cNvPr id="32" name="Picture 31">
              <a:extLst>
                <a:ext uri="{FF2B5EF4-FFF2-40B4-BE49-F238E27FC236}">
                  <a16:creationId xmlns:a16="http://schemas.microsoft.com/office/drawing/2014/main" id="{FD95A685-0A17-493B-9AAD-5EEC83DDBE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0310" y="4120953"/>
              <a:ext cx="2456033" cy="2161309"/>
            </a:xfrm>
            <a:prstGeom prst="rect">
              <a:avLst/>
            </a:prstGeom>
          </p:spPr>
        </p:pic>
        <p:sp>
          <p:nvSpPr>
            <p:cNvPr id="33" name="Rectangle 32">
              <a:extLst>
                <a:ext uri="{FF2B5EF4-FFF2-40B4-BE49-F238E27FC236}">
                  <a16:creationId xmlns:a16="http://schemas.microsoft.com/office/drawing/2014/main" id="{3FA68EE0-C853-4C47-AD77-4EE6968E6F59}"/>
                </a:ext>
              </a:extLst>
            </p:cNvPr>
            <p:cNvSpPr/>
            <p:nvPr/>
          </p:nvSpPr>
          <p:spPr>
            <a:xfrm>
              <a:off x="5197305" y="4120953"/>
              <a:ext cx="220980" cy="159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D5968ECB-FA2C-4679-B093-17F0986997D8}"/>
              </a:ext>
            </a:extLst>
          </p:cNvPr>
          <p:cNvGrpSpPr/>
          <p:nvPr/>
        </p:nvGrpSpPr>
        <p:grpSpPr>
          <a:xfrm>
            <a:off x="4851969" y="3850006"/>
            <a:ext cx="2456033" cy="2166787"/>
            <a:chOff x="9718950" y="4115475"/>
            <a:chExt cx="2456033" cy="2166787"/>
          </a:xfrm>
        </p:grpSpPr>
        <p:pic>
          <p:nvPicPr>
            <p:cNvPr id="35" name="Picture 34">
              <a:extLst>
                <a:ext uri="{FF2B5EF4-FFF2-40B4-BE49-F238E27FC236}">
                  <a16:creationId xmlns:a16="http://schemas.microsoft.com/office/drawing/2014/main" id="{010D16BD-A279-4E09-89A0-3E825146E5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18950" y="4120953"/>
              <a:ext cx="2456033" cy="2161309"/>
            </a:xfrm>
            <a:prstGeom prst="rect">
              <a:avLst/>
            </a:prstGeom>
          </p:spPr>
        </p:pic>
        <p:sp>
          <p:nvSpPr>
            <p:cNvPr id="36" name="Rectangle 35">
              <a:extLst>
                <a:ext uri="{FF2B5EF4-FFF2-40B4-BE49-F238E27FC236}">
                  <a16:creationId xmlns:a16="http://schemas.microsoft.com/office/drawing/2014/main" id="{E29F43B7-4810-4506-A684-F16EEA7EED93}"/>
                </a:ext>
              </a:extLst>
            </p:cNvPr>
            <p:cNvSpPr/>
            <p:nvPr/>
          </p:nvSpPr>
          <p:spPr>
            <a:xfrm>
              <a:off x="10055377" y="4115475"/>
              <a:ext cx="220980" cy="159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03BE393C-3D28-404D-AF99-473AE75C89C3}"/>
              </a:ext>
            </a:extLst>
          </p:cNvPr>
          <p:cNvSpPr txBox="1"/>
          <p:nvPr/>
        </p:nvSpPr>
        <p:spPr>
          <a:xfrm>
            <a:off x="581302" y="5928545"/>
            <a:ext cx="11001098" cy="369332"/>
          </a:xfrm>
          <a:prstGeom prst="rect">
            <a:avLst/>
          </a:prstGeom>
          <a:noFill/>
        </p:spPr>
        <p:txBody>
          <a:bodyPr wrap="square" rtlCol="0">
            <a:spAutoFit/>
          </a:bodyPr>
          <a:lstStyle/>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The straylight signal becomes very large for both Himawari-8/9 AHI when the Earth towards the Sun in SCC.</a:t>
            </a:r>
          </a:p>
        </p:txBody>
      </p:sp>
      <p:grpSp>
        <p:nvGrpSpPr>
          <p:cNvPr id="38" name="Group 37">
            <a:extLst>
              <a:ext uri="{FF2B5EF4-FFF2-40B4-BE49-F238E27FC236}">
                <a16:creationId xmlns:a16="http://schemas.microsoft.com/office/drawing/2014/main" id="{AE6299FC-AE8A-4EC9-9AB3-7070698543EF}"/>
              </a:ext>
            </a:extLst>
          </p:cNvPr>
          <p:cNvGrpSpPr/>
          <p:nvPr/>
        </p:nvGrpSpPr>
        <p:grpSpPr>
          <a:xfrm>
            <a:off x="7235191" y="3868918"/>
            <a:ext cx="2456033" cy="2161309"/>
            <a:chOff x="7225359" y="4154051"/>
            <a:chExt cx="2456033" cy="2161309"/>
          </a:xfrm>
        </p:grpSpPr>
        <p:pic>
          <p:nvPicPr>
            <p:cNvPr id="39" name="Picture 38">
              <a:extLst>
                <a:ext uri="{FF2B5EF4-FFF2-40B4-BE49-F238E27FC236}">
                  <a16:creationId xmlns:a16="http://schemas.microsoft.com/office/drawing/2014/main" id="{A3003B8D-89E0-4D6C-89DE-33EC8B2409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25359" y="4154051"/>
              <a:ext cx="2456033" cy="2161309"/>
            </a:xfrm>
            <a:prstGeom prst="rect">
              <a:avLst/>
            </a:prstGeom>
          </p:spPr>
        </p:pic>
        <p:sp>
          <p:nvSpPr>
            <p:cNvPr id="40" name="Rectangle 39">
              <a:extLst>
                <a:ext uri="{FF2B5EF4-FFF2-40B4-BE49-F238E27FC236}">
                  <a16:creationId xmlns:a16="http://schemas.microsoft.com/office/drawing/2014/main" id="{D2B7A01E-77AF-464B-85CD-A291C31DA521}"/>
                </a:ext>
              </a:extLst>
            </p:cNvPr>
            <p:cNvSpPr/>
            <p:nvPr/>
          </p:nvSpPr>
          <p:spPr>
            <a:xfrm>
              <a:off x="7566468" y="4171747"/>
              <a:ext cx="220980" cy="159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D9E34EA2-6F41-483D-A320-EF8C11803848}"/>
              </a:ext>
            </a:extLst>
          </p:cNvPr>
          <p:cNvGrpSpPr/>
          <p:nvPr/>
        </p:nvGrpSpPr>
        <p:grpSpPr>
          <a:xfrm>
            <a:off x="9687237" y="3889132"/>
            <a:ext cx="2456033" cy="2161309"/>
            <a:chOff x="7273979" y="3847491"/>
            <a:chExt cx="2456033" cy="2161309"/>
          </a:xfrm>
        </p:grpSpPr>
        <p:pic>
          <p:nvPicPr>
            <p:cNvPr id="42" name="Picture 41">
              <a:extLst>
                <a:ext uri="{FF2B5EF4-FFF2-40B4-BE49-F238E27FC236}">
                  <a16:creationId xmlns:a16="http://schemas.microsoft.com/office/drawing/2014/main" id="{49A8500C-59AB-4643-B9B7-0BBA701F109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73979" y="3847491"/>
              <a:ext cx="2456033" cy="2161309"/>
            </a:xfrm>
            <a:prstGeom prst="rect">
              <a:avLst/>
            </a:prstGeom>
          </p:spPr>
        </p:pic>
        <p:sp>
          <p:nvSpPr>
            <p:cNvPr id="43" name="Rectangle 42">
              <a:extLst>
                <a:ext uri="{FF2B5EF4-FFF2-40B4-BE49-F238E27FC236}">
                  <a16:creationId xmlns:a16="http://schemas.microsoft.com/office/drawing/2014/main" id="{3351CD9D-0EE8-48C1-AB8F-D5E76228DAEE}"/>
                </a:ext>
              </a:extLst>
            </p:cNvPr>
            <p:cNvSpPr/>
            <p:nvPr/>
          </p:nvSpPr>
          <p:spPr>
            <a:xfrm>
              <a:off x="7613239" y="3865187"/>
              <a:ext cx="220980" cy="159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57453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1024A-6526-44DE-88EC-5DF45C6D2BED}"/>
              </a:ext>
            </a:extLst>
          </p:cNvPr>
          <p:cNvSpPr>
            <a:spLocks noGrp="1"/>
          </p:cNvSpPr>
          <p:nvPr>
            <p:ph type="sldNum" sz="quarter" idx="10"/>
          </p:nvPr>
        </p:nvSpPr>
        <p:spPr/>
        <p:txBody>
          <a:bodyPr/>
          <a:lstStyle/>
          <a:p>
            <a:pPr>
              <a:defRPr/>
            </a:pPr>
            <a:fld id="{DA28AC38-E0E8-49D7-B2FE-71FD7C42C09E}" type="slidenum">
              <a:rPr lang="en-US" smtClean="0"/>
              <a:pPr>
                <a:defRPr/>
              </a:pPr>
              <a:t>12</a:t>
            </a:fld>
            <a:endParaRPr lang="en-US"/>
          </a:p>
        </p:txBody>
      </p:sp>
      <p:sp>
        <p:nvSpPr>
          <p:cNvPr id="6" name="Title 1">
            <a:extLst>
              <a:ext uri="{FF2B5EF4-FFF2-40B4-BE49-F238E27FC236}">
                <a16:creationId xmlns:a16="http://schemas.microsoft.com/office/drawing/2014/main" id="{0C447B57-925B-4E2C-9B30-2EB39517FEC8}"/>
              </a:ext>
            </a:extLst>
          </p:cNvPr>
          <p:cNvSpPr>
            <a:spLocks noGrp="1"/>
          </p:cNvSpPr>
          <p:nvPr>
            <p:ph type="title"/>
          </p:nvPr>
        </p:nvSpPr>
        <p:spPr>
          <a:xfrm>
            <a:off x="1991170" y="132628"/>
            <a:ext cx="8682527" cy="667472"/>
          </a:xfrm>
        </p:spPr>
        <p:txBody>
          <a:bodyPr/>
          <a:lstStyle/>
          <a:p>
            <a:r>
              <a:rPr lang="en-US" dirty="0"/>
              <a:t>Straylight in Himawari AHI</a:t>
            </a:r>
          </a:p>
        </p:txBody>
      </p:sp>
      <p:pic>
        <p:nvPicPr>
          <p:cNvPr id="7" name="Picture 6">
            <a:extLst>
              <a:ext uri="{FF2B5EF4-FFF2-40B4-BE49-F238E27FC236}">
                <a16:creationId xmlns:a16="http://schemas.microsoft.com/office/drawing/2014/main" id="{C69AA4B1-5129-46CA-9EDD-301D958BF49E}"/>
              </a:ext>
            </a:extLst>
          </p:cNvPr>
          <p:cNvPicPr>
            <a:picLocks noChangeAspect="1"/>
          </p:cNvPicPr>
          <p:nvPr/>
        </p:nvPicPr>
        <p:blipFill rotWithShape="1">
          <a:blip r:embed="rId2">
            <a:extLst>
              <a:ext uri="{28A0092B-C50C-407E-A947-70E740481C1C}">
                <a14:useLocalDpi xmlns:a14="http://schemas.microsoft.com/office/drawing/2010/main" val="0"/>
              </a:ext>
            </a:extLst>
          </a:blip>
          <a:srcRect t="6612"/>
          <a:stretch/>
        </p:blipFill>
        <p:spPr>
          <a:xfrm>
            <a:off x="1594294" y="3463944"/>
            <a:ext cx="2971800" cy="2442269"/>
          </a:xfrm>
          <a:prstGeom prst="rect">
            <a:avLst/>
          </a:prstGeom>
        </p:spPr>
      </p:pic>
      <p:pic>
        <p:nvPicPr>
          <p:cNvPr id="8" name="Picture 7">
            <a:extLst>
              <a:ext uri="{FF2B5EF4-FFF2-40B4-BE49-F238E27FC236}">
                <a16:creationId xmlns:a16="http://schemas.microsoft.com/office/drawing/2014/main" id="{610DEF8F-1675-4520-B233-AAB405F856B1}"/>
              </a:ext>
            </a:extLst>
          </p:cNvPr>
          <p:cNvPicPr>
            <a:picLocks noChangeAspect="1"/>
          </p:cNvPicPr>
          <p:nvPr/>
        </p:nvPicPr>
        <p:blipFill rotWithShape="1">
          <a:blip r:embed="rId3">
            <a:extLst>
              <a:ext uri="{28A0092B-C50C-407E-A947-70E740481C1C}">
                <a14:useLocalDpi xmlns:a14="http://schemas.microsoft.com/office/drawing/2010/main" val="0"/>
              </a:ext>
            </a:extLst>
          </a:blip>
          <a:srcRect t="5946"/>
          <a:stretch/>
        </p:blipFill>
        <p:spPr>
          <a:xfrm>
            <a:off x="1594294" y="1040406"/>
            <a:ext cx="3122676" cy="2459686"/>
          </a:xfrm>
          <a:prstGeom prst="rect">
            <a:avLst/>
          </a:prstGeom>
        </p:spPr>
      </p:pic>
      <p:sp>
        <p:nvSpPr>
          <p:cNvPr id="9" name="Arrow: Right 8">
            <a:extLst>
              <a:ext uri="{FF2B5EF4-FFF2-40B4-BE49-F238E27FC236}">
                <a16:creationId xmlns:a16="http://schemas.microsoft.com/office/drawing/2014/main" id="{F98036DF-1B81-4B58-BF1F-486699F13E53}"/>
              </a:ext>
            </a:extLst>
          </p:cNvPr>
          <p:cNvSpPr/>
          <p:nvPr/>
        </p:nvSpPr>
        <p:spPr>
          <a:xfrm>
            <a:off x="4566094" y="2091321"/>
            <a:ext cx="1136615" cy="29104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dk1"/>
              </a:solidFill>
            </a:endParaRPr>
          </a:p>
        </p:txBody>
      </p:sp>
      <p:sp>
        <p:nvSpPr>
          <p:cNvPr id="10" name="Arrow: Right 9">
            <a:extLst>
              <a:ext uri="{FF2B5EF4-FFF2-40B4-BE49-F238E27FC236}">
                <a16:creationId xmlns:a16="http://schemas.microsoft.com/office/drawing/2014/main" id="{AA7C65A2-4885-4E1C-95C9-1F797294E917}"/>
              </a:ext>
            </a:extLst>
          </p:cNvPr>
          <p:cNvSpPr/>
          <p:nvPr/>
        </p:nvSpPr>
        <p:spPr>
          <a:xfrm>
            <a:off x="4556261" y="4432386"/>
            <a:ext cx="1136615" cy="29104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dk1"/>
              </a:solidFill>
            </a:endParaRPr>
          </a:p>
        </p:txBody>
      </p:sp>
      <p:grpSp>
        <p:nvGrpSpPr>
          <p:cNvPr id="11" name="Group 10">
            <a:extLst>
              <a:ext uri="{FF2B5EF4-FFF2-40B4-BE49-F238E27FC236}">
                <a16:creationId xmlns:a16="http://schemas.microsoft.com/office/drawing/2014/main" id="{1AB2C56A-5D4A-4EF4-8CC1-5063502ADA41}"/>
              </a:ext>
            </a:extLst>
          </p:cNvPr>
          <p:cNvGrpSpPr/>
          <p:nvPr/>
        </p:nvGrpSpPr>
        <p:grpSpPr>
          <a:xfrm>
            <a:off x="5712541" y="979709"/>
            <a:ext cx="4668301" cy="2731766"/>
            <a:chOff x="6095999" y="1068197"/>
            <a:chExt cx="4668301" cy="2731766"/>
          </a:xfrm>
        </p:grpSpPr>
        <p:pic>
          <p:nvPicPr>
            <p:cNvPr id="12" name="Picture 11">
              <a:extLst>
                <a:ext uri="{FF2B5EF4-FFF2-40B4-BE49-F238E27FC236}">
                  <a16:creationId xmlns:a16="http://schemas.microsoft.com/office/drawing/2014/main" id="{EE1430C7-DC8E-4B0D-B609-B1CA0A716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1068197"/>
              <a:ext cx="4668301" cy="2731766"/>
            </a:xfrm>
            <a:prstGeom prst="rect">
              <a:avLst/>
            </a:prstGeom>
          </p:spPr>
        </p:pic>
        <p:sp>
          <p:nvSpPr>
            <p:cNvPr id="13" name="Rectangle 12">
              <a:extLst>
                <a:ext uri="{FF2B5EF4-FFF2-40B4-BE49-F238E27FC236}">
                  <a16:creationId xmlns:a16="http://schemas.microsoft.com/office/drawing/2014/main" id="{5B59960A-D942-4F1F-9F8C-1279EB227133}"/>
                </a:ext>
              </a:extLst>
            </p:cNvPr>
            <p:cNvSpPr/>
            <p:nvPr/>
          </p:nvSpPr>
          <p:spPr>
            <a:xfrm>
              <a:off x="7239323" y="1128894"/>
              <a:ext cx="429838" cy="178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6D6E601-977B-494C-B46A-5B3902ADB831}"/>
              </a:ext>
            </a:extLst>
          </p:cNvPr>
          <p:cNvGrpSpPr/>
          <p:nvPr/>
        </p:nvGrpSpPr>
        <p:grpSpPr>
          <a:xfrm>
            <a:off x="5722373" y="3253119"/>
            <a:ext cx="4668301" cy="2731766"/>
            <a:chOff x="6105831" y="3300511"/>
            <a:chExt cx="4668301" cy="2731766"/>
          </a:xfrm>
        </p:grpSpPr>
        <p:pic>
          <p:nvPicPr>
            <p:cNvPr id="16" name="Picture 15">
              <a:extLst>
                <a:ext uri="{FF2B5EF4-FFF2-40B4-BE49-F238E27FC236}">
                  <a16:creationId xmlns:a16="http://schemas.microsoft.com/office/drawing/2014/main" id="{D95DDFA5-217A-4F37-B5DF-47D45B0D8F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831" y="3300511"/>
              <a:ext cx="4668301" cy="2731766"/>
            </a:xfrm>
            <a:prstGeom prst="rect">
              <a:avLst/>
            </a:prstGeom>
          </p:spPr>
        </p:pic>
        <p:sp>
          <p:nvSpPr>
            <p:cNvPr id="17" name="Rectangle 16">
              <a:extLst>
                <a:ext uri="{FF2B5EF4-FFF2-40B4-BE49-F238E27FC236}">
                  <a16:creationId xmlns:a16="http://schemas.microsoft.com/office/drawing/2014/main" id="{F5B1C0EC-8781-4B25-A84C-B9B185A34BB1}"/>
                </a:ext>
              </a:extLst>
            </p:cNvPr>
            <p:cNvSpPr/>
            <p:nvPr/>
          </p:nvSpPr>
          <p:spPr>
            <a:xfrm>
              <a:off x="7239323" y="3366136"/>
              <a:ext cx="429838" cy="178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091131EC-30EC-4EFD-A637-0EFDD7C401D0}"/>
              </a:ext>
            </a:extLst>
          </p:cNvPr>
          <p:cNvSpPr txBox="1"/>
          <p:nvPr/>
        </p:nvSpPr>
        <p:spPr>
          <a:xfrm>
            <a:off x="4575926" y="3248610"/>
            <a:ext cx="1587500"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UT 1350</a:t>
            </a:r>
          </a:p>
        </p:txBody>
      </p:sp>
      <p:sp>
        <p:nvSpPr>
          <p:cNvPr id="21" name="TextBox 20">
            <a:extLst>
              <a:ext uri="{FF2B5EF4-FFF2-40B4-BE49-F238E27FC236}">
                <a16:creationId xmlns:a16="http://schemas.microsoft.com/office/drawing/2014/main" id="{8B3C9EF3-FBD7-43A1-8B6A-A154AA12B47C}"/>
              </a:ext>
            </a:extLst>
          </p:cNvPr>
          <p:cNvSpPr txBox="1"/>
          <p:nvPr/>
        </p:nvSpPr>
        <p:spPr>
          <a:xfrm>
            <a:off x="8426246" y="1566199"/>
            <a:ext cx="1356851" cy="369332"/>
          </a:xfrm>
          <a:prstGeom prst="rect">
            <a:avLst/>
          </a:prstGeom>
          <a:solidFill>
            <a:schemeClr val="bg1"/>
          </a:solidFill>
        </p:spPr>
        <p:txBody>
          <a:bodyPr wrap="square" rtlCol="0">
            <a:spAutoFit/>
          </a:bodyPr>
          <a:lstStyle/>
          <a:p>
            <a:endParaRPr lang="en-US" dirty="0"/>
          </a:p>
        </p:txBody>
      </p:sp>
      <p:cxnSp>
        <p:nvCxnSpPr>
          <p:cNvPr id="22" name="Straight Connector 21">
            <a:extLst>
              <a:ext uri="{FF2B5EF4-FFF2-40B4-BE49-F238E27FC236}">
                <a16:creationId xmlns:a16="http://schemas.microsoft.com/office/drawing/2014/main" id="{80872952-F2E9-42A9-A833-CC2878D93252}"/>
              </a:ext>
            </a:extLst>
          </p:cNvPr>
          <p:cNvCxnSpPr>
            <a:cxnSpLocks/>
          </p:cNvCxnSpPr>
          <p:nvPr/>
        </p:nvCxnSpPr>
        <p:spPr>
          <a:xfrm flipH="1">
            <a:off x="6284483" y="1821285"/>
            <a:ext cx="3828620"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514D3980-74A7-450F-AFB9-AC124D0C4B11}"/>
              </a:ext>
            </a:extLst>
          </p:cNvPr>
          <p:cNvSpPr txBox="1"/>
          <p:nvPr/>
        </p:nvSpPr>
        <p:spPr>
          <a:xfrm>
            <a:off x="8403593" y="3838183"/>
            <a:ext cx="1356851" cy="369332"/>
          </a:xfrm>
          <a:prstGeom prst="rect">
            <a:avLst/>
          </a:prstGeom>
          <a:solidFill>
            <a:schemeClr val="bg1"/>
          </a:solidFill>
        </p:spPr>
        <p:txBody>
          <a:bodyPr wrap="square" rtlCol="0">
            <a:spAutoFit/>
          </a:bodyPr>
          <a:lstStyle/>
          <a:p>
            <a:endParaRPr lang="en-US" dirty="0"/>
          </a:p>
        </p:txBody>
      </p:sp>
      <p:cxnSp>
        <p:nvCxnSpPr>
          <p:cNvPr id="24" name="Straight Connector 23">
            <a:extLst>
              <a:ext uri="{FF2B5EF4-FFF2-40B4-BE49-F238E27FC236}">
                <a16:creationId xmlns:a16="http://schemas.microsoft.com/office/drawing/2014/main" id="{2DDE7C1F-118A-4BCB-9270-23D549440CC4}"/>
              </a:ext>
            </a:extLst>
          </p:cNvPr>
          <p:cNvCxnSpPr>
            <a:cxnSpLocks/>
          </p:cNvCxnSpPr>
          <p:nvPr/>
        </p:nvCxnSpPr>
        <p:spPr>
          <a:xfrm flipH="1">
            <a:off x="6320126" y="4146134"/>
            <a:ext cx="3797262" cy="2319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A171340A-FFE7-4803-A9F8-1040A3FA984E}"/>
              </a:ext>
            </a:extLst>
          </p:cNvPr>
          <p:cNvSpPr txBox="1"/>
          <p:nvPr/>
        </p:nvSpPr>
        <p:spPr>
          <a:xfrm>
            <a:off x="8417073" y="3902050"/>
            <a:ext cx="1719979"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Max ~= 12 </a:t>
            </a:r>
            <a:r>
              <a:rPr lang="en-US" sz="1050" dirty="0">
                <a:latin typeface="Times New Roman" panose="02020603050405020304" pitchFamily="18" charset="0"/>
                <a:cs typeface="Times New Roman" panose="02020603050405020304" pitchFamily="18" charset="0"/>
              </a:rPr>
              <a:t>mW/m2/sr/cm-1 </a:t>
            </a:r>
            <a:endParaRPr lang="en-US" sz="1050" b="1"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4BB8CB25-643E-4701-B966-8EA1700892D4}"/>
              </a:ext>
            </a:extLst>
          </p:cNvPr>
          <p:cNvSpPr txBox="1"/>
          <p:nvPr/>
        </p:nvSpPr>
        <p:spPr>
          <a:xfrm>
            <a:off x="8407244" y="1566199"/>
            <a:ext cx="1719979"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Max ~= 13 </a:t>
            </a:r>
            <a:r>
              <a:rPr lang="en-US" sz="1050" dirty="0">
                <a:latin typeface="Times New Roman" panose="02020603050405020304" pitchFamily="18" charset="0"/>
                <a:cs typeface="Times New Roman" panose="02020603050405020304" pitchFamily="18" charset="0"/>
              </a:rPr>
              <a:t>mW/m2/sr/cm-1 </a:t>
            </a:r>
            <a:endParaRPr lang="en-US" sz="1050" b="1" dirty="0">
              <a:latin typeface="Times New Roman" panose="02020603050405020304" pitchFamily="18" charset="0"/>
              <a:cs typeface="Times New Roman" panose="02020603050405020304" pitchFamily="18" charset="0"/>
            </a:endParaRPr>
          </a:p>
        </p:txBody>
      </p:sp>
      <p:sp>
        <p:nvSpPr>
          <p:cNvPr id="29" name="Content Placeholder 2">
            <a:extLst>
              <a:ext uri="{FF2B5EF4-FFF2-40B4-BE49-F238E27FC236}">
                <a16:creationId xmlns:a16="http://schemas.microsoft.com/office/drawing/2014/main" id="{B456B1C2-ACAF-4A85-A503-D9E562867581}"/>
              </a:ext>
            </a:extLst>
          </p:cNvPr>
          <p:cNvSpPr txBox="1">
            <a:spLocks/>
          </p:cNvSpPr>
          <p:nvPr/>
        </p:nvSpPr>
        <p:spPr bwMode="auto">
          <a:xfrm>
            <a:off x="94637" y="759905"/>
            <a:ext cx="4585518" cy="4614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r>
              <a:rPr lang="en-US" sz="2400" b="1" kern="0"/>
              <a:t>Himawari-8 AHI  </a:t>
            </a:r>
            <a:endParaRPr lang="en-US" sz="2400" b="1" kern="0" dirty="0"/>
          </a:p>
        </p:txBody>
      </p:sp>
      <p:sp>
        <p:nvSpPr>
          <p:cNvPr id="30" name="Content Placeholder 2">
            <a:extLst>
              <a:ext uri="{FF2B5EF4-FFF2-40B4-BE49-F238E27FC236}">
                <a16:creationId xmlns:a16="http://schemas.microsoft.com/office/drawing/2014/main" id="{122426F1-90AD-4710-BE43-850D084C1987}"/>
              </a:ext>
            </a:extLst>
          </p:cNvPr>
          <p:cNvSpPr txBox="1">
            <a:spLocks/>
          </p:cNvSpPr>
          <p:nvPr/>
        </p:nvSpPr>
        <p:spPr bwMode="auto">
          <a:xfrm>
            <a:off x="74625" y="3149749"/>
            <a:ext cx="4585518" cy="4614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32" indent="-285744"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2971" indent="-228594"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160" indent="-228594"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349" indent="-228594"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lvl="1"/>
            <a:r>
              <a:rPr lang="en-US" sz="2400" b="1" kern="0" dirty="0"/>
              <a:t>Himawari-9 AHI </a:t>
            </a:r>
          </a:p>
        </p:txBody>
      </p:sp>
      <p:sp>
        <p:nvSpPr>
          <p:cNvPr id="31" name="TextBox 30">
            <a:extLst>
              <a:ext uri="{FF2B5EF4-FFF2-40B4-BE49-F238E27FC236}">
                <a16:creationId xmlns:a16="http://schemas.microsoft.com/office/drawing/2014/main" id="{B54ACF65-5450-4E75-A7CD-B6CA290F9A78}"/>
              </a:ext>
            </a:extLst>
          </p:cNvPr>
          <p:cNvSpPr txBox="1"/>
          <p:nvPr/>
        </p:nvSpPr>
        <p:spPr>
          <a:xfrm>
            <a:off x="10095608" y="700913"/>
            <a:ext cx="1587500"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09/20/2022</a:t>
            </a:r>
          </a:p>
        </p:txBody>
      </p:sp>
      <p:sp>
        <p:nvSpPr>
          <p:cNvPr id="32" name="TextBox 31">
            <a:extLst>
              <a:ext uri="{FF2B5EF4-FFF2-40B4-BE49-F238E27FC236}">
                <a16:creationId xmlns:a16="http://schemas.microsoft.com/office/drawing/2014/main" id="{F784BC74-8A80-410D-A957-94F01D77DCB5}"/>
              </a:ext>
            </a:extLst>
          </p:cNvPr>
          <p:cNvSpPr txBox="1"/>
          <p:nvPr/>
        </p:nvSpPr>
        <p:spPr>
          <a:xfrm>
            <a:off x="668594" y="5763731"/>
            <a:ext cx="9114503" cy="584775"/>
          </a:xfrm>
          <a:prstGeom prst="rect">
            <a:avLst/>
          </a:prstGeom>
          <a:noFill/>
        </p:spPr>
        <p:txBody>
          <a:bodyPr wrap="square" rtlCol="0">
            <a:spAutoFit/>
          </a:bodyPr>
          <a:lstStyle/>
          <a:p>
            <a:pPr marL="285750"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The straylight signal is very large and saturated when the pixels close to the Sun. </a:t>
            </a:r>
          </a:p>
          <a:p>
            <a:pPr marL="285750"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The maximum values are around </a:t>
            </a:r>
            <a:r>
              <a:rPr lang="en-US" sz="1600" dirty="0">
                <a:solidFill>
                  <a:srgbClr val="FF0000"/>
                </a:solidFill>
                <a:latin typeface="Times New Roman" panose="02020603050405020304" pitchFamily="18" charset="0"/>
                <a:cs typeface="Times New Roman" panose="02020603050405020304" pitchFamily="18" charset="0"/>
              </a:rPr>
              <a:t>13 and 12 in radiance (mW/m2/sr/cm-1) </a:t>
            </a:r>
            <a:r>
              <a:rPr lang="en-US" sz="1600" dirty="0">
                <a:latin typeface="Times New Roman" panose="02020603050405020304" pitchFamily="18" charset="0"/>
                <a:cs typeface="Times New Roman" panose="02020603050405020304" pitchFamily="18" charset="0"/>
              </a:rPr>
              <a:t>for H8 and 9AHI respectively. </a:t>
            </a:r>
          </a:p>
        </p:txBody>
      </p:sp>
    </p:spTree>
    <p:extLst>
      <p:ext uri="{BB962C8B-B14F-4D97-AF65-F5344CB8AC3E}">
        <p14:creationId xmlns:p14="http://schemas.microsoft.com/office/powerpoint/2010/main" val="3288520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1024A-6526-44DE-88EC-5DF45C6D2BED}"/>
              </a:ext>
            </a:extLst>
          </p:cNvPr>
          <p:cNvSpPr>
            <a:spLocks noGrp="1"/>
          </p:cNvSpPr>
          <p:nvPr>
            <p:ph type="sldNum" sz="quarter" idx="10"/>
          </p:nvPr>
        </p:nvSpPr>
        <p:spPr/>
        <p:txBody>
          <a:bodyPr/>
          <a:lstStyle/>
          <a:p>
            <a:pPr>
              <a:defRPr/>
            </a:pPr>
            <a:fld id="{DA28AC38-E0E8-49D7-B2FE-71FD7C42C09E}" type="slidenum">
              <a:rPr lang="en-US" smtClean="0"/>
              <a:pPr>
                <a:defRPr/>
              </a:pPr>
              <a:t>13</a:t>
            </a:fld>
            <a:endParaRPr lang="en-US"/>
          </a:p>
        </p:txBody>
      </p:sp>
      <p:sp>
        <p:nvSpPr>
          <p:cNvPr id="6" name="Title 1">
            <a:extLst>
              <a:ext uri="{FF2B5EF4-FFF2-40B4-BE49-F238E27FC236}">
                <a16:creationId xmlns:a16="http://schemas.microsoft.com/office/drawing/2014/main" id="{7FC477BE-AD7B-4578-886A-1659F72CDE4D}"/>
              </a:ext>
            </a:extLst>
          </p:cNvPr>
          <p:cNvSpPr>
            <a:spLocks noGrp="1"/>
          </p:cNvSpPr>
          <p:nvPr>
            <p:ph type="title"/>
          </p:nvPr>
        </p:nvSpPr>
        <p:spPr>
          <a:xfrm>
            <a:off x="1991170" y="132628"/>
            <a:ext cx="8682527" cy="667472"/>
          </a:xfrm>
        </p:spPr>
        <p:txBody>
          <a:bodyPr/>
          <a:lstStyle/>
          <a:p>
            <a:r>
              <a:rPr lang="en-US" sz="2800" dirty="0"/>
              <a:t>Comparison between GOES ABI and Himawari AHI</a:t>
            </a:r>
          </a:p>
        </p:txBody>
      </p:sp>
      <p:grpSp>
        <p:nvGrpSpPr>
          <p:cNvPr id="7" name="Group 6">
            <a:extLst>
              <a:ext uri="{FF2B5EF4-FFF2-40B4-BE49-F238E27FC236}">
                <a16:creationId xmlns:a16="http://schemas.microsoft.com/office/drawing/2014/main" id="{D788DD3A-28DE-489B-B63D-02FAB9AED6C3}"/>
              </a:ext>
            </a:extLst>
          </p:cNvPr>
          <p:cNvGrpSpPr/>
          <p:nvPr/>
        </p:nvGrpSpPr>
        <p:grpSpPr>
          <a:xfrm>
            <a:off x="6527433" y="3547605"/>
            <a:ext cx="5205328" cy="2500069"/>
            <a:chOff x="6527433" y="3783581"/>
            <a:chExt cx="5205328" cy="2500069"/>
          </a:xfrm>
        </p:grpSpPr>
        <p:pic>
          <p:nvPicPr>
            <p:cNvPr id="8" name="Picture 7">
              <a:extLst>
                <a:ext uri="{FF2B5EF4-FFF2-40B4-BE49-F238E27FC236}">
                  <a16:creationId xmlns:a16="http://schemas.microsoft.com/office/drawing/2014/main" id="{5175A252-8648-490E-9277-C9C8A0505A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7433" y="3783581"/>
              <a:ext cx="5205328" cy="2500069"/>
            </a:xfrm>
            <a:prstGeom prst="rect">
              <a:avLst/>
            </a:prstGeom>
          </p:spPr>
        </p:pic>
        <p:sp>
          <p:nvSpPr>
            <p:cNvPr id="9" name="Rectangle 8">
              <a:extLst>
                <a:ext uri="{FF2B5EF4-FFF2-40B4-BE49-F238E27FC236}">
                  <a16:creationId xmlns:a16="http://schemas.microsoft.com/office/drawing/2014/main" id="{FC32311D-65E6-4A7B-865F-8864DCB2C81B}"/>
                </a:ext>
              </a:extLst>
            </p:cNvPr>
            <p:cNvSpPr/>
            <p:nvPr/>
          </p:nvSpPr>
          <p:spPr>
            <a:xfrm>
              <a:off x="7556063" y="3837360"/>
              <a:ext cx="3741368" cy="239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Straylight magnitude comparisons</a:t>
              </a:r>
            </a:p>
          </p:txBody>
        </p:sp>
      </p:grpSp>
      <p:pic>
        <p:nvPicPr>
          <p:cNvPr id="10" name="Picture 9">
            <a:extLst>
              <a:ext uri="{FF2B5EF4-FFF2-40B4-BE49-F238E27FC236}">
                <a16:creationId xmlns:a16="http://schemas.microsoft.com/office/drawing/2014/main" id="{143F8CDC-E269-4D1B-A7A5-3D471B5EE62D}"/>
              </a:ext>
            </a:extLst>
          </p:cNvPr>
          <p:cNvPicPr>
            <a:picLocks noChangeAspect="1"/>
          </p:cNvPicPr>
          <p:nvPr/>
        </p:nvPicPr>
        <p:blipFill rotWithShape="1">
          <a:blip r:embed="rId3">
            <a:extLst>
              <a:ext uri="{28A0092B-C50C-407E-A947-70E740481C1C}">
                <a14:useLocalDpi xmlns:a14="http://schemas.microsoft.com/office/drawing/2010/main" val="0"/>
              </a:ext>
            </a:extLst>
          </a:blip>
          <a:srcRect t="6700"/>
          <a:stretch/>
        </p:blipFill>
        <p:spPr>
          <a:xfrm>
            <a:off x="3421207" y="3577657"/>
            <a:ext cx="3122676" cy="2439967"/>
          </a:xfrm>
          <a:prstGeom prst="rect">
            <a:avLst/>
          </a:prstGeom>
        </p:spPr>
      </p:pic>
      <p:pic>
        <p:nvPicPr>
          <p:cNvPr id="11" name="Picture 10">
            <a:extLst>
              <a:ext uri="{FF2B5EF4-FFF2-40B4-BE49-F238E27FC236}">
                <a16:creationId xmlns:a16="http://schemas.microsoft.com/office/drawing/2014/main" id="{9D1C4E04-9D38-4539-B8A0-7E50EEA9EA7F}"/>
              </a:ext>
            </a:extLst>
          </p:cNvPr>
          <p:cNvPicPr>
            <a:picLocks noChangeAspect="1"/>
          </p:cNvPicPr>
          <p:nvPr/>
        </p:nvPicPr>
        <p:blipFill rotWithShape="1">
          <a:blip r:embed="rId4">
            <a:extLst>
              <a:ext uri="{28A0092B-C50C-407E-A947-70E740481C1C}">
                <a14:useLocalDpi xmlns:a14="http://schemas.microsoft.com/office/drawing/2010/main" val="0"/>
              </a:ext>
            </a:extLst>
          </a:blip>
          <a:srcRect t="6982"/>
          <a:stretch/>
        </p:blipFill>
        <p:spPr>
          <a:xfrm>
            <a:off x="459239" y="3595603"/>
            <a:ext cx="3122676" cy="2432591"/>
          </a:xfrm>
          <a:prstGeom prst="rect">
            <a:avLst/>
          </a:prstGeom>
        </p:spPr>
      </p:pic>
      <p:pic>
        <p:nvPicPr>
          <p:cNvPr id="12" name="Picture 11">
            <a:extLst>
              <a:ext uri="{FF2B5EF4-FFF2-40B4-BE49-F238E27FC236}">
                <a16:creationId xmlns:a16="http://schemas.microsoft.com/office/drawing/2014/main" id="{F92E1A71-37DC-4A50-B881-6C0D2274EB2C}"/>
              </a:ext>
            </a:extLst>
          </p:cNvPr>
          <p:cNvPicPr>
            <a:picLocks noChangeAspect="1"/>
          </p:cNvPicPr>
          <p:nvPr/>
        </p:nvPicPr>
        <p:blipFill rotWithShape="1">
          <a:blip r:embed="rId5">
            <a:extLst>
              <a:ext uri="{28A0092B-C50C-407E-A947-70E740481C1C}">
                <a14:useLocalDpi xmlns:a14="http://schemas.microsoft.com/office/drawing/2010/main" val="0"/>
              </a:ext>
            </a:extLst>
          </a:blip>
          <a:srcRect t="6294"/>
          <a:stretch/>
        </p:blipFill>
        <p:spPr>
          <a:xfrm>
            <a:off x="6367432" y="854772"/>
            <a:ext cx="2971800" cy="2450582"/>
          </a:xfrm>
          <a:prstGeom prst="rect">
            <a:avLst/>
          </a:prstGeom>
        </p:spPr>
      </p:pic>
      <p:pic>
        <p:nvPicPr>
          <p:cNvPr id="13" name="Picture 12">
            <a:extLst>
              <a:ext uri="{FF2B5EF4-FFF2-40B4-BE49-F238E27FC236}">
                <a16:creationId xmlns:a16="http://schemas.microsoft.com/office/drawing/2014/main" id="{892F5552-4E33-4AA2-ADFC-C3A415D2AED9}"/>
              </a:ext>
            </a:extLst>
          </p:cNvPr>
          <p:cNvPicPr>
            <a:picLocks noChangeAspect="1"/>
          </p:cNvPicPr>
          <p:nvPr/>
        </p:nvPicPr>
        <p:blipFill rotWithShape="1">
          <a:blip r:embed="rId6">
            <a:extLst>
              <a:ext uri="{28A0092B-C50C-407E-A947-70E740481C1C}">
                <a14:useLocalDpi xmlns:a14="http://schemas.microsoft.com/office/drawing/2010/main" val="0"/>
              </a:ext>
            </a:extLst>
          </a:blip>
          <a:srcRect t="6294"/>
          <a:stretch/>
        </p:blipFill>
        <p:spPr>
          <a:xfrm>
            <a:off x="3441297" y="849931"/>
            <a:ext cx="2971800" cy="2450581"/>
          </a:xfrm>
          <a:prstGeom prst="rect">
            <a:avLst/>
          </a:prstGeom>
        </p:spPr>
      </p:pic>
      <p:pic>
        <p:nvPicPr>
          <p:cNvPr id="14" name="Picture 13">
            <a:extLst>
              <a:ext uri="{FF2B5EF4-FFF2-40B4-BE49-F238E27FC236}">
                <a16:creationId xmlns:a16="http://schemas.microsoft.com/office/drawing/2014/main" id="{8A6F604F-0D0D-42BB-9837-3427D88D17A0}"/>
              </a:ext>
            </a:extLst>
          </p:cNvPr>
          <p:cNvPicPr>
            <a:picLocks noChangeAspect="1"/>
          </p:cNvPicPr>
          <p:nvPr/>
        </p:nvPicPr>
        <p:blipFill rotWithShape="1">
          <a:blip r:embed="rId7">
            <a:extLst>
              <a:ext uri="{28A0092B-C50C-407E-A947-70E740481C1C}">
                <a14:useLocalDpi xmlns:a14="http://schemas.microsoft.com/office/drawing/2010/main" val="0"/>
              </a:ext>
            </a:extLst>
          </a:blip>
          <a:srcRect t="6294"/>
          <a:stretch/>
        </p:blipFill>
        <p:spPr>
          <a:xfrm>
            <a:off x="449407" y="845571"/>
            <a:ext cx="2971800" cy="2450581"/>
          </a:xfrm>
          <a:prstGeom prst="rect">
            <a:avLst/>
          </a:prstGeom>
        </p:spPr>
      </p:pic>
      <p:sp>
        <p:nvSpPr>
          <p:cNvPr id="15" name="TextBox 14">
            <a:extLst>
              <a:ext uri="{FF2B5EF4-FFF2-40B4-BE49-F238E27FC236}">
                <a16:creationId xmlns:a16="http://schemas.microsoft.com/office/drawing/2014/main" id="{4E900173-0102-48C3-AD09-00EF7447901A}"/>
              </a:ext>
            </a:extLst>
          </p:cNvPr>
          <p:cNvSpPr txBox="1"/>
          <p:nvPr/>
        </p:nvSpPr>
        <p:spPr>
          <a:xfrm>
            <a:off x="9635832" y="825544"/>
            <a:ext cx="1587500"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10/23/2022</a:t>
            </a:r>
          </a:p>
        </p:txBody>
      </p:sp>
      <p:sp>
        <p:nvSpPr>
          <p:cNvPr id="16" name="Rectangle 15">
            <a:extLst>
              <a:ext uri="{FF2B5EF4-FFF2-40B4-BE49-F238E27FC236}">
                <a16:creationId xmlns:a16="http://schemas.microsoft.com/office/drawing/2014/main" id="{D4FE6400-B972-4C40-8619-323F76441C34}"/>
              </a:ext>
            </a:extLst>
          </p:cNvPr>
          <p:cNvSpPr/>
          <p:nvPr/>
        </p:nvSpPr>
        <p:spPr>
          <a:xfrm>
            <a:off x="1622322" y="3513980"/>
            <a:ext cx="586180" cy="325841"/>
          </a:xfrm>
          <a:prstGeom prst="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98F5D7CB-28E8-4AE6-9FBE-F41C10CC01A7}"/>
              </a:ext>
            </a:extLst>
          </p:cNvPr>
          <p:cNvCxnSpPr>
            <a:cxnSpLocks/>
          </p:cNvCxnSpPr>
          <p:nvPr/>
        </p:nvCxnSpPr>
        <p:spPr>
          <a:xfrm>
            <a:off x="4891424" y="3244937"/>
            <a:ext cx="0" cy="260930"/>
          </a:xfrm>
          <a:prstGeom prst="line">
            <a:avLst/>
          </a:prstGeom>
          <a:ln w="28575">
            <a:solidFill>
              <a:srgbClr val="FF66FF"/>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B8016644-0FA6-4B25-ABCA-10CFEE2F698E}"/>
              </a:ext>
            </a:extLst>
          </p:cNvPr>
          <p:cNvCxnSpPr/>
          <p:nvPr/>
        </p:nvCxnSpPr>
        <p:spPr>
          <a:xfrm>
            <a:off x="1935307" y="3244937"/>
            <a:ext cx="7681304" cy="0"/>
          </a:xfrm>
          <a:prstGeom prst="line">
            <a:avLst/>
          </a:prstGeom>
          <a:ln w="28575">
            <a:solidFill>
              <a:srgbClr val="FF66FF"/>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E8CFB909-DA9C-4994-8786-8C348F6693F4}"/>
              </a:ext>
            </a:extLst>
          </p:cNvPr>
          <p:cNvSpPr txBox="1"/>
          <p:nvPr/>
        </p:nvSpPr>
        <p:spPr>
          <a:xfrm>
            <a:off x="9641767" y="2975776"/>
            <a:ext cx="2210246" cy="60016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100" dirty="0">
                <a:latin typeface="Times New Roman" panose="02020603050405020304" pitchFamily="18" charset="0"/>
                <a:cs typeface="Times New Roman" panose="02020603050405020304" pitchFamily="18" charset="0"/>
              </a:rPr>
              <a:t>Straylight can also be found in the ZONP region in AHI data, which is known as the </a:t>
            </a:r>
            <a:r>
              <a:rPr lang="en-US" sz="1100" b="1" dirty="0">
                <a:solidFill>
                  <a:srgbClr val="FF0000"/>
                </a:solidFill>
                <a:latin typeface="Times New Roman" panose="02020603050405020304" pitchFamily="18" charset="0"/>
                <a:cs typeface="Times New Roman" panose="02020603050405020304" pitchFamily="18" charset="0"/>
              </a:rPr>
              <a:t>“sneak path”.</a:t>
            </a:r>
          </a:p>
        </p:txBody>
      </p:sp>
      <p:cxnSp>
        <p:nvCxnSpPr>
          <p:cNvPr id="20" name="Straight Connector 19">
            <a:extLst>
              <a:ext uri="{FF2B5EF4-FFF2-40B4-BE49-F238E27FC236}">
                <a16:creationId xmlns:a16="http://schemas.microsoft.com/office/drawing/2014/main" id="{6F564351-719E-4370-A866-E3F2BCE3464F}"/>
              </a:ext>
            </a:extLst>
          </p:cNvPr>
          <p:cNvCxnSpPr>
            <a:cxnSpLocks/>
          </p:cNvCxnSpPr>
          <p:nvPr/>
        </p:nvCxnSpPr>
        <p:spPr>
          <a:xfrm>
            <a:off x="1935307" y="3245265"/>
            <a:ext cx="0" cy="260930"/>
          </a:xfrm>
          <a:prstGeom prst="line">
            <a:avLst/>
          </a:prstGeom>
          <a:ln w="28575">
            <a:solidFill>
              <a:srgbClr val="FF66FF"/>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E59C04C3-14FB-41B1-A9BF-0732CC4A278C}"/>
              </a:ext>
            </a:extLst>
          </p:cNvPr>
          <p:cNvSpPr/>
          <p:nvPr/>
        </p:nvSpPr>
        <p:spPr>
          <a:xfrm>
            <a:off x="4598334" y="3524857"/>
            <a:ext cx="586180" cy="325841"/>
          </a:xfrm>
          <a:prstGeom prst="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8D766F4D-DE38-4EB6-B109-C8AC3ED63BC6}"/>
              </a:ext>
            </a:extLst>
          </p:cNvPr>
          <p:cNvSpPr>
            <a:spLocks noGrp="1"/>
          </p:cNvSpPr>
          <p:nvPr>
            <p:ph idx="1"/>
          </p:nvPr>
        </p:nvSpPr>
        <p:spPr>
          <a:xfrm>
            <a:off x="1597159" y="755711"/>
            <a:ext cx="1582994" cy="461443"/>
          </a:xfrm>
        </p:spPr>
        <p:txBody>
          <a:bodyPr/>
          <a:lstStyle/>
          <a:p>
            <a:pPr marL="457188" lvl="1" indent="0">
              <a:buNone/>
            </a:pPr>
            <a:r>
              <a:rPr lang="en-US" sz="1400" b="1" dirty="0"/>
              <a:t>GOES-16</a:t>
            </a:r>
          </a:p>
        </p:txBody>
      </p:sp>
      <p:sp>
        <p:nvSpPr>
          <p:cNvPr id="23" name="Content Placeholder 2">
            <a:extLst>
              <a:ext uri="{FF2B5EF4-FFF2-40B4-BE49-F238E27FC236}">
                <a16:creationId xmlns:a16="http://schemas.microsoft.com/office/drawing/2014/main" id="{FD85DA42-C14E-48BF-A6D8-D6F6544705B7}"/>
              </a:ext>
            </a:extLst>
          </p:cNvPr>
          <p:cNvSpPr txBox="1">
            <a:spLocks/>
          </p:cNvSpPr>
          <p:nvPr/>
        </p:nvSpPr>
        <p:spPr bwMode="auto">
          <a:xfrm>
            <a:off x="4568959" y="757096"/>
            <a:ext cx="1582994" cy="4614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32" indent="-285744"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2971" indent="-228594"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160" indent="-228594"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349" indent="-228594"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marL="457188" lvl="1" indent="0">
              <a:buFont typeface="Wingdings" pitchFamily="2" charset="2"/>
              <a:buNone/>
            </a:pPr>
            <a:r>
              <a:rPr lang="en-US" sz="1400" b="1" kern="0" dirty="0"/>
              <a:t>GOES-17</a:t>
            </a:r>
          </a:p>
        </p:txBody>
      </p:sp>
      <p:sp>
        <p:nvSpPr>
          <p:cNvPr id="24" name="Content Placeholder 2">
            <a:extLst>
              <a:ext uri="{FF2B5EF4-FFF2-40B4-BE49-F238E27FC236}">
                <a16:creationId xmlns:a16="http://schemas.microsoft.com/office/drawing/2014/main" id="{CA5DE60D-E2F9-446B-8ADB-7B9584C64E4B}"/>
              </a:ext>
            </a:extLst>
          </p:cNvPr>
          <p:cNvSpPr txBox="1">
            <a:spLocks/>
          </p:cNvSpPr>
          <p:nvPr/>
        </p:nvSpPr>
        <p:spPr bwMode="auto">
          <a:xfrm>
            <a:off x="7445757" y="765543"/>
            <a:ext cx="1582994" cy="4614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32" indent="-285744"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2971" indent="-228594"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160" indent="-228594"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349" indent="-228594"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marL="457188" lvl="1" indent="0">
              <a:buFont typeface="Wingdings" pitchFamily="2" charset="2"/>
              <a:buNone/>
            </a:pPr>
            <a:r>
              <a:rPr lang="en-US" sz="1400" b="1" kern="0" dirty="0"/>
              <a:t>GOES-18</a:t>
            </a:r>
          </a:p>
        </p:txBody>
      </p:sp>
      <p:sp>
        <p:nvSpPr>
          <p:cNvPr id="25" name="Content Placeholder 2">
            <a:extLst>
              <a:ext uri="{FF2B5EF4-FFF2-40B4-BE49-F238E27FC236}">
                <a16:creationId xmlns:a16="http://schemas.microsoft.com/office/drawing/2014/main" id="{66581B74-A42D-409C-938C-4D27A0157433}"/>
              </a:ext>
            </a:extLst>
          </p:cNvPr>
          <p:cNvSpPr txBox="1">
            <a:spLocks/>
          </p:cNvSpPr>
          <p:nvPr/>
        </p:nvSpPr>
        <p:spPr bwMode="auto">
          <a:xfrm>
            <a:off x="1058671" y="3253998"/>
            <a:ext cx="1994974" cy="4614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32" indent="-285744"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2971" indent="-228594"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160" indent="-228594"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349" indent="-228594"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marL="457188" lvl="1" indent="0">
              <a:buNone/>
            </a:pPr>
            <a:r>
              <a:rPr lang="en-US" sz="1400" b="1" kern="0" dirty="0"/>
              <a:t>Himawari-8 AHI  </a:t>
            </a:r>
          </a:p>
        </p:txBody>
      </p:sp>
      <p:sp>
        <p:nvSpPr>
          <p:cNvPr id="26" name="Content Placeholder 2">
            <a:extLst>
              <a:ext uri="{FF2B5EF4-FFF2-40B4-BE49-F238E27FC236}">
                <a16:creationId xmlns:a16="http://schemas.microsoft.com/office/drawing/2014/main" id="{6254F17D-8CD4-4CA0-9CF0-BA9BC974A4B9}"/>
              </a:ext>
            </a:extLst>
          </p:cNvPr>
          <p:cNvSpPr txBox="1">
            <a:spLocks/>
          </p:cNvSpPr>
          <p:nvPr/>
        </p:nvSpPr>
        <p:spPr bwMode="auto">
          <a:xfrm>
            <a:off x="4075858" y="3293292"/>
            <a:ext cx="1994974" cy="4614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32" indent="-285744"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2971" indent="-228594"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160" indent="-228594"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349" indent="-228594"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marL="457188" lvl="1" indent="0">
              <a:buNone/>
            </a:pPr>
            <a:r>
              <a:rPr lang="en-US" sz="1400" b="1" kern="0" dirty="0"/>
              <a:t>Himawari-9 AHI  </a:t>
            </a:r>
          </a:p>
        </p:txBody>
      </p:sp>
      <p:sp>
        <p:nvSpPr>
          <p:cNvPr id="27" name="TextBox 26">
            <a:extLst>
              <a:ext uri="{FF2B5EF4-FFF2-40B4-BE49-F238E27FC236}">
                <a16:creationId xmlns:a16="http://schemas.microsoft.com/office/drawing/2014/main" id="{24B21740-4121-4FE8-A21A-FE1B65DED2E8}"/>
              </a:ext>
            </a:extLst>
          </p:cNvPr>
          <p:cNvSpPr txBox="1"/>
          <p:nvPr/>
        </p:nvSpPr>
        <p:spPr>
          <a:xfrm>
            <a:off x="1233277" y="5988965"/>
            <a:ext cx="9675109" cy="307777"/>
          </a:xfrm>
          <a:prstGeom prst="rect">
            <a:avLst/>
          </a:prstGeom>
          <a:noFill/>
        </p:spPr>
        <p:txBody>
          <a:bodyPr wrap="square" rtlCol="0">
            <a:spAutoFit/>
          </a:bodyPr>
          <a:lstStyle/>
          <a:p>
            <a:pPr marL="285750" indent="-285750">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The lowest straylight magnitudes is observed in G8 ABI as compared with the other four instruments for the selected timelines.</a:t>
            </a:r>
          </a:p>
        </p:txBody>
      </p:sp>
    </p:spTree>
    <p:extLst>
      <p:ext uri="{BB962C8B-B14F-4D97-AF65-F5344CB8AC3E}">
        <p14:creationId xmlns:p14="http://schemas.microsoft.com/office/powerpoint/2010/main" val="2817949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1024A-6526-44DE-88EC-5DF45C6D2BED}"/>
              </a:ext>
            </a:extLst>
          </p:cNvPr>
          <p:cNvSpPr>
            <a:spLocks noGrp="1"/>
          </p:cNvSpPr>
          <p:nvPr>
            <p:ph type="sldNum" sz="quarter" idx="10"/>
          </p:nvPr>
        </p:nvSpPr>
        <p:spPr/>
        <p:txBody>
          <a:bodyPr/>
          <a:lstStyle/>
          <a:p>
            <a:pPr>
              <a:defRPr/>
            </a:pPr>
            <a:fld id="{DA28AC38-E0E8-49D7-B2FE-71FD7C42C09E}" type="slidenum">
              <a:rPr lang="en-US" smtClean="0"/>
              <a:pPr>
                <a:defRPr/>
              </a:pPr>
              <a:t>14</a:t>
            </a:fld>
            <a:endParaRPr lang="en-US"/>
          </a:p>
        </p:txBody>
      </p:sp>
      <p:sp>
        <p:nvSpPr>
          <p:cNvPr id="6" name="Title 1">
            <a:extLst>
              <a:ext uri="{FF2B5EF4-FFF2-40B4-BE49-F238E27FC236}">
                <a16:creationId xmlns:a16="http://schemas.microsoft.com/office/drawing/2014/main" id="{7FC477BE-AD7B-4578-886A-1659F72CDE4D}"/>
              </a:ext>
            </a:extLst>
          </p:cNvPr>
          <p:cNvSpPr>
            <a:spLocks noGrp="1"/>
          </p:cNvSpPr>
          <p:nvPr>
            <p:ph type="title"/>
          </p:nvPr>
        </p:nvSpPr>
        <p:spPr>
          <a:xfrm>
            <a:off x="1991170" y="132628"/>
            <a:ext cx="8682527" cy="667472"/>
          </a:xfrm>
        </p:spPr>
        <p:txBody>
          <a:bodyPr/>
          <a:lstStyle/>
          <a:p>
            <a:r>
              <a:rPr lang="en-US" sz="2800" dirty="0"/>
              <a:t>Comparison between GOES ABI and Himawari AHI</a:t>
            </a:r>
          </a:p>
        </p:txBody>
      </p:sp>
      <p:pic>
        <p:nvPicPr>
          <p:cNvPr id="28" name="Picture 27">
            <a:extLst>
              <a:ext uri="{FF2B5EF4-FFF2-40B4-BE49-F238E27FC236}">
                <a16:creationId xmlns:a16="http://schemas.microsoft.com/office/drawing/2014/main" id="{F4C2E03F-DAB8-4F54-ADE9-52C0269834A2}"/>
              </a:ext>
            </a:extLst>
          </p:cNvPr>
          <p:cNvPicPr>
            <a:picLocks noChangeAspect="1"/>
          </p:cNvPicPr>
          <p:nvPr/>
        </p:nvPicPr>
        <p:blipFill rotWithShape="1">
          <a:blip r:embed="rId2">
            <a:extLst>
              <a:ext uri="{28A0092B-C50C-407E-A947-70E740481C1C}">
                <a14:useLocalDpi xmlns:a14="http://schemas.microsoft.com/office/drawing/2010/main" val="0"/>
              </a:ext>
            </a:extLst>
          </a:blip>
          <a:srcRect t="6612"/>
          <a:stretch/>
        </p:blipFill>
        <p:spPr>
          <a:xfrm>
            <a:off x="3482511" y="3488422"/>
            <a:ext cx="2971800" cy="2442269"/>
          </a:xfrm>
          <a:prstGeom prst="rect">
            <a:avLst/>
          </a:prstGeom>
        </p:spPr>
      </p:pic>
      <p:pic>
        <p:nvPicPr>
          <p:cNvPr id="29" name="Picture 28">
            <a:extLst>
              <a:ext uri="{FF2B5EF4-FFF2-40B4-BE49-F238E27FC236}">
                <a16:creationId xmlns:a16="http://schemas.microsoft.com/office/drawing/2014/main" id="{DC85BEDC-A64A-42ED-9B58-CB627C05E4BD}"/>
              </a:ext>
            </a:extLst>
          </p:cNvPr>
          <p:cNvPicPr>
            <a:picLocks noChangeAspect="1"/>
          </p:cNvPicPr>
          <p:nvPr/>
        </p:nvPicPr>
        <p:blipFill rotWithShape="1">
          <a:blip r:embed="rId3">
            <a:extLst>
              <a:ext uri="{28A0092B-C50C-407E-A947-70E740481C1C}">
                <a14:useLocalDpi xmlns:a14="http://schemas.microsoft.com/office/drawing/2010/main" val="0"/>
              </a:ext>
            </a:extLst>
          </a:blip>
          <a:srcRect t="6101" b="-1"/>
          <a:stretch/>
        </p:blipFill>
        <p:spPr>
          <a:xfrm>
            <a:off x="510711" y="858171"/>
            <a:ext cx="2971800" cy="2455647"/>
          </a:xfrm>
          <a:prstGeom prst="rect">
            <a:avLst/>
          </a:prstGeom>
        </p:spPr>
      </p:pic>
      <p:pic>
        <p:nvPicPr>
          <p:cNvPr id="30" name="Picture 29">
            <a:extLst>
              <a:ext uri="{FF2B5EF4-FFF2-40B4-BE49-F238E27FC236}">
                <a16:creationId xmlns:a16="http://schemas.microsoft.com/office/drawing/2014/main" id="{66791200-5D79-4722-91EF-C62C11EDC31A}"/>
              </a:ext>
            </a:extLst>
          </p:cNvPr>
          <p:cNvPicPr>
            <a:picLocks noChangeAspect="1"/>
          </p:cNvPicPr>
          <p:nvPr/>
        </p:nvPicPr>
        <p:blipFill rotWithShape="1">
          <a:blip r:embed="rId4">
            <a:extLst>
              <a:ext uri="{28A0092B-C50C-407E-A947-70E740481C1C}">
                <a14:useLocalDpi xmlns:a14="http://schemas.microsoft.com/office/drawing/2010/main" val="0"/>
              </a:ext>
            </a:extLst>
          </a:blip>
          <a:srcRect t="6612"/>
          <a:stretch/>
        </p:blipFill>
        <p:spPr>
          <a:xfrm>
            <a:off x="6307904" y="958006"/>
            <a:ext cx="2971800" cy="2442270"/>
          </a:xfrm>
          <a:prstGeom prst="rect">
            <a:avLst/>
          </a:prstGeom>
        </p:spPr>
      </p:pic>
      <p:sp>
        <p:nvSpPr>
          <p:cNvPr id="31" name="Rectangle 30">
            <a:extLst>
              <a:ext uri="{FF2B5EF4-FFF2-40B4-BE49-F238E27FC236}">
                <a16:creationId xmlns:a16="http://schemas.microsoft.com/office/drawing/2014/main" id="{7018F1F8-6551-4365-9865-2B7A3AB4C663}"/>
              </a:ext>
            </a:extLst>
          </p:cNvPr>
          <p:cNvSpPr/>
          <p:nvPr/>
        </p:nvSpPr>
        <p:spPr>
          <a:xfrm>
            <a:off x="1772464" y="1851447"/>
            <a:ext cx="313190" cy="339047"/>
          </a:xfrm>
          <a:prstGeom prst="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028B1F19-1D4A-41C0-A233-EC337745DEE5}"/>
              </a:ext>
            </a:extLst>
          </p:cNvPr>
          <p:cNvSpPr/>
          <p:nvPr/>
        </p:nvSpPr>
        <p:spPr>
          <a:xfrm>
            <a:off x="7548166" y="1933435"/>
            <a:ext cx="313190" cy="339047"/>
          </a:xfrm>
          <a:prstGeom prst="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Picture 32">
            <a:extLst>
              <a:ext uri="{FF2B5EF4-FFF2-40B4-BE49-F238E27FC236}">
                <a16:creationId xmlns:a16="http://schemas.microsoft.com/office/drawing/2014/main" id="{67AEFF88-697B-4AD5-A147-FC9030B18F8C}"/>
              </a:ext>
            </a:extLst>
          </p:cNvPr>
          <p:cNvPicPr>
            <a:picLocks noChangeAspect="1"/>
          </p:cNvPicPr>
          <p:nvPr/>
        </p:nvPicPr>
        <p:blipFill rotWithShape="1">
          <a:blip r:embed="rId5">
            <a:extLst>
              <a:ext uri="{28A0092B-C50C-407E-A947-70E740481C1C}">
                <a14:useLocalDpi xmlns:a14="http://schemas.microsoft.com/office/drawing/2010/main" val="0"/>
              </a:ext>
            </a:extLst>
          </a:blip>
          <a:srcRect l="12" t="6100" r="-12"/>
          <a:stretch/>
        </p:blipFill>
        <p:spPr>
          <a:xfrm>
            <a:off x="3482511" y="944628"/>
            <a:ext cx="2971800" cy="2455648"/>
          </a:xfrm>
          <a:prstGeom prst="rect">
            <a:avLst/>
          </a:prstGeom>
        </p:spPr>
      </p:pic>
      <p:sp>
        <p:nvSpPr>
          <p:cNvPr id="34" name="Rectangle 33">
            <a:extLst>
              <a:ext uri="{FF2B5EF4-FFF2-40B4-BE49-F238E27FC236}">
                <a16:creationId xmlns:a16="http://schemas.microsoft.com/office/drawing/2014/main" id="{EC09F486-B9BD-4364-9653-2333E641B67A}"/>
              </a:ext>
            </a:extLst>
          </p:cNvPr>
          <p:cNvSpPr/>
          <p:nvPr/>
        </p:nvSpPr>
        <p:spPr>
          <a:xfrm>
            <a:off x="4754452" y="1923160"/>
            <a:ext cx="313190" cy="339047"/>
          </a:xfrm>
          <a:prstGeom prst="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 name="Straight Connector 34">
            <a:extLst>
              <a:ext uri="{FF2B5EF4-FFF2-40B4-BE49-F238E27FC236}">
                <a16:creationId xmlns:a16="http://schemas.microsoft.com/office/drawing/2014/main" id="{10C036ED-919E-4A3E-9D56-8992439BE39E}"/>
              </a:ext>
            </a:extLst>
          </p:cNvPr>
          <p:cNvCxnSpPr>
            <a:cxnSpLocks/>
          </p:cNvCxnSpPr>
          <p:nvPr/>
        </p:nvCxnSpPr>
        <p:spPr>
          <a:xfrm flipV="1">
            <a:off x="1863388" y="2262207"/>
            <a:ext cx="0" cy="257060"/>
          </a:xfrm>
          <a:prstGeom prst="line">
            <a:avLst/>
          </a:prstGeom>
          <a:ln w="28575">
            <a:solidFill>
              <a:srgbClr val="FF66FF"/>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340F3603-3401-4B1A-8988-5742294DED35}"/>
              </a:ext>
            </a:extLst>
          </p:cNvPr>
          <p:cNvCxnSpPr>
            <a:cxnSpLocks/>
          </p:cNvCxnSpPr>
          <p:nvPr/>
        </p:nvCxnSpPr>
        <p:spPr>
          <a:xfrm flipV="1">
            <a:off x="4868665" y="2272482"/>
            <a:ext cx="0" cy="234595"/>
          </a:xfrm>
          <a:prstGeom prst="line">
            <a:avLst/>
          </a:prstGeom>
          <a:ln w="28575">
            <a:solidFill>
              <a:srgbClr val="FF66FF"/>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E74C7720-44C5-419D-823C-9AB8951F215E}"/>
              </a:ext>
            </a:extLst>
          </p:cNvPr>
          <p:cNvCxnSpPr>
            <a:cxnSpLocks/>
          </p:cNvCxnSpPr>
          <p:nvPr/>
        </p:nvCxnSpPr>
        <p:spPr>
          <a:xfrm>
            <a:off x="1863388" y="2507077"/>
            <a:ext cx="7681304" cy="0"/>
          </a:xfrm>
          <a:prstGeom prst="line">
            <a:avLst/>
          </a:prstGeom>
          <a:ln w="28575">
            <a:solidFill>
              <a:srgbClr val="FF66FF"/>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790310E5-A5DA-45C1-8930-0AA7AFA8533A}"/>
              </a:ext>
            </a:extLst>
          </p:cNvPr>
          <p:cNvCxnSpPr>
            <a:cxnSpLocks/>
          </p:cNvCxnSpPr>
          <p:nvPr/>
        </p:nvCxnSpPr>
        <p:spPr>
          <a:xfrm flipV="1">
            <a:off x="7704332" y="2262207"/>
            <a:ext cx="0" cy="234595"/>
          </a:xfrm>
          <a:prstGeom prst="line">
            <a:avLst/>
          </a:prstGeom>
          <a:ln w="28575">
            <a:solidFill>
              <a:srgbClr val="FF66FF"/>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636D2A9E-43F5-4B1F-B4E9-60F85CE0F861}"/>
              </a:ext>
            </a:extLst>
          </p:cNvPr>
          <p:cNvSpPr txBox="1"/>
          <p:nvPr/>
        </p:nvSpPr>
        <p:spPr>
          <a:xfrm>
            <a:off x="9461884" y="2190494"/>
            <a:ext cx="2709498" cy="60016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1100" dirty="0">
                <a:latin typeface="Times New Roman" panose="02020603050405020304" pitchFamily="18" charset="0"/>
                <a:cs typeface="Times New Roman" panose="02020603050405020304" pitchFamily="18" charset="0"/>
              </a:rPr>
              <a:t>ABIs have the </a:t>
            </a:r>
            <a:r>
              <a:rPr lang="en-US" sz="1100" b="1" dirty="0">
                <a:solidFill>
                  <a:srgbClr val="FF0000"/>
                </a:solidFill>
                <a:latin typeface="Times New Roman" panose="02020603050405020304" pitchFamily="18" charset="0"/>
                <a:cs typeface="Times New Roman" panose="02020603050405020304" pitchFamily="18" charset="0"/>
              </a:rPr>
              <a:t>bright object avoidance (BOA)</a:t>
            </a:r>
            <a:r>
              <a:rPr lang="en-US" sz="1100" dirty="0">
                <a:latin typeface="Times New Roman" panose="02020603050405020304" pitchFamily="18" charset="0"/>
                <a:cs typeface="Times New Roman" panose="02020603050405020304" pitchFamily="18" charset="0"/>
              </a:rPr>
              <a:t> mechanism, which can automatically exclude those seriously contaminated pixels.</a:t>
            </a:r>
          </a:p>
        </p:txBody>
      </p:sp>
      <p:pic>
        <p:nvPicPr>
          <p:cNvPr id="40" name="Picture 39">
            <a:extLst>
              <a:ext uri="{FF2B5EF4-FFF2-40B4-BE49-F238E27FC236}">
                <a16:creationId xmlns:a16="http://schemas.microsoft.com/office/drawing/2014/main" id="{E1F29631-C387-418C-B2C8-2D445E58D6C3}"/>
              </a:ext>
            </a:extLst>
          </p:cNvPr>
          <p:cNvPicPr>
            <a:picLocks noChangeAspect="1"/>
          </p:cNvPicPr>
          <p:nvPr/>
        </p:nvPicPr>
        <p:blipFill rotWithShape="1">
          <a:blip r:embed="rId6">
            <a:extLst>
              <a:ext uri="{28A0092B-C50C-407E-A947-70E740481C1C}">
                <a14:useLocalDpi xmlns:a14="http://schemas.microsoft.com/office/drawing/2010/main" val="0"/>
              </a:ext>
            </a:extLst>
          </a:blip>
          <a:srcRect t="7718"/>
          <a:stretch/>
        </p:blipFill>
        <p:spPr>
          <a:xfrm>
            <a:off x="524316" y="3486733"/>
            <a:ext cx="3122676" cy="2413346"/>
          </a:xfrm>
          <a:prstGeom prst="rect">
            <a:avLst/>
          </a:prstGeom>
        </p:spPr>
      </p:pic>
      <p:sp>
        <p:nvSpPr>
          <p:cNvPr id="41" name="TextBox 40">
            <a:extLst>
              <a:ext uri="{FF2B5EF4-FFF2-40B4-BE49-F238E27FC236}">
                <a16:creationId xmlns:a16="http://schemas.microsoft.com/office/drawing/2014/main" id="{57FCD6B6-49F7-4B40-B5FA-1785315ACF57}"/>
              </a:ext>
            </a:extLst>
          </p:cNvPr>
          <p:cNvSpPr txBox="1"/>
          <p:nvPr/>
        </p:nvSpPr>
        <p:spPr>
          <a:xfrm>
            <a:off x="625110" y="5894748"/>
            <a:ext cx="11053685" cy="307777"/>
          </a:xfrm>
          <a:prstGeom prst="rect">
            <a:avLst/>
          </a:prstGeom>
          <a:noFill/>
        </p:spPr>
        <p:txBody>
          <a:bodyPr wrap="square" rtlCol="0">
            <a:spAutoFit/>
          </a:bodyPr>
          <a:lstStyle/>
          <a:p>
            <a:pPr marL="285750" indent="-285750">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The straylight magnitudes in G16 (red) and G18 (blue) ABIs are overall lower than the other three instruments for the selected timelines.</a:t>
            </a:r>
          </a:p>
        </p:txBody>
      </p:sp>
      <p:sp>
        <p:nvSpPr>
          <p:cNvPr id="42" name="TextBox 41">
            <a:extLst>
              <a:ext uri="{FF2B5EF4-FFF2-40B4-BE49-F238E27FC236}">
                <a16:creationId xmlns:a16="http://schemas.microsoft.com/office/drawing/2014/main" id="{75951F92-E96D-4153-A275-F4F1A3631E7C}"/>
              </a:ext>
            </a:extLst>
          </p:cNvPr>
          <p:cNvSpPr txBox="1"/>
          <p:nvPr/>
        </p:nvSpPr>
        <p:spPr>
          <a:xfrm>
            <a:off x="8237254" y="3780197"/>
            <a:ext cx="753035" cy="307777"/>
          </a:xfrm>
          <a:prstGeom prst="rect">
            <a:avLst/>
          </a:prstGeom>
          <a:noFill/>
        </p:spPr>
        <p:txBody>
          <a:bodyPr wrap="square">
            <a:spAutoFit/>
          </a:bodyPr>
          <a:lstStyle/>
          <a:p>
            <a:r>
              <a:rPr lang="en-US" sz="1400" b="1" dirty="0">
                <a:solidFill>
                  <a:schemeClr val="tx1"/>
                </a:solidFill>
                <a:effectLst/>
                <a:latin typeface="Times New Roman" panose="02020603050405020304" pitchFamily="18" charset="0"/>
                <a:cs typeface="Times New Roman" panose="02020603050405020304" pitchFamily="18" charset="0"/>
              </a:rPr>
              <a:t>ZRDQ</a:t>
            </a:r>
            <a:endParaRPr lang="en-US" dirty="0"/>
          </a:p>
        </p:txBody>
      </p:sp>
      <p:sp>
        <p:nvSpPr>
          <p:cNvPr id="43" name="TextBox 42">
            <a:extLst>
              <a:ext uri="{FF2B5EF4-FFF2-40B4-BE49-F238E27FC236}">
                <a16:creationId xmlns:a16="http://schemas.microsoft.com/office/drawing/2014/main" id="{8C9F4A69-71F8-47BF-B787-4C1584F80722}"/>
              </a:ext>
            </a:extLst>
          </p:cNvPr>
          <p:cNvSpPr txBox="1"/>
          <p:nvPr/>
        </p:nvSpPr>
        <p:spPr>
          <a:xfrm>
            <a:off x="10031487" y="3781606"/>
            <a:ext cx="753035" cy="307777"/>
          </a:xfrm>
          <a:prstGeom prst="rect">
            <a:avLst/>
          </a:prstGeom>
          <a:noFill/>
        </p:spPr>
        <p:txBody>
          <a:bodyPr wrap="square">
            <a:spAutoFit/>
          </a:bodyPr>
          <a:lstStyle/>
          <a:p>
            <a:r>
              <a:rPr lang="en-US" sz="1400" b="1" dirty="0">
                <a:solidFill>
                  <a:schemeClr val="tx1"/>
                </a:solidFill>
                <a:effectLst/>
                <a:latin typeface="Times New Roman" panose="02020603050405020304" pitchFamily="18" charset="0"/>
                <a:cs typeface="Times New Roman" panose="02020603050405020304" pitchFamily="18" charset="0"/>
              </a:rPr>
              <a:t>ZONP</a:t>
            </a:r>
            <a:endParaRPr lang="en-US" dirty="0"/>
          </a:p>
        </p:txBody>
      </p:sp>
      <p:sp>
        <p:nvSpPr>
          <p:cNvPr id="44" name="Content Placeholder 2">
            <a:extLst>
              <a:ext uri="{FF2B5EF4-FFF2-40B4-BE49-F238E27FC236}">
                <a16:creationId xmlns:a16="http://schemas.microsoft.com/office/drawing/2014/main" id="{65CA5EC6-BF31-48C9-BBA2-24D02170214A}"/>
              </a:ext>
            </a:extLst>
          </p:cNvPr>
          <p:cNvSpPr>
            <a:spLocks noGrp="1"/>
          </p:cNvSpPr>
          <p:nvPr>
            <p:ph idx="1"/>
          </p:nvPr>
        </p:nvSpPr>
        <p:spPr>
          <a:xfrm>
            <a:off x="1597159" y="893366"/>
            <a:ext cx="1582994" cy="461443"/>
          </a:xfrm>
        </p:spPr>
        <p:txBody>
          <a:bodyPr/>
          <a:lstStyle/>
          <a:p>
            <a:pPr marL="457188" lvl="1" indent="0">
              <a:buNone/>
            </a:pPr>
            <a:r>
              <a:rPr lang="en-US" sz="1400" b="1" dirty="0"/>
              <a:t>GOES-16</a:t>
            </a:r>
          </a:p>
        </p:txBody>
      </p:sp>
      <p:sp>
        <p:nvSpPr>
          <p:cNvPr id="45" name="Content Placeholder 2">
            <a:extLst>
              <a:ext uri="{FF2B5EF4-FFF2-40B4-BE49-F238E27FC236}">
                <a16:creationId xmlns:a16="http://schemas.microsoft.com/office/drawing/2014/main" id="{D155F947-019D-4677-83A2-9707BAE8EED9}"/>
              </a:ext>
            </a:extLst>
          </p:cNvPr>
          <p:cNvSpPr txBox="1">
            <a:spLocks/>
          </p:cNvSpPr>
          <p:nvPr/>
        </p:nvSpPr>
        <p:spPr bwMode="auto">
          <a:xfrm>
            <a:off x="4568959" y="943911"/>
            <a:ext cx="1582994" cy="4614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32" indent="-285744"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2971" indent="-228594"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160" indent="-228594"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349" indent="-228594"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marL="457188" lvl="1" indent="0">
              <a:buFont typeface="Wingdings" pitchFamily="2" charset="2"/>
              <a:buNone/>
            </a:pPr>
            <a:r>
              <a:rPr lang="en-US" sz="1400" b="1" kern="0" dirty="0"/>
              <a:t>GOES-17</a:t>
            </a:r>
          </a:p>
        </p:txBody>
      </p:sp>
      <p:sp>
        <p:nvSpPr>
          <p:cNvPr id="46" name="Content Placeholder 2">
            <a:extLst>
              <a:ext uri="{FF2B5EF4-FFF2-40B4-BE49-F238E27FC236}">
                <a16:creationId xmlns:a16="http://schemas.microsoft.com/office/drawing/2014/main" id="{F818DC73-62DB-4BDB-8113-0F6178D4F3A0}"/>
              </a:ext>
            </a:extLst>
          </p:cNvPr>
          <p:cNvSpPr txBox="1">
            <a:spLocks/>
          </p:cNvSpPr>
          <p:nvPr/>
        </p:nvSpPr>
        <p:spPr bwMode="auto">
          <a:xfrm>
            <a:off x="7445757" y="952358"/>
            <a:ext cx="1582994" cy="4614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32" indent="-285744"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2971" indent="-228594"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160" indent="-228594"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349" indent="-228594"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marL="457188" lvl="1" indent="0">
              <a:buFont typeface="Wingdings" pitchFamily="2" charset="2"/>
              <a:buNone/>
            </a:pPr>
            <a:r>
              <a:rPr lang="en-US" sz="1400" b="1" kern="0" dirty="0"/>
              <a:t>GOES-18</a:t>
            </a:r>
          </a:p>
        </p:txBody>
      </p:sp>
      <p:sp>
        <p:nvSpPr>
          <p:cNvPr id="47" name="Content Placeholder 2">
            <a:extLst>
              <a:ext uri="{FF2B5EF4-FFF2-40B4-BE49-F238E27FC236}">
                <a16:creationId xmlns:a16="http://schemas.microsoft.com/office/drawing/2014/main" id="{9CF387C0-AE81-47EB-9982-409AC4DD2777}"/>
              </a:ext>
            </a:extLst>
          </p:cNvPr>
          <p:cNvSpPr txBox="1">
            <a:spLocks/>
          </p:cNvSpPr>
          <p:nvPr/>
        </p:nvSpPr>
        <p:spPr bwMode="auto">
          <a:xfrm>
            <a:off x="1058671" y="3440813"/>
            <a:ext cx="1994974" cy="4614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32" indent="-285744"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2971" indent="-228594"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160" indent="-228594"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349" indent="-228594"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marL="457188" lvl="1" indent="0">
              <a:buNone/>
            </a:pPr>
            <a:r>
              <a:rPr lang="en-US" sz="1400" b="1" kern="0" dirty="0"/>
              <a:t>Himawari-8 AHI  </a:t>
            </a:r>
          </a:p>
        </p:txBody>
      </p:sp>
      <p:sp>
        <p:nvSpPr>
          <p:cNvPr id="48" name="Content Placeholder 2">
            <a:extLst>
              <a:ext uri="{FF2B5EF4-FFF2-40B4-BE49-F238E27FC236}">
                <a16:creationId xmlns:a16="http://schemas.microsoft.com/office/drawing/2014/main" id="{66C6389E-0265-4969-9EEC-4DF9DE5D3FE2}"/>
              </a:ext>
            </a:extLst>
          </p:cNvPr>
          <p:cNvSpPr txBox="1">
            <a:spLocks/>
          </p:cNvSpPr>
          <p:nvPr/>
        </p:nvSpPr>
        <p:spPr bwMode="auto">
          <a:xfrm>
            <a:off x="4075858" y="3480107"/>
            <a:ext cx="1994974" cy="4614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32" indent="-285744"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2971" indent="-228594"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160" indent="-228594"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349" indent="-228594"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marL="457188" lvl="1" indent="0">
              <a:buNone/>
            </a:pPr>
            <a:r>
              <a:rPr lang="en-US" sz="1400" b="1" kern="0" dirty="0"/>
              <a:t>Himawari-9 AHI  </a:t>
            </a:r>
          </a:p>
        </p:txBody>
      </p:sp>
      <p:grpSp>
        <p:nvGrpSpPr>
          <p:cNvPr id="50" name="Group 49">
            <a:extLst>
              <a:ext uri="{FF2B5EF4-FFF2-40B4-BE49-F238E27FC236}">
                <a16:creationId xmlns:a16="http://schemas.microsoft.com/office/drawing/2014/main" id="{B6CC8183-D940-47E2-B6F6-8EA09A05E575}"/>
              </a:ext>
            </a:extLst>
          </p:cNvPr>
          <p:cNvGrpSpPr/>
          <p:nvPr/>
        </p:nvGrpSpPr>
        <p:grpSpPr>
          <a:xfrm>
            <a:off x="6599734" y="3386364"/>
            <a:ext cx="5205328" cy="2500069"/>
            <a:chOff x="6599734" y="3661668"/>
            <a:chExt cx="5205328" cy="2500069"/>
          </a:xfrm>
        </p:grpSpPr>
        <p:pic>
          <p:nvPicPr>
            <p:cNvPr id="51" name="Picture 50">
              <a:extLst>
                <a:ext uri="{FF2B5EF4-FFF2-40B4-BE49-F238E27FC236}">
                  <a16:creationId xmlns:a16="http://schemas.microsoft.com/office/drawing/2014/main" id="{F28CF8DC-0FC7-4D30-AB80-E920D65DD5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9734" y="3661668"/>
              <a:ext cx="5205328" cy="2500069"/>
            </a:xfrm>
            <a:prstGeom prst="rect">
              <a:avLst/>
            </a:prstGeom>
          </p:spPr>
        </p:pic>
        <p:sp>
          <p:nvSpPr>
            <p:cNvPr id="52" name="Rectangle 51">
              <a:extLst>
                <a:ext uri="{FF2B5EF4-FFF2-40B4-BE49-F238E27FC236}">
                  <a16:creationId xmlns:a16="http://schemas.microsoft.com/office/drawing/2014/main" id="{163BACEB-A8A1-4991-A3BC-C56352B5DCD9}"/>
                </a:ext>
              </a:extLst>
            </p:cNvPr>
            <p:cNvSpPr/>
            <p:nvPr/>
          </p:nvSpPr>
          <p:spPr>
            <a:xfrm>
              <a:off x="7556063" y="3709541"/>
              <a:ext cx="3741368" cy="239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Straylight magnitude comparisons</a:t>
              </a:r>
            </a:p>
          </p:txBody>
        </p:sp>
      </p:grpSp>
      <p:sp>
        <p:nvSpPr>
          <p:cNvPr id="53" name="TextBox 52">
            <a:extLst>
              <a:ext uri="{FF2B5EF4-FFF2-40B4-BE49-F238E27FC236}">
                <a16:creationId xmlns:a16="http://schemas.microsoft.com/office/drawing/2014/main" id="{77E2E10A-1666-4226-A6C6-937FFC3B95E0}"/>
              </a:ext>
            </a:extLst>
          </p:cNvPr>
          <p:cNvSpPr txBox="1"/>
          <p:nvPr/>
        </p:nvSpPr>
        <p:spPr>
          <a:xfrm>
            <a:off x="9635832" y="825544"/>
            <a:ext cx="1587500"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09/20/2022</a:t>
            </a:r>
          </a:p>
        </p:txBody>
      </p:sp>
    </p:spTree>
    <p:extLst>
      <p:ext uri="{BB962C8B-B14F-4D97-AF65-F5344CB8AC3E}">
        <p14:creationId xmlns:p14="http://schemas.microsoft.com/office/powerpoint/2010/main" val="3916849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139D6-577A-4CD4-BD96-62AC1F3EBA6C}"/>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6C9882A6-6022-49E8-A85C-0429E0C38411}"/>
              </a:ext>
            </a:extLst>
          </p:cNvPr>
          <p:cNvSpPr>
            <a:spLocks noGrp="1"/>
          </p:cNvSpPr>
          <p:nvPr>
            <p:ph idx="1"/>
          </p:nvPr>
        </p:nvSpPr>
        <p:spPr/>
        <p:txBody>
          <a:bodyPr>
            <a:normAutofit fontScale="85000" lnSpcReduction="10000"/>
          </a:bodyPr>
          <a:lstStyle/>
          <a:p>
            <a:r>
              <a:rPr lang="en-US" dirty="0"/>
              <a:t>Stray light rejection around local midnight during eclipse season is a unique challenge for satellite instrument on geostationary orbit.</a:t>
            </a:r>
          </a:p>
          <a:p>
            <a:pPr lvl="1"/>
            <a:r>
              <a:rPr lang="en-US" dirty="0"/>
              <a:t>Especially for a 3-axis stabilized platform.</a:t>
            </a:r>
          </a:p>
          <a:p>
            <a:pPr lvl="1"/>
            <a:r>
              <a:rPr lang="en-US" dirty="0"/>
              <a:t>And for the shortwave infrared channels (such as 3.7 µm channel).</a:t>
            </a:r>
          </a:p>
          <a:p>
            <a:r>
              <a:rPr lang="en-US" dirty="0"/>
              <a:t>Six (of a total of seven) ABI-type instruments (GOES-16/17/18, AHI-8/9, and AMI) were routinely collecting data in various capacity in fall 2022.</a:t>
            </a:r>
          </a:p>
          <a:p>
            <a:pPr lvl="1"/>
            <a:r>
              <a:rPr lang="en-US" dirty="0"/>
              <a:t>That offered a rare opportunity to compare their performances.</a:t>
            </a:r>
          </a:p>
          <a:p>
            <a:r>
              <a:rPr lang="en-US" dirty="0"/>
              <a:t>It was found that:</a:t>
            </a:r>
          </a:p>
          <a:p>
            <a:pPr lvl="1"/>
            <a:r>
              <a:rPr lang="en-US" dirty="0"/>
              <a:t>Overall, ABI met the requirements for stray light rejection.</a:t>
            </a:r>
          </a:p>
          <a:p>
            <a:pPr lvl="2"/>
            <a:r>
              <a:rPr lang="en-US" dirty="0"/>
              <a:t>Among them, GOES-18 ABI is noticeably better, whereas GOES-17 ABI is slightly worse.</a:t>
            </a:r>
          </a:p>
          <a:p>
            <a:pPr lvl="1"/>
            <a:r>
              <a:rPr lang="en-US" dirty="0"/>
              <a:t>Both AHI are subject to serious stray light contamination.</a:t>
            </a:r>
          </a:p>
          <a:p>
            <a:r>
              <a:rPr lang="en-US" dirty="0"/>
              <a:t>AMI data are being analyzed. Results will be amended and reported later.</a:t>
            </a:r>
          </a:p>
        </p:txBody>
      </p:sp>
      <p:sp>
        <p:nvSpPr>
          <p:cNvPr id="4" name="Slide Number Placeholder 3">
            <a:extLst>
              <a:ext uri="{FF2B5EF4-FFF2-40B4-BE49-F238E27FC236}">
                <a16:creationId xmlns:a16="http://schemas.microsoft.com/office/drawing/2014/main" id="{B439378E-6944-4C03-8BBB-FA503D2DAFD0}"/>
              </a:ext>
            </a:extLst>
          </p:cNvPr>
          <p:cNvSpPr>
            <a:spLocks noGrp="1"/>
          </p:cNvSpPr>
          <p:nvPr>
            <p:ph type="sldNum" sz="quarter" idx="10"/>
          </p:nvPr>
        </p:nvSpPr>
        <p:spPr/>
        <p:txBody>
          <a:bodyPr/>
          <a:lstStyle/>
          <a:p>
            <a:pPr>
              <a:defRPr/>
            </a:pPr>
            <a:fld id="{DA28AC38-E0E8-49D7-B2FE-71FD7C42C09E}" type="slidenum">
              <a:rPr lang="en-US" smtClean="0"/>
              <a:pPr>
                <a:defRPr/>
              </a:pPr>
              <a:t>15</a:t>
            </a:fld>
            <a:endParaRPr lang="en-US"/>
          </a:p>
        </p:txBody>
      </p:sp>
    </p:spTree>
    <p:extLst>
      <p:ext uri="{BB962C8B-B14F-4D97-AF65-F5344CB8AC3E}">
        <p14:creationId xmlns:p14="http://schemas.microsoft.com/office/powerpoint/2010/main" val="3541563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1D0DE-9CAE-4BAE-B7EA-E188D03997D3}"/>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0752A85B-FA90-412D-A50B-98B4A1E4C846}"/>
              </a:ext>
            </a:extLst>
          </p:cNvPr>
          <p:cNvSpPr>
            <a:spLocks noGrp="1"/>
          </p:cNvSpPr>
          <p:nvPr>
            <p:ph idx="1"/>
          </p:nvPr>
        </p:nvSpPr>
        <p:spPr>
          <a:xfrm>
            <a:off x="598206" y="1149086"/>
            <a:ext cx="10984194" cy="4455301"/>
          </a:xfrm>
        </p:spPr>
        <p:txBody>
          <a:bodyPr>
            <a:normAutofit/>
          </a:bodyPr>
          <a:lstStyle/>
          <a:p>
            <a:pPr>
              <a:lnSpc>
                <a:spcPct val="120000"/>
              </a:lnSpc>
            </a:pPr>
            <a:r>
              <a:rPr lang="en-US" sz="2000" dirty="0"/>
              <a:t>The stray light discussed in this presentation was first discovered on 12 February 2015. Hours later, Takura Miyakawa shared this with a NOAA delegation visiting the </a:t>
            </a:r>
            <a:r>
              <a:rPr lang="en-US" sz="2000" dirty="0" err="1"/>
              <a:t>Himawari</a:t>
            </a:r>
            <a:r>
              <a:rPr lang="en-US" sz="2000" dirty="0"/>
              <a:t> Operation Enterprise Corporation (HOPE) in Tokyo. We thank JMA for timely sharing this information with us, which later led to significant improvement to the straylight rejection for ABI &amp; AMI.</a:t>
            </a:r>
          </a:p>
          <a:p>
            <a:pPr>
              <a:lnSpc>
                <a:spcPct val="120000"/>
              </a:lnSpc>
            </a:pPr>
            <a:r>
              <a:rPr lang="en-US" sz="2000" dirty="0"/>
              <a:t>The time difference technique that was used extensively in this work was originally inspired in a conversation with Tim </a:t>
            </a:r>
            <a:r>
              <a:rPr lang="en-US" sz="2000" dirty="0" err="1"/>
              <a:t>Schmit</a:t>
            </a:r>
            <a:r>
              <a:rPr lang="en-US" sz="2000" dirty="0"/>
              <a:t>.</a:t>
            </a:r>
          </a:p>
          <a:p>
            <a:pPr>
              <a:lnSpc>
                <a:spcPct val="120000"/>
              </a:lnSpc>
            </a:pPr>
            <a:r>
              <a:rPr lang="en-US" sz="2000" dirty="0"/>
              <a:t>Xi Shao developed the framework of converting from the ABI Fixed Grid Coordinate (FGC) to the Sun Centered Coordinate (SCC). </a:t>
            </a:r>
          </a:p>
          <a:p>
            <a:pPr>
              <a:lnSpc>
                <a:spcPct val="120000"/>
              </a:lnSpc>
            </a:pPr>
            <a:r>
              <a:rPr lang="en-US" sz="2000" dirty="0"/>
              <a:t>We thank JMA &amp; KMA colleagues for providing AHI &amp; AMI data for this study and other assistance.</a:t>
            </a:r>
          </a:p>
          <a:p>
            <a:pPr>
              <a:lnSpc>
                <a:spcPct val="120000"/>
              </a:lnSpc>
            </a:pPr>
            <a:r>
              <a:rPr lang="en-US" sz="2000" dirty="0"/>
              <a:t>This presentation is solely the opinions of the authors and does not constitute a statement of policy, decision, or position on behalf of NOAA or the U.S. government.</a:t>
            </a:r>
          </a:p>
        </p:txBody>
      </p:sp>
      <p:sp>
        <p:nvSpPr>
          <p:cNvPr id="4" name="Slide Number Placeholder 3">
            <a:extLst>
              <a:ext uri="{FF2B5EF4-FFF2-40B4-BE49-F238E27FC236}">
                <a16:creationId xmlns:a16="http://schemas.microsoft.com/office/drawing/2014/main" id="{D95C628E-01F8-4935-9E17-170A0AC16BA9}"/>
              </a:ext>
            </a:extLst>
          </p:cNvPr>
          <p:cNvSpPr>
            <a:spLocks noGrp="1"/>
          </p:cNvSpPr>
          <p:nvPr>
            <p:ph type="sldNum" sz="quarter" idx="10"/>
          </p:nvPr>
        </p:nvSpPr>
        <p:spPr/>
        <p:txBody>
          <a:bodyPr/>
          <a:lstStyle/>
          <a:p>
            <a:pPr>
              <a:defRPr/>
            </a:pPr>
            <a:fld id="{DA28AC38-E0E8-49D7-B2FE-71FD7C42C09E}" type="slidenum">
              <a:rPr lang="en-US" smtClean="0"/>
              <a:pPr>
                <a:defRPr/>
              </a:pPr>
              <a:t>16</a:t>
            </a:fld>
            <a:endParaRPr lang="en-US"/>
          </a:p>
        </p:txBody>
      </p:sp>
    </p:spTree>
    <p:extLst>
      <p:ext uri="{BB962C8B-B14F-4D97-AF65-F5344CB8AC3E}">
        <p14:creationId xmlns:p14="http://schemas.microsoft.com/office/powerpoint/2010/main" val="1252448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E453-0C26-4D86-BE88-0DDB70AF3619}"/>
              </a:ext>
            </a:extLst>
          </p:cNvPr>
          <p:cNvSpPr>
            <a:spLocks noGrp="1"/>
          </p:cNvSpPr>
          <p:nvPr>
            <p:ph type="title"/>
          </p:nvPr>
        </p:nvSpPr>
        <p:spPr>
          <a:xfrm>
            <a:off x="3444240" y="18329"/>
            <a:ext cx="4699635" cy="667472"/>
          </a:xfrm>
        </p:spPr>
        <p:txBody>
          <a:bodyPr/>
          <a:lstStyle/>
          <a:p>
            <a:r>
              <a:rPr lang="en-US" dirty="0"/>
              <a:t>Outline</a:t>
            </a:r>
          </a:p>
        </p:txBody>
      </p:sp>
      <p:sp>
        <p:nvSpPr>
          <p:cNvPr id="4" name="Slide Number Placeholder 3">
            <a:extLst>
              <a:ext uri="{FF2B5EF4-FFF2-40B4-BE49-F238E27FC236}">
                <a16:creationId xmlns:a16="http://schemas.microsoft.com/office/drawing/2014/main" id="{E409DDBA-8176-4BDC-873D-B81AC4E80FC6}"/>
              </a:ext>
            </a:extLst>
          </p:cNvPr>
          <p:cNvSpPr>
            <a:spLocks noGrp="1"/>
          </p:cNvSpPr>
          <p:nvPr>
            <p:ph type="sldNum" sz="quarter" idx="10"/>
          </p:nvPr>
        </p:nvSpPr>
        <p:spPr/>
        <p:txBody>
          <a:bodyPr/>
          <a:lstStyle/>
          <a:p>
            <a:pPr>
              <a:defRPr/>
            </a:pPr>
            <a:fld id="{DA28AC38-E0E8-49D7-B2FE-71FD7C42C09E}" type="slidenum">
              <a:rPr lang="en-US" smtClean="0"/>
              <a:pPr>
                <a:defRPr/>
              </a:pPr>
              <a:t>2</a:t>
            </a:fld>
            <a:endParaRPr lang="en-US"/>
          </a:p>
        </p:txBody>
      </p:sp>
      <p:sp>
        <p:nvSpPr>
          <p:cNvPr id="5" name="Content Placeholder 2">
            <a:extLst>
              <a:ext uri="{FF2B5EF4-FFF2-40B4-BE49-F238E27FC236}">
                <a16:creationId xmlns:a16="http://schemas.microsoft.com/office/drawing/2014/main" id="{77BE0E6C-E829-4486-8253-1E1099A9B101}"/>
              </a:ext>
            </a:extLst>
          </p:cNvPr>
          <p:cNvSpPr txBox="1">
            <a:spLocks/>
          </p:cNvSpPr>
          <p:nvPr/>
        </p:nvSpPr>
        <p:spPr bwMode="auto">
          <a:xfrm>
            <a:off x="1120877" y="1150037"/>
            <a:ext cx="8638420" cy="45579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kern="0" dirty="0"/>
              <a:t> Introduction</a:t>
            </a:r>
          </a:p>
          <a:p>
            <a:r>
              <a:rPr lang="en-US" sz="2800" kern="0" dirty="0"/>
              <a:t> Characterize GOES ABI straylight</a:t>
            </a:r>
          </a:p>
          <a:p>
            <a:pPr lvl="1"/>
            <a:r>
              <a:rPr lang="en-US" sz="2400" kern="0" dirty="0"/>
              <a:t>Time-difference processing and coordinate transformation</a:t>
            </a:r>
          </a:p>
          <a:p>
            <a:pPr lvl="1"/>
            <a:r>
              <a:rPr lang="en-US" sz="2400" kern="0" dirty="0"/>
              <a:t>Straylight magnitude estimation</a:t>
            </a:r>
            <a:endParaRPr lang="en-US" kern="0" dirty="0"/>
          </a:p>
          <a:p>
            <a:r>
              <a:rPr lang="en-US" sz="2800" kern="0" dirty="0"/>
              <a:t> Straylight in GOES ABI</a:t>
            </a:r>
          </a:p>
          <a:p>
            <a:r>
              <a:rPr lang="en-US" sz="2800" kern="0" dirty="0"/>
              <a:t> Straylight in Himawari AHI</a:t>
            </a:r>
          </a:p>
          <a:p>
            <a:r>
              <a:rPr lang="en-US" sz="2800" kern="0" dirty="0"/>
              <a:t> Comparison between GOES ABI and Himawari AHI</a:t>
            </a:r>
          </a:p>
          <a:p>
            <a:r>
              <a:rPr lang="en-US" sz="2800" kern="0" dirty="0"/>
              <a:t> Conclusions</a:t>
            </a:r>
          </a:p>
          <a:p>
            <a:r>
              <a:rPr lang="en-US" sz="2800" dirty="0"/>
              <a:t>Acknowledgements</a:t>
            </a:r>
          </a:p>
        </p:txBody>
      </p:sp>
    </p:spTree>
    <p:extLst>
      <p:ext uri="{BB962C8B-B14F-4D97-AF65-F5344CB8AC3E}">
        <p14:creationId xmlns:p14="http://schemas.microsoft.com/office/powerpoint/2010/main" val="3703623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72D93F0-CB1D-4392-84F9-CA5E4A76B210}"/>
              </a:ext>
            </a:extLst>
          </p:cNvPr>
          <p:cNvGrpSpPr/>
          <p:nvPr/>
        </p:nvGrpSpPr>
        <p:grpSpPr>
          <a:xfrm>
            <a:off x="423913" y="1792165"/>
            <a:ext cx="4874353" cy="4458001"/>
            <a:chOff x="423913" y="2096964"/>
            <a:chExt cx="4874353" cy="4458001"/>
          </a:xfrm>
        </p:grpSpPr>
        <p:pic>
          <p:nvPicPr>
            <p:cNvPr id="17" name="Picture 16">
              <a:extLst>
                <a:ext uri="{FF2B5EF4-FFF2-40B4-BE49-F238E27FC236}">
                  <a16:creationId xmlns:a16="http://schemas.microsoft.com/office/drawing/2014/main" id="{654DA11E-F4CC-4F1C-8543-04BB39AD17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12" b="19608"/>
            <a:stretch/>
          </p:blipFill>
          <p:spPr>
            <a:xfrm>
              <a:off x="423913" y="2340322"/>
              <a:ext cx="4874353" cy="4214643"/>
            </a:xfrm>
            <a:prstGeom prst="rect">
              <a:avLst/>
            </a:prstGeom>
          </p:spPr>
        </p:pic>
        <p:sp>
          <p:nvSpPr>
            <p:cNvPr id="21" name="TextBox 20">
              <a:extLst>
                <a:ext uri="{FF2B5EF4-FFF2-40B4-BE49-F238E27FC236}">
                  <a16:creationId xmlns:a16="http://schemas.microsoft.com/office/drawing/2014/main" id="{0A99B1DD-869C-462F-9320-D07D4A5AB5D2}"/>
                </a:ext>
              </a:extLst>
            </p:cNvPr>
            <p:cNvSpPr txBox="1"/>
            <p:nvPr/>
          </p:nvSpPr>
          <p:spPr>
            <a:xfrm>
              <a:off x="988643" y="2096964"/>
              <a:ext cx="4135808" cy="276999"/>
            </a:xfrm>
            <a:prstGeom prst="rect">
              <a:avLst/>
            </a:prstGeom>
            <a:noFill/>
          </p:spPr>
          <p:txBody>
            <a:bodyPr wrap="square">
              <a:spAutoFit/>
            </a:bodyPr>
            <a:lstStyle/>
            <a:p>
              <a:r>
                <a:rPr lang="en-US" sz="1200" b="1" dirty="0">
                  <a:solidFill>
                    <a:srgbClr val="0000FF"/>
                  </a:solidFill>
                  <a:latin typeface="Times New Roman" panose="02020603050405020304" pitchFamily="18" charset="0"/>
                  <a:cs typeface="Times New Roman" panose="02020603050405020304" pitchFamily="18" charset="0"/>
                </a:rPr>
                <a:t>Typical straylight signal observed in GOES-16 ABI CH07</a:t>
              </a:r>
            </a:p>
          </p:txBody>
        </p:sp>
        <p:sp>
          <p:nvSpPr>
            <p:cNvPr id="25" name="TextBox 24">
              <a:extLst>
                <a:ext uri="{FF2B5EF4-FFF2-40B4-BE49-F238E27FC236}">
                  <a16:creationId xmlns:a16="http://schemas.microsoft.com/office/drawing/2014/main" id="{DE897918-E4F5-422E-9573-12819EF88699}"/>
                </a:ext>
              </a:extLst>
            </p:cNvPr>
            <p:cNvSpPr txBox="1"/>
            <p:nvPr/>
          </p:nvSpPr>
          <p:spPr>
            <a:xfrm>
              <a:off x="2688807" y="2638271"/>
              <a:ext cx="1087575" cy="246221"/>
            </a:xfrm>
            <a:prstGeom prst="rect">
              <a:avLst/>
            </a:prstGeom>
            <a:noFill/>
          </p:spPr>
          <p:txBody>
            <a:bodyPr wrap="square">
              <a:spAutoFit/>
            </a:bodyPr>
            <a:lstStyle/>
            <a:p>
              <a:r>
                <a:rPr lang="en-US" sz="1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Exclusion Zone</a:t>
              </a:r>
              <a:endParaRPr lang="en-US" sz="1000" dirty="0">
                <a:solidFill>
                  <a:srgbClr val="FF0000"/>
                </a:solidFill>
                <a:effectLst>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3E4EBECA-3DC6-465D-940A-E34D83EBC017}"/>
                </a:ext>
              </a:extLst>
            </p:cNvPr>
            <p:cNvSpPr txBox="1"/>
            <p:nvPr/>
          </p:nvSpPr>
          <p:spPr>
            <a:xfrm>
              <a:off x="2328045" y="3201114"/>
              <a:ext cx="615101" cy="246221"/>
            </a:xfrm>
            <a:prstGeom prst="rect">
              <a:avLst/>
            </a:prstGeom>
            <a:noFill/>
          </p:spPr>
          <p:txBody>
            <a:bodyPr wrap="square">
              <a:spAutoFit/>
            </a:bodyPr>
            <a:lstStyle/>
            <a:p>
              <a:r>
                <a:rPr lang="en-US" sz="1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ZRDQ</a:t>
              </a:r>
              <a:endParaRPr lang="en-US" sz="1000" dirty="0">
                <a:solidFill>
                  <a:srgbClr val="FF0000"/>
                </a:solidFill>
                <a:effectLst>
                  <a:outerShdw blurRad="38100" dist="38100" dir="2700000" algn="tl">
                    <a:srgbClr val="000000">
                      <a:alpha val="43137"/>
                    </a:srgbClr>
                  </a:outerShdw>
                </a:effectLst>
              </a:endParaRPr>
            </a:p>
          </p:txBody>
        </p:sp>
        <p:sp>
          <p:nvSpPr>
            <p:cNvPr id="27" name="TextBox 26">
              <a:extLst>
                <a:ext uri="{FF2B5EF4-FFF2-40B4-BE49-F238E27FC236}">
                  <a16:creationId xmlns:a16="http://schemas.microsoft.com/office/drawing/2014/main" id="{565AD3AE-77EF-4781-A989-F6208AC5CC13}"/>
                </a:ext>
              </a:extLst>
            </p:cNvPr>
            <p:cNvSpPr txBox="1"/>
            <p:nvPr/>
          </p:nvSpPr>
          <p:spPr>
            <a:xfrm>
              <a:off x="2637406" y="4817199"/>
              <a:ext cx="611480" cy="253916"/>
            </a:xfrm>
            <a:prstGeom prst="rect">
              <a:avLst/>
            </a:prstGeom>
            <a:noFill/>
          </p:spPr>
          <p:txBody>
            <a:bodyPr wrap="square">
              <a:spAutoFit/>
            </a:bodyPr>
            <a:lstStyle/>
            <a:p>
              <a:r>
                <a:rPr lang="en-US" sz="105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ZONP</a:t>
              </a:r>
              <a:endParaRPr lang="en-US" sz="1050" dirty="0">
                <a:solidFill>
                  <a:srgbClr val="FF0000"/>
                </a:solidFill>
                <a:effectLst>
                  <a:outerShdw blurRad="38100" dist="38100" dir="2700000" algn="tl">
                    <a:srgbClr val="000000">
                      <a:alpha val="43137"/>
                    </a:srgbClr>
                  </a:outerShdw>
                </a:effectLst>
              </a:endParaRPr>
            </a:p>
          </p:txBody>
        </p:sp>
      </p:grpSp>
      <p:sp>
        <p:nvSpPr>
          <p:cNvPr id="2" name="Title 1">
            <a:extLst>
              <a:ext uri="{FF2B5EF4-FFF2-40B4-BE49-F238E27FC236}">
                <a16:creationId xmlns:a16="http://schemas.microsoft.com/office/drawing/2014/main" id="{ABCAA829-A233-4756-B99F-DD4DDD409B30}"/>
              </a:ext>
            </a:extLst>
          </p:cNvPr>
          <p:cNvSpPr>
            <a:spLocks noGrp="1"/>
          </p:cNvSpPr>
          <p:nvPr>
            <p:ph type="title"/>
          </p:nvPr>
        </p:nvSpPr>
        <p:spPr/>
        <p:txBody>
          <a:bodyPr/>
          <a:lstStyle/>
          <a:p>
            <a:r>
              <a:rPr lang="en-US" dirty="0"/>
              <a:t>Introduction</a:t>
            </a:r>
          </a:p>
        </p:txBody>
      </p:sp>
      <p:sp>
        <p:nvSpPr>
          <p:cNvPr id="4" name="Slide Number Placeholder 3">
            <a:extLst>
              <a:ext uri="{FF2B5EF4-FFF2-40B4-BE49-F238E27FC236}">
                <a16:creationId xmlns:a16="http://schemas.microsoft.com/office/drawing/2014/main" id="{9E91024A-6526-44DE-88EC-5DF45C6D2BED}"/>
              </a:ext>
            </a:extLst>
          </p:cNvPr>
          <p:cNvSpPr>
            <a:spLocks noGrp="1"/>
          </p:cNvSpPr>
          <p:nvPr>
            <p:ph type="sldNum" sz="quarter" idx="10"/>
          </p:nvPr>
        </p:nvSpPr>
        <p:spPr/>
        <p:txBody>
          <a:bodyPr/>
          <a:lstStyle/>
          <a:p>
            <a:pPr>
              <a:defRPr/>
            </a:pPr>
            <a:fld id="{DA28AC38-E0E8-49D7-B2FE-71FD7C42C09E}" type="slidenum">
              <a:rPr lang="en-US" smtClean="0"/>
              <a:pPr>
                <a:defRPr/>
              </a:pPr>
              <a:t>3</a:t>
            </a:fld>
            <a:endParaRPr lang="en-US"/>
          </a:p>
        </p:txBody>
      </p:sp>
      <p:sp>
        <p:nvSpPr>
          <p:cNvPr id="15" name="TextBox 14">
            <a:extLst>
              <a:ext uri="{FF2B5EF4-FFF2-40B4-BE49-F238E27FC236}">
                <a16:creationId xmlns:a16="http://schemas.microsoft.com/office/drawing/2014/main" id="{D806985F-C2A6-4CF2-B598-C8FA4FB4E701}"/>
              </a:ext>
            </a:extLst>
          </p:cNvPr>
          <p:cNvSpPr txBox="1"/>
          <p:nvPr/>
        </p:nvSpPr>
        <p:spPr>
          <a:xfrm>
            <a:off x="530127" y="901394"/>
            <a:ext cx="11052273" cy="923330"/>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straylight is periodically observed between </a:t>
            </a:r>
            <a:r>
              <a:rPr lang="en-US" b="1" dirty="0">
                <a:solidFill>
                  <a:srgbClr val="FF0000"/>
                </a:solidFill>
                <a:latin typeface="Times New Roman" panose="02020603050405020304" pitchFamily="18" charset="0"/>
                <a:cs typeface="Times New Roman" panose="02020603050405020304" pitchFamily="18" charset="0"/>
              </a:rPr>
              <a:t>February to May</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around spring equinox and </a:t>
            </a:r>
            <a:r>
              <a:rPr lang="en-US" b="1" dirty="0">
                <a:solidFill>
                  <a:srgbClr val="FF0000"/>
                </a:solidFill>
                <a:latin typeface="Times New Roman" panose="02020603050405020304" pitchFamily="18" charset="0"/>
                <a:cs typeface="Times New Roman" panose="02020603050405020304" pitchFamily="18" charset="0"/>
              </a:rPr>
              <a:t>August to November</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around fall equinox in all three GOES ABI’s CH07 full disk images , due to the leak of solar light into the instrument. </a:t>
            </a:r>
          </a:p>
        </p:txBody>
      </p:sp>
      <p:sp>
        <p:nvSpPr>
          <p:cNvPr id="28" name="TextBox 27">
            <a:extLst>
              <a:ext uri="{FF2B5EF4-FFF2-40B4-BE49-F238E27FC236}">
                <a16:creationId xmlns:a16="http://schemas.microsoft.com/office/drawing/2014/main" id="{2ED1CB7C-C3C3-47D9-BD06-1066ACCA4379}"/>
              </a:ext>
            </a:extLst>
          </p:cNvPr>
          <p:cNvSpPr txBox="1"/>
          <p:nvPr/>
        </p:nvSpPr>
        <p:spPr>
          <a:xfrm>
            <a:off x="961419" y="6075054"/>
            <a:ext cx="3789069" cy="261610"/>
          </a:xfrm>
          <a:prstGeom prst="rect">
            <a:avLst/>
          </a:prstGeom>
          <a:noFill/>
        </p:spPr>
        <p:txBody>
          <a:bodyPr wrap="square" rtlCol="0">
            <a:spAutoFit/>
          </a:bodyPr>
          <a:lstStyle/>
          <a:p>
            <a:pPr algn="ctr"/>
            <a:r>
              <a:rPr lang="en-US" sz="1050" dirty="0">
                <a:latin typeface="Times New Roman" panose="02020603050405020304" pitchFamily="18" charset="0"/>
                <a:cs typeface="Times New Roman" panose="02020603050405020304" pitchFamily="18" charset="0"/>
              </a:rPr>
              <a:t>CH07 radiance difference between two consecutive images</a:t>
            </a:r>
          </a:p>
        </p:txBody>
      </p:sp>
      <p:sp>
        <p:nvSpPr>
          <p:cNvPr id="29" name="TextBox 28">
            <a:extLst>
              <a:ext uri="{FF2B5EF4-FFF2-40B4-BE49-F238E27FC236}">
                <a16:creationId xmlns:a16="http://schemas.microsoft.com/office/drawing/2014/main" id="{99C3DFA3-A493-442E-B43F-497437319188}"/>
              </a:ext>
            </a:extLst>
          </p:cNvPr>
          <p:cNvSpPr txBox="1"/>
          <p:nvPr/>
        </p:nvSpPr>
        <p:spPr>
          <a:xfrm>
            <a:off x="5461456" y="1809678"/>
            <a:ext cx="5983293" cy="646331"/>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The ABI full disk CH07 observations are divided into </a:t>
            </a:r>
            <a:r>
              <a:rPr lang="en-US" b="1" dirty="0">
                <a:latin typeface="Times New Roman" panose="02020603050405020304" pitchFamily="18" charset="0"/>
                <a:cs typeface="Times New Roman" panose="02020603050405020304" pitchFamily="18" charset="0"/>
              </a:rPr>
              <a:t>several zones </a:t>
            </a:r>
            <a:r>
              <a:rPr lang="en-US" dirty="0">
                <a:latin typeface="Times New Roman" panose="02020603050405020304" pitchFamily="18" charset="0"/>
                <a:cs typeface="Times New Roman" panose="02020603050405020304" pitchFamily="18" charset="0"/>
              </a:rPr>
              <a:t>with different radiometric performance requirements:</a:t>
            </a:r>
          </a:p>
        </p:txBody>
      </p:sp>
      <p:sp>
        <p:nvSpPr>
          <p:cNvPr id="30" name="TextBox 29">
            <a:extLst>
              <a:ext uri="{FF2B5EF4-FFF2-40B4-BE49-F238E27FC236}">
                <a16:creationId xmlns:a16="http://schemas.microsoft.com/office/drawing/2014/main" id="{8EE6C99F-D97E-46E7-82E2-EA84E7618FD2}"/>
              </a:ext>
            </a:extLst>
          </p:cNvPr>
          <p:cNvSpPr txBox="1"/>
          <p:nvPr/>
        </p:nvSpPr>
        <p:spPr>
          <a:xfrm>
            <a:off x="5461456" y="2482906"/>
            <a:ext cx="5888043" cy="2638992"/>
          </a:xfrm>
          <a:prstGeom prst="rect">
            <a:avLst/>
          </a:prstGeom>
          <a:noFill/>
        </p:spPr>
        <p:txBody>
          <a:bodyPr wrap="square">
            <a:spAutoFit/>
          </a:bodyPr>
          <a:lstStyle/>
          <a:p>
            <a:pPr marL="171450" indent="-171450" algn="just">
              <a:lnSpc>
                <a:spcPct val="150000"/>
              </a:lnSpc>
              <a:buFont typeface="Arial" panose="020B0604020202020204" pitchFamily="34" charset="0"/>
              <a:buChar char="•"/>
            </a:pPr>
            <a:r>
              <a:rPr lang="en-US" sz="1400" b="1" dirty="0">
                <a:solidFill>
                  <a:srgbClr val="FF0000"/>
                </a:solidFill>
                <a:latin typeface="Times New Roman" panose="02020603050405020304" pitchFamily="18" charset="0"/>
                <a:cs typeface="Times New Roman" panose="02020603050405020304" pitchFamily="18" charset="0"/>
              </a:rPr>
              <a:t>Exclusion zone</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ABI pixels within Sun’s 5.0-degree ring (blue cycle). In this zone, there is no requirement on the radiometric performance.  </a:t>
            </a:r>
          </a:p>
          <a:p>
            <a:pPr marL="171450" indent="-171450" algn="just">
              <a:lnSpc>
                <a:spcPct val="150000"/>
              </a:lnSpc>
              <a:buFont typeface="Arial" panose="020B0604020202020204" pitchFamily="34" charset="0"/>
              <a:buChar char="•"/>
            </a:pPr>
            <a:r>
              <a:rPr lang="en-US" sz="1400" b="1" dirty="0">
                <a:solidFill>
                  <a:srgbClr val="FF0000"/>
                </a:solidFill>
                <a:latin typeface="Times New Roman" panose="02020603050405020304" pitchFamily="18" charset="0"/>
                <a:cs typeface="Times New Roman" panose="02020603050405020304" pitchFamily="18" charset="0"/>
              </a:rPr>
              <a:t>Zone of Reduced Data Quality (ZRDQ)</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ABI pixels between Sun’s 5.0-degree (blue cycle) and 7.5-degree (red cycle) rings. The radiometric requirement is </a:t>
            </a:r>
            <a:r>
              <a:rPr lang="en-US" sz="1400" u="sng" dirty="0">
                <a:latin typeface="Times New Roman" panose="02020603050405020304" pitchFamily="18" charset="0"/>
                <a:cs typeface="Times New Roman" panose="02020603050405020304" pitchFamily="18" charset="0"/>
              </a:rPr>
              <a:t>2 K at 300 K </a:t>
            </a:r>
            <a:r>
              <a:rPr lang="en-US" sz="1400" dirty="0">
                <a:latin typeface="Times New Roman" panose="02020603050405020304" pitchFamily="18" charset="0"/>
                <a:cs typeface="Times New Roman" panose="02020603050405020304" pitchFamily="18" charset="0"/>
              </a:rPr>
              <a:t>scene temperature. </a:t>
            </a:r>
          </a:p>
          <a:p>
            <a:pPr marL="171450" indent="-171450" algn="just">
              <a:lnSpc>
                <a:spcPct val="150000"/>
              </a:lnSpc>
              <a:buFont typeface="Arial" panose="020B0604020202020204" pitchFamily="34" charset="0"/>
              <a:buChar char="•"/>
            </a:pPr>
            <a:r>
              <a:rPr lang="en-US" sz="1400" b="1" dirty="0">
                <a:solidFill>
                  <a:srgbClr val="FF0000"/>
                </a:solidFill>
                <a:latin typeface="Times New Roman" panose="02020603050405020304" pitchFamily="18" charset="0"/>
                <a:cs typeface="Times New Roman" panose="02020603050405020304" pitchFamily="18" charset="0"/>
              </a:rPr>
              <a:t>Zone of normal performance (ZONP)</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ABI pixels outside Sun’s 7.5-degree ring (red cycle). The radiometric requirement is </a:t>
            </a:r>
            <a:r>
              <a:rPr lang="en-US" sz="1400" u="sng" dirty="0">
                <a:latin typeface="Times New Roman" panose="02020603050405020304" pitchFamily="18" charset="0"/>
                <a:cs typeface="Times New Roman" panose="02020603050405020304" pitchFamily="18" charset="0"/>
              </a:rPr>
              <a:t>1 K at 300 </a:t>
            </a:r>
            <a:r>
              <a:rPr lang="en-US" sz="1400" dirty="0">
                <a:latin typeface="Times New Roman" panose="02020603050405020304" pitchFamily="18" charset="0"/>
                <a:cs typeface="Times New Roman" panose="02020603050405020304" pitchFamily="18" charset="0"/>
              </a:rPr>
              <a:t>K scene temperature. </a:t>
            </a:r>
          </a:p>
        </p:txBody>
      </p:sp>
      <p:sp>
        <p:nvSpPr>
          <p:cNvPr id="31" name="TextBox 30">
            <a:extLst>
              <a:ext uri="{FF2B5EF4-FFF2-40B4-BE49-F238E27FC236}">
                <a16:creationId xmlns:a16="http://schemas.microsoft.com/office/drawing/2014/main" id="{2A6C11B0-80F6-41DC-98B4-1265297E204C}"/>
              </a:ext>
            </a:extLst>
          </p:cNvPr>
          <p:cNvSpPr txBox="1"/>
          <p:nvPr/>
        </p:nvSpPr>
        <p:spPr>
          <a:xfrm>
            <a:off x="5461456" y="5215844"/>
            <a:ext cx="6191650" cy="830997"/>
          </a:xfrm>
          <a:prstGeom prst="rect">
            <a:avLst/>
          </a:prstGeom>
          <a:noFill/>
        </p:spPr>
        <p:txBody>
          <a:bodyPr wrap="square" rtlCol="0">
            <a:spAutoFit/>
          </a:bodyPr>
          <a:lstStyle/>
          <a:p>
            <a:pPr algn="just"/>
            <a:r>
              <a:rPr lang="en-US" sz="1600"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study is to evaluate the maximum magnitude of straylight in the ZRDQ and ZONP zones and find out whether it meets the instrument requirement.</a:t>
            </a:r>
          </a:p>
        </p:txBody>
      </p:sp>
    </p:spTree>
    <p:extLst>
      <p:ext uri="{BB962C8B-B14F-4D97-AF65-F5344CB8AC3E}">
        <p14:creationId xmlns:p14="http://schemas.microsoft.com/office/powerpoint/2010/main" val="2712867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134954-A72B-4687-8BFA-94B5F9FF41E7}"/>
              </a:ext>
            </a:extLst>
          </p:cNvPr>
          <p:cNvPicPr>
            <a:picLocks noChangeAspect="1"/>
          </p:cNvPicPr>
          <p:nvPr/>
        </p:nvPicPr>
        <p:blipFill rotWithShape="1">
          <a:blip r:embed="rId2">
            <a:extLst>
              <a:ext uri="{28A0092B-C50C-407E-A947-70E740481C1C}">
                <a14:useLocalDpi xmlns:a14="http://schemas.microsoft.com/office/drawing/2010/main" val="0"/>
              </a:ext>
            </a:extLst>
          </a:blip>
          <a:srcRect l="32125" t="27882" r="34304" b="32169"/>
          <a:stretch/>
        </p:blipFill>
        <p:spPr>
          <a:xfrm>
            <a:off x="8292923" y="3408866"/>
            <a:ext cx="1120445" cy="1154309"/>
          </a:xfrm>
          <a:prstGeom prst="rect">
            <a:avLst/>
          </a:prstGeom>
        </p:spPr>
      </p:pic>
      <p:pic>
        <p:nvPicPr>
          <p:cNvPr id="3" name="Picture 2">
            <a:extLst>
              <a:ext uri="{FF2B5EF4-FFF2-40B4-BE49-F238E27FC236}">
                <a16:creationId xmlns:a16="http://schemas.microsoft.com/office/drawing/2014/main" id="{AAAABD6B-DABF-4F0D-97B2-8538C48EAB95}"/>
              </a:ext>
            </a:extLst>
          </p:cNvPr>
          <p:cNvPicPr>
            <a:picLocks noChangeAspect="1"/>
          </p:cNvPicPr>
          <p:nvPr/>
        </p:nvPicPr>
        <p:blipFill rotWithShape="1">
          <a:blip r:embed="rId3">
            <a:extLst>
              <a:ext uri="{28A0092B-C50C-407E-A947-70E740481C1C}">
                <a14:useLocalDpi xmlns:a14="http://schemas.microsoft.com/office/drawing/2010/main" val="0"/>
              </a:ext>
            </a:extLst>
          </a:blip>
          <a:srcRect l="31801" t="27882" r="34019" b="32169"/>
          <a:stretch/>
        </p:blipFill>
        <p:spPr>
          <a:xfrm>
            <a:off x="8259108" y="1884912"/>
            <a:ext cx="1140786" cy="1154309"/>
          </a:xfrm>
          <a:prstGeom prst="rect">
            <a:avLst/>
          </a:prstGeom>
        </p:spPr>
      </p:pic>
      <p:sp>
        <p:nvSpPr>
          <p:cNvPr id="4" name="Slide Number Placeholder 3">
            <a:extLst>
              <a:ext uri="{FF2B5EF4-FFF2-40B4-BE49-F238E27FC236}">
                <a16:creationId xmlns:a16="http://schemas.microsoft.com/office/drawing/2014/main" id="{1FB576DB-3497-4C17-846E-88E62D1096E1}"/>
              </a:ext>
            </a:extLst>
          </p:cNvPr>
          <p:cNvSpPr>
            <a:spLocks noGrp="1"/>
          </p:cNvSpPr>
          <p:nvPr>
            <p:ph type="sldNum" sz="quarter" idx="10"/>
          </p:nvPr>
        </p:nvSpPr>
        <p:spPr>
          <a:xfrm>
            <a:off x="9759141" y="6400802"/>
            <a:ext cx="1823259" cy="232757"/>
          </a:xfrm>
        </p:spPr>
        <p:txBody>
          <a:bodyPr/>
          <a:lstStyle/>
          <a:p>
            <a:pPr>
              <a:defRPr/>
            </a:pPr>
            <a:fld id="{DA28AC38-E0E8-49D7-B2FE-71FD7C42C09E}" type="slidenum">
              <a:rPr lang="en-US" smtClean="0"/>
              <a:pPr>
                <a:defRPr/>
              </a:pPr>
              <a:t>4</a:t>
            </a:fld>
            <a:endParaRPr lang="en-US" dirty="0"/>
          </a:p>
        </p:txBody>
      </p:sp>
      <p:sp>
        <p:nvSpPr>
          <p:cNvPr id="13" name="TextBox 12">
            <a:extLst>
              <a:ext uri="{FF2B5EF4-FFF2-40B4-BE49-F238E27FC236}">
                <a16:creationId xmlns:a16="http://schemas.microsoft.com/office/drawing/2014/main" id="{7F0ED430-3F6F-4A7D-BCA0-37AD22214B94}"/>
              </a:ext>
            </a:extLst>
          </p:cNvPr>
          <p:cNvSpPr txBox="1"/>
          <p:nvPr/>
        </p:nvSpPr>
        <p:spPr>
          <a:xfrm>
            <a:off x="569817" y="1072084"/>
            <a:ext cx="11052273" cy="646331"/>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The straylight contamination in GOES ABI images are changed from time to time and day by day, which depends on the relative position of the Earth and the Sun. </a:t>
            </a:r>
          </a:p>
        </p:txBody>
      </p:sp>
      <p:sp>
        <p:nvSpPr>
          <p:cNvPr id="23" name="Title 1">
            <a:extLst>
              <a:ext uri="{FF2B5EF4-FFF2-40B4-BE49-F238E27FC236}">
                <a16:creationId xmlns:a16="http://schemas.microsoft.com/office/drawing/2014/main" id="{09DC2DD1-A35C-47A5-A51E-8EB363EAB338}"/>
              </a:ext>
            </a:extLst>
          </p:cNvPr>
          <p:cNvSpPr>
            <a:spLocks noGrp="1"/>
          </p:cNvSpPr>
          <p:nvPr>
            <p:ph type="title"/>
          </p:nvPr>
        </p:nvSpPr>
        <p:spPr>
          <a:xfrm>
            <a:off x="2118360" y="132630"/>
            <a:ext cx="7772400" cy="667472"/>
          </a:xfrm>
        </p:spPr>
        <p:txBody>
          <a:bodyPr/>
          <a:lstStyle/>
          <a:p>
            <a:r>
              <a:rPr lang="en-US" dirty="0"/>
              <a:t>Introduction</a:t>
            </a:r>
          </a:p>
        </p:txBody>
      </p:sp>
      <p:grpSp>
        <p:nvGrpSpPr>
          <p:cNvPr id="89" name="Group 88">
            <a:extLst>
              <a:ext uri="{FF2B5EF4-FFF2-40B4-BE49-F238E27FC236}">
                <a16:creationId xmlns:a16="http://schemas.microsoft.com/office/drawing/2014/main" id="{372A9A0C-0C93-40D1-89A1-05F5A4E58317}"/>
              </a:ext>
            </a:extLst>
          </p:cNvPr>
          <p:cNvGrpSpPr/>
          <p:nvPr/>
        </p:nvGrpSpPr>
        <p:grpSpPr>
          <a:xfrm>
            <a:off x="406132" y="1634741"/>
            <a:ext cx="9713228" cy="4591434"/>
            <a:chOff x="406132" y="1990341"/>
            <a:chExt cx="9713228" cy="4591434"/>
          </a:xfrm>
        </p:grpSpPr>
        <p:grpSp>
          <p:nvGrpSpPr>
            <p:cNvPr id="86" name="Group 85">
              <a:extLst>
                <a:ext uri="{FF2B5EF4-FFF2-40B4-BE49-F238E27FC236}">
                  <a16:creationId xmlns:a16="http://schemas.microsoft.com/office/drawing/2014/main" id="{73547590-EF23-4E2D-B5B1-F402EF56CF2D}"/>
                </a:ext>
              </a:extLst>
            </p:cNvPr>
            <p:cNvGrpSpPr/>
            <p:nvPr/>
          </p:nvGrpSpPr>
          <p:grpSpPr>
            <a:xfrm>
              <a:off x="406132" y="1990341"/>
              <a:ext cx="8635051" cy="1843158"/>
              <a:chOff x="406132" y="1990341"/>
              <a:chExt cx="8635051" cy="1843158"/>
            </a:xfrm>
          </p:grpSpPr>
          <p:grpSp>
            <p:nvGrpSpPr>
              <p:cNvPr id="81" name="Group 80">
                <a:extLst>
                  <a:ext uri="{FF2B5EF4-FFF2-40B4-BE49-F238E27FC236}">
                    <a16:creationId xmlns:a16="http://schemas.microsoft.com/office/drawing/2014/main" id="{174B8A27-850B-4A9B-AC54-6D0EF294ED8D}"/>
                  </a:ext>
                </a:extLst>
              </p:cNvPr>
              <p:cNvGrpSpPr/>
              <p:nvPr/>
            </p:nvGrpSpPr>
            <p:grpSpPr>
              <a:xfrm>
                <a:off x="8175537" y="1990341"/>
                <a:ext cx="865646" cy="688533"/>
                <a:chOff x="8175537" y="1990341"/>
                <a:chExt cx="865646" cy="688533"/>
              </a:xfrm>
            </p:grpSpPr>
            <p:cxnSp>
              <p:nvCxnSpPr>
                <p:cNvPr id="44" name="Straight Arrow Connector 43">
                  <a:extLst>
                    <a:ext uri="{FF2B5EF4-FFF2-40B4-BE49-F238E27FC236}">
                      <a16:creationId xmlns:a16="http://schemas.microsoft.com/office/drawing/2014/main" id="{39372AE8-828E-44EF-B04E-51B868C1599B}"/>
                    </a:ext>
                  </a:extLst>
                </p:cNvPr>
                <p:cNvCxnSpPr>
                  <a:cxnSpLocks/>
                </p:cNvCxnSpPr>
                <p:nvPr/>
              </p:nvCxnSpPr>
              <p:spPr>
                <a:xfrm>
                  <a:off x="8318411" y="2286392"/>
                  <a:ext cx="0" cy="3924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B02EFA80-4A83-439E-A66F-430CB33F8CA8}"/>
                    </a:ext>
                  </a:extLst>
                </p:cNvPr>
                <p:cNvSpPr txBox="1"/>
                <p:nvPr/>
              </p:nvSpPr>
              <p:spPr>
                <a:xfrm>
                  <a:off x="8175537" y="1990341"/>
                  <a:ext cx="865646" cy="276999"/>
                </a:xfrm>
                <a:prstGeom prst="rect">
                  <a:avLst/>
                </a:prstGeom>
                <a:noFill/>
              </p:spPr>
              <p:txBody>
                <a:bodyPr wrap="square">
                  <a:spAutoFit/>
                </a:bodyPr>
                <a:lstStyle/>
                <a:p>
                  <a:r>
                    <a:rPr lang="en-US" sz="1200" b="1" dirty="0">
                      <a:latin typeface="Times New Roman" panose="02020603050405020304" pitchFamily="18" charset="0"/>
                      <a:cs typeface="Times New Roman" panose="02020603050405020304" pitchFamily="18" charset="0"/>
                    </a:rPr>
                    <a:t>straylight</a:t>
                  </a:r>
                </a:p>
              </p:txBody>
            </p:sp>
          </p:grpSp>
          <p:grpSp>
            <p:nvGrpSpPr>
              <p:cNvPr id="82" name="Group 81">
                <a:extLst>
                  <a:ext uri="{FF2B5EF4-FFF2-40B4-BE49-F238E27FC236}">
                    <a16:creationId xmlns:a16="http://schemas.microsoft.com/office/drawing/2014/main" id="{20CBA71B-9D31-4DCA-A472-F1C99910F99C}"/>
                  </a:ext>
                </a:extLst>
              </p:cNvPr>
              <p:cNvGrpSpPr/>
              <p:nvPr/>
            </p:nvGrpSpPr>
            <p:grpSpPr>
              <a:xfrm>
                <a:off x="406132" y="2022987"/>
                <a:ext cx="7801066" cy="1810512"/>
                <a:chOff x="406132" y="2022987"/>
                <a:chExt cx="7801066" cy="1810512"/>
              </a:xfrm>
            </p:grpSpPr>
            <p:grpSp>
              <p:nvGrpSpPr>
                <p:cNvPr id="74" name="Group 73">
                  <a:extLst>
                    <a:ext uri="{FF2B5EF4-FFF2-40B4-BE49-F238E27FC236}">
                      <a16:creationId xmlns:a16="http://schemas.microsoft.com/office/drawing/2014/main" id="{C439C65C-283B-4CA1-8815-45D109B0B32F}"/>
                    </a:ext>
                  </a:extLst>
                </p:cNvPr>
                <p:cNvGrpSpPr/>
                <p:nvPr/>
              </p:nvGrpSpPr>
              <p:grpSpPr>
                <a:xfrm>
                  <a:off x="406132" y="2022987"/>
                  <a:ext cx="7801066" cy="1810512"/>
                  <a:chOff x="406132" y="3403600"/>
                  <a:chExt cx="7801066" cy="1810512"/>
                </a:xfrm>
              </p:grpSpPr>
              <p:pic>
                <p:nvPicPr>
                  <p:cNvPr id="75" name="Picture 74">
                    <a:extLst>
                      <a:ext uri="{FF2B5EF4-FFF2-40B4-BE49-F238E27FC236}">
                        <a16:creationId xmlns:a16="http://schemas.microsoft.com/office/drawing/2014/main" id="{7205E2F0-4598-46E4-91EC-0C45F790F2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132" y="3403600"/>
                    <a:ext cx="7801066" cy="1810512"/>
                  </a:xfrm>
                  <a:prstGeom prst="rect">
                    <a:avLst/>
                  </a:prstGeom>
                </p:spPr>
              </p:pic>
              <p:sp>
                <p:nvSpPr>
                  <p:cNvPr id="76" name="TextBox 75">
                    <a:extLst>
                      <a:ext uri="{FF2B5EF4-FFF2-40B4-BE49-F238E27FC236}">
                        <a16:creationId xmlns:a16="http://schemas.microsoft.com/office/drawing/2014/main" id="{A802AF05-8D5E-493C-B3A1-AC79F6158B92}"/>
                      </a:ext>
                    </a:extLst>
                  </p:cNvPr>
                  <p:cNvSpPr txBox="1"/>
                  <p:nvPr/>
                </p:nvSpPr>
                <p:spPr>
                  <a:xfrm>
                    <a:off x="4141749" y="4652324"/>
                    <a:ext cx="655814"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midnight</a:t>
                    </a:r>
                  </a:p>
                </p:txBody>
              </p:sp>
            </p:grpSp>
            <p:sp>
              <p:nvSpPr>
                <p:cNvPr id="66" name="Flowchart: Connector 65">
                  <a:extLst>
                    <a:ext uri="{FF2B5EF4-FFF2-40B4-BE49-F238E27FC236}">
                      <a16:creationId xmlns:a16="http://schemas.microsoft.com/office/drawing/2014/main" id="{AF02CB59-FF8F-44CD-9ABC-F8C5FA648CA7}"/>
                    </a:ext>
                  </a:extLst>
                </p:cNvPr>
                <p:cNvSpPr/>
                <p:nvPr/>
              </p:nvSpPr>
              <p:spPr>
                <a:xfrm>
                  <a:off x="4064249" y="2786949"/>
                  <a:ext cx="304800" cy="314325"/>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7" name="Group 86">
              <a:extLst>
                <a:ext uri="{FF2B5EF4-FFF2-40B4-BE49-F238E27FC236}">
                  <a16:creationId xmlns:a16="http://schemas.microsoft.com/office/drawing/2014/main" id="{B201C5D4-371B-4F51-8A4B-8C7716512697}"/>
                </a:ext>
              </a:extLst>
            </p:cNvPr>
            <p:cNvGrpSpPr/>
            <p:nvPr/>
          </p:nvGrpSpPr>
          <p:grpSpPr>
            <a:xfrm>
              <a:off x="406132" y="3538299"/>
              <a:ext cx="9086924" cy="1675812"/>
              <a:chOff x="406132" y="3538299"/>
              <a:chExt cx="9086924" cy="1675812"/>
            </a:xfrm>
          </p:grpSpPr>
          <p:grpSp>
            <p:nvGrpSpPr>
              <p:cNvPr id="54" name="Group 53">
                <a:extLst>
                  <a:ext uri="{FF2B5EF4-FFF2-40B4-BE49-F238E27FC236}">
                    <a16:creationId xmlns:a16="http://schemas.microsoft.com/office/drawing/2014/main" id="{F10FE842-B29C-440C-B84A-B56A2A7D0DC2}"/>
                  </a:ext>
                </a:extLst>
              </p:cNvPr>
              <p:cNvGrpSpPr/>
              <p:nvPr/>
            </p:nvGrpSpPr>
            <p:grpSpPr>
              <a:xfrm>
                <a:off x="8627410" y="3538299"/>
                <a:ext cx="865646" cy="652541"/>
                <a:chOff x="10627660" y="3274774"/>
                <a:chExt cx="865646" cy="652541"/>
              </a:xfrm>
            </p:grpSpPr>
            <p:cxnSp>
              <p:nvCxnSpPr>
                <p:cNvPr id="47" name="Straight Arrow Connector 46">
                  <a:extLst>
                    <a:ext uri="{FF2B5EF4-FFF2-40B4-BE49-F238E27FC236}">
                      <a16:creationId xmlns:a16="http://schemas.microsoft.com/office/drawing/2014/main" id="{D36F82E6-24C2-4680-91ED-FC576ACEEF43}"/>
                    </a:ext>
                  </a:extLst>
                </p:cNvPr>
                <p:cNvCxnSpPr>
                  <a:cxnSpLocks/>
                </p:cNvCxnSpPr>
                <p:nvPr/>
              </p:nvCxnSpPr>
              <p:spPr>
                <a:xfrm>
                  <a:off x="11318711" y="3534833"/>
                  <a:ext cx="0" cy="3924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CFAE0C8A-05A1-472D-9A2C-AA6FB89F7390}"/>
                    </a:ext>
                  </a:extLst>
                </p:cNvPr>
                <p:cNvSpPr txBox="1"/>
                <p:nvPr/>
              </p:nvSpPr>
              <p:spPr>
                <a:xfrm>
                  <a:off x="10627660" y="3274774"/>
                  <a:ext cx="865646" cy="276999"/>
                </a:xfrm>
                <a:prstGeom prst="rect">
                  <a:avLst/>
                </a:prstGeom>
                <a:noFill/>
              </p:spPr>
              <p:txBody>
                <a:bodyPr wrap="square">
                  <a:spAutoFit/>
                </a:bodyPr>
                <a:lstStyle/>
                <a:p>
                  <a:r>
                    <a:rPr lang="en-US" sz="1200" b="1" dirty="0">
                      <a:latin typeface="Times New Roman" panose="02020603050405020304" pitchFamily="18" charset="0"/>
                      <a:cs typeface="Times New Roman" panose="02020603050405020304" pitchFamily="18" charset="0"/>
                    </a:rPr>
                    <a:t>straylight</a:t>
                  </a:r>
                </a:p>
              </p:txBody>
            </p:sp>
          </p:grpSp>
          <p:grpSp>
            <p:nvGrpSpPr>
              <p:cNvPr id="83" name="Group 82">
                <a:extLst>
                  <a:ext uri="{FF2B5EF4-FFF2-40B4-BE49-F238E27FC236}">
                    <a16:creationId xmlns:a16="http://schemas.microsoft.com/office/drawing/2014/main" id="{CCA2451C-4463-4C3D-9A0B-00CCE3E4498D}"/>
                  </a:ext>
                </a:extLst>
              </p:cNvPr>
              <p:cNvGrpSpPr/>
              <p:nvPr/>
            </p:nvGrpSpPr>
            <p:grpSpPr>
              <a:xfrm>
                <a:off x="406132" y="3567590"/>
                <a:ext cx="7801066" cy="1646521"/>
                <a:chOff x="406132" y="3567590"/>
                <a:chExt cx="7801066" cy="1646521"/>
              </a:xfrm>
            </p:grpSpPr>
            <p:grpSp>
              <p:nvGrpSpPr>
                <p:cNvPr id="69" name="Group 68">
                  <a:extLst>
                    <a:ext uri="{FF2B5EF4-FFF2-40B4-BE49-F238E27FC236}">
                      <a16:creationId xmlns:a16="http://schemas.microsoft.com/office/drawing/2014/main" id="{276063C4-412B-4286-A3BB-7C9E1F75E470}"/>
                    </a:ext>
                  </a:extLst>
                </p:cNvPr>
                <p:cNvGrpSpPr/>
                <p:nvPr/>
              </p:nvGrpSpPr>
              <p:grpSpPr>
                <a:xfrm>
                  <a:off x="406132" y="3567590"/>
                  <a:ext cx="7801066" cy="1646521"/>
                  <a:chOff x="406132" y="3567590"/>
                  <a:chExt cx="7801066" cy="1646521"/>
                </a:xfrm>
              </p:grpSpPr>
              <p:pic>
                <p:nvPicPr>
                  <p:cNvPr id="68" name="Picture 67">
                    <a:extLst>
                      <a:ext uri="{FF2B5EF4-FFF2-40B4-BE49-F238E27FC236}">
                        <a16:creationId xmlns:a16="http://schemas.microsoft.com/office/drawing/2014/main" id="{D50594B7-B644-4C28-B44C-C9A5D357DE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058"/>
                  <a:stretch/>
                </p:blipFill>
                <p:spPr>
                  <a:xfrm>
                    <a:off x="406132" y="3567590"/>
                    <a:ext cx="7801066" cy="1646521"/>
                  </a:xfrm>
                  <a:prstGeom prst="rect">
                    <a:avLst/>
                  </a:prstGeom>
                </p:spPr>
              </p:pic>
              <p:sp>
                <p:nvSpPr>
                  <p:cNvPr id="62" name="TextBox 61">
                    <a:extLst>
                      <a:ext uri="{FF2B5EF4-FFF2-40B4-BE49-F238E27FC236}">
                        <a16:creationId xmlns:a16="http://schemas.microsoft.com/office/drawing/2014/main" id="{46D3D712-7C99-4D00-A0BE-EF76AEC3144F}"/>
                      </a:ext>
                    </a:extLst>
                  </p:cNvPr>
                  <p:cNvSpPr txBox="1"/>
                  <p:nvPr/>
                </p:nvSpPr>
                <p:spPr>
                  <a:xfrm>
                    <a:off x="4141749" y="4652324"/>
                    <a:ext cx="655814"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midnight</a:t>
                    </a:r>
                  </a:p>
                </p:txBody>
              </p:sp>
            </p:grpSp>
            <p:sp>
              <p:nvSpPr>
                <p:cNvPr id="77" name="Flowchart: Connector 76">
                  <a:extLst>
                    <a:ext uri="{FF2B5EF4-FFF2-40B4-BE49-F238E27FC236}">
                      <a16:creationId xmlns:a16="http://schemas.microsoft.com/office/drawing/2014/main" id="{728B7154-8F16-40A4-9A78-81A249389B57}"/>
                    </a:ext>
                  </a:extLst>
                </p:cNvPr>
                <p:cNvSpPr/>
                <p:nvPr/>
              </p:nvSpPr>
              <p:spPr>
                <a:xfrm>
                  <a:off x="4503579" y="4171248"/>
                  <a:ext cx="304800" cy="314325"/>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 name="Group 87">
              <a:extLst>
                <a:ext uri="{FF2B5EF4-FFF2-40B4-BE49-F238E27FC236}">
                  <a16:creationId xmlns:a16="http://schemas.microsoft.com/office/drawing/2014/main" id="{A3DAC87D-E3FF-4EA0-A1C3-98E538C35E5D}"/>
                </a:ext>
              </a:extLst>
            </p:cNvPr>
            <p:cNvGrpSpPr/>
            <p:nvPr/>
          </p:nvGrpSpPr>
          <p:grpSpPr>
            <a:xfrm>
              <a:off x="406132" y="4935255"/>
              <a:ext cx="9713228" cy="1646520"/>
              <a:chOff x="406132" y="4935255"/>
              <a:chExt cx="9713228" cy="1646520"/>
            </a:xfrm>
          </p:grpSpPr>
          <p:grpSp>
            <p:nvGrpSpPr>
              <p:cNvPr id="55" name="Group 54">
                <a:extLst>
                  <a:ext uri="{FF2B5EF4-FFF2-40B4-BE49-F238E27FC236}">
                    <a16:creationId xmlns:a16="http://schemas.microsoft.com/office/drawing/2014/main" id="{5815C39D-E387-4FAE-9E2F-445D35F41209}"/>
                  </a:ext>
                </a:extLst>
              </p:cNvPr>
              <p:cNvGrpSpPr/>
              <p:nvPr/>
            </p:nvGrpSpPr>
            <p:grpSpPr>
              <a:xfrm>
                <a:off x="8292923" y="5077753"/>
                <a:ext cx="1826437" cy="1132547"/>
                <a:chOff x="10293173" y="5258728"/>
                <a:chExt cx="1826437" cy="1132547"/>
              </a:xfrm>
            </p:grpSpPr>
            <p:pic>
              <p:nvPicPr>
                <p:cNvPr id="40" name="Picture 39">
                  <a:extLst>
                    <a:ext uri="{FF2B5EF4-FFF2-40B4-BE49-F238E27FC236}">
                      <a16:creationId xmlns:a16="http://schemas.microsoft.com/office/drawing/2014/main" id="{0C69BE92-B950-483E-A238-45BBB29AAE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560" t="27984" r="35178" b="32945"/>
                <a:stretch/>
              </p:blipFill>
              <p:spPr>
                <a:xfrm>
                  <a:off x="10293173" y="5258728"/>
                  <a:ext cx="1074807" cy="1132547"/>
                </a:xfrm>
                <a:prstGeom prst="rect">
                  <a:avLst/>
                </a:prstGeom>
              </p:spPr>
            </p:pic>
            <p:cxnSp>
              <p:nvCxnSpPr>
                <p:cNvPr id="49" name="Straight Arrow Connector 48">
                  <a:extLst>
                    <a:ext uri="{FF2B5EF4-FFF2-40B4-BE49-F238E27FC236}">
                      <a16:creationId xmlns:a16="http://schemas.microsoft.com/office/drawing/2014/main" id="{5C3F49E6-D816-4051-AD8F-0E5C6CEF32FA}"/>
                    </a:ext>
                  </a:extLst>
                </p:cNvPr>
                <p:cNvCxnSpPr>
                  <a:cxnSpLocks/>
                </p:cNvCxnSpPr>
                <p:nvPr/>
              </p:nvCxnSpPr>
              <p:spPr>
                <a:xfrm flipH="1">
                  <a:off x="11178981" y="6169648"/>
                  <a:ext cx="34626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79AE900A-AD13-45F3-9533-FF27627543F6}"/>
                    </a:ext>
                  </a:extLst>
                </p:cNvPr>
                <p:cNvSpPr txBox="1"/>
                <p:nvPr/>
              </p:nvSpPr>
              <p:spPr>
                <a:xfrm>
                  <a:off x="11253964" y="5941985"/>
                  <a:ext cx="865646" cy="276999"/>
                </a:xfrm>
                <a:prstGeom prst="rect">
                  <a:avLst/>
                </a:prstGeom>
                <a:noFill/>
              </p:spPr>
              <p:txBody>
                <a:bodyPr wrap="square">
                  <a:spAutoFit/>
                </a:bodyPr>
                <a:lstStyle/>
                <a:p>
                  <a:r>
                    <a:rPr lang="en-US" sz="1200" b="1" dirty="0">
                      <a:latin typeface="Times New Roman" panose="02020603050405020304" pitchFamily="18" charset="0"/>
                      <a:cs typeface="Times New Roman" panose="02020603050405020304" pitchFamily="18" charset="0"/>
                    </a:rPr>
                    <a:t>straylight</a:t>
                  </a:r>
                </a:p>
              </p:txBody>
            </p:sp>
          </p:grpSp>
          <p:grpSp>
            <p:nvGrpSpPr>
              <p:cNvPr id="84" name="Group 83">
                <a:extLst>
                  <a:ext uri="{FF2B5EF4-FFF2-40B4-BE49-F238E27FC236}">
                    <a16:creationId xmlns:a16="http://schemas.microsoft.com/office/drawing/2014/main" id="{CDB51809-83D9-4CE9-BBF1-4AF20D0BFC67}"/>
                  </a:ext>
                </a:extLst>
              </p:cNvPr>
              <p:cNvGrpSpPr/>
              <p:nvPr/>
            </p:nvGrpSpPr>
            <p:grpSpPr>
              <a:xfrm>
                <a:off x="406132" y="4935255"/>
                <a:ext cx="7801066" cy="1646520"/>
                <a:chOff x="406132" y="4935255"/>
                <a:chExt cx="7801066" cy="1646520"/>
              </a:xfrm>
            </p:grpSpPr>
            <p:grpSp>
              <p:nvGrpSpPr>
                <p:cNvPr id="71" name="Group 70">
                  <a:extLst>
                    <a:ext uri="{FF2B5EF4-FFF2-40B4-BE49-F238E27FC236}">
                      <a16:creationId xmlns:a16="http://schemas.microsoft.com/office/drawing/2014/main" id="{F3042F54-C77B-426D-B607-FBA07BBDFCB2}"/>
                    </a:ext>
                  </a:extLst>
                </p:cNvPr>
                <p:cNvGrpSpPr/>
                <p:nvPr/>
              </p:nvGrpSpPr>
              <p:grpSpPr>
                <a:xfrm>
                  <a:off x="406132" y="4935255"/>
                  <a:ext cx="7801066" cy="1646520"/>
                  <a:chOff x="406132" y="4935255"/>
                  <a:chExt cx="7801066" cy="1646520"/>
                </a:xfrm>
              </p:grpSpPr>
              <p:pic>
                <p:nvPicPr>
                  <p:cNvPr id="72" name="Picture 71">
                    <a:extLst>
                      <a:ext uri="{FF2B5EF4-FFF2-40B4-BE49-F238E27FC236}">
                        <a16:creationId xmlns:a16="http://schemas.microsoft.com/office/drawing/2014/main" id="{7432E957-A403-4DF8-B85E-20463147A6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058"/>
                  <a:stretch/>
                </p:blipFill>
                <p:spPr>
                  <a:xfrm>
                    <a:off x="406132" y="4935255"/>
                    <a:ext cx="7801066" cy="1646520"/>
                  </a:xfrm>
                  <a:prstGeom prst="rect">
                    <a:avLst/>
                  </a:prstGeom>
                </p:spPr>
              </p:pic>
              <p:sp>
                <p:nvSpPr>
                  <p:cNvPr id="73" name="TextBox 72">
                    <a:extLst>
                      <a:ext uri="{FF2B5EF4-FFF2-40B4-BE49-F238E27FC236}">
                        <a16:creationId xmlns:a16="http://schemas.microsoft.com/office/drawing/2014/main" id="{38713ACB-1F26-4EEC-AFC4-FE84DEC764A5}"/>
                      </a:ext>
                    </a:extLst>
                  </p:cNvPr>
                  <p:cNvSpPr txBox="1"/>
                  <p:nvPr/>
                </p:nvSpPr>
                <p:spPr>
                  <a:xfrm>
                    <a:off x="4143267" y="6046538"/>
                    <a:ext cx="655815"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midnight</a:t>
                    </a:r>
                  </a:p>
                </p:txBody>
              </p:sp>
            </p:grpSp>
            <p:sp>
              <p:nvSpPr>
                <p:cNvPr id="78" name="Flowchart: Connector 77">
                  <a:extLst>
                    <a:ext uri="{FF2B5EF4-FFF2-40B4-BE49-F238E27FC236}">
                      <a16:creationId xmlns:a16="http://schemas.microsoft.com/office/drawing/2014/main" id="{D4578007-4C04-4895-B3DA-5D77E8E8EE4D}"/>
                    </a:ext>
                  </a:extLst>
                </p:cNvPr>
                <p:cNvSpPr/>
                <p:nvPr/>
              </p:nvSpPr>
              <p:spPr>
                <a:xfrm>
                  <a:off x="4364881" y="5758572"/>
                  <a:ext cx="304800" cy="314325"/>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0" name="Right Brace 89">
            <a:extLst>
              <a:ext uri="{FF2B5EF4-FFF2-40B4-BE49-F238E27FC236}">
                <a16:creationId xmlns:a16="http://schemas.microsoft.com/office/drawing/2014/main" id="{24C718A8-64A8-4CB8-B0BC-26AA837229E3}"/>
              </a:ext>
            </a:extLst>
          </p:cNvPr>
          <p:cNvSpPr/>
          <p:nvPr/>
        </p:nvSpPr>
        <p:spPr>
          <a:xfrm>
            <a:off x="9525000" y="2323274"/>
            <a:ext cx="313712" cy="151196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1" name="Rectangle 90">
            <a:extLst>
              <a:ext uri="{FF2B5EF4-FFF2-40B4-BE49-F238E27FC236}">
                <a16:creationId xmlns:a16="http://schemas.microsoft.com/office/drawing/2014/main" id="{FA443B68-C00D-403C-8748-68E440E4BCA0}"/>
              </a:ext>
            </a:extLst>
          </p:cNvPr>
          <p:cNvSpPr/>
          <p:nvPr/>
        </p:nvSpPr>
        <p:spPr>
          <a:xfrm>
            <a:off x="9775212" y="2789907"/>
            <a:ext cx="2278732" cy="738664"/>
          </a:xfrm>
          <a:prstGeom prst="rect">
            <a:avLst/>
          </a:prstGeom>
        </p:spPr>
        <p:txBody>
          <a:bodyPr wrap="square">
            <a:spAutoFit/>
          </a:bodyPr>
          <a:lstStyle/>
          <a:p>
            <a:pPr algn="ctr"/>
            <a:r>
              <a:rPr lang="en-US" sz="1400" dirty="0">
                <a:latin typeface="Times New Roman" panose="02020603050405020304" pitchFamily="18" charset="0"/>
                <a:ea typeface="DengXian"/>
              </a:rPr>
              <a:t>Apparent daily movement of the Sun from west to east, due to the Earth’s rotation.</a:t>
            </a:r>
            <a:endParaRPr lang="en-US" sz="1400" dirty="0"/>
          </a:p>
        </p:txBody>
      </p:sp>
      <p:sp>
        <p:nvSpPr>
          <p:cNvPr id="92" name="Right Brace 91">
            <a:extLst>
              <a:ext uri="{FF2B5EF4-FFF2-40B4-BE49-F238E27FC236}">
                <a16:creationId xmlns:a16="http://schemas.microsoft.com/office/drawing/2014/main" id="{029F969B-5DEF-4EF9-80FA-7614DB95932D}"/>
              </a:ext>
            </a:extLst>
          </p:cNvPr>
          <p:cNvSpPr/>
          <p:nvPr/>
        </p:nvSpPr>
        <p:spPr>
          <a:xfrm>
            <a:off x="9575520" y="3931034"/>
            <a:ext cx="313712" cy="151196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3" name="Rectangle 92">
            <a:extLst>
              <a:ext uri="{FF2B5EF4-FFF2-40B4-BE49-F238E27FC236}">
                <a16:creationId xmlns:a16="http://schemas.microsoft.com/office/drawing/2014/main" id="{7ECEB757-2E07-4860-A898-C3551DDCB046}"/>
              </a:ext>
            </a:extLst>
          </p:cNvPr>
          <p:cNvSpPr/>
          <p:nvPr/>
        </p:nvSpPr>
        <p:spPr>
          <a:xfrm>
            <a:off x="9736511" y="4394308"/>
            <a:ext cx="2317434" cy="954107"/>
          </a:xfrm>
          <a:prstGeom prst="rect">
            <a:avLst/>
          </a:prstGeom>
        </p:spPr>
        <p:txBody>
          <a:bodyPr wrap="square">
            <a:spAutoFit/>
          </a:bodyPr>
          <a:lstStyle/>
          <a:p>
            <a:pPr algn="ctr"/>
            <a:r>
              <a:rPr lang="en-US" sz="1400" dirty="0">
                <a:latin typeface="Times New Roman" panose="02020603050405020304" pitchFamily="18" charset="0"/>
                <a:ea typeface="DengXian"/>
              </a:rPr>
              <a:t>Apparent annual movement of the Sun between north to south, due to the Earth revolution around the Sun.</a:t>
            </a:r>
            <a:endParaRPr lang="en-US" sz="1400" dirty="0"/>
          </a:p>
        </p:txBody>
      </p:sp>
    </p:spTree>
    <p:extLst>
      <p:ext uri="{BB962C8B-B14F-4D97-AF65-F5344CB8AC3E}">
        <p14:creationId xmlns:p14="http://schemas.microsoft.com/office/powerpoint/2010/main" val="2850697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AA829-A233-4756-B99F-DD4DDD409B30}"/>
              </a:ext>
            </a:extLst>
          </p:cNvPr>
          <p:cNvSpPr>
            <a:spLocks noGrp="1"/>
          </p:cNvSpPr>
          <p:nvPr>
            <p:ph type="title"/>
          </p:nvPr>
        </p:nvSpPr>
        <p:spPr/>
        <p:txBody>
          <a:bodyPr/>
          <a:lstStyle/>
          <a:p>
            <a:r>
              <a:rPr lang="en-US" dirty="0"/>
              <a:t>Characterize GOES ABI straylight</a:t>
            </a:r>
          </a:p>
        </p:txBody>
      </p:sp>
      <p:sp>
        <p:nvSpPr>
          <p:cNvPr id="4" name="Slide Number Placeholder 3">
            <a:extLst>
              <a:ext uri="{FF2B5EF4-FFF2-40B4-BE49-F238E27FC236}">
                <a16:creationId xmlns:a16="http://schemas.microsoft.com/office/drawing/2014/main" id="{9E91024A-6526-44DE-88EC-5DF45C6D2BED}"/>
              </a:ext>
            </a:extLst>
          </p:cNvPr>
          <p:cNvSpPr>
            <a:spLocks noGrp="1"/>
          </p:cNvSpPr>
          <p:nvPr>
            <p:ph type="sldNum" sz="quarter" idx="10"/>
          </p:nvPr>
        </p:nvSpPr>
        <p:spPr/>
        <p:txBody>
          <a:bodyPr/>
          <a:lstStyle/>
          <a:p>
            <a:pPr>
              <a:defRPr/>
            </a:pPr>
            <a:fld id="{DA28AC38-E0E8-49D7-B2FE-71FD7C42C09E}" type="slidenum">
              <a:rPr lang="en-US" smtClean="0"/>
              <a:pPr>
                <a:defRPr/>
              </a:pPr>
              <a:t>5</a:t>
            </a:fld>
            <a:endParaRPr lang="en-US"/>
          </a:p>
        </p:txBody>
      </p:sp>
      <p:sp>
        <p:nvSpPr>
          <p:cNvPr id="26" name="Content Placeholder 2">
            <a:extLst>
              <a:ext uri="{FF2B5EF4-FFF2-40B4-BE49-F238E27FC236}">
                <a16:creationId xmlns:a16="http://schemas.microsoft.com/office/drawing/2014/main" id="{AFB5BD78-AD63-41FD-B2CE-89C95F97AB70}"/>
              </a:ext>
            </a:extLst>
          </p:cNvPr>
          <p:cNvSpPr>
            <a:spLocks noGrp="1"/>
          </p:cNvSpPr>
          <p:nvPr>
            <p:ph idx="1"/>
          </p:nvPr>
        </p:nvSpPr>
        <p:spPr>
          <a:xfrm>
            <a:off x="114301" y="966382"/>
            <a:ext cx="8696324" cy="461443"/>
          </a:xfrm>
        </p:spPr>
        <p:txBody>
          <a:bodyPr/>
          <a:lstStyle/>
          <a:p>
            <a:pPr lvl="1"/>
            <a:r>
              <a:rPr lang="en-US" sz="2400" b="1" dirty="0"/>
              <a:t>Consecutive time-difference processing</a:t>
            </a:r>
          </a:p>
        </p:txBody>
      </p:sp>
      <p:sp>
        <p:nvSpPr>
          <p:cNvPr id="27" name="Rectangle 26">
            <a:extLst>
              <a:ext uri="{FF2B5EF4-FFF2-40B4-BE49-F238E27FC236}">
                <a16:creationId xmlns:a16="http://schemas.microsoft.com/office/drawing/2014/main" id="{C5BAC0C1-9DDE-4233-B7D5-3D7C7B9A8F6F}"/>
              </a:ext>
            </a:extLst>
          </p:cNvPr>
          <p:cNvSpPr/>
          <p:nvPr/>
        </p:nvSpPr>
        <p:spPr>
          <a:xfrm>
            <a:off x="875071" y="1408161"/>
            <a:ext cx="10707329" cy="923330"/>
          </a:xfrm>
          <a:prstGeom prst="rect">
            <a:avLst/>
          </a:prstGeom>
        </p:spPr>
        <p:txBody>
          <a:bodyPr wrap="square">
            <a:spAutoFit/>
          </a:bodyPr>
          <a:lstStyle/>
          <a:p>
            <a:pPr algn="just"/>
            <a:r>
              <a:rPr lang="en-US" dirty="0">
                <a:latin typeface="Times New Roman" panose="02020603050405020304" pitchFamily="18" charset="0"/>
                <a:ea typeface="DengXian" panose="020B0503020204020204" pitchFamily="2" charset="-122"/>
              </a:rPr>
              <a:t>To remove the strong background information emitted from the Earth and thus enhance the straylight signal at night, the radiance difference between two consecutive full-disk images is calculated and used to characterize the straylight. </a:t>
            </a:r>
            <a:endParaRPr lang="en-US" dirty="0"/>
          </a:p>
        </p:txBody>
      </p:sp>
      <p:pic>
        <p:nvPicPr>
          <p:cNvPr id="28" name="Picture 27">
            <a:extLst>
              <a:ext uri="{FF2B5EF4-FFF2-40B4-BE49-F238E27FC236}">
                <a16:creationId xmlns:a16="http://schemas.microsoft.com/office/drawing/2014/main" id="{6E7C43F8-861E-483D-9436-74A958E371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12" b="19608"/>
          <a:stretch/>
        </p:blipFill>
        <p:spPr>
          <a:xfrm>
            <a:off x="4541114" y="2317720"/>
            <a:ext cx="4060913" cy="3511296"/>
          </a:xfrm>
          <a:prstGeom prst="rect">
            <a:avLst/>
          </a:prstGeom>
        </p:spPr>
      </p:pic>
      <p:grpSp>
        <p:nvGrpSpPr>
          <p:cNvPr id="29" name="Group 28">
            <a:extLst>
              <a:ext uri="{FF2B5EF4-FFF2-40B4-BE49-F238E27FC236}">
                <a16:creationId xmlns:a16="http://schemas.microsoft.com/office/drawing/2014/main" id="{90B9D7A6-4C81-432A-9316-213377612833}"/>
              </a:ext>
            </a:extLst>
          </p:cNvPr>
          <p:cNvGrpSpPr/>
          <p:nvPr/>
        </p:nvGrpSpPr>
        <p:grpSpPr>
          <a:xfrm>
            <a:off x="378471" y="2193843"/>
            <a:ext cx="3979438" cy="3642733"/>
            <a:chOff x="378471" y="2311827"/>
            <a:chExt cx="3979438" cy="3642733"/>
          </a:xfrm>
        </p:grpSpPr>
        <p:pic>
          <p:nvPicPr>
            <p:cNvPr id="30" name="Picture 29" descr="Chart, bubble chart&#10;&#10;Description automatically generated">
              <a:extLst>
                <a:ext uri="{FF2B5EF4-FFF2-40B4-BE49-F238E27FC236}">
                  <a16:creationId xmlns:a16="http://schemas.microsoft.com/office/drawing/2014/main" id="{309B1F30-ABA8-44C6-B17A-A6146F56F6CA}"/>
                </a:ext>
              </a:extLst>
            </p:cNvPr>
            <p:cNvPicPr>
              <a:picLocks noChangeAspect="1"/>
            </p:cNvPicPr>
            <p:nvPr/>
          </p:nvPicPr>
          <p:blipFill>
            <a:blip r:embed="rId3"/>
            <a:stretch>
              <a:fillRect/>
            </a:stretch>
          </p:blipFill>
          <p:spPr>
            <a:xfrm>
              <a:off x="378471" y="2447195"/>
              <a:ext cx="3979438" cy="3507365"/>
            </a:xfrm>
            <a:prstGeom prst="rect">
              <a:avLst/>
            </a:prstGeom>
          </p:spPr>
        </p:pic>
        <p:sp>
          <p:nvSpPr>
            <p:cNvPr id="31" name="TextBox 30">
              <a:extLst>
                <a:ext uri="{FF2B5EF4-FFF2-40B4-BE49-F238E27FC236}">
                  <a16:creationId xmlns:a16="http://schemas.microsoft.com/office/drawing/2014/main" id="{C065C693-9908-49B7-B5F7-2B726E98CB7E}"/>
                </a:ext>
              </a:extLst>
            </p:cNvPr>
            <p:cNvSpPr txBox="1"/>
            <p:nvPr/>
          </p:nvSpPr>
          <p:spPr>
            <a:xfrm>
              <a:off x="2959571" y="2311827"/>
              <a:ext cx="1231394" cy="276999"/>
            </a:xfrm>
            <a:prstGeom prst="rect">
              <a:avLst/>
            </a:prstGeom>
            <a:noFill/>
          </p:spPr>
          <p:txBody>
            <a:bodyPr wrap="square" rtlCol="0">
              <a:spAutoFit/>
            </a:bodyPr>
            <a:lstStyle/>
            <a:p>
              <a:r>
                <a:rPr lang="en-US" sz="1200" b="1" dirty="0">
                  <a:solidFill>
                    <a:srgbClr val="0000FF"/>
                  </a:solidFill>
                  <a:latin typeface="Times New Roman" panose="02020603050405020304" pitchFamily="18" charset="0"/>
                  <a:cs typeface="Times New Roman" panose="02020603050405020304" pitchFamily="18" charset="0"/>
                </a:rPr>
                <a:t>CH07 Radiance</a:t>
              </a:r>
            </a:p>
          </p:txBody>
        </p:sp>
      </p:grpSp>
      <p:sp>
        <p:nvSpPr>
          <p:cNvPr id="32" name="TextBox 31">
            <a:extLst>
              <a:ext uri="{FF2B5EF4-FFF2-40B4-BE49-F238E27FC236}">
                <a16:creationId xmlns:a16="http://schemas.microsoft.com/office/drawing/2014/main" id="{97657409-226C-4F11-B986-F81241CBF963}"/>
              </a:ext>
            </a:extLst>
          </p:cNvPr>
          <p:cNvSpPr txBox="1"/>
          <p:nvPr/>
        </p:nvSpPr>
        <p:spPr>
          <a:xfrm>
            <a:off x="6344156" y="2132116"/>
            <a:ext cx="1953089" cy="276999"/>
          </a:xfrm>
          <a:prstGeom prst="rect">
            <a:avLst/>
          </a:prstGeom>
          <a:noFill/>
        </p:spPr>
        <p:txBody>
          <a:bodyPr wrap="square" rtlCol="0">
            <a:spAutoFit/>
          </a:bodyPr>
          <a:lstStyle>
            <a:defPPr>
              <a:defRPr lang="en-US"/>
            </a:defPPr>
            <a:lvl1pPr>
              <a:defRPr sz="1200" b="1">
                <a:latin typeface="Times New Roman" panose="02020603050405020304" pitchFamily="18" charset="0"/>
                <a:cs typeface="Times New Roman" panose="02020603050405020304" pitchFamily="18" charset="0"/>
              </a:defRPr>
            </a:lvl1pPr>
          </a:lstStyle>
          <a:p>
            <a:r>
              <a:rPr lang="en-US" dirty="0">
                <a:solidFill>
                  <a:srgbClr val="0000FF"/>
                </a:solidFill>
              </a:rPr>
              <a:t>CH07 Radiance Difference</a:t>
            </a:r>
          </a:p>
        </p:txBody>
      </p:sp>
      <p:grpSp>
        <p:nvGrpSpPr>
          <p:cNvPr id="33" name="Group 32">
            <a:extLst>
              <a:ext uri="{FF2B5EF4-FFF2-40B4-BE49-F238E27FC236}">
                <a16:creationId xmlns:a16="http://schemas.microsoft.com/office/drawing/2014/main" id="{442475EF-8F10-4986-AB4B-844CC922AA1C}"/>
              </a:ext>
            </a:extLst>
          </p:cNvPr>
          <p:cNvGrpSpPr/>
          <p:nvPr/>
        </p:nvGrpSpPr>
        <p:grpSpPr>
          <a:xfrm>
            <a:off x="8900119" y="2122284"/>
            <a:ext cx="2824808" cy="3247859"/>
            <a:chOff x="8900119" y="2387756"/>
            <a:chExt cx="2824808" cy="3247859"/>
          </a:xfrm>
        </p:grpSpPr>
        <p:pic>
          <p:nvPicPr>
            <p:cNvPr id="34" name="Picture 33">
              <a:extLst>
                <a:ext uri="{FF2B5EF4-FFF2-40B4-BE49-F238E27FC236}">
                  <a16:creationId xmlns:a16="http://schemas.microsoft.com/office/drawing/2014/main" id="{3BA13135-CA4B-468D-AF15-48AE63742C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720" t="7001" r="14532" b="29970"/>
            <a:stretch/>
          </p:blipFill>
          <p:spPr>
            <a:xfrm>
              <a:off x="10409274" y="4356563"/>
              <a:ext cx="1273945" cy="1273985"/>
            </a:xfrm>
            <a:prstGeom prst="rect">
              <a:avLst/>
            </a:prstGeom>
          </p:spPr>
        </p:pic>
        <p:pic>
          <p:nvPicPr>
            <p:cNvPr id="35" name="Picture 34">
              <a:extLst>
                <a:ext uri="{FF2B5EF4-FFF2-40B4-BE49-F238E27FC236}">
                  <a16:creationId xmlns:a16="http://schemas.microsoft.com/office/drawing/2014/main" id="{2276DABC-7E6D-48E9-8C48-D08B90CBF9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553" t="7001" r="15724" b="30655"/>
            <a:stretch/>
          </p:blipFill>
          <p:spPr>
            <a:xfrm>
              <a:off x="8984536" y="4375472"/>
              <a:ext cx="1229294" cy="1260143"/>
            </a:xfrm>
            <a:prstGeom prst="rect">
              <a:avLst/>
            </a:prstGeom>
          </p:spPr>
        </p:pic>
        <p:pic>
          <p:nvPicPr>
            <p:cNvPr id="36" name="Picture 35">
              <a:extLst>
                <a:ext uri="{FF2B5EF4-FFF2-40B4-BE49-F238E27FC236}">
                  <a16:creationId xmlns:a16="http://schemas.microsoft.com/office/drawing/2014/main" id="{9BBA1502-64F9-47FD-BD85-F25665C9CA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720" t="7001" r="15724" b="30655"/>
            <a:stretch/>
          </p:blipFill>
          <p:spPr>
            <a:xfrm>
              <a:off x="10457167" y="2917820"/>
              <a:ext cx="1247658" cy="1260143"/>
            </a:xfrm>
            <a:prstGeom prst="rect">
              <a:avLst/>
            </a:prstGeom>
          </p:spPr>
        </p:pic>
        <p:pic>
          <p:nvPicPr>
            <p:cNvPr id="37" name="Picture 36">
              <a:extLst>
                <a:ext uri="{FF2B5EF4-FFF2-40B4-BE49-F238E27FC236}">
                  <a16:creationId xmlns:a16="http://schemas.microsoft.com/office/drawing/2014/main" id="{2AC02C12-B31B-40D3-8324-4B4EED7DA3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720" t="7001" r="15635" b="30655"/>
            <a:stretch/>
          </p:blipFill>
          <p:spPr>
            <a:xfrm>
              <a:off x="8968843" y="2914663"/>
              <a:ext cx="1249611" cy="1260144"/>
            </a:xfrm>
            <a:prstGeom prst="rect">
              <a:avLst/>
            </a:prstGeom>
          </p:spPr>
        </p:pic>
        <p:grpSp>
          <p:nvGrpSpPr>
            <p:cNvPr id="38" name="Group 37">
              <a:extLst>
                <a:ext uri="{FF2B5EF4-FFF2-40B4-BE49-F238E27FC236}">
                  <a16:creationId xmlns:a16="http://schemas.microsoft.com/office/drawing/2014/main" id="{E3E7BCC9-1B90-4B5B-9E99-7B72481D6D12}"/>
                </a:ext>
              </a:extLst>
            </p:cNvPr>
            <p:cNvGrpSpPr/>
            <p:nvPr/>
          </p:nvGrpSpPr>
          <p:grpSpPr>
            <a:xfrm>
              <a:off x="8900119" y="2387756"/>
              <a:ext cx="2824808" cy="3247859"/>
              <a:chOff x="8904535" y="2192148"/>
              <a:chExt cx="2824808" cy="3247859"/>
            </a:xfrm>
          </p:grpSpPr>
          <p:sp>
            <p:nvSpPr>
              <p:cNvPr id="43" name="Rectangle 42">
                <a:extLst>
                  <a:ext uri="{FF2B5EF4-FFF2-40B4-BE49-F238E27FC236}">
                    <a16:creationId xmlns:a16="http://schemas.microsoft.com/office/drawing/2014/main" id="{8F0B2099-7315-4DC4-A482-89AD179B1F60}"/>
                  </a:ext>
                </a:extLst>
              </p:cNvPr>
              <p:cNvSpPr/>
              <p:nvPr/>
            </p:nvSpPr>
            <p:spPr>
              <a:xfrm>
                <a:off x="8960628" y="2674049"/>
                <a:ext cx="2736318" cy="2765958"/>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BFD488FB-2DA4-43AC-9F48-3DA12E90538D}"/>
                  </a:ext>
                </a:extLst>
              </p:cNvPr>
              <p:cNvSpPr txBox="1"/>
              <p:nvPr/>
            </p:nvSpPr>
            <p:spPr>
              <a:xfrm>
                <a:off x="8904535" y="2192148"/>
                <a:ext cx="2824808" cy="461665"/>
              </a:xfrm>
              <a:prstGeom prst="rect">
                <a:avLst/>
              </a:prstGeom>
              <a:noFill/>
            </p:spPr>
            <p:txBody>
              <a:bodyPr wrap="square" rtlCol="0">
                <a:spAutoFit/>
              </a:bodyPr>
              <a:lstStyle/>
              <a:p>
                <a:pPr algn="ctr"/>
                <a:r>
                  <a:rPr lang="en-US" sz="1200" b="1" dirty="0">
                    <a:latin typeface="Times New Roman" panose="02020603050405020304" pitchFamily="18" charset="0"/>
                    <a:cs typeface="Times New Roman" panose="02020603050405020304" pitchFamily="18" charset="0"/>
                  </a:rPr>
                  <a:t>Tracking straylight using consecutive radiance difference</a:t>
                </a:r>
              </a:p>
            </p:txBody>
          </p:sp>
        </p:grpSp>
        <p:sp>
          <p:nvSpPr>
            <p:cNvPr id="39" name="TextBox 38">
              <a:extLst>
                <a:ext uri="{FF2B5EF4-FFF2-40B4-BE49-F238E27FC236}">
                  <a16:creationId xmlns:a16="http://schemas.microsoft.com/office/drawing/2014/main" id="{34B3DC67-895F-4927-AE04-FBCE8C129B73}"/>
                </a:ext>
              </a:extLst>
            </p:cNvPr>
            <p:cNvSpPr txBox="1"/>
            <p:nvPr/>
          </p:nvSpPr>
          <p:spPr>
            <a:xfrm>
              <a:off x="9008966" y="3417128"/>
              <a:ext cx="1169365" cy="261610"/>
            </a:xfrm>
            <a:prstGeom prst="rect">
              <a:avLst/>
            </a:prstGeom>
            <a:solidFill>
              <a:schemeClr val="bg1"/>
            </a:solidFill>
          </p:spPr>
          <p:txBody>
            <a:bodyPr wrap="square" rtlCol="0">
              <a:spAutoFit/>
            </a:bodyPr>
            <a:lstStyle/>
            <a:p>
              <a:pPr algn="ctr"/>
              <a:r>
                <a:rPr lang="en-US" sz="1050" b="1" dirty="0">
                  <a:solidFill>
                    <a:srgbClr val="FF0000"/>
                  </a:solidFill>
                  <a:latin typeface="Times New Roman" panose="02020603050405020304" pitchFamily="18" charset="0"/>
                  <a:cs typeface="Times New Roman" panose="02020603050405020304" pitchFamily="18" charset="0"/>
                </a:rPr>
                <a:t>UT 0440</a:t>
              </a:r>
            </a:p>
          </p:txBody>
        </p:sp>
        <p:sp>
          <p:nvSpPr>
            <p:cNvPr id="40" name="TextBox 39">
              <a:extLst>
                <a:ext uri="{FF2B5EF4-FFF2-40B4-BE49-F238E27FC236}">
                  <a16:creationId xmlns:a16="http://schemas.microsoft.com/office/drawing/2014/main" id="{C502FD3F-38A1-4A3D-9487-10AF11F74811}"/>
                </a:ext>
              </a:extLst>
            </p:cNvPr>
            <p:cNvSpPr txBox="1"/>
            <p:nvPr/>
          </p:nvSpPr>
          <p:spPr>
            <a:xfrm>
              <a:off x="10494804" y="3417128"/>
              <a:ext cx="1169365" cy="261610"/>
            </a:xfrm>
            <a:prstGeom prst="rect">
              <a:avLst/>
            </a:prstGeom>
            <a:solidFill>
              <a:schemeClr val="bg1"/>
            </a:solidFill>
          </p:spPr>
          <p:txBody>
            <a:bodyPr wrap="square" rtlCol="0">
              <a:spAutoFit/>
            </a:bodyPr>
            <a:lstStyle/>
            <a:p>
              <a:pPr algn="ctr"/>
              <a:r>
                <a:rPr lang="en-US" sz="1050" b="1" dirty="0">
                  <a:solidFill>
                    <a:srgbClr val="FF0000"/>
                  </a:solidFill>
                  <a:latin typeface="Times New Roman" panose="02020603050405020304" pitchFamily="18" charset="0"/>
                  <a:cs typeface="Times New Roman" panose="02020603050405020304" pitchFamily="18" charset="0"/>
                </a:rPr>
                <a:t>UT 0450</a:t>
              </a:r>
            </a:p>
          </p:txBody>
        </p:sp>
        <p:sp>
          <p:nvSpPr>
            <p:cNvPr id="41" name="TextBox 40">
              <a:extLst>
                <a:ext uri="{FF2B5EF4-FFF2-40B4-BE49-F238E27FC236}">
                  <a16:creationId xmlns:a16="http://schemas.microsoft.com/office/drawing/2014/main" id="{C0170AA3-16B0-4865-86BE-88A58E867180}"/>
                </a:ext>
              </a:extLst>
            </p:cNvPr>
            <p:cNvSpPr txBox="1"/>
            <p:nvPr/>
          </p:nvSpPr>
          <p:spPr>
            <a:xfrm>
              <a:off x="9006941" y="4901848"/>
              <a:ext cx="1169365" cy="261610"/>
            </a:xfrm>
            <a:prstGeom prst="rect">
              <a:avLst/>
            </a:prstGeom>
            <a:solidFill>
              <a:schemeClr val="bg1"/>
            </a:solidFill>
          </p:spPr>
          <p:txBody>
            <a:bodyPr wrap="square" rtlCol="0">
              <a:spAutoFit/>
            </a:bodyPr>
            <a:lstStyle/>
            <a:p>
              <a:pPr algn="ctr"/>
              <a:r>
                <a:rPr lang="en-US" sz="1050" b="1" dirty="0">
                  <a:solidFill>
                    <a:srgbClr val="FF0000"/>
                  </a:solidFill>
                  <a:latin typeface="Times New Roman" panose="02020603050405020304" pitchFamily="18" charset="0"/>
                  <a:cs typeface="Times New Roman" panose="02020603050405020304" pitchFamily="18" charset="0"/>
                </a:rPr>
                <a:t>UT 0500</a:t>
              </a:r>
            </a:p>
          </p:txBody>
        </p:sp>
        <p:sp>
          <p:nvSpPr>
            <p:cNvPr id="42" name="TextBox 41">
              <a:extLst>
                <a:ext uri="{FF2B5EF4-FFF2-40B4-BE49-F238E27FC236}">
                  <a16:creationId xmlns:a16="http://schemas.microsoft.com/office/drawing/2014/main" id="{932AFF45-C533-42CC-9C46-7770530B149B}"/>
                </a:ext>
              </a:extLst>
            </p:cNvPr>
            <p:cNvSpPr txBox="1"/>
            <p:nvPr/>
          </p:nvSpPr>
          <p:spPr>
            <a:xfrm>
              <a:off x="10428325" y="4901848"/>
              <a:ext cx="1214770" cy="261610"/>
            </a:xfrm>
            <a:prstGeom prst="rect">
              <a:avLst/>
            </a:prstGeom>
            <a:solidFill>
              <a:schemeClr val="bg1"/>
            </a:solidFill>
          </p:spPr>
          <p:txBody>
            <a:bodyPr wrap="square" rtlCol="0">
              <a:spAutoFit/>
            </a:bodyPr>
            <a:lstStyle/>
            <a:p>
              <a:pPr algn="ctr"/>
              <a:r>
                <a:rPr lang="en-US" sz="1050" b="1" dirty="0">
                  <a:solidFill>
                    <a:srgbClr val="FF0000"/>
                  </a:solidFill>
                  <a:latin typeface="Times New Roman" panose="02020603050405020304" pitchFamily="18" charset="0"/>
                  <a:cs typeface="Times New Roman" panose="02020603050405020304" pitchFamily="18" charset="0"/>
                </a:rPr>
                <a:t>UT 0510</a:t>
              </a:r>
            </a:p>
          </p:txBody>
        </p:sp>
      </p:grpSp>
      <p:sp>
        <p:nvSpPr>
          <p:cNvPr id="45" name="Rectangle 44">
            <a:extLst>
              <a:ext uri="{FF2B5EF4-FFF2-40B4-BE49-F238E27FC236}">
                <a16:creationId xmlns:a16="http://schemas.microsoft.com/office/drawing/2014/main" id="{250F4798-FD95-4157-9369-11901006F19B}"/>
              </a:ext>
            </a:extLst>
          </p:cNvPr>
          <p:cNvSpPr/>
          <p:nvPr/>
        </p:nvSpPr>
        <p:spPr>
          <a:xfrm>
            <a:off x="1087269" y="5755222"/>
            <a:ext cx="2776807" cy="307777"/>
          </a:xfrm>
          <a:prstGeom prst="rect">
            <a:avLst/>
          </a:prstGeom>
        </p:spPr>
        <p:txBody>
          <a:bodyPr wrap="square">
            <a:spAutoFit/>
          </a:bodyPr>
          <a:lstStyle/>
          <a:p>
            <a:pPr algn="just"/>
            <a:r>
              <a:rPr lang="en-US" sz="1400" dirty="0">
                <a:latin typeface="Times New Roman" panose="02020603050405020304" pitchFamily="18" charset="0"/>
                <a:ea typeface="DengXian" panose="020B0503020204020204" pitchFamily="2" charset="-122"/>
              </a:rPr>
              <a:t>hardly seen in the radiance image</a:t>
            </a:r>
            <a:endParaRPr lang="en-US" sz="1400" dirty="0"/>
          </a:p>
        </p:txBody>
      </p:sp>
      <p:sp>
        <p:nvSpPr>
          <p:cNvPr id="46" name="Rectangle 45">
            <a:extLst>
              <a:ext uri="{FF2B5EF4-FFF2-40B4-BE49-F238E27FC236}">
                <a16:creationId xmlns:a16="http://schemas.microsoft.com/office/drawing/2014/main" id="{F689DD8B-D058-4CF4-8B93-E3ED12333DF7}"/>
              </a:ext>
            </a:extLst>
          </p:cNvPr>
          <p:cNvSpPr/>
          <p:nvPr/>
        </p:nvSpPr>
        <p:spPr>
          <a:xfrm>
            <a:off x="5066708" y="5755222"/>
            <a:ext cx="3258222" cy="307777"/>
          </a:xfrm>
          <a:prstGeom prst="rect">
            <a:avLst/>
          </a:prstGeom>
        </p:spPr>
        <p:txBody>
          <a:bodyPr wrap="square">
            <a:spAutoFit/>
          </a:bodyPr>
          <a:lstStyle/>
          <a:p>
            <a:pPr algn="just"/>
            <a:r>
              <a:rPr lang="en-US" sz="1400" dirty="0">
                <a:latin typeface="Times New Roman" panose="02020603050405020304" pitchFamily="18" charset="0"/>
                <a:ea typeface="DengXian" panose="020B0503020204020204" pitchFamily="2" charset="-122"/>
              </a:rPr>
              <a:t>enhanced with the radiance difference</a:t>
            </a:r>
            <a:endParaRPr lang="en-US" sz="1400" dirty="0"/>
          </a:p>
        </p:txBody>
      </p:sp>
      <p:sp>
        <p:nvSpPr>
          <p:cNvPr id="47" name="TextBox 46">
            <a:extLst>
              <a:ext uri="{FF2B5EF4-FFF2-40B4-BE49-F238E27FC236}">
                <a16:creationId xmlns:a16="http://schemas.microsoft.com/office/drawing/2014/main" id="{787647A7-6337-4BAE-B642-68B0DAEB132B}"/>
              </a:ext>
            </a:extLst>
          </p:cNvPr>
          <p:cNvSpPr txBox="1"/>
          <p:nvPr/>
        </p:nvSpPr>
        <p:spPr>
          <a:xfrm>
            <a:off x="8646668" y="5581043"/>
            <a:ext cx="3434408" cy="430887"/>
          </a:xfrm>
          <a:prstGeom prst="rect">
            <a:avLst/>
          </a:prstGeom>
          <a:noFill/>
        </p:spPr>
        <p:txBody>
          <a:bodyPr wrap="square" rtlCol="0">
            <a:spAutoFit/>
          </a:bodyPr>
          <a:lstStyle/>
          <a:p>
            <a:pPr algn="ctr"/>
            <a:r>
              <a:rPr lang="en-US" sz="1100" dirty="0">
                <a:latin typeface="Times New Roman" panose="02020603050405020304" pitchFamily="18" charset="0"/>
                <a:cs typeface="Times New Roman" panose="02020603050405020304" pitchFamily="18" charset="0"/>
              </a:rPr>
              <a:t>The straylight signal moves from west to east in the ABI FD image along with the rotation of the earth.</a:t>
            </a:r>
          </a:p>
        </p:txBody>
      </p:sp>
    </p:spTree>
    <p:extLst>
      <p:ext uri="{BB962C8B-B14F-4D97-AF65-F5344CB8AC3E}">
        <p14:creationId xmlns:p14="http://schemas.microsoft.com/office/powerpoint/2010/main" val="3159953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1024A-6526-44DE-88EC-5DF45C6D2BED}"/>
              </a:ext>
            </a:extLst>
          </p:cNvPr>
          <p:cNvSpPr>
            <a:spLocks noGrp="1"/>
          </p:cNvSpPr>
          <p:nvPr>
            <p:ph type="sldNum" sz="quarter" idx="10"/>
          </p:nvPr>
        </p:nvSpPr>
        <p:spPr/>
        <p:txBody>
          <a:bodyPr/>
          <a:lstStyle/>
          <a:p>
            <a:pPr>
              <a:defRPr/>
            </a:pPr>
            <a:fld id="{DA28AC38-E0E8-49D7-B2FE-71FD7C42C09E}" type="slidenum">
              <a:rPr lang="en-US" smtClean="0"/>
              <a:pPr>
                <a:defRPr/>
              </a:pPr>
              <a:t>6</a:t>
            </a:fld>
            <a:endParaRPr lang="en-US"/>
          </a:p>
        </p:txBody>
      </p:sp>
      <p:sp>
        <p:nvSpPr>
          <p:cNvPr id="7" name="Content Placeholder 2">
            <a:extLst>
              <a:ext uri="{FF2B5EF4-FFF2-40B4-BE49-F238E27FC236}">
                <a16:creationId xmlns:a16="http://schemas.microsoft.com/office/drawing/2014/main" id="{832FE9D5-1773-4EEF-8C5E-57DFAF33012D}"/>
              </a:ext>
            </a:extLst>
          </p:cNvPr>
          <p:cNvSpPr>
            <a:spLocks noGrp="1"/>
          </p:cNvSpPr>
          <p:nvPr>
            <p:ph idx="1"/>
          </p:nvPr>
        </p:nvSpPr>
        <p:spPr>
          <a:xfrm>
            <a:off x="114301" y="966382"/>
            <a:ext cx="8696324" cy="461443"/>
          </a:xfrm>
        </p:spPr>
        <p:txBody>
          <a:bodyPr/>
          <a:lstStyle/>
          <a:p>
            <a:pPr lvl="1"/>
            <a:r>
              <a:rPr lang="en-US" sz="2400" b="1" dirty="0"/>
              <a:t>Coordinate transformation</a:t>
            </a:r>
          </a:p>
        </p:txBody>
      </p:sp>
      <p:sp>
        <p:nvSpPr>
          <p:cNvPr id="8" name="Rectangle 7">
            <a:extLst>
              <a:ext uri="{FF2B5EF4-FFF2-40B4-BE49-F238E27FC236}">
                <a16:creationId xmlns:a16="http://schemas.microsoft.com/office/drawing/2014/main" id="{F12E5939-4FC1-4F87-AA24-5F0E9C28403C}"/>
              </a:ext>
            </a:extLst>
          </p:cNvPr>
          <p:cNvSpPr/>
          <p:nvPr/>
        </p:nvSpPr>
        <p:spPr>
          <a:xfrm>
            <a:off x="776748" y="1329502"/>
            <a:ext cx="10785712" cy="1384995"/>
          </a:xfrm>
          <a:prstGeom prst="rect">
            <a:avLst/>
          </a:prstGeom>
        </p:spPr>
        <p:txBody>
          <a:bodyPr wrap="square">
            <a:spAutoFit/>
          </a:bodyPr>
          <a:lstStyle/>
          <a:p>
            <a:pPr marL="285750" indent="-285750" algn="just">
              <a:buFont typeface="Arial" panose="020B0604020202020204" pitchFamily="34" charset="0"/>
              <a:buChar char="•"/>
            </a:pPr>
            <a:r>
              <a:rPr lang="en-US" sz="1400" dirty="0">
                <a:latin typeface="Times New Roman" panose="02020603050405020304" pitchFamily="18" charset="0"/>
                <a:ea typeface="DengXian" panose="020B0503020204020204"/>
              </a:rPr>
              <a:t>Since the sun was moving when the data was scanned by the instrument, it is essential to remove the relative solar motion to accurately obtain the Sun’s position at each ABI scanned pixel. </a:t>
            </a:r>
          </a:p>
          <a:p>
            <a:pPr marL="285750" indent="-285750" algn="just">
              <a:buFont typeface="Arial" panose="020B0604020202020204" pitchFamily="34" charset="0"/>
              <a:buChar char="•"/>
            </a:pPr>
            <a:r>
              <a:rPr lang="en-US" sz="1400" dirty="0">
                <a:latin typeface="Times New Roman" panose="02020603050405020304" pitchFamily="18" charset="0"/>
                <a:ea typeface="DengXian" panose="020B0503020204020204"/>
              </a:rPr>
              <a:t>Therefore, the consecutive image difference map is then further converted from the </a:t>
            </a:r>
            <a:r>
              <a:rPr lang="en-US" sz="1400" b="1" dirty="0">
                <a:solidFill>
                  <a:srgbClr val="FF0000"/>
                </a:solidFill>
                <a:latin typeface="Times New Roman" panose="02020603050405020304" pitchFamily="18" charset="0"/>
                <a:ea typeface="DengXian" panose="020B0503020204020204"/>
              </a:rPr>
              <a:t>ABI Fixed Grid Coordinate</a:t>
            </a:r>
            <a:r>
              <a:rPr lang="en-US" sz="1400" b="1" dirty="0">
                <a:latin typeface="Times New Roman" panose="02020603050405020304" pitchFamily="18" charset="0"/>
                <a:ea typeface="DengXian" panose="020B0503020204020204"/>
              </a:rPr>
              <a:t> </a:t>
            </a:r>
            <a:r>
              <a:rPr lang="en-US" sz="1400" dirty="0">
                <a:latin typeface="Times New Roman" panose="02020603050405020304" pitchFamily="18" charset="0"/>
                <a:ea typeface="DengXian" panose="020B0503020204020204"/>
              </a:rPr>
              <a:t>(FGC) to the </a:t>
            </a:r>
            <a:r>
              <a:rPr lang="en-US" sz="1400" b="1" dirty="0">
                <a:solidFill>
                  <a:srgbClr val="FF0000"/>
                </a:solidFill>
                <a:latin typeface="Times New Roman" panose="02020603050405020304" pitchFamily="18" charset="0"/>
                <a:ea typeface="DengXian" panose="020B0503020204020204"/>
              </a:rPr>
              <a:t>Sun Centered Coordinate </a:t>
            </a:r>
            <a:r>
              <a:rPr lang="en-US" sz="1400" dirty="0">
                <a:latin typeface="Times New Roman" panose="02020603050405020304" pitchFamily="18" charset="0"/>
                <a:ea typeface="DengXian" panose="020B0503020204020204"/>
              </a:rPr>
              <a:t>(SCC). </a:t>
            </a:r>
          </a:p>
          <a:p>
            <a:pPr marL="285750" indent="-285750" algn="jus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In the SCC, the Sun’s position is fixed in the coordinate center, and each of ABI’s pixels is projected onto the SCC according to its relative position to the Sun.</a:t>
            </a:r>
          </a:p>
        </p:txBody>
      </p:sp>
      <p:grpSp>
        <p:nvGrpSpPr>
          <p:cNvPr id="9" name="Group 8">
            <a:extLst>
              <a:ext uri="{FF2B5EF4-FFF2-40B4-BE49-F238E27FC236}">
                <a16:creationId xmlns:a16="http://schemas.microsoft.com/office/drawing/2014/main" id="{546D48FA-8067-4825-8795-FE7EDED66BEA}"/>
              </a:ext>
            </a:extLst>
          </p:cNvPr>
          <p:cNvGrpSpPr/>
          <p:nvPr/>
        </p:nvGrpSpPr>
        <p:grpSpPr>
          <a:xfrm>
            <a:off x="8667440" y="3341035"/>
            <a:ext cx="2550236" cy="2108690"/>
            <a:chOff x="1781174" y="2400299"/>
            <a:chExt cx="3733802" cy="3087333"/>
          </a:xfrm>
        </p:grpSpPr>
        <p:pic>
          <p:nvPicPr>
            <p:cNvPr id="10" name="Picture 9">
              <a:extLst>
                <a:ext uri="{FF2B5EF4-FFF2-40B4-BE49-F238E27FC236}">
                  <a16:creationId xmlns:a16="http://schemas.microsoft.com/office/drawing/2014/main" id="{592F1EC4-7C70-43AB-9E3D-05D6A6ACDD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18" t="44173" r="26282"/>
            <a:stretch/>
          </p:blipFill>
          <p:spPr>
            <a:xfrm>
              <a:off x="1781174" y="2400300"/>
              <a:ext cx="1857375" cy="1459992"/>
            </a:xfrm>
            <a:prstGeom prst="rect">
              <a:avLst/>
            </a:prstGeom>
          </p:spPr>
        </p:pic>
        <p:pic>
          <p:nvPicPr>
            <p:cNvPr id="11" name="Picture 10">
              <a:extLst>
                <a:ext uri="{FF2B5EF4-FFF2-40B4-BE49-F238E27FC236}">
                  <a16:creationId xmlns:a16="http://schemas.microsoft.com/office/drawing/2014/main" id="{351BA416-1F5F-43C0-8366-42E87A7599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18" t="44172" r="26282"/>
            <a:stretch/>
          </p:blipFill>
          <p:spPr>
            <a:xfrm>
              <a:off x="3638549" y="2400299"/>
              <a:ext cx="1857376" cy="1459993"/>
            </a:xfrm>
            <a:prstGeom prst="rect">
              <a:avLst/>
            </a:prstGeom>
          </p:spPr>
        </p:pic>
        <p:pic>
          <p:nvPicPr>
            <p:cNvPr id="12" name="Picture 11">
              <a:extLst>
                <a:ext uri="{FF2B5EF4-FFF2-40B4-BE49-F238E27FC236}">
                  <a16:creationId xmlns:a16="http://schemas.microsoft.com/office/drawing/2014/main" id="{BB58F40B-A44D-43B6-94AF-125A2E8A94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18" t="44172" r="26282"/>
            <a:stretch/>
          </p:blipFill>
          <p:spPr>
            <a:xfrm>
              <a:off x="1790698" y="4027639"/>
              <a:ext cx="1857377" cy="1459993"/>
            </a:xfrm>
            <a:prstGeom prst="rect">
              <a:avLst/>
            </a:prstGeom>
          </p:spPr>
        </p:pic>
        <p:pic>
          <p:nvPicPr>
            <p:cNvPr id="13" name="Picture 12">
              <a:extLst>
                <a:ext uri="{FF2B5EF4-FFF2-40B4-BE49-F238E27FC236}">
                  <a16:creationId xmlns:a16="http://schemas.microsoft.com/office/drawing/2014/main" id="{3B36005C-16FA-4CD1-846B-B0590E2DEC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539" t="44172" r="25961"/>
            <a:stretch/>
          </p:blipFill>
          <p:spPr>
            <a:xfrm>
              <a:off x="3657599" y="4027639"/>
              <a:ext cx="1857377" cy="1459993"/>
            </a:xfrm>
            <a:prstGeom prst="rect">
              <a:avLst/>
            </a:prstGeom>
          </p:spPr>
        </p:pic>
      </p:grpSp>
      <p:pic>
        <p:nvPicPr>
          <p:cNvPr id="14" name="Picture 13">
            <a:extLst>
              <a:ext uri="{FF2B5EF4-FFF2-40B4-BE49-F238E27FC236}">
                <a16:creationId xmlns:a16="http://schemas.microsoft.com/office/drawing/2014/main" id="{C8EF802B-DF41-442C-9EFA-C5912D0526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812" b="19608"/>
          <a:stretch/>
        </p:blipFill>
        <p:spPr>
          <a:xfrm>
            <a:off x="382123" y="2815218"/>
            <a:ext cx="4028391" cy="3483176"/>
          </a:xfrm>
          <a:prstGeom prst="rect">
            <a:avLst/>
          </a:prstGeom>
        </p:spPr>
      </p:pic>
      <p:pic>
        <p:nvPicPr>
          <p:cNvPr id="15" name="Picture 14">
            <a:extLst>
              <a:ext uri="{FF2B5EF4-FFF2-40B4-BE49-F238E27FC236}">
                <a16:creationId xmlns:a16="http://schemas.microsoft.com/office/drawing/2014/main" id="{419606CC-29AD-4C52-91A7-1B8732FCE8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2158" y="2804551"/>
            <a:ext cx="3605645" cy="3172968"/>
          </a:xfrm>
          <a:prstGeom prst="rect">
            <a:avLst/>
          </a:prstGeom>
        </p:spPr>
      </p:pic>
      <p:sp>
        <p:nvSpPr>
          <p:cNvPr id="16" name="TextBox 15">
            <a:extLst>
              <a:ext uri="{FF2B5EF4-FFF2-40B4-BE49-F238E27FC236}">
                <a16:creationId xmlns:a16="http://schemas.microsoft.com/office/drawing/2014/main" id="{F1FBD867-ABAD-46E7-8920-00FF96B4BA0A}"/>
              </a:ext>
            </a:extLst>
          </p:cNvPr>
          <p:cNvSpPr txBox="1"/>
          <p:nvPr/>
        </p:nvSpPr>
        <p:spPr>
          <a:xfrm>
            <a:off x="1219196" y="2641374"/>
            <a:ext cx="2863303" cy="276999"/>
          </a:xfrm>
          <a:prstGeom prst="rect">
            <a:avLst/>
          </a:prstGeom>
          <a:noFill/>
        </p:spPr>
        <p:txBody>
          <a:bodyPr wrap="square" rtlCol="0">
            <a:spAutoFit/>
          </a:bodyPr>
          <a:lstStyle>
            <a:defPPr>
              <a:defRPr lang="en-US"/>
            </a:defPPr>
            <a:lvl1pPr>
              <a:defRPr sz="1200" b="1">
                <a:latin typeface="Times New Roman" panose="02020603050405020304" pitchFamily="18" charset="0"/>
                <a:cs typeface="Times New Roman" panose="02020603050405020304" pitchFamily="18" charset="0"/>
              </a:defRPr>
            </a:lvl1pPr>
          </a:lstStyle>
          <a:p>
            <a:r>
              <a:rPr lang="en-US" dirty="0">
                <a:solidFill>
                  <a:srgbClr val="0000FF"/>
                </a:solidFill>
              </a:rPr>
              <a:t>ABI Fixed Grid Coordinate (FGC)</a:t>
            </a:r>
          </a:p>
        </p:txBody>
      </p:sp>
      <p:sp>
        <p:nvSpPr>
          <p:cNvPr id="17" name="Arrow: Right 16">
            <a:extLst>
              <a:ext uri="{FF2B5EF4-FFF2-40B4-BE49-F238E27FC236}">
                <a16:creationId xmlns:a16="http://schemas.microsoft.com/office/drawing/2014/main" id="{F879B802-A289-447D-976C-4DAAB699BBAF}"/>
              </a:ext>
            </a:extLst>
          </p:cNvPr>
          <p:cNvSpPr/>
          <p:nvPr/>
        </p:nvSpPr>
        <p:spPr>
          <a:xfrm>
            <a:off x="4342088" y="4218036"/>
            <a:ext cx="633031" cy="34412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C05E20F2-B58B-4DD8-AF8C-AE5AE0A20482}"/>
              </a:ext>
            </a:extLst>
          </p:cNvPr>
          <p:cNvSpPr/>
          <p:nvPr/>
        </p:nvSpPr>
        <p:spPr>
          <a:xfrm>
            <a:off x="6101322" y="4354782"/>
            <a:ext cx="177083" cy="172065"/>
          </a:xfrm>
          <a:prstGeom prst="flowChartConnector">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C94C2737-EC4D-4469-80D9-AFF005D5E9E8}"/>
              </a:ext>
            </a:extLst>
          </p:cNvPr>
          <p:cNvCxnSpPr/>
          <p:nvPr/>
        </p:nvCxnSpPr>
        <p:spPr>
          <a:xfrm>
            <a:off x="5265662" y="3554359"/>
            <a:ext cx="835660" cy="8004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9935AC4-62E7-4F58-A295-365A6AB1D9E6}"/>
              </a:ext>
            </a:extLst>
          </p:cNvPr>
          <p:cNvSpPr txBox="1"/>
          <p:nvPr/>
        </p:nvSpPr>
        <p:spPr>
          <a:xfrm>
            <a:off x="4668637" y="3300579"/>
            <a:ext cx="991583" cy="261610"/>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Sun’s Position</a:t>
            </a:r>
          </a:p>
        </p:txBody>
      </p:sp>
      <p:cxnSp>
        <p:nvCxnSpPr>
          <p:cNvPr id="21" name="Straight Arrow Connector 20">
            <a:extLst>
              <a:ext uri="{FF2B5EF4-FFF2-40B4-BE49-F238E27FC236}">
                <a16:creationId xmlns:a16="http://schemas.microsoft.com/office/drawing/2014/main" id="{D14A6F35-0FB0-4C6D-B25B-CC158451D103}"/>
              </a:ext>
            </a:extLst>
          </p:cNvPr>
          <p:cNvCxnSpPr/>
          <p:nvPr/>
        </p:nvCxnSpPr>
        <p:spPr>
          <a:xfrm>
            <a:off x="6774422" y="3300579"/>
            <a:ext cx="0" cy="7186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2BA6F0E0-68D9-437E-83FC-6F8DFD3DED16}"/>
              </a:ext>
            </a:extLst>
          </p:cNvPr>
          <p:cNvSpPr txBox="1"/>
          <p:nvPr/>
        </p:nvSpPr>
        <p:spPr>
          <a:xfrm>
            <a:off x="6189864" y="3023733"/>
            <a:ext cx="1460858" cy="369332"/>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Angular distance between the Sun and Earth</a:t>
            </a:r>
          </a:p>
        </p:txBody>
      </p:sp>
      <p:sp>
        <p:nvSpPr>
          <p:cNvPr id="23" name="TextBox 22">
            <a:extLst>
              <a:ext uri="{FF2B5EF4-FFF2-40B4-BE49-F238E27FC236}">
                <a16:creationId xmlns:a16="http://schemas.microsoft.com/office/drawing/2014/main" id="{525E3ADF-A554-4E82-890C-58897B15B466}"/>
              </a:ext>
            </a:extLst>
          </p:cNvPr>
          <p:cNvSpPr txBox="1"/>
          <p:nvPr/>
        </p:nvSpPr>
        <p:spPr>
          <a:xfrm>
            <a:off x="4785419" y="5754277"/>
            <a:ext cx="2857865" cy="430887"/>
          </a:xfrm>
          <a:prstGeom prst="rect">
            <a:avLst/>
          </a:prstGeom>
          <a:solidFill>
            <a:schemeClr val="bg1"/>
          </a:solidFill>
        </p:spPr>
        <p:txBody>
          <a:bodyPr wrap="square" rtlCol="0">
            <a:spAutoFit/>
          </a:bodyPr>
          <a:lstStyle/>
          <a:p>
            <a:pPr algn="ctr"/>
            <a:r>
              <a:rPr lang="en-US" sz="1050" dirty="0">
                <a:latin typeface="Times New Roman" panose="02020603050405020304" pitchFamily="18" charset="0"/>
                <a:cs typeface="Times New Roman" panose="02020603050405020304" pitchFamily="18" charset="0"/>
              </a:rPr>
              <a:t>The closer the pixel to the Sun, the stronger the straylight was observed</a:t>
            </a:r>
          </a:p>
        </p:txBody>
      </p:sp>
      <p:sp>
        <p:nvSpPr>
          <p:cNvPr id="24" name="TextBox 23">
            <a:extLst>
              <a:ext uri="{FF2B5EF4-FFF2-40B4-BE49-F238E27FC236}">
                <a16:creationId xmlns:a16="http://schemas.microsoft.com/office/drawing/2014/main" id="{7FDA175B-FAA3-4975-ACD1-B59E85A4071E}"/>
              </a:ext>
            </a:extLst>
          </p:cNvPr>
          <p:cNvSpPr txBox="1"/>
          <p:nvPr/>
        </p:nvSpPr>
        <p:spPr>
          <a:xfrm>
            <a:off x="5022745" y="2630385"/>
            <a:ext cx="2342228" cy="276999"/>
          </a:xfrm>
          <a:prstGeom prst="rect">
            <a:avLst/>
          </a:prstGeom>
          <a:noFill/>
        </p:spPr>
        <p:txBody>
          <a:bodyPr wrap="square" rtlCol="0">
            <a:spAutoFit/>
          </a:bodyPr>
          <a:lstStyle>
            <a:defPPr>
              <a:defRPr lang="en-US"/>
            </a:defPPr>
            <a:lvl1pPr>
              <a:defRPr sz="1200" b="1">
                <a:latin typeface="Times New Roman" panose="02020603050405020304" pitchFamily="18" charset="0"/>
                <a:cs typeface="Times New Roman" panose="02020603050405020304" pitchFamily="18" charset="0"/>
              </a:defRPr>
            </a:lvl1pPr>
          </a:lstStyle>
          <a:p>
            <a:r>
              <a:rPr lang="en-US" dirty="0">
                <a:solidFill>
                  <a:srgbClr val="0000FF"/>
                </a:solidFill>
              </a:rPr>
              <a:t>Sun Centered Coordinate (SCC)</a:t>
            </a:r>
          </a:p>
        </p:txBody>
      </p:sp>
      <p:grpSp>
        <p:nvGrpSpPr>
          <p:cNvPr id="25" name="Group 24">
            <a:extLst>
              <a:ext uri="{FF2B5EF4-FFF2-40B4-BE49-F238E27FC236}">
                <a16:creationId xmlns:a16="http://schemas.microsoft.com/office/drawing/2014/main" id="{6F040712-98C2-49BD-BBD4-5E3293202D97}"/>
              </a:ext>
            </a:extLst>
          </p:cNvPr>
          <p:cNvGrpSpPr/>
          <p:nvPr/>
        </p:nvGrpSpPr>
        <p:grpSpPr>
          <a:xfrm>
            <a:off x="8773924" y="3038094"/>
            <a:ext cx="2314305" cy="1378513"/>
            <a:chOff x="3525673" y="1346591"/>
            <a:chExt cx="3388370" cy="2018281"/>
          </a:xfrm>
        </p:grpSpPr>
        <p:sp>
          <p:nvSpPr>
            <p:cNvPr id="26" name="TextBox 25">
              <a:extLst>
                <a:ext uri="{FF2B5EF4-FFF2-40B4-BE49-F238E27FC236}">
                  <a16:creationId xmlns:a16="http://schemas.microsoft.com/office/drawing/2014/main" id="{553787BC-4684-43EC-A7BE-D59E3465F483}"/>
                </a:ext>
              </a:extLst>
            </p:cNvPr>
            <p:cNvSpPr txBox="1"/>
            <p:nvPr/>
          </p:nvSpPr>
          <p:spPr>
            <a:xfrm>
              <a:off x="3563776" y="1346591"/>
              <a:ext cx="1169365" cy="261610"/>
            </a:xfrm>
            <a:prstGeom prst="rect">
              <a:avLst/>
            </a:prstGeom>
            <a:solidFill>
              <a:schemeClr val="bg1"/>
            </a:solidFill>
          </p:spPr>
          <p:txBody>
            <a:bodyPr wrap="square" rtlCol="0">
              <a:spAutoFit/>
            </a:bodyPr>
            <a:lstStyle/>
            <a:p>
              <a:pPr algn="ctr"/>
              <a:r>
                <a:rPr lang="en-US" sz="1050" b="1" dirty="0">
                  <a:solidFill>
                    <a:srgbClr val="FF0000"/>
                  </a:solidFill>
                  <a:latin typeface="Times New Roman" panose="02020603050405020304" pitchFamily="18" charset="0"/>
                  <a:cs typeface="Times New Roman" panose="02020603050405020304" pitchFamily="18" charset="0"/>
                </a:rPr>
                <a:t>UT 0440</a:t>
              </a:r>
            </a:p>
          </p:txBody>
        </p:sp>
        <p:sp>
          <p:nvSpPr>
            <p:cNvPr id="27" name="TextBox 26">
              <a:extLst>
                <a:ext uri="{FF2B5EF4-FFF2-40B4-BE49-F238E27FC236}">
                  <a16:creationId xmlns:a16="http://schemas.microsoft.com/office/drawing/2014/main" id="{8AD9EE32-663C-4BAF-BB23-46EECAE370D1}"/>
                </a:ext>
              </a:extLst>
            </p:cNvPr>
            <p:cNvSpPr txBox="1"/>
            <p:nvPr/>
          </p:nvSpPr>
          <p:spPr>
            <a:xfrm>
              <a:off x="3525673" y="3103262"/>
              <a:ext cx="1169365" cy="261610"/>
            </a:xfrm>
            <a:prstGeom prst="rect">
              <a:avLst/>
            </a:prstGeom>
            <a:solidFill>
              <a:schemeClr val="bg1"/>
            </a:solidFill>
          </p:spPr>
          <p:txBody>
            <a:bodyPr wrap="square" rtlCol="0">
              <a:spAutoFit/>
            </a:bodyPr>
            <a:lstStyle/>
            <a:p>
              <a:pPr algn="ctr"/>
              <a:r>
                <a:rPr lang="en-US" sz="1050" b="1" dirty="0">
                  <a:solidFill>
                    <a:srgbClr val="FF0000"/>
                  </a:solidFill>
                  <a:latin typeface="Times New Roman" panose="02020603050405020304" pitchFamily="18" charset="0"/>
                  <a:cs typeface="Times New Roman" panose="02020603050405020304" pitchFamily="18" charset="0"/>
                </a:rPr>
                <a:t>UT 0500</a:t>
              </a:r>
            </a:p>
          </p:txBody>
        </p:sp>
        <p:sp>
          <p:nvSpPr>
            <p:cNvPr id="28" name="TextBox 27">
              <a:extLst>
                <a:ext uri="{FF2B5EF4-FFF2-40B4-BE49-F238E27FC236}">
                  <a16:creationId xmlns:a16="http://schemas.microsoft.com/office/drawing/2014/main" id="{0EEC6E50-7B75-4997-AD03-4B06974F1B0E}"/>
                </a:ext>
              </a:extLst>
            </p:cNvPr>
            <p:cNvSpPr txBox="1"/>
            <p:nvPr/>
          </p:nvSpPr>
          <p:spPr>
            <a:xfrm>
              <a:off x="5710389" y="3103262"/>
              <a:ext cx="1169365" cy="261610"/>
            </a:xfrm>
            <a:prstGeom prst="rect">
              <a:avLst/>
            </a:prstGeom>
            <a:solidFill>
              <a:schemeClr val="bg1"/>
            </a:solidFill>
          </p:spPr>
          <p:txBody>
            <a:bodyPr wrap="square" rtlCol="0">
              <a:spAutoFit/>
            </a:bodyPr>
            <a:lstStyle/>
            <a:p>
              <a:pPr algn="ctr"/>
              <a:r>
                <a:rPr lang="en-US" sz="1050" b="1" dirty="0">
                  <a:solidFill>
                    <a:srgbClr val="FF0000"/>
                  </a:solidFill>
                  <a:latin typeface="Times New Roman" panose="02020603050405020304" pitchFamily="18" charset="0"/>
                  <a:cs typeface="Times New Roman" panose="02020603050405020304" pitchFamily="18" charset="0"/>
                </a:rPr>
                <a:t>UT 0510</a:t>
              </a:r>
            </a:p>
          </p:txBody>
        </p:sp>
        <p:sp>
          <p:nvSpPr>
            <p:cNvPr id="29" name="TextBox 28">
              <a:extLst>
                <a:ext uri="{FF2B5EF4-FFF2-40B4-BE49-F238E27FC236}">
                  <a16:creationId xmlns:a16="http://schemas.microsoft.com/office/drawing/2014/main" id="{A6491289-8158-4D34-BB7C-E18841035890}"/>
                </a:ext>
              </a:extLst>
            </p:cNvPr>
            <p:cNvSpPr txBox="1"/>
            <p:nvPr/>
          </p:nvSpPr>
          <p:spPr>
            <a:xfrm>
              <a:off x="5744678" y="1346713"/>
              <a:ext cx="1169365" cy="261610"/>
            </a:xfrm>
            <a:prstGeom prst="rect">
              <a:avLst/>
            </a:prstGeom>
            <a:solidFill>
              <a:schemeClr val="bg1"/>
            </a:solidFill>
          </p:spPr>
          <p:txBody>
            <a:bodyPr wrap="square" rtlCol="0">
              <a:spAutoFit/>
            </a:bodyPr>
            <a:lstStyle/>
            <a:p>
              <a:pPr algn="ctr"/>
              <a:r>
                <a:rPr lang="en-US" sz="1050" b="1" dirty="0">
                  <a:solidFill>
                    <a:srgbClr val="FF0000"/>
                  </a:solidFill>
                  <a:latin typeface="Times New Roman" panose="02020603050405020304" pitchFamily="18" charset="0"/>
                  <a:cs typeface="Times New Roman" panose="02020603050405020304" pitchFamily="18" charset="0"/>
                </a:rPr>
                <a:t>UT 0450</a:t>
              </a:r>
            </a:p>
          </p:txBody>
        </p:sp>
      </p:grpSp>
      <p:sp>
        <p:nvSpPr>
          <p:cNvPr id="30" name="Rectangle 29">
            <a:extLst>
              <a:ext uri="{FF2B5EF4-FFF2-40B4-BE49-F238E27FC236}">
                <a16:creationId xmlns:a16="http://schemas.microsoft.com/office/drawing/2014/main" id="{CC266723-36F7-4BA9-9653-9EB9840011D1}"/>
              </a:ext>
            </a:extLst>
          </p:cNvPr>
          <p:cNvSpPr/>
          <p:nvPr/>
        </p:nvSpPr>
        <p:spPr>
          <a:xfrm>
            <a:off x="8390175" y="2982733"/>
            <a:ext cx="3104766" cy="2477034"/>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C3CD79A-827D-4A2C-A2BA-BDD997AD36DC}"/>
              </a:ext>
            </a:extLst>
          </p:cNvPr>
          <p:cNvSpPr txBox="1"/>
          <p:nvPr/>
        </p:nvSpPr>
        <p:spPr>
          <a:xfrm>
            <a:off x="8258958" y="5515128"/>
            <a:ext cx="3434408" cy="600164"/>
          </a:xfrm>
          <a:prstGeom prst="rect">
            <a:avLst/>
          </a:prstGeom>
          <a:noFill/>
        </p:spPr>
        <p:txBody>
          <a:bodyPr wrap="square" rtlCol="0">
            <a:spAutoFit/>
          </a:bodyPr>
          <a:lstStyle/>
          <a:p>
            <a:pPr algn="ctr"/>
            <a:r>
              <a:rPr lang="en-US" sz="1100" dirty="0">
                <a:latin typeface="Times New Roman" panose="02020603050405020304" pitchFamily="18" charset="0"/>
                <a:cs typeface="Times New Roman" panose="02020603050405020304" pitchFamily="18" charset="0"/>
              </a:rPr>
              <a:t>In SCC, the straylight moves with the earth together and its intensity is associated with the angular distance between the scanned pixel and the Sun.</a:t>
            </a:r>
          </a:p>
        </p:txBody>
      </p:sp>
      <p:sp>
        <p:nvSpPr>
          <p:cNvPr id="32" name="Title 1">
            <a:extLst>
              <a:ext uri="{FF2B5EF4-FFF2-40B4-BE49-F238E27FC236}">
                <a16:creationId xmlns:a16="http://schemas.microsoft.com/office/drawing/2014/main" id="{2A999365-7717-44EF-BCED-A8A12C9AC24F}"/>
              </a:ext>
            </a:extLst>
          </p:cNvPr>
          <p:cNvSpPr>
            <a:spLocks noGrp="1"/>
          </p:cNvSpPr>
          <p:nvPr>
            <p:ph type="title"/>
          </p:nvPr>
        </p:nvSpPr>
        <p:spPr>
          <a:xfrm>
            <a:off x="1991170" y="132628"/>
            <a:ext cx="8682527" cy="667472"/>
          </a:xfrm>
        </p:spPr>
        <p:txBody>
          <a:bodyPr/>
          <a:lstStyle/>
          <a:p>
            <a:r>
              <a:rPr lang="en-US" dirty="0"/>
              <a:t>Characterize GOES ABI straylight</a:t>
            </a:r>
          </a:p>
        </p:txBody>
      </p:sp>
    </p:spTree>
    <p:extLst>
      <p:ext uri="{BB962C8B-B14F-4D97-AF65-F5344CB8AC3E}">
        <p14:creationId xmlns:p14="http://schemas.microsoft.com/office/powerpoint/2010/main" val="1371264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F7AC995-671F-4B90-B3A8-523145CFBA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043" y="2440311"/>
            <a:ext cx="4362831" cy="3839292"/>
          </a:xfrm>
          <a:prstGeom prst="rect">
            <a:avLst/>
          </a:prstGeom>
        </p:spPr>
      </p:pic>
      <p:pic>
        <p:nvPicPr>
          <p:cNvPr id="14" name="Picture 13">
            <a:extLst>
              <a:ext uri="{FF2B5EF4-FFF2-40B4-BE49-F238E27FC236}">
                <a16:creationId xmlns:a16="http://schemas.microsoft.com/office/drawing/2014/main" id="{D7272775-CD48-4F2C-9943-B87C4A807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6851" y="2877447"/>
            <a:ext cx="5915932" cy="3305437"/>
          </a:xfrm>
          <a:prstGeom prst="rect">
            <a:avLst/>
          </a:prstGeom>
        </p:spPr>
      </p:pic>
      <p:sp>
        <p:nvSpPr>
          <p:cNvPr id="15" name="Arrow: Right 14">
            <a:extLst>
              <a:ext uri="{FF2B5EF4-FFF2-40B4-BE49-F238E27FC236}">
                <a16:creationId xmlns:a16="http://schemas.microsoft.com/office/drawing/2014/main" id="{5566C6B4-A00B-4B5C-86AB-C2743E491D55}"/>
              </a:ext>
            </a:extLst>
          </p:cNvPr>
          <p:cNvSpPr/>
          <p:nvPr/>
        </p:nvSpPr>
        <p:spPr>
          <a:xfrm>
            <a:off x="5122500" y="4187892"/>
            <a:ext cx="633031" cy="34412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21981B8F-D27B-4082-B14C-CBCB3FAFBA2C}"/>
              </a:ext>
            </a:extLst>
          </p:cNvPr>
          <p:cNvSpPr/>
          <p:nvPr/>
        </p:nvSpPr>
        <p:spPr>
          <a:xfrm>
            <a:off x="7671372" y="4466304"/>
            <a:ext cx="190500" cy="175260"/>
          </a:xfrm>
          <a:prstGeom prst="flowChartConnector">
            <a:avLst/>
          </a:prstGeom>
          <a:solidFill>
            <a:srgbClr val="FF66FF"/>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66FF"/>
              </a:solidFill>
            </a:endParaRPr>
          </a:p>
        </p:txBody>
      </p:sp>
      <p:sp>
        <p:nvSpPr>
          <p:cNvPr id="17" name="TextBox 16">
            <a:extLst>
              <a:ext uri="{FF2B5EF4-FFF2-40B4-BE49-F238E27FC236}">
                <a16:creationId xmlns:a16="http://schemas.microsoft.com/office/drawing/2014/main" id="{9EB6F3FD-F8D9-4FB7-AFB8-A78579B33A3C}"/>
              </a:ext>
            </a:extLst>
          </p:cNvPr>
          <p:cNvSpPr txBox="1"/>
          <p:nvPr/>
        </p:nvSpPr>
        <p:spPr>
          <a:xfrm>
            <a:off x="6599871" y="4436116"/>
            <a:ext cx="1104900" cy="261610"/>
          </a:xfrm>
          <a:prstGeom prst="rect">
            <a:avLst/>
          </a:prstGeom>
          <a:noFill/>
        </p:spPr>
        <p:txBody>
          <a:bodyPr wrap="square" rtlCol="0">
            <a:spAutoFit/>
          </a:bodyPr>
          <a:lstStyle/>
          <a:p>
            <a:r>
              <a:rPr lang="en-US" sz="1100" dirty="0"/>
              <a:t>Max in ZRDQ</a:t>
            </a:r>
          </a:p>
        </p:txBody>
      </p:sp>
      <p:sp>
        <p:nvSpPr>
          <p:cNvPr id="18" name="Flowchart: Connector 17">
            <a:extLst>
              <a:ext uri="{FF2B5EF4-FFF2-40B4-BE49-F238E27FC236}">
                <a16:creationId xmlns:a16="http://schemas.microsoft.com/office/drawing/2014/main" id="{CA8FF19F-0539-43EA-A3AC-7E29BE8A06C5}"/>
              </a:ext>
            </a:extLst>
          </p:cNvPr>
          <p:cNvSpPr/>
          <p:nvPr/>
        </p:nvSpPr>
        <p:spPr>
          <a:xfrm>
            <a:off x="8265732" y="4854924"/>
            <a:ext cx="190500" cy="175260"/>
          </a:xfrm>
          <a:prstGeom prst="flowChartConnector">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14454DD-6503-4657-80C6-7602429187E3}"/>
              </a:ext>
            </a:extLst>
          </p:cNvPr>
          <p:cNvSpPr txBox="1"/>
          <p:nvPr/>
        </p:nvSpPr>
        <p:spPr>
          <a:xfrm>
            <a:off x="6979857" y="4806319"/>
            <a:ext cx="1104900" cy="261610"/>
          </a:xfrm>
          <a:prstGeom prst="rect">
            <a:avLst/>
          </a:prstGeom>
          <a:noFill/>
        </p:spPr>
        <p:txBody>
          <a:bodyPr wrap="square" rtlCol="0">
            <a:spAutoFit/>
          </a:bodyPr>
          <a:lstStyle/>
          <a:p>
            <a:r>
              <a:rPr lang="en-US" sz="1100" dirty="0"/>
              <a:t>Max in ZONP</a:t>
            </a:r>
          </a:p>
        </p:txBody>
      </p:sp>
      <p:cxnSp>
        <p:nvCxnSpPr>
          <p:cNvPr id="20" name="Straight Arrow Connector 19">
            <a:extLst>
              <a:ext uri="{FF2B5EF4-FFF2-40B4-BE49-F238E27FC236}">
                <a16:creationId xmlns:a16="http://schemas.microsoft.com/office/drawing/2014/main" id="{5C8EA55F-988A-47CC-9595-206D2EC8DD96}"/>
              </a:ext>
            </a:extLst>
          </p:cNvPr>
          <p:cNvCxnSpPr>
            <a:cxnSpLocks/>
          </p:cNvCxnSpPr>
          <p:nvPr/>
        </p:nvCxnSpPr>
        <p:spPr>
          <a:xfrm>
            <a:off x="7532307" y="4566921"/>
            <a:ext cx="1390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15A89A17-A380-4EA2-B78D-FC106F140B7A}"/>
              </a:ext>
            </a:extLst>
          </p:cNvPr>
          <p:cNvCxnSpPr>
            <a:cxnSpLocks/>
            <a:endCxn id="18" idx="2"/>
          </p:cNvCxnSpPr>
          <p:nvPr/>
        </p:nvCxnSpPr>
        <p:spPr>
          <a:xfrm>
            <a:off x="7945692" y="4937124"/>
            <a:ext cx="320040" cy="54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Slide Number Placeholder 3">
            <a:extLst>
              <a:ext uri="{FF2B5EF4-FFF2-40B4-BE49-F238E27FC236}">
                <a16:creationId xmlns:a16="http://schemas.microsoft.com/office/drawing/2014/main" id="{9E91024A-6526-44DE-88EC-5DF45C6D2BED}"/>
              </a:ext>
            </a:extLst>
          </p:cNvPr>
          <p:cNvSpPr>
            <a:spLocks noGrp="1"/>
          </p:cNvSpPr>
          <p:nvPr>
            <p:ph type="sldNum" sz="quarter" idx="10"/>
          </p:nvPr>
        </p:nvSpPr>
        <p:spPr/>
        <p:txBody>
          <a:bodyPr/>
          <a:lstStyle/>
          <a:p>
            <a:pPr>
              <a:defRPr/>
            </a:pPr>
            <a:fld id="{DA28AC38-E0E8-49D7-B2FE-71FD7C42C09E}" type="slidenum">
              <a:rPr lang="en-US" smtClean="0"/>
              <a:pPr>
                <a:defRPr/>
              </a:pPr>
              <a:t>7</a:t>
            </a:fld>
            <a:endParaRPr lang="en-US"/>
          </a:p>
        </p:txBody>
      </p:sp>
      <p:sp>
        <p:nvSpPr>
          <p:cNvPr id="10" name="Title 1">
            <a:extLst>
              <a:ext uri="{FF2B5EF4-FFF2-40B4-BE49-F238E27FC236}">
                <a16:creationId xmlns:a16="http://schemas.microsoft.com/office/drawing/2014/main" id="{A0EA0A8B-6EF9-4FBF-A746-3B94BD00CD3E}"/>
              </a:ext>
            </a:extLst>
          </p:cNvPr>
          <p:cNvSpPr>
            <a:spLocks noGrp="1"/>
          </p:cNvSpPr>
          <p:nvPr>
            <p:ph type="title"/>
          </p:nvPr>
        </p:nvSpPr>
        <p:spPr>
          <a:xfrm>
            <a:off x="1991170" y="132628"/>
            <a:ext cx="8682527" cy="667472"/>
          </a:xfrm>
        </p:spPr>
        <p:txBody>
          <a:bodyPr/>
          <a:lstStyle/>
          <a:p>
            <a:r>
              <a:rPr lang="en-US" dirty="0"/>
              <a:t>Characterize GOES ABI straylight</a:t>
            </a:r>
          </a:p>
        </p:txBody>
      </p:sp>
      <p:sp>
        <p:nvSpPr>
          <p:cNvPr id="11" name="Content Placeholder 2">
            <a:extLst>
              <a:ext uri="{FF2B5EF4-FFF2-40B4-BE49-F238E27FC236}">
                <a16:creationId xmlns:a16="http://schemas.microsoft.com/office/drawing/2014/main" id="{61469DF7-5B32-44C9-8F30-F76344EF2190}"/>
              </a:ext>
            </a:extLst>
          </p:cNvPr>
          <p:cNvSpPr>
            <a:spLocks noGrp="1"/>
          </p:cNvSpPr>
          <p:nvPr>
            <p:ph idx="1"/>
          </p:nvPr>
        </p:nvSpPr>
        <p:spPr>
          <a:xfrm>
            <a:off x="114301" y="966382"/>
            <a:ext cx="8696324" cy="461443"/>
          </a:xfrm>
        </p:spPr>
        <p:txBody>
          <a:bodyPr/>
          <a:lstStyle/>
          <a:p>
            <a:pPr lvl="1"/>
            <a:r>
              <a:rPr lang="en-US" sz="2400" b="1" dirty="0"/>
              <a:t>Straylight magnitude estimation</a:t>
            </a:r>
          </a:p>
        </p:txBody>
      </p:sp>
      <p:sp>
        <p:nvSpPr>
          <p:cNvPr id="12" name="TextBox 11">
            <a:extLst>
              <a:ext uri="{FF2B5EF4-FFF2-40B4-BE49-F238E27FC236}">
                <a16:creationId xmlns:a16="http://schemas.microsoft.com/office/drawing/2014/main" id="{A9A72483-AF9F-4721-8EC0-A993AEC3BF61}"/>
              </a:ext>
            </a:extLst>
          </p:cNvPr>
          <p:cNvSpPr txBox="1"/>
          <p:nvPr/>
        </p:nvSpPr>
        <p:spPr>
          <a:xfrm>
            <a:off x="641246" y="1358466"/>
            <a:ext cx="10032451" cy="1169551"/>
          </a:xfrm>
          <a:prstGeom prst="rect">
            <a:avLst/>
          </a:prstGeom>
          <a:noFill/>
        </p:spPr>
        <p:txBody>
          <a:bodyPr wrap="square">
            <a:spAutoFit/>
          </a:bodyPr>
          <a:lstStyle/>
          <a:p>
            <a:pPr marL="285750" indent="-285750" algn="jus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The SCC grid is first divided into </a:t>
            </a:r>
            <a:r>
              <a:rPr lang="en-US" sz="1400" dirty="0">
                <a:solidFill>
                  <a:srgbClr val="FF0000"/>
                </a:solidFill>
                <a:latin typeface="Times New Roman" panose="02020603050405020304" pitchFamily="18" charset="0"/>
                <a:cs typeface="Times New Roman" panose="02020603050405020304" pitchFamily="18" charset="0"/>
              </a:rPr>
              <a:t>a series of sub-regions from the 0 to 360 </a:t>
            </a:r>
            <a:r>
              <a:rPr lang="en-US" sz="1400" dirty="0">
                <a:latin typeface="Times New Roman" panose="02020603050405020304" pitchFamily="18" charset="0"/>
                <a:cs typeface="Times New Roman" panose="02020603050405020304" pitchFamily="18" charset="0"/>
              </a:rPr>
              <a:t>degree in polar angle with an equal interval of 10 degree. </a:t>
            </a:r>
          </a:p>
          <a:p>
            <a:pPr marL="285750" indent="-285750" algn="jus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The radiance difference data in each of the sub-regions are then </a:t>
            </a:r>
            <a:r>
              <a:rPr lang="en-US" sz="1400" dirty="0">
                <a:solidFill>
                  <a:srgbClr val="FF0000"/>
                </a:solidFill>
                <a:latin typeface="Times New Roman" panose="02020603050405020304" pitchFamily="18" charset="0"/>
                <a:cs typeface="Times New Roman" panose="02020603050405020304" pitchFamily="18" charset="0"/>
              </a:rPr>
              <a:t>averaged along the Sun angular distance path</a:t>
            </a:r>
            <a:r>
              <a:rPr lang="en-US" sz="1400" dirty="0">
                <a:latin typeface="Times New Roman" panose="02020603050405020304" pitchFamily="18" charset="0"/>
                <a:cs typeface="Times New Roman" panose="02020603050405020304" pitchFamily="18" charset="0"/>
              </a:rPr>
              <a:t> in every 0.01 degree.</a:t>
            </a:r>
          </a:p>
          <a:p>
            <a:pPr marL="285750" indent="-285750" algn="jus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Next, in each of the divided regions, an </a:t>
            </a:r>
            <a:r>
              <a:rPr lang="en-US" sz="1400" dirty="0">
                <a:solidFill>
                  <a:srgbClr val="FF0000"/>
                </a:solidFill>
                <a:latin typeface="Times New Roman" panose="02020603050405020304" pitchFamily="18" charset="0"/>
                <a:cs typeface="Times New Roman" panose="02020603050405020304" pitchFamily="18" charset="0"/>
              </a:rPr>
              <a:t>exponential function </a:t>
            </a:r>
            <a:r>
              <a:rPr lang="en-US" sz="1400" dirty="0">
                <a:latin typeface="Times New Roman" panose="02020603050405020304" pitchFamily="18" charset="0"/>
                <a:cs typeface="Times New Roman" panose="02020603050405020304" pitchFamily="18" charset="0"/>
              </a:rPr>
              <a:t>is used to calculate the straylight magnitude at angular distance of 5.0 (</a:t>
            </a:r>
            <a:r>
              <a:rPr lang="en-US" sz="1400" dirty="0">
                <a:solidFill>
                  <a:srgbClr val="FF0000"/>
                </a:solidFill>
                <a:latin typeface="Times New Roman" panose="02020603050405020304" pitchFamily="18" charset="0"/>
                <a:cs typeface="Times New Roman" panose="02020603050405020304" pitchFamily="18" charset="0"/>
              </a:rPr>
              <a:t>Max in ZRDQ</a:t>
            </a:r>
            <a:r>
              <a:rPr lang="en-US" sz="1400" dirty="0">
                <a:latin typeface="Times New Roman" panose="02020603050405020304" pitchFamily="18" charset="0"/>
                <a:cs typeface="Times New Roman" panose="02020603050405020304" pitchFamily="18" charset="0"/>
              </a:rPr>
              <a:t>) and 7.5 (</a:t>
            </a:r>
            <a:r>
              <a:rPr lang="en-US" sz="1400" dirty="0">
                <a:solidFill>
                  <a:srgbClr val="FF0000"/>
                </a:solidFill>
                <a:latin typeface="Times New Roman" panose="02020603050405020304" pitchFamily="18" charset="0"/>
                <a:cs typeface="Times New Roman" panose="02020603050405020304" pitchFamily="18" charset="0"/>
              </a:rPr>
              <a:t>Max in ZONP</a:t>
            </a:r>
            <a:r>
              <a:rPr lang="en-US" sz="1400" dirty="0">
                <a:latin typeface="Times New Roman" panose="02020603050405020304" pitchFamily="18" charset="0"/>
                <a:cs typeface="Times New Roman" panose="02020603050405020304" pitchFamily="18" charset="0"/>
              </a:rPr>
              <a:t>) degrees.</a:t>
            </a:r>
          </a:p>
          <a:p>
            <a:pPr marL="285750" indent="-285750" algn="jus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Finally, the maximum straylight magnitude in ZRDQ and ZONP of all the sub-regions are used to check if they meet the requirement.</a:t>
            </a:r>
          </a:p>
        </p:txBody>
      </p:sp>
    </p:spTree>
    <p:extLst>
      <p:ext uri="{BB962C8B-B14F-4D97-AF65-F5344CB8AC3E}">
        <p14:creationId xmlns:p14="http://schemas.microsoft.com/office/powerpoint/2010/main" val="1714167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1024A-6526-44DE-88EC-5DF45C6D2BED}"/>
              </a:ext>
            </a:extLst>
          </p:cNvPr>
          <p:cNvSpPr>
            <a:spLocks noGrp="1"/>
          </p:cNvSpPr>
          <p:nvPr>
            <p:ph type="sldNum" sz="quarter" idx="10"/>
          </p:nvPr>
        </p:nvSpPr>
        <p:spPr/>
        <p:txBody>
          <a:bodyPr/>
          <a:lstStyle/>
          <a:p>
            <a:pPr>
              <a:defRPr/>
            </a:pPr>
            <a:fld id="{DA28AC38-E0E8-49D7-B2FE-71FD7C42C09E}" type="slidenum">
              <a:rPr lang="en-US" smtClean="0"/>
              <a:pPr>
                <a:defRPr/>
              </a:pPr>
              <a:t>8</a:t>
            </a:fld>
            <a:endParaRPr lang="en-US"/>
          </a:p>
        </p:txBody>
      </p:sp>
      <p:sp>
        <p:nvSpPr>
          <p:cNvPr id="6" name="Title 1">
            <a:extLst>
              <a:ext uri="{FF2B5EF4-FFF2-40B4-BE49-F238E27FC236}">
                <a16:creationId xmlns:a16="http://schemas.microsoft.com/office/drawing/2014/main" id="{58546E60-A4B5-46A2-95A7-353444622572}"/>
              </a:ext>
            </a:extLst>
          </p:cNvPr>
          <p:cNvSpPr>
            <a:spLocks noGrp="1"/>
          </p:cNvSpPr>
          <p:nvPr>
            <p:ph type="title"/>
          </p:nvPr>
        </p:nvSpPr>
        <p:spPr>
          <a:xfrm>
            <a:off x="1991170" y="132628"/>
            <a:ext cx="8682527" cy="667472"/>
          </a:xfrm>
        </p:spPr>
        <p:txBody>
          <a:bodyPr/>
          <a:lstStyle/>
          <a:p>
            <a:r>
              <a:rPr lang="en-US" dirty="0"/>
              <a:t>Straylight in GOES ABI</a:t>
            </a:r>
          </a:p>
        </p:txBody>
      </p:sp>
      <p:sp>
        <p:nvSpPr>
          <p:cNvPr id="7" name="Rectangle 6">
            <a:extLst>
              <a:ext uri="{FF2B5EF4-FFF2-40B4-BE49-F238E27FC236}">
                <a16:creationId xmlns:a16="http://schemas.microsoft.com/office/drawing/2014/main" id="{CE6A1432-7E35-4324-BD7C-36583D8EFA4C}"/>
              </a:ext>
            </a:extLst>
          </p:cNvPr>
          <p:cNvSpPr/>
          <p:nvPr/>
        </p:nvSpPr>
        <p:spPr>
          <a:xfrm>
            <a:off x="493536" y="5139952"/>
            <a:ext cx="11263918" cy="646331"/>
          </a:xfrm>
          <a:prstGeom prst="rect">
            <a:avLst/>
          </a:prstGeom>
        </p:spPr>
        <p:txBody>
          <a:bodyPr wrap="square">
            <a:spAutoFit/>
          </a:bodyPr>
          <a:lstStyle/>
          <a:p>
            <a:pPr marL="285750" indent="-285750">
              <a:buFont typeface="Wingdings" panose="05000000000000000000" pitchFamily="2" charset="2"/>
              <a:buChar char="q"/>
            </a:pPr>
            <a:r>
              <a:rPr lang="en-US" altLang="zh-CN" dirty="0">
                <a:solidFill>
                  <a:schemeClr val="tx1"/>
                </a:solidFill>
                <a:latin typeface="Times New Roman" panose="02020603050405020304" pitchFamily="18" charset="0"/>
                <a:cs typeface="Times New Roman" panose="02020603050405020304" pitchFamily="18" charset="0"/>
              </a:rPr>
              <a:t>As shown, the </a:t>
            </a:r>
            <a:r>
              <a:rPr lang="en-US" altLang="zh-CN" dirty="0">
                <a:latin typeface="Times New Roman" panose="02020603050405020304" pitchFamily="18" charset="0"/>
                <a:cs typeface="Times New Roman" panose="02020603050405020304" pitchFamily="18" charset="0"/>
              </a:rPr>
              <a:t>ABI </a:t>
            </a:r>
            <a:r>
              <a:rPr lang="en-US" altLang="zh-CN" dirty="0">
                <a:solidFill>
                  <a:schemeClr val="tx1"/>
                </a:solidFill>
                <a:latin typeface="Times New Roman" panose="02020603050405020304" pitchFamily="18" charset="0"/>
                <a:cs typeface="Times New Roman" panose="02020603050405020304" pitchFamily="18" charset="0"/>
              </a:rPr>
              <a:t>straylight intensity increases along with the earth moving upwards in the sun centered grid until the sun is fully blocked by the earth.</a:t>
            </a:r>
          </a:p>
        </p:txBody>
      </p:sp>
      <p:pic>
        <p:nvPicPr>
          <p:cNvPr id="8" name="G18-17-16_Straylight_pictures_s20220810">
            <a:hlinkClick r:id="" action="ppaction://media"/>
            <a:extLst>
              <a:ext uri="{FF2B5EF4-FFF2-40B4-BE49-F238E27FC236}">
                <a16:creationId xmlns:a16="http://schemas.microsoft.com/office/drawing/2014/main" id="{A85C0558-4A2F-46A0-AA81-D75CC82F078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143" t="25356" r="1217" b="25018"/>
          <a:stretch/>
        </p:blipFill>
        <p:spPr>
          <a:xfrm>
            <a:off x="183749" y="1565619"/>
            <a:ext cx="11883493" cy="3397380"/>
          </a:xfrm>
          <a:prstGeom prst="rect">
            <a:avLst/>
          </a:prstGeom>
        </p:spPr>
      </p:pic>
      <p:sp>
        <p:nvSpPr>
          <p:cNvPr id="9" name="TextBox 8">
            <a:extLst>
              <a:ext uri="{FF2B5EF4-FFF2-40B4-BE49-F238E27FC236}">
                <a16:creationId xmlns:a16="http://schemas.microsoft.com/office/drawing/2014/main" id="{7C7DBE45-8482-4C52-82DF-7B52C0CAE371}"/>
              </a:ext>
            </a:extLst>
          </p:cNvPr>
          <p:cNvSpPr txBox="1"/>
          <p:nvPr/>
        </p:nvSpPr>
        <p:spPr>
          <a:xfrm>
            <a:off x="2595716" y="1897624"/>
            <a:ext cx="727587"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G18</a:t>
            </a:r>
          </a:p>
        </p:txBody>
      </p:sp>
      <p:sp>
        <p:nvSpPr>
          <p:cNvPr id="10" name="TextBox 9">
            <a:extLst>
              <a:ext uri="{FF2B5EF4-FFF2-40B4-BE49-F238E27FC236}">
                <a16:creationId xmlns:a16="http://schemas.microsoft.com/office/drawing/2014/main" id="{E39C4BB3-3B4D-4D18-B85D-AF3FA040AB96}"/>
              </a:ext>
            </a:extLst>
          </p:cNvPr>
          <p:cNvSpPr txBox="1"/>
          <p:nvPr/>
        </p:nvSpPr>
        <p:spPr>
          <a:xfrm>
            <a:off x="6662884" y="1897624"/>
            <a:ext cx="727587"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G17</a:t>
            </a:r>
          </a:p>
        </p:txBody>
      </p:sp>
      <p:sp>
        <p:nvSpPr>
          <p:cNvPr id="11" name="TextBox 10">
            <a:extLst>
              <a:ext uri="{FF2B5EF4-FFF2-40B4-BE49-F238E27FC236}">
                <a16:creationId xmlns:a16="http://schemas.microsoft.com/office/drawing/2014/main" id="{258B33AF-BD92-4964-96EA-EE731606DBAF}"/>
              </a:ext>
            </a:extLst>
          </p:cNvPr>
          <p:cNvSpPr txBox="1"/>
          <p:nvPr/>
        </p:nvSpPr>
        <p:spPr>
          <a:xfrm>
            <a:off x="10661228" y="1883498"/>
            <a:ext cx="727587"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G16</a:t>
            </a:r>
          </a:p>
        </p:txBody>
      </p:sp>
      <p:sp>
        <p:nvSpPr>
          <p:cNvPr id="13" name="Content Placeholder 2">
            <a:extLst>
              <a:ext uri="{FF2B5EF4-FFF2-40B4-BE49-F238E27FC236}">
                <a16:creationId xmlns:a16="http://schemas.microsoft.com/office/drawing/2014/main" id="{8D2DF1DE-E20D-43BA-B59A-8CE0FC32A8C2}"/>
              </a:ext>
            </a:extLst>
          </p:cNvPr>
          <p:cNvSpPr>
            <a:spLocks noGrp="1"/>
          </p:cNvSpPr>
          <p:nvPr>
            <p:ph idx="1"/>
          </p:nvPr>
        </p:nvSpPr>
        <p:spPr>
          <a:xfrm>
            <a:off x="114301" y="966382"/>
            <a:ext cx="8696324" cy="461443"/>
          </a:xfrm>
        </p:spPr>
        <p:txBody>
          <a:bodyPr/>
          <a:lstStyle/>
          <a:p>
            <a:pPr lvl="1"/>
            <a:r>
              <a:rPr lang="en-US" sz="2000" b="1" dirty="0"/>
              <a:t>From 08/10/2022 to 09/01/2022 </a:t>
            </a:r>
          </a:p>
        </p:txBody>
      </p:sp>
    </p:spTree>
    <p:extLst>
      <p:ext uri="{BB962C8B-B14F-4D97-AF65-F5344CB8AC3E}">
        <p14:creationId xmlns:p14="http://schemas.microsoft.com/office/powerpoint/2010/main" val="342511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1024A-6526-44DE-88EC-5DF45C6D2BED}"/>
              </a:ext>
            </a:extLst>
          </p:cNvPr>
          <p:cNvSpPr>
            <a:spLocks noGrp="1"/>
          </p:cNvSpPr>
          <p:nvPr>
            <p:ph type="sldNum" sz="quarter" idx="10"/>
          </p:nvPr>
        </p:nvSpPr>
        <p:spPr/>
        <p:txBody>
          <a:bodyPr/>
          <a:lstStyle/>
          <a:p>
            <a:pPr>
              <a:defRPr/>
            </a:pPr>
            <a:fld id="{DA28AC38-E0E8-49D7-B2FE-71FD7C42C09E}" type="slidenum">
              <a:rPr lang="en-US" smtClean="0"/>
              <a:pPr>
                <a:defRPr/>
              </a:pPr>
              <a:t>9</a:t>
            </a:fld>
            <a:endParaRPr lang="en-US"/>
          </a:p>
        </p:txBody>
      </p:sp>
      <p:sp>
        <p:nvSpPr>
          <p:cNvPr id="7" name="Title 1">
            <a:extLst>
              <a:ext uri="{FF2B5EF4-FFF2-40B4-BE49-F238E27FC236}">
                <a16:creationId xmlns:a16="http://schemas.microsoft.com/office/drawing/2014/main" id="{C1427317-14AE-4F59-B0D7-838629ACA323}"/>
              </a:ext>
            </a:extLst>
          </p:cNvPr>
          <p:cNvSpPr>
            <a:spLocks noGrp="1"/>
          </p:cNvSpPr>
          <p:nvPr>
            <p:ph type="title"/>
          </p:nvPr>
        </p:nvSpPr>
        <p:spPr>
          <a:xfrm>
            <a:off x="1991170" y="132628"/>
            <a:ext cx="8682527" cy="667472"/>
          </a:xfrm>
        </p:spPr>
        <p:txBody>
          <a:bodyPr/>
          <a:lstStyle/>
          <a:p>
            <a:r>
              <a:rPr lang="en-US" dirty="0"/>
              <a:t>Straylight in GOES ABI</a:t>
            </a:r>
          </a:p>
        </p:txBody>
      </p:sp>
      <p:grpSp>
        <p:nvGrpSpPr>
          <p:cNvPr id="8" name="Group 7">
            <a:extLst>
              <a:ext uri="{FF2B5EF4-FFF2-40B4-BE49-F238E27FC236}">
                <a16:creationId xmlns:a16="http://schemas.microsoft.com/office/drawing/2014/main" id="{FC45F63E-EB0D-4CAB-A041-000D44C7F36D}"/>
              </a:ext>
            </a:extLst>
          </p:cNvPr>
          <p:cNvGrpSpPr/>
          <p:nvPr/>
        </p:nvGrpSpPr>
        <p:grpSpPr>
          <a:xfrm>
            <a:off x="1500969" y="1305943"/>
            <a:ext cx="9541598" cy="4484311"/>
            <a:chOff x="1224722" y="1402745"/>
            <a:chExt cx="10495761" cy="4932746"/>
          </a:xfrm>
        </p:grpSpPr>
        <p:grpSp>
          <p:nvGrpSpPr>
            <p:cNvPr id="9" name="Group 8">
              <a:extLst>
                <a:ext uri="{FF2B5EF4-FFF2-40B4-BE49-F238E27FC236}">
                  <a16:creationId xmlns:a16="http://schemas.microsoft.com/office/drawing/2014/main" id="{E1BFACDE-7ECF-459B-B303-FEC166DCE02E}"/>
                </a:ext>
              </a:extLst>
            </p:cNvPr>
            <p:cNvGrpSpPr/>
            <p:nvPr/>
          </p:nvGrpSpPr>
          <p:grpSpPr>
            <a:xfrm>
              <a:off x="1224722" y="1402745"/>
              <a:ext cx="10495761" cy="2742346"/>
              <a:chOff x="1224722" y="1402745"/>
              <a:chExt cx="10495761" cy="2742346"/>
            </a:xfrm>
          </p:grpSpPr>
          <p:grpSp>
            <p:nvGrpSpPr>
              <p:cNvPr id="14" name="Group 13">
                <a:extLst>
                  <a:ext uri="{FF2B5EF4-FFF2-40B4-BE49-F238E27FC236}">
                    <a16:creationId xmlns:a16="http://schemas.microsoft.com/office/drawing/2014/main" id="{F63B8AE3-CFFB-4785-8ECE-2CE8F8140A03}"/>
                  </a:ext>
                </a:extLst>
              </p:cNvPr>
              <p:cNvGrpSpPr/>
              <p:nvPr/>
            </p:nvGrpSpPr>
            <p:grpSpPr>
              <a:xfrm>
                <a:off x="1224722" y="1402745"/>
                <a:ext cx="10495761" cy="2742346"/>
                <a:chOff x="1027035" y="1771143"/>
                <a:chExt cx="6517043" cy="1702781"/>
              </a:xfrm>
            </p:grpSpPr>
            <p:pic>
              <p:nvPicPr>
                <p:cNvPr id="18" name="Picture 17">
                  <a:extLst>
                    <a:ext uri="{FF2B5EF4-FFF2-40B4-BE49-F238E27FC236}">
                      <a16:creationId xmlns:a16="http://schemas.microsoft.com/office/drawing/2014/main" id="{79083E04-5D6F-4E0A-92D7-21B1D856E894}"/>
                    </a:ext>
                  </a:extLst>
                </p:cNvPr>
                <p:cNvPicPr>
                  <a:picLocks noChangeAspect="1"/>
                </p:cNvPicPr>
                <p:nvPr/>
              </p:nvPicPr>
              <p:blipFill rotWithShape="1">
                <a:blip r:embed="rId2">
                  <a:extLst>
                    <a:ext uri="{28A0092B-C50C-407E-A947-70E740481C1C}">
                      <a14:useLocalDpi xmlns:a14="http://schemas.microsoft.com/office/drawing/2010/main" val="0"/>
                    </a:ext>
                  </a:extLst>
                </a:blip>
                <a:srcRect l="11602" t="46228" r="27103"/>
                <a:stretch/>
              </p:blipFill>
              <p:spPr>
                <a:xfrm>
                  <a:off x="1027035" y="1789764"/>
                  <a:ext cx="2003756" cy="1546870"/>
                </a:xfrm>
                <a:prstGeom prst="rect">
                  <a:avLst/>
                </a:prstGeom>
              </p:spPr>
            </p:pic>
            <p:pic>
              <p:nvPicPr>
                <p:cNvPr id="19" name="Picture 18">
                  <a:extLst>
                    <a:ext uri="{FF2B5EF4-FFF2-40B4-BE49-F238E27FC236}">
                      <a16:creationId xmlns:a16="http://schemas.microsoft.com/office/drawing/2014/main" id="{95640870-2BFC-4773-BA85-5C0835748EB8}"/>
                    </a:ext>
                  </a:extLst>
                </p:cNvPr>
                <p:cNvPicPr>
                  <a:picLocks noChangeAspect="1"/>
                </p:cNvPicPr>
                <p:nvPr/>
              </p:nvPicPr>
              <p:blipFill rotWithShape="1">
                <a:blip r:embed="rId3">
                  <a:extLst>
                    <a:ext uri="{28A0092B-C50C-407E-A947-70E740481C1C}">
                      <a14:useLocalDpi xmlns:a14="http://schemas.microsoft.com/office/drawing/2010/main" val="0"/>
                    </a:ext>
                  </a:extLst>
                </a:blip>
                <a:srcRect l="11817" t="46579" r="26597"/>
                <a:stretch/>
              </p:blipFill>
              <p:spPr>
                <a:xfrm>
                  <a:off x="3084850" y="1783503"/>
                  <a:ext cx="2214562" cy="1690421"/>
                </a:xfrm>
                <a:prstGeom prst="rect">
                  <a:avLst/>
                </a:prstGeom>
              </p:spPr>
            </p:pic>
            <p:pic>
              <p:nvPicPr>
                <p:cNvPr id="20" name="Picture 19">
                  <a:extLst>
                    <a:ext uri="{FF2B5EF4-FFF2-40B4-BE49-F238E27FC236}">
                      <a16:creationId xmlns:a16="http://schemas.microsoft.com/office/drawing/2014/main" id="{2E74A25D-AA50-4146-B58E-B8EE82ADD5A6}"/>
                    </a:ext>
                  </a:extLst>
                </p:cNvPr>
                <p:cNvPicPr>
                  <a:picLocks noChangeAspect="1"/>
                </p:cNvPicPr>
                <p:nvPr/>
              </p:nvPicPr>
              <p:blipFill rotWithShape="1">
                <a:blip r:embed="rId4">
                  <a:extLst>
                    <a:ext uri="{28A0092B-C50C-407E-A947-70E740481C1C}">
                      <a14:useLocalDpi xmlns:a14="http://schemas.microsoft.com/office/drawing/2010/main" val="0"/>
                    </a:ext>
                  </a:extLst>
                </a:blip>
                <a:srcRect l="11819" t="46324" r="26584" b="11094"/>
                <a:stretch/>
              </p:blipFill>
              <p:spPr>
                <a:xfrm>
                  <a:off x="5329516" y="1771143"/>
                  <a:ext cx="2214562" cy="1347215"/>
                </a:xfrm>
                <a:prstGeom prst="rect">
                  <a:avLst/>
                </a:prstGeom>
              </p:spPr>
            </p:pic>
          </p:grpSp>
          <p:sp>
            <p:nvSpPr>
              <p:cNvPr id="15" name="TextBox 14">
                <a:extLst>
                  <a:ext uri="{FF2B5EF4-FFF2-40B4-BE49-F238E27FC236}">
                    <a16:creationId xmlns:a16="http://schemas.microsoft.com/office/drawing/2014/main" id="{1DCE2A6A-156B-487F-A818-ECE9DF777B79}"/>
                  </a:ext>
                </a:extLst>
              </p:cNvPr>
              <p:cNvSpPr txBox="1"/>
              <p:nvPr/>
            </p:nvSpPr>
            <p:spPr>
              <a:xfrm>
                <a:off x="3475908" y="3098622"/>
                <a:ext cx="812800" cy="37763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G16</a:t>
                </a:r>
              </a:p>
            </p:txBody>
          </p:sp>
          <p:sp>
            <p:nvSpPr>
              <p:cNvPr id="16" name="TextBox 15">
                <a:extLst>
                  <a:ext uri="{FF2B5EF4-FFF2-40B4-BE49-F238E27FC236}">
                    <a16:creationId xmlns:a16="http://schemas.microsoft.com/office/drawing/2014/main" id="{C89B9788-54D6-4DB6-8D2F-16D818A9CC08}"/>
                  </a:ext>
                </a:extLst>
              </p:cNvPr>
              <p:cNvSpPr txBox="1"/>
              <p:nvPr/>
            </p:nvSpPr>
            <p:spPr>
              <a:xfrm>
                <a:off x="6870885" y="3230670"/>
                <a:ext cx="771315" cy="37763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G17</a:t>
                </a:r>
              </a:p>
            </p:txBody>
          </p:sp>
          <p:sp>
            <p:nvSpPr>
              <p:cNvPr id="17" name="TextBox 16">
                <a:extLst>
                  <a:ext uri="{FF2B5EF4-FFF2-40B4-BE49-F238E27FC236}">
                    <a16:creationId xmlns:a16="http://schemas.microsoft.com/office/drawing/2014/main" id="{B0E329EF-9FF6-4F63-9082-D3A9B1BCF965}"/>
                  </a:ext>
                </a:extLst>
              </p:cNvPr>
              <p:cNvSpPr txBox="1"/>
              <p:nvPr/>
            </p:nvSpPr>
            <p:spPr>
              <a:xfrm>
                <a:off x="10677812" y="3226164"/>
                <a:ext cx="771315" cy="37763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G18</a:t>
                </a:r>
              </a:p>
            </p:txBody>
          </p:sp>
        </p:grpSp>
        <p:grpSp>
          <p:nvGrpSpPr>
            <p:cNvPr id="10" name="Group 9">
              <a:extLst>
                <a:ext uri="{FF2B5EF4-FFF2-40B4-BE49-F238E27FC236}">
                  <a16:creationId xmlns:a16="http://schemas.microsoft.com/office/drawing/2014/main" id="{9E5167CB-1AFB-4465-9641-7BDD182BDB9B}"/>
                </a:ext>
              </a:extLst>
            </p:cNvPr>
            <p:cNvGrpSpPr/>
            <p:nvPr/>
          </p:nvGrpSpPr>
          <p:grpSpPr>
            <a:xfrm>
              <a:off x="2771364" y="3645643"/>
              <a:ext cx="6298447" cy="2689848"/>
              <a:chOff x="3337233" y="3996213"/>
              <a:chExt cx="5725861" cy="2445316"/>
            </a:xfrm>
          </p:grpSpPr>
          <p:pic>
            <p:nvPicPr>
              <p:cNvPr id="11" name="Picture 10" descr="Chart, scatter chart&#10;&#10;Description automatically generated">
                <a:extLst>
                  <a:ext uri="{FF2B5EF4-FFF2-40B4-BE49-F238E27FC236}">
                    <a16:creationId xmlns:a16="http://schemas.microsoft.com/office/drawing/2014/main" id="{324304D2-D922-4F14-BFFD-4A7968F87C9E}"/>
                  </a:ext>
                </a:extLst>
              </p:cNvPr>
              <p:cNvPicPr>
                <a:picLocks noChangeAspect="1"/>
              </p:cNvPicPr>
              <p:nvPr/>
            </p:nvPicPr>
            <p:blipFill rotWithShape="1">
              <a:blip r:embed="rId5"/>
              <a:srcRect t="5512" b="5569"/>
              <a:stretch/>
            </p:blipFill>
            <p:spPr>
              <a:xfrm>
                <a:off x="3337233" y="3996213"/>
                <a:ext cx="5725861" cy="2445316"/>
              </a:xfrm>
              <a:prstGeom prst="rect">
                <a:avLst/>
              </a:prstGeom>
            </p:spPr>
          </p:pic>
          <p:sp>
            <p:nvSpPr>
              <p:cNvPr id="12" name="TextBox 11">
                <a:extLst>
                  <a:ext uri="{FF2B5EF4-FFF2-40B4-BE49-F238E27FC236}">
                    <a16:creationId xmlns:a16="http://schemas.microsoft.com/office/drawing/2014/main" id="{C30FA92E-4ACC-4C13-BA63-26735FFA3477}"/>
                  </a:ext>
                </a:extLst>
              </p:cNvPr>
              <p:cNvSpPr txBox="1"/>
              <p:nvPr/>
            </p:nvSpPr>
            <p:spPr>
              <a:xfrm>
                <a:off x="5255687" y="4256390"/>
                <a:ext cx="753035" cy="307777"/>
              </a:xfrm>
              <a:prstGeom prst="rect">
                <a:avLst/>
              </a:prstGeom>
              <a:noFill/>
            </p:spPr>
            <p:txBody>
              <a:bodyPr wrap="square">
                <a:spAutoFit/>
              </a:bodyPr>
              <a:lstStyle/>
              <a:p>
                <a:r>
                  <a:rPr lang="en-US" sz="1400" b="1" dirty="0">
                    <a:solidFill>
                      <a:schemeClr val="tx1"/>
                    </a:solidFill>
                    <a:effectLst/>
                    <a:latin typeface="Times New Roman" panose="02020603050405020304" pitchFamily="18" charset="0"/>
                    <a:cs typeface="Times New Roman" panose="02020603050405020304" pitchFamily="18" charset="0"/>
                  </a:rPr>
                  <a:t>ZRDQ</a:t>
                </a:r>
                <a:endParaRPr lang="en-US" dirty="0"/>
              </a:p>
            </p:txBody>
          </p:sp>
          <p:sp>
            <p:nvSpPr>
              <p:cNvPr id="13" name="TextBox 12">
                <a:extLst>
                  <a:ext uri="{FF2B5EF4-FFF2-40B4-BE49-F238E27FC236}">
                    <a16:creationId xmlns:a16="http://schemas.microsoft.com/office/drawing/2014/main" id="{F85A4DCA-2247-4F51-86BC-8D98C9B6D033}"/>
                  </a:ext>
                </a:extLst>
              </p:cNvPr>
              <p:cNvSpPr txBox="1"/>
              <p:nvPr/>
            </p:nvSpPr>
            <p:spPr>
              <a:xfrm>
                <a:off x="7049920" y="4257799"/>
                <a:ext cx="753035" cy="307777"/>
              </a:xfrm>
              <a:prstGeom prst="rect">
                <a:avLst/>
              </a:prstGeom>
              <a:noFill/>
            </p:spPr>
            <p:txBody>
              <a:bodyPr wrap="square">
                <a:spAutoFit/>
              </a:bodyPr>
              <a:lstStyle/>
              <a:p>
                <a:r>
                  <a:rPr lang="en-US" sz="1400" b="1" dirty="0">
                    <a:solidFill>
                      <a:schemeClr val="tx1"/>
                    </a:solidFill>
                    <a:effectLst/>
                    <a:latin typeface="Times New Roman" panose="02020603050405020304" pitchFamily="18" charset="0"/>
                    <a:cs typeface="Times New Roman" panose="02020603050405020304" pitchFamily="18" charset="0"/>
                  </a:rPr>
                  <a:t>ZONP</a:t>
                </a:r>
                <a:endParaRPr lang="en-US" dirty="0"/>
              </a:p>
            </p:txBody>
          </p:sp>
        </p:grpSp>
      </p:grpSp>
      <p:cxnSp>
        <p:nvCxnSpPr>
          <p:cNvPr id="22" name="Straight Connector 21">
            <a:extLst>
              <a:ext uri="{FF2B5EF4-FFF2-40B4-BE49-F238E27FC236}">
                <a16:creationId xmlns:a16="http://schemas.microsoft.com/office/drawing/2014/main" id="{71D2F4FF-CE87-4DD0-A9D8-1DFE7EB4DC08}"/>
              </a:ext>
            </a:extLst>
          </p:cNvPr>
          <p:cNvCxnSpPr>
            <a:cxnSpLocks/>
          </p:cNvCxnSpPr>
          <p:nvPr/>
        </p:nvCxnSpPr>
        <p:spPr>
          <a:xfrm flipH="1">
            <a:off x="3755414" y="4106017"/>
            <a:ext cx="4925789"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CFFE43D1-2042-4513-B0B7-0EFB533303F2}"/>
              </a:ext>
            </a:extLst>
          </p:cNvPr>
          <p:cNvSpPr txBox="1"/>
          <p:nvPr/>
        </p:nvSpPr>
        <p:spPr>
          <a:xfrm>
            <a:off x="8642698" y="3897831"/>
            <a:ext cx="701195"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1 K</a:t>
            </a:r>
          </a:p>
        </p:txBody>
      </p:sp>
      <p:sp>
        <p:nvSpPr>
          <p:cNvPr id="24" name="Rectangle 23">
            <a:extLst>
              <a:ext uri="{FF2B5EF4-FFF2-40B4-BE49-F238E27FC236}">
                <a16:creationId xmlns:a16="http://schemas.microsoft.com/office/drawing/2014/main" id="{E6A7E9B2-E807-430B-8888-8B9CE98AE006}"/>
              </a:ext>
            </a:extLst>
          </p:cNvPr>
          <p:cNvSpPr/>
          <p:nvPr/>
        </p:nvSpPr>
        <p:spPr>
          <a:xfrm>
            <a:off x="767400" y="5703892"/>
            <a:ext cx="10795059" cy="646331"/>
          </a:xfrm>
          <a:prstGeom prst="rect">
            <a:avLst/>
          </a:prstGeom>
        </p:spPr>
        <p:txBody>
          <a:bodyPr wrap="square">
            <a:spAutoFit/>
          </a:bodyPr>
          <a:lstStyle/>
          <a:p>
            <a:pPr marL="285750" indent="-285750" algn="just">
              <a:buFont typeface="Wingdings" panose="05000000000000000000" pitchFamily="2" charset="2"/>
              <a:buChar char="q"/>
            </a:pPr>
            <a:r>
              <a:rPr lang="en-US" b="1" dirty="0">
                <a:solidFill>
                  <a:srgbClr val="FF0000"/>
                </a:solidFill>
                <a:latin typeface="Times New Roman" panose="02020603050405020304" pitchFamily="18" charset="0"/>
                <a:cs typeface="Times New Roman" panose="02020603050405020304" pitchFamily="18" charset="0"/>
              </a:rPr>
              <a:t>GOES-18 ABI overall has the lowest straylight signal (Green one)</a:t>
            </a:r>
            <a:r>
              <a:rPr lang="en-US" dirty="0">
                <a:latin typeface="Times New Roman" panose="02020603050405020304" pitchFamily="18" charset="0"/>
                <a:cs typeface="Times New Roman" panose="02020603050405020304" pitchFamily="18" charset="0"/>
              </a:rPr>
              <a:t>, indicating that the solar light leak issue </a:t>
            </a:r>
            <a:r>
              <a:rPr lang="en-US" dirty="0">
                <a:solidFill>
                  <a:schemeClr val="tx1"/>
                </a:solidFill>
                <a:latin typeface="Times New Roman" panose="02020603050405020304" pitchFamily="18" charset="0"/>
                <a:cs typeface="Times New Roman" panose="02020603050405020304" pitchFamily="18" charset="0"/>
              </a:rPr>
              <a:t>has been greatly improved in GOES-18 ABI as compared with the other two.</a:t>
            </a:r>
            <a:endParaRPr lang="en-US" dirty="0"/>
          </a:p>
        </p:txBody>
      </p:sp>
      <p:sp>
        <p:nvSpPr>
          <p:cNvPr id="25" name="Content Placeholder 2">
            <a:extLst>
              <a:ext uri="{FF2B5EF4-FFF2-40B4-BE49-F238E27FC236}">
                <a16:creationId xmlns:a16="http://schemas.microsoft.com/office/drawing/2014/main" id="{C5A0484C-2371-4DD2-B15E-49C6C1474CC8}"/>
              </a:ext>
            </a:extLst>
          </p:cNvPr>
          <p:cNvSpPr>
            <a:spLocks noGrp="1"/>
          </p:cNvSpPr>
          <p:nvPr>
            <p:ph idx="1"/>
          </p:nvPr>
        </p:nvSpPr>
        <p:spPr>
          <a:xfrm>
            <a:off x="114301" y="966382"/>
            <a:ext cx="2569905" cy="461443"/>
          </a:xfrm>
        </p:spPr>
        <p:txBody>
          <a:bodyPr/>
          <a:lstStyle/>
          <a:p>
            <a:pPr lvl="1"/>
            <a:r>
              <a:rPr lang="en-US" sz="2000" b="1" dirty="0"/>
              <a:t>04/23/2022</a:t>
            </a:r>
          </a:p>
        </p:txBody>
      </p:sp>
    </p:spTree>
    <p:extLst>
      <p:ext uri="{BB962C8B-B14F-4D97-AF65-F5344CB8AC3E}">
        <p14:creationId xmlns:p14="http://schemas.microsoft.com/office/powerpoint/2010/main" val="221865890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50684</TotalTime>
  <Words>1437</Words>
  <Application>Microsoft Office PowerPoint</Application>
  <PresentationFormat>Widescreen</PresentationFormat>
  <Paragraphs>176</Paragraphs>
  <Slides>16</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DengXian</vt:lpstr>
      <vt:lpstr>宋体</vt:lpstr>
      <vt:lpstr>Arial</vt:lpstr>
      <vt:lpstr>Times New Roman</vt:lpstr>
      <vt:lpstr>Wingdings</vt:lpstr>
      <vt:lpstr>Default Design</vt:lpstr>
      <vt:lpstr>PowerPoint Presentation</vt:lpstr>
      <vt:lpstr>Outline</vt:lpstr>
      <vt:lpstr>Introduction</vt:lpstr>
      <vt:lpstr>Introduction</vt:lpstr>
      <vt:lpstr>Characterize GOES ABI straylight</vt:lpstr>
      <vt:lpstr>Characterize GOES ABI straylight</vt:lpstr>
      <vt:lpstr>Characterize GOES ABI straylight</vt:lpstr>
      <vt:lpstr>Straylight in GOES ABI</vt:lpstr>
      <vt:lpstr>Straylight in GOES ABI</vt:lpstr>
      <vt:lpstr>Straylight in GOES ABI</vt:lpstr>
      <vt:lpstr>Straylight in Himawari AHI</vt:lpstr>
      <vt:lpstr>Straylight in Himawari AHI</vt:lpstr>
      <vt:lpstr>Comparison between GOES ABI and Himawari AHI</vt:lpstr>
      <vt:lpstr>Comparison between GOES ABI and Himawari AHI</vt:lpstr>
      <vt:lpstr>Conclusions</vt:lpstr>
      <vt:lpstr>Acknowledgements</vt:lpstr>
    </vt:vector>
  </TitlesOfParts>
  <Company>NOAA / NESDIS / ORA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GSICS GEO-LEO ATBD</dc:title>
  <dc:subject>SPIE 2009 tALK</dc:subject>
  <dc:creator>Fred Wu</dc:creator>
  <cp:lastModifiedBy>Hui L. Xu</cp:lastModifiedBy>
  <cp:revision>1026</cp:revision>
  <dcterms:created xsi:type="dcterms:W3CDTF">2004-06-10T15:46:18Z</dcterms:created>
  <dcterms:modified xsi:type="dcterms:W3CDTF">2023-02-26T23:41:38Z</dcterms:modified>
</cp:coreProperties>
</file>