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  <p:sldMasterId id="2147484092" r:id="rId2"/>
  </p:sldMasterIdLst>
  <p:notesMasterIdLst>
    <p:notesMasterId r:id="rId22"/>
  </p:notesMasterIdLst>
  <p:handoutMasterIdLst>
    <p:handoutMasterId r:id="rId23"/>
  </p:handoutMasterIdLst>
  <p:sldIdLst>
    <p:sldId id="682" r:id="rId3"/>
    <p:sldId id="840" r:id="rId4"/>
    <p:sldId id="258" r:id="rId5"/>
    <p:sldId id="836" r:id="rId6"/>
    <p:sldId id="837" r:id="rId7"/>
    <p:sldId id="839" r:id="rId8"/>
    <p:sldId id="838" r:id="rId9"/>
    <p:sldId id="796" r:id="rId10"/>
    <p:sldId id="798" r:id="rId11"/>
    <p:sldId id="834" r:id="rId12"/>
    <p:sldId id="800" r:id="rId13"/>
    <p:sldId id="801" r:id="rId14"/>
    <p:sldId id="802" r:id="rId15"/>
    <p:sldId id="714" r:id="rId16"/>
    <p:sldId id="835" r:id="rId17"/>
    <p:sldId id="797" r:id="rId18"/>
    <p:sldId id="789" r:id="rId19"/>
    <p:sldId id="708" r:id="rId20"/>
    <p:sldId id="690" r:id="rId21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A2DADE"/>
    <a:srgbClr val="3333FF"/>
    <a:srgbClr val="4E0B55"/>
    <a:srgbClr val="009900"/>
    <a:srgbClr val="FF9900"/>
    <a:srgbClr val="EE2D24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1517" autoAdjust="0"/>
  </p:normalViewPr>
  <p:slideViewPr>
    <p:cSldViewPr snapToGrid="0">
      <p:cViewPr varScale="1">
        <p:scale>
          <a:sx n="88" d="100"/>
          <a:sy n="88" d="100"/>
        </p:scale>
        <p:origin x="1002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25 February 2023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25 February 2023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25 February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R. K </a:t>
            </a:r>
            <a:r>
              <a:rPr lang="en-US" dirty="0" err="1"/>
              <a:t>Giri</a:t>
            </a:r>
            <a:r>
              <a:rPr lang="en-US" dirty="0"/>
              <a:t> : Good Progress in Rapids and Action with ISRO</a:t>
            </a:r>
          </a:p>
          <a:p>
            <a:r>
              <a:rPr lang="en-US" dirty="0"/>
              <a:t>ESA: Good progress on Maturity Matrix and GSICS-CEOS collaboration. Work together on notebooks</a:t>
            </a:r>
          </a:p>
          <a:p>
            <a:r>
              <a:rPr lang="en-US" dirty="0"/>
              <a:t>JMA: GPRC and satellite monitoring</a:t>
            </a:r>
          </a:p>
          <a:p>
            <a:r>
              <a:rPr lang="en-US" dirty="0"/>
              <a:t>KMA: GPRC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EUMETSAT: Discussion on Landing Pages</a:t>
            </a:r>
          </a:p>
          <a:p>
            <a:r>
              <a:rPr lang="en-US" dirty="0"/>
              <a:t>NOAA: Notebook, Tools, OSCAR machine readability</a:t>
            </a:r>
          </a:p>
          <a:p>
            <a:r>
              <a:rPr lang="en-US" dirty="0"/>
              <a:t>Discussion on the White paper and New Class of GSICS Products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25 February 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44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02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49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71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0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43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1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77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6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1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DDB4-A1EA-D34D-A54D-6A3040BE37A8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lportal.ceos.org/" TargetMode="External"/><Relationship Id="rId7" Type="http://schemas.openxmlformats.org/officeDocument/2006/relationships/hyperlink" Target="https://earth.esa.int/eogateway/activities/esa-satellites-and-instruments-calibration-landing-p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hyperlink" Target="https://www.salinity-pimep.org/" TargetMode="External"/><Relationship Id="rId4" Type="http://schemas.openxmlformats.org/officeDocument/2006/relationships/hyperlink" Target="https://evdc.esa.in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star.nesdis.noaa.gov/smcd/GCC/ProductCatalog.php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5ZXTXwQENop0ARed7zrl43cLJB84Jg5_gY6036tuXyE/edit#gid=560953114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gsics.atmos.umd.edu/bin/view/System/UserRegistr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s://www.wmo-sat.info/oscar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gsics.tools.eumetsat.int/plotter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https://colab.research.google.com/drive/1IMft8iYttDYchtTQ-vWJ48phmscK-xLA" TargetMode="External"/><Relationship Id="rId3" Type="http://schemas.openxmlformats.org/officeDocument/2006/relationships/hyperlink" Target="https://github.com/GDWG-GSICS" TargetMode="External"/><Relationship Id="rId7" Type="http://schemas.openxmlformats.org/officeDocument/2006/relationships/hyperlink" Target="https://colab.research.google.com/drive/13Icapoogf0FUkYpfnynFJQm0H68uDNy3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colab.research.google.com/drive/1AbQklydiBgSk3gWe14FcLBe69HiSciJC" TargetMode="External"/><Relationship Id="rId11" Type="http://schemas.openxmlformats.org/officeDocument/2006/relationships/hyperlink" Target="https://www.star.nesdis.noaa.gov/smcd/GCC/MeetingActions.php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hyperlink" Target="https://colab.research.google.com/drive/1ENBFgZ1IOgXNw6bS-0X14AshT729yIf2?usp=shari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.nesdis.noaa.gov/smcd/GCC/ProductCatalog.php" TargetMode="External"/><Relationship Id="rId3" Type="http://schemas.openxmlformats.org/officeDocument/2006/relationships/hyperlink" Target="https://colab.research.google.com/drive/1AbQklydiBgSk3gWe14FcLBe69HiSciJC" TargetMode="External"/><Relationship Id="rId7" Type="http://schemas.openxmlformats.org/officeDocument/2006/relationships/hyperlink" Target="http://gsics.tools.eumetsat.int/plotter" TargetMode="External"/><Relationship Id="rId2" Type="http://schemas.openxmlformats.org/officeDocument/2006/relationships/hyperlink" Target="http://gsics.atmos.umd.edu/bin/view/Development/DownloadGSICSProduct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lab.research.google.com/drive/18SjLpebRKPdEBT_eYuZrEGTQNo82gpn4" TargetMode="External"/><Relationship Id="rId5" Type="http://schemas.openxmlformats.org/officeDocument/2006/relationships/hyperlink" Target="https://colab.research.google.com/drive/1ENBFgZ1IOgXNw6bS-0X14AshT729yIf2?usp=sharing" TargetMode="External"/><Relationship Id="rId4" Type="http://schemas.openxmlformats.org/officeDocument/2006/relationships/hyperlink" Target="https://colab.research.google.com/drive/13Icapoogf0FUkYpfnynFJQm0H68uDNy3" TargetMode="External"/><Relationship Id="rId9" Type="http://schemas.openxmlformats.org/officeDocument/2006/relationships/hyperlink" Target="https://docs.google.com/spreadsheets/d/1WCSLeawlgvZjzB6GM9pmDlbKMj7CV_tYGqSeT63G4oM/edit?usp=shari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imon.elliott(at)eumetsat.int" TargetMode="External"/><Relationship Id="rId13" Type="http://schemas.openxmlformats.org/officeDocument/2006/relationships/hyperlink" Target="mailto:manik.bali(at)noaa.gov" TargetMode="External"/><Relationship Id="rId3" Type="http://schemas.openxmlformats.org/officeDocument/2006/relationships/hyperlink" Target="mailto:tianl@cma.gov.cn" TargetMode="External"/><Relationship Id="rId7" Type="http://schemas.openxmlformats.org/officeDocument/2006/relationships/hyperlink" Target="mailto:peter.miu(at)eumetsat.int" TargetMode="External"/><Relationship Id="rId12" Type="http://schemas.openxmlformats.org/officeDocument/2006/relationships/hyperlink" Target="https://gsics.wmo.int/en/okuyama.arata(at)met.kishou.go.jp" TargetMode="External"/><Relationship Id="rId2" Type="http://schemas.openxmlformats.org/officeDocument/2006/relationships/hyperlink" Target="mailto:fancq@cma.gov.cn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paolo.castracane(at)esa.int" TargetMode="External"/><Relationship Id="rId11" Type="http://schemas.openxmlformats.org/officeDocument/2006/relationships/hyperlink" Target="mailto:nitant(at)sac.isro.gov.in" TargetMode="External"/><Relationship Id="rId5" Type="http://schemas.openxmlformats.org/officeDocument/2006/relationships/hyperlink" Target="mailto:xuzhe@cma.gov.cn" TargetMode="External"/><Relationship Id="rId15" Type="http://schemas.openxmlformats.org/officeDocument/2006/relationships/hyperlink" Target="mailto:hpohjola(at)wmo.int" TargetMode="External"/><Relationship Id="rId10" Type="http://schemas.openxmlformats.org/officeDocument/2006/relationships/hyperlink" Target="mailto:kamal.ray(at)nic.in" TargetMode="External"/><Relationship Id="rId4" Type="http://schemas.openxmlformats.org/officeDocument/2006/relationships/hyperlink" Target="mailto:Liyuan@cma.gov.cn" TargetMode="External"/><Relationship Id="rId9" Type="http://schemas.openxmlformats.org/officeDocument/2006/relationships/hyperlink" Target="mailto:rkgiri_ccs(at)rediffmail.com" TargetMode="External"/><Relationship Id="rId14" Type="http://schemas.openxmlformats.org/officeDocument/2006/relationships/hyperlink" Target="mailto:uspenskys@planet.iitp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RolesAndResponsibiliti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267148" y="2681975"/>
            <a:ext cx="9229912" cy="1981354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dirty="0">
                <a:solidFill>
                  <a:schemeClr val="tx1"/>
                </a:solidFill>
              </a:rPr>
              <a:t>GSICS Data Working Group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1500" dirty="0">
                <a:solidFill>
                  <a:schemeClr val="tx1"/>
                </a:solidFill>
              </a:rPr>
              <a:t>03/01/2023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5079327" y="5062071"/>
            <a:ext cx="3162300" cy="96910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 err="1">
                <a:solidFill>
                  <a:schemeClr val="tx1"/>
                </a:solidFill>
              </a:rPr>
              <a:t>Kamaljit</a:t>
            </a:r>
            <a:r>
              <a:rPr lang="en-US" sz="1600" dirty="0">
                <a:solidFill>
                  <a:schemeClr val="tx1"/>
                </a:solidFill>
              </a:rPr>
              <a:t> Ray (MOES)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Manik Bali (NOAA/UMD)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5876-8B81-164B-9DB8-FEDE698A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743252"/>
            <a:ext cx="4819650" cy="54232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925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GDWG ESA Activities</a:t>
            </a:r>
            <a:br>
              <a:rPr lang="en-GB" sz="39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endParaRPr lang="en-GB" sz="19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768B-4DD7-5842-8075-91FE4CA91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01673-1786-C941-A3FA-B243570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73" y="1392822"/>
            <a:ext cx="5890307" cy="240065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8606" lvl="1" indent="-278606"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</a:rPr>
              <a:t>Status and updates on </a:t>
            </a:r>
          </a:p>
          <a:p>
            <a:pPr marL="603647" lvl="2" indent="-278606">
              <a:buFont typeface="Wingdings" pitchFamily="2" charset="2"/>
              <a:buChar char="ü"/>
              <a:defRPr/>
            </a:pP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CEOS Cal/Val Portal (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  <a:hlinkClick r:id="rId3"/>
              </a:rPr>
              <a:t>https://calvalportal.ceos.org/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)</a:t>
            </a:r>
          </a:p>
          <a:p>
            <a:pPr marL="603647" lvl="2" indent="-278606">
              <a:buFont typeface="Wingdings" pitchFamily="2" charset="2"/>
              <a:buChar char="ü"/>
              <a:defRPr/>
            </a:pP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EVDC the ESA Atmospheric Validation Data </a:t>
            </a:r>
            <a:r>
              <a:rPr lang="en-GB" kern="1200" dirty="0" err="1">
                <a:solidFill>
                  <a:sysClr val="windowText" lastClr="000000"/>
                </a:solidFill>
                <a:latin typeface="Calibri"/>
              </a:rPr>
              <a:t>Center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 (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  <a:hlinkClick r:id="rId4"/>
              </a:rPr>
              <a:t>https://evdc.esa.int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)</a:t>
            </a:r>
          </a:p>
          <a:p>
            <a:pPr marL="603647" lvl="2" indent="-278606">
              <a:buFont typeface="Wingdings" pitchFamily="2" charset="2"/>
              <a:buChar char="ü"/>
              <a:defRPr/>
            </a:pPr>
            <a:r>
              <a:rPr lang="en-US" kern="1200" dirty="0">
                <a:solidFill>
                  <a:sysClr val="windowText" lastClr="000000"/>
                </a:solidFill>
                <a:latin typeface="Calibri"/>
              </a:rPr>
              <a:t>Pi-MEP Salinity (</a:t>
            </a:r>
            <a:r>
              <a:rPr lang="en-US" kern="1200" dirty="0">
                <a:solidFill>
                  <a:sysClr val="windowText" lastClr="000000"/>
                </a:solidFill>
                <a:latin typeface="Calibri"/>
                <a:hlinkClick r:id="rId5"/>
              </a:rPr>
              <a:t>https://www.salinity-pimep.org/</a:t>
            </a:r>
            <a:r>
              <a:rPr lang="en-US" kern="1200" dirty="0">
                <a:solidFill>
                  <a:sysClr val="windowText" lastClr="000000"/>
                </a:solidFill>
                <a:latin typeface="Calibri"/>
              </a:rPr>
              <a:t>)– an ESA-NASA Platform for sustained satellite surface salinity validation.</a:t>
            </a:r>
            <a:endParaRPr lang="en-GB" sz="195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B97D9-D633-3042-8965-ECA49BDD9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2565"/>
          <a:stretch/>
        </p:blipFill>
        <p:spPr>
          <a:xfrm>
            <a:off x="6595441" y="1322779"/>
            <a:ext cx="2667724" cy="2540744"/>
          </a:xfrm>
          <a:prstGeom prst="rect">
            <a:avLst/>
          </a:prstGeom>
          <a:solidFill>
            <a:schemeClr val="bg1">
              <a:alpha val="41000"/>
            </a:schemeClr>
          </a:solidFill>
          <a:effectLst>
            <a:outerShdw blurRad="228600" dist="50800" dir="9480000" sx="103000" sy="103000" algn="ctr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CB3CF1-64A7-A649-AE76-D2832ED5BC1A}"/>
              </a:ext>
            </a:extLst>
          </p:cNvPr>
          <p:cNvSpPr txBox="1"/>
          <p:nvPr/>
        </p:nvSpPr>
        <p:spPr>
          <a:xfrm>
            <a:off x="222572" y="3773116"/>
            <a:ext cx="9341733" cy="200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</a:rPr>
              <a:t>    ESA Calibration landing page</a:t>
            </a:r>
          </a:p>
          <a:p>
            <a:pPr marL="325041" lvl="1" fontAlgn="auto">
              <a:spcAft>
                <a:spcPts val="0"/>
              </a:spcAft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</a:rPr>
              <a:t>The update ESA Calibration Landing Page is:</a:t>
            </a:r>
          </a:p>
          <a:p>
            <a:pPr marL="325041" lvl="1" fontAlgn="auto">
              <a:spcAft>
                <a:spcPts val="0"/>
              </a:spcAft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  <a:hlinkClick r:id="rId7"/>
              </a:rPr>
              <a:t>https://earth.esa.int/eogateway/activities/esa-satellites-and-instruments-calibration-landing-page</a:t>
            </a:r>
            <a:endParaRPr lang="en-GB" sz="1950" dirty="0">
              <a:solidFill>
                <a:sysClr val="windowText" lastClr="000000"/>
              </a:solidFill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GB" sz="1950" dirty="0">
              <a:solidFill>
                <a:sysClr val="windowText" lastClr="000000"/>
              </a:solidFill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</a:rPr>
              <a:t>(Paolo Castracane presentation GDWG  breakout on 16 March)</a:t>
            </a:r>
          </a:p>
          <a:p>
            <a:endParaRPr lang="en-GB" sz="731" dirty="0"/>
          </a:p>
        </p:txBody>
      </p:sp>
    </p:spTree>
    <p:extLst>
      <p:ext uri="{BB962C8B-B14F-4D97-AF65-F5344CB8AC3E}">
        <p14:creationId xmlns:p14="http://schemas.microsoft.com/office/powerpoint/2010/main" val="105135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8F29D-9CC9-45EA-9E13-BF66B3AE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6" y="3081866"/>
            <a:ext cx="4242329" cy="28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35BF7-A7E3-4A51-8323-3637FB15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109" y="195368"/>
            <a:ext cx="4176871" cy="2886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0330E-9512-48DC-BB0D-C627B9E6B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047" y="3081867"/>
            <a:ext cx="4176872" cy="3148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D7945-120C-4388-BB31-C2619AA82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75" y="46851"/>
            <a:ext cx="3376405" cy="2725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2428EB-AF15-4C74-AB25-5A9723547A56}"/>
              </a:ext>
            </a:extLst>
          </p:cNvPr>
          <p:cNvSpPr txBox="1"/>
          <p:nvPr/>
        </p:nvSpPr>
        <p:spPr>
          <a:xfrm>
            <a:off x="0" y="6396335"/>
            <a:ext cx="949971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GSICS Product dissemination (over 74 products) via the Product catalog is supported by robust collaboration server and </a:t>
            </a:r>
          </a:p>
          <a:p>
            <a:r>
              <a:rPr lang="en-US" sz="1200" dirty="0"/>
              <a:t> CF1.4 based  </a:t>
            </a:r>
            <a:r>
              <a:rPr lang="en-US" sz="1200" dirty="0" err="1"/>
              <a:t>filenaming</a:t>
            </a:r>
            <a:r>
              <a:rPr lang="en-US" sz="1200" dirty="0"/>
              <a:t> and metadata conventions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F4531-A356-467C-AB93-8EF5DCCB8F8F}"/>
              </a:ext>
            </a:extLst>
          </p:cNvPr>
          <p:cNvSpPr txBox="1"/>
          <p:nvPr/>
        </p:nvSpPr>
        <p:spPr>
          <a:xfrm>
            <a:off x="3581400" y="3200400"/>
            <a:ext cx="274319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8E7D-83B9-4B0F-A965-0159F5DB2DED}"/>
              </a:ext>
            </a:extLst>
          </p:cNvPr>
          <p:cNvSpPr txBox="1"/>
          <p:nvPr/>
        </p:nvSpPr>
        <p:spPr>
          <a:xfrm>
            <a:off x="161474" y="2495688"/>
            <a:ext cx="1656223" cy="246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u="sng" dirty="0">
                <a:solidFill>
                  <a:srgbClr val="FFFFFF"/>
                </a:solidFill>
                <a:latin typeface="Tahoma"/>
                <a:ea typeface="Tahoma"/>
                <a:cs typeface="Taho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GSICS Product Catalog</a:t>
            </a:r>
            <a:endParaRPr lang="en-US" sz="10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DF070E-3F8C-4290-B221-3EC0DB562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6" y="3185519"/>
            <a:ext cx="5025813" cy="3373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D66EA-E2A7-40AB-B92B-736C604C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18" y="107357"/>
            <a:ext cx="4842933" cy="2858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B3F08E-203B-49DF-8EEA-A17E427BC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9" y="143932"/>
            <a:ext cx="4645378" cy="2858911"/>
          </a:xfrm>
          <a:prstGeom prst="rect">
            <a:avLst/>
          </a:prstGeom>
        </p:spPr>
      </p:pic>
      <p:pic>
        <p:nvPicPr>
          <p:cNvPr id="13" name="図 2">
            <a:extLst>
              <a:ext uri="{FF2B5EF4-FFF2-40B4-BE49-F238E27FC236}">
                <a16:creationId xmlns:a16="http://schemas.microsoft.com/office/drawing/2014/main" id="{5126723C-3559-413C-B134-821002F49B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72" y="3185519"/>
            <a:ext cx="4143878" cy="36724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4348A-2442-46E0-96AD-581A26673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564" y="5792970"/>
            <a:ext cx="1239186" cy="1065030"/>
          </a:xfrm>
          <a:prstGeom prst="rect">
            <a:avLst/>
          </a:prstGeom>
        </p:spPr>
      </p:pic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DBD98991-CFFA-4F95-B32B-52FF07897777}"/>
              </a:ext>
            </a:extLst>
          </p:cNvPr>
          <p:cNvSpPr txBox="1"/>
          <p:nvPr/>
        </p:nvSpPr>
        <p:spPr>
          <a:xfrm>
            <a:off x="48646" y="6334780"/>
            <a:ext cx="473101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Access GSICS Wiki to exchange ideas meetings/best practices and much more</a:t>
            </a:r>
          </a:p>
        </p:txBody>
      </p:sp>
      <p:sp>
        <p:nvSpPr>
          <p:cNvPr id="16" name="TextBox 15">
            <a:hlinkClick r:id="rId8"/>
            <a:extLst>
              <a:ext uri="{FF2B5EF4-FFF2-40B4-BE49-F238E27FC236}">
                <a16:creationId xmlns:a16="http://schemas.microsoft.com/office/drawing/2014/main" id="{7EE79D1C-F3A6-4F9A-8093-0F7E76F36F31}"/>
              </a:ext>
            </a:extLst>
          </p:cNvPr>
          <p:cNvSpPr txBox="1"/>
          <p:nvPr/>
        </p:nvSpPr>
        <p:spPr>
          <a:xfrm>
            <a:off x="4953000" y="6336493"/>
            <a:ext cx="473101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Track GSICS products by registering in Status System</a:t>
            </a:r>
          </a:p>
        </p:txBody>
      </p:sp>
      <p:sp>
        <p:nvSpPr>
          <p:cNvPr id="17" name="TextBox 16">
            <a:hlinkClick r:id="rId9"/>
            <a:extLst>
              <a:ext uri="{FF2B5EF4-FFF2-40B4-BE49-F238E27FC236}">
                <a16:creationId xmlns:a16="http://schemas.microsoft.com/office/drawing/2014/main" id="{1C2726CA-10AF-460D-B9C2-9CD8E8515AD0}"/>
              </a:ext>
            </a:extLst>
          </p:cNvPr>
          <p:cNvSpPr txBox="1"/>
          <p:nvPr/>
        </p:nvSpPr>
        <p:spPr>
          <a:xfrm>
            <a:off x="48646" y="2485055"/>
            <a:ext cx="473101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Plot GSICS products using Plotting Tool</a:t>
            </a:r>
          </a:p>
        </p:txBody>
      </p:sp>
      <p:sp>
        <p:nvSpPr>
          <p:cNvPr id="18" name="TextBox 17">
            <a:hlinkClick r:id="rId10"/>
            <a:extLst>
              <a:ext uri="{FF2B5EF4-FFF2-40B4-BE49-F238E27FC236}">
                <a16:creationId xmlns:a16="http://schemas.microsoft.com/office/drawing/2014/main" id="{7987303F-EB2E-483B-AC7B-655A05F7F3D7}"/>
              </a:ext>
            </a:extLst>
          </p:cNvPr>
          <p:cNvSpPr txBox="1"/>
          <p:nvPr/>
        </p:nvSpPr>
        <p:spPr>
          <a:xfrm>
            <a:off x="5117572" y="2488121"/>
            <a:ext cx="422898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Visit instrument landing page to get instrument status history/update</a:t>
            </a:r>
          </a:p>
        </p:txBody>
      </p:sp>
    </p:spTree>
    <p:extLst>
      <p:ext uri="{BB962C8B-B14F-4D97-AF65-F5344CB8AC3E}">
        <p14:creationId xmlns:p14="http://schemas.microsoft.com/office/powerpoint/2010/main" val="124969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95F5BC-D08C-4852-85F5-8AE2E2FA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" y="22579"/>
            <a:ext cx="4481080" cy="3488266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07B583F-2E99-41F9-B4F8-585D62761BC3}"/>
              </a:ext>
            </a:extLst>
          </p:cNvPr>
          <p:cNvSpPr txBox="1"/>
          <p:nvPr/>
        </p:nvSpPr>
        <p:spPr>
          <a:xfrm>
            <a:off x="100743" y="3290500"/>
            <a:ext cx="4432601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GSICS (KMA)  Established a GitHub to exchange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8B6B9-3943-449E-9CB6-88A477B45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56" y="90312"/>
            <a:ext cx="5188100" cy="3200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388CB-4B71-4F81-A584-E6B1FA255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" y="3595323"/>
            <a:ext cx="3979456" cy="3166026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5122DF-2D64-4847-9135-6C356125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5" y="6006552"/>
            <a:ext cx="3980674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DCC Product 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endParaRPr lang="en-US" altLang="en-US" b="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notebook reads DCC products and plots and lists them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GIRO SRF   </a:t>
            </a:r>
            <a:r>
              <a:rPr lang="en-US" altLang="en-US" b="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rgbClr val="000000"/>
                </a:solidFill>
                <a:cs typeface="Arial" panose="020B0604020202020204" pitchFamily="34" charset="0"/>
              </a:rPr>
              <a:t>GEMS Processing </a:t>
            </a:r>
            <a:r>
              <a:rPr lang="en-US" altLang="en-US" b="0" dirty="0">
                <a:solidFill>
                  <a:srgbClr val="000000"/>
                </a:solidFill>
                <a:cs typeface="Arial" panose="020B0604020202020204" pitchFamily="34" charset="0"/>
                <a:hlinkClick r:id="rId8"/>
              </a:rPr>
              <a:t>notebook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and NRT notebook</a:t>
            </a:r>
          </a:p>
        </p:txBody>
      </p:sp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32C8CD0-1FAC-4DA1-AB1E-C5DA232BFE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9918" y="3649379"/>
            <a:ext cx="4283813" cy="292450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5EABA8D-4DB2-40F6-85F3-3A91A59A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09" y="6582250"/>
            <a:ext cx="3980674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b="0" dirty="0">
                <a:solidFill>
                  <a:srgbClr val="000000"/>
                </a:solidFill>
                <a:latin typeface="Arial"/>
                <a:cs typeface="Arial"/>
                <a:hlinkClick r:id="rId11"/>
              </a:rPr>
              <a:t>Action Tracker tracks actions from Google and Share point</a:t>
            </a:r>
            <a:endParaRPr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8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23CA-C9E8-4516-A3A3-04A4596E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Accomplishments in past year</a:t>
            </a:r>
            <a:endParaRPr lang="en-IN" sz="15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D107-7A07-4A11-8CCD-849C33D4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7" y="1480704"/>
            <a:ext cx="9209401" cy="3896591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Discussion on Users feedback on collaborative server directory structure.</a:t>
            </a:r>
          </a:p>
          <a:p>
            <a:r>
              <a:rPr lang="en-US" dirty="0">
                <a:solidFill>
                  <a:schemeClr val="accent3"/>
                </a:solidFill>
              </a:rPr>
              <a:t>Develop a procedure for updating Annual GSICS Calibration Reports.</a:t>
            </a:r>
          </a:p>
          <a:p>
            <a:r>
              <a:rPr lang="en-US" dirty="0">
                <a:solidFill>
                  <a:schemeClr val="accent3"/>
                </a:solidFill>
              </a:rPr>
              <a:t>GSICS Product Alert System and Support to GSICS ISCCP and IOGEO partnerships.</a:t>
            </a:r>
          </a:p>
          <a:p>
            <a:r>
              <a:rPr lang="en-US" dirty="0">
                <a:solidFill>
                  <a:schemeClr val="accent3"/>
                </a:solidFill>
              </a:rPr>
              <a:t>GSICS GitHub</a:t>
            </a:r>
          </a:p>
          <a:p>
            <a:r>
              <a:rPr lang="en-US" dirty="0">
                <a:solidFill>
                  <a:schemeClr val="accent6"/>
                </a:solidFill>
              </a:rPr>
              <a:t>How to roll out changes to the GSICS conventions in the future? - e.g., </a:t>
            </a:r>
            <a:r>
              <a:rPr lang="en-US" dirty="0" err="1">
                <a:solidFill>
                  <a:schemeClr val="accent6"/>
                </a:solidFill>
              </a:rPr>
              <a:t>algorithm_version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r>
              <a:rPr lang="en-US" dirty="0">
                <a:solidFill>
                  <a:schemeClr val="accent6"/>
                </a:solidFill>
              </a:rPr>
              <a:t>Landing Pages [ ESA, EUMETSAT, JMA]</a:t>
            </a:r>
          </a:p>
          <a:p>
            <a:r>
              <a:rPr lang="en-US" dirty="0">
                <a:cs typeface="Calibri"/>
              </a:rPr>
              <a:t>Scope of Instrument kiosk on GCC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BF5EB-75F8-403F-A447-ED092BD18644}"/>
              </a:ext>
            </a:extLst>
          </p:cNvPr>
          <p:cNvSpPr txBox="1"/>
          <p:nvPr/>
        </p:nvSpPr>
        <p:spPr>
          <a:xfrm>
            <a:off x="50292" y="5718048"/>
            <a:ext cx="890016" cy="2308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Ongoing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81653-018A-4731-9D51-76FF340007CC}"/>
              </a:ext>
            </a:extLst>
          </p:cNvPr>
          <p:cNvSpPr txBox="1"/>
          <p:nvPr/>
        </p:nvSpPr>
        <p:spPr>
          <a:xfrm>
            <a:off x="50292" y="6101065"/>
            <a:ext cx="890016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Completed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62799-C05B-4942-AC1D-B33FA8C0DC1D}"/>
              </a:ext>
            </a:extLst>
          </p:cNvPr>
          <p:cNvSpPr txBox="1"/>
          <p:nvPr/>
        </p:nvSpPr>
        <p:spPr>
          <a:xfrm>
            <a:off x="28956" y="6541098"/>
            <a:ext cx="1383792" cy="2308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Needs Discussion</a:t>
            </a:r>
          </a:p>
        </p:txBody>
      </p:sp>
    </p:spTree>
    <p:extLst>
      <p:ext uri="{BB962C8B-B14F-4D97-AF65-F5344CB8AC3E}">
        <p14:creationId xmlns:p14="http://schemas.microsoft.com/office/powerpoint/2010/main" val="152934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2050-60A2-41D6-A187-FB9C1CF0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621C5-006D-489D-8F83-B0DE729B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GDWG Breakout can discuss on</a:t>
            </a:r>
          </a:p>
          <a:p>
            <a:r>
              <a:rPr lang="en-US" dirty="0"/>
              <a:t>Directory structure of THREDDS server</a:t>
            </a:r>
          </a:p>
          <a:p>
            <a:r>
              <a:rPr lang="en-US" dirty="0"/>
              <a:t>GSICS Products</a:t>
            </a:r>
          </a:p>
          <a:p>
            <a:r>
              <a:rPr lang="en-US" dirty="0"/>
              <a:t>Product content correction equation</a:t>
            </a:r>
          </a:p>
          <a:p>
            <a:r>
              <a:rPr lang="en-US" dirty="0"/>
              <a:t>Combined Products [ combine inter-comparison of multiple instruments on a single platform into a single product: Tim </a:t>
            </a:r>
            <a:r>
              <a:rPr lang="en-US" dirty="0" err="1"/>
              <a:t>Hewison</a:t>
            </a:r>
            <a:r>
              <a:rPr lang="en-US" dirty="0"/>
              <a:t>]</a:t>
            </a:r>
          </a:p>
          <a:p>
            <a:r>
              <a:rPr lang="en-US" dirty="0"/>
              <a:t>The GDWG can assist in giving guidelines for the formats and helping to provide / test readers for SRFs and solar irradiance datasets for each instrument. (Suggestion UV and MW subgroup)</a:t>
            </a:r>
          </a:p>
        </p:txBody>
      </p:sp>
    </p:spTree>
    <p:extLst>
      <p:ext uri="{BB962C8B-B14F-4D97-AF65-F5344CB8AC3E}">
        <p14:creationId xmlns:p14="http://schemas.microsoft.com/office/powerpoint/2010/main" val="191930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953B-973C-4256-A4F2-C7EE5E4B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FEC0-3BB0-47C8-A98E-3F72B41E4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725"/>
            <a:ext cx="9906000" cy="3305283"/>
          </a:xfrm>
        </p:spPr>
        <p:txBody>
          <a:bodyPr/>
          <a:lstStyle/>
          <a:p>
            <a:pPr algn="just"/>
            <a:r>
              <a:rPr lang="en-US" sz="1800" dirty="0"/>
              <a:t>Data working group is actively working on GSICS products and deliverables dissemination/standardization and acceptance.</a:t>
            </a:r>
          </a:p>
          <a:p>
            <a:pPr algn="just"/>
            <a:r>
              <a:rPr lang="en-US" sz="1800" dirty="0"/>
              <a:t>Tools are being developed to connect with users of GSICS products and deliverables.</a:t>
            </a:r>
          </a:p>
          <a:p>
            <a:pPr algn="just"/>
            <a:r>
              <a:rPr lang="en-US" sz="1800" dirty="0"/>
              <a:t>Collaboration Server/GPRC/Landing Pages are playing a crucial role in communicating the satellite  monitoring to the community.</a:t>
            </a:r>
          </a:p>
          <a:p>
            <a:pPr algn="just"/>
            <a:r>
              <a:rPr lang="en-US" sz="1800" dirty="0"/>
              <a:t>ESA and JMA have made significant progress on Cal/Val portal and Landing Pages and IMD/ISRO are also working on their page.</a:t>
            </a:r>
          </a:p>
          <a:p>
            <a:pPr algn="just"/>
            <a:r>
              <a:rPr lang="en-US" sz="1800" dirty="0"/>
              <a:t>CMA has built on their GPRC and is developing infrastructure for reprocessing</a:t>
            </a:r>
          </a:p>
          <a:p>
            <a:pPr algn="just"/>
            <a:r>
              <a:rPr lang="en-US" sz="1800" dirty="0"/>
              <a:t>NOAA has developed new </a:t>
            </a:r>
            <a:r>
              <a:rPr lang="en-US" sz="1800" dirty="0" err="1"/>
              <a:t>colab</a:t>
            </a:r>
            <a:r>
              <a:rPr lang="en-US" sz="1800" dirty="0"/>
              <a:t> notebooks for processing GEMS data, Inter-comparing Solar Datasets and SOS reports</a:t>
            </a:r>
          </a:p>
          <a:p>
            <a:pPr algn="just"/>
            <a:r>
              <a:rPr lang="en-US" sz="1800" dirty="0"/>
              <a:t>Tools, such as Google </a:t>
            </a:r>
            <a:r>
              <a:rPr lang="en-US" sz="1800" dirty="0" err="1"/>
              <a:t>Colab</a:t>
            </a:r>
            <a:r>
              <a:rPr lang="en-US" sz="1800" dirty="0"/>
              <a:t>/Product Status System, empower the users to dive into the products directly from the browser and usher in a collaborative development ecosystem in real time.</a:t>
            </a: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7125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E1D2F3D-1D82-F548-A239-1279D4814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29" y="1468522"/>
            <a:ext cx="4249881" cy="31301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FC232E-0D9F-6C47-B98A-7DEC6A4ED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51" y="2625843"/>
            <a:ext cx="3809116" cy="28364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5546CCC-0C9F-974C-BD57-628279529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244" y="3994538"/>
            <a:ext cx="3507665" cy="26486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096A6A-5EEB-E54C-9309-F33F2ABD26EA}"/>
              </a:ext>
            </a:extLst>
          </p:cNvPr>
          <p:cNvSpPr/>
          <p:nvPr/>
        </p:nvSpPr>
        <p:spPr>
          <a:xfrm>
            <a:off x="381001" y="214818"/>
            <a:ext cx="9361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GSICS Annual Calibration Report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Standardization</a:t>
            </a:r>
            <a:endParaRPr kumimoji="0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032589-0920-A841-99AB-D1CB3153AF92}"/>
              </a:ext>
            </a:extLst>
          </p:cNvPr>
          <p:cNvSpPr txBox="1"/>
          <p:nvPr/>
        </p:nvSpPr>
        <p:spPr>
          <a:xfrm>
            <a:off x="2641877" y="945301"/>
            <a:ext cx="176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EUMETSAT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D278E0-2FB4-9D4E-AB73-6890AE72A6B4}"/>
              </a:ext>
            </a:extLst>
          </p:cNvPr>
          <p:cNvSpPr txBox="1"/>
          <p:nvPr/>
        </p:nvSpPr>
        <p:spPr>
          <a:xfrm>
            <a:off x="5766551" y="2102623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JMA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9928AA-6805-AD40-B907-F0B948477CA5}"/>
              </a:ext>
            </a:extLst>
          </p:cNvPr>
          <p:cNvSpPr txBox="1"/>
          <p:nvPr/>
        </p:nvSpPr>
        <p:spPr>
          <a:xfrm>
            <a:off x="8236278" y="3471317"/>
            <a:ext cx="106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NOAA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8FD3-0F84-4AD0-9513-AF643517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links to GSICS tools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7B38BB-7E02-46C9-9AD6-25A3C6B3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51" y="1720840"/>
            <a:ext cx="9208098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Bash script to download GSICS Data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  <a:hlinkClick r:id="rId2"/>
              </a:rPr>
              <a:t>http://gsics.atmos.umd.edu/bin/view/Development/DownloadGSICSProducts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  <a:t>Series of notebooks to read, view and process GSICS Data and Deliverables from the browser in a collaborative ecosystem</a:t>
            </a:r>
            <a:endParaRPr lang="en-US" altLang="en-US" sz="18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DCC Product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3"/>
              </a:rPr>
              <a:t>notebook</a:t>
            </a:r>
            <a:endParaRPr lang="en-US" altLang="en-US" sz="1800" b="0">
              <a:latin typeface="Arial"/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This notebook reads DCC products and plots and lists them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GIRO SRF </a:t>
            </a:r>
            <a:r>
              <a:rPr lang="en-US" altLang="en-US" sz="1800" b="0" dirty="0">
                <a:solidFill>
                  <a:srgbClr val="222222"/>
                </a:solidFill>
                <a:latin typeface="Arial"/>
                <a:cs typeface="Arial"/>
              </a:rPr>
              <a:t>  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4"/>
              </a:rPr>
              <a:t>notebook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     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5"/>
              </a:rPr>
              <a:t>notebook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and NRT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6"/>
              </a:rPr>
              <a:t>notebook</a:t>
            </a:r>
            <a:endParaRPr lang="en-US" altLang="en-US" sz="18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3. Plotting Tool   </a:t>
            </a:r>
            <a:r>
              <a:rPr lang="en-US" sz="1800" b="0" dirty="0">
                <a:latin typeface="Arial"/>
                <a:cs typeface="Arial"/>
                <a:hlinkClick r:id="rId7"/>
              </a:rPr>
              <a:t>http://gsics.tools.eumetsat.int/plotter</a:t>
            </a:r>
            <a:endParaRPr lang="en-US" altLang="en-US" sz="1800" b="0">
              <a:cs typeface="Arial" panose="020B0604020202020204" pitchFamily="34" charset="0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4. GSICS Product  Catalog: </a:t>
            </a:r>
            <a:r>
              <a:rPr lang="en-US" altLang="en-US" sz="1800" b="0" dirty="0">
                <a:latin typeface="Arial"/>
                <a:cs typeface="Arial"/>
                <a:hlinkClick r:id="rId8"/>
              </a:rPr>
              <a:t>https://www.star.nesdis.noaa.gov/smcd/GCC/ProductCatalog.php</a:t>
            </a:r>
            <a:endParaRPr lang="en-US" altLang="en-US" sz="1800" b="0">
              <a:latin typeface="Arial"/>
              <a:cs typeface="Arial"/>
            </a:endParaRPr>
          </a:p>
          <a:p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</a:rPr>
              <a:t>5. GSICS Product Status registration: Register </a:t>
            </a:r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  <a:hlinkClick r:id="rId9"/>
              </a:rPr>
              <a:t>here</a:t>
            </a:r>
            <a:endParaRPr lang="en-US" sz="18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95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4" y="2890521"/>
            <a:ext cx="8915400" cy="95408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9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28B6EA-B092-24F5-9C1A-58CDF685D334}"/>
              </a:ext>
            </a:extLst>
          </p:cNvPr>
          <p:cNvSpPr txBox="1"/>
          <p:nvPr/>
        </p:nvSpPr>
        <p:spPr>
          <a:xfrm>
            <a:off x="1045029" y="2273274"/>
            <a:ext cx="7358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Welcome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GSICS Data Working Group Break out Session</a:t>
            </a:r>
          </a:p>
        </p:txBody>
      </p:sp>
    </p:spTree>
    <p:extLst>
      <p:ext uri="{BB962C8B-B14F-4D97-AF65-F5344CB8AC3E}">
        <p14:creationId xmlns:p14="http://schemas.microsoft.com/office/powerpoint/2010/main" val="303878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3C9D1-BB65-CA41-94F7-56464B35CE7E}"/>
              </a:ext>
            </a:extLst>
          </p:cNvPr>
          <p:cNvSpPr/>
          <p:nvPr/>
        </p:nvSpPr>
        <p:spPr>
          <a:xfrm>
            <a:off x="3202451" y="6097844"/>
            <a:ext cx="2907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b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https://gsics.wmo.int/en/focal-points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153FA9-362D-4A91-B241-7635AC5737F9}"/>
              </a:ext>
            </a:extLst>
          </p:cNvPr>
          <p:cNvSpPr txBox="1">
            <a:spLocks/>
          </p:cNvSpPr>
          <p:nvPr/>
        </p:nvSpPr>
        <p:spPr>
          <a:xfrm>
            <a:off x="3430648" y="159065"/>
            <a:ext cx="3044703" cy="665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GDWG Membership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0577ED-5A47-D563-D498-63B5F20B6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57311"/>
              </p:ext>
            </p:extLst>
          </p:nvPr>
        </p:nvGraphicFramePr>
        <p:xfrm>
          <a:off x="1722991" y="1230919"/>
          <a:ext cx="6284536" cy="4396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4724">
                  <a:extLst>
                    <a:ext uri="{9D8B030D-6E8A-4147-A177-3AD203B41FA5}">
                      <a16:colId xmlns:a16="http://schemas.microsoft.com/office/drawing/2014/main" val="3901060350"/>
                    </a:ext>
                  </a:extLst>
                </a:gridCol>
                <a:gridCol w="1315791">
                  <a:extLst>
                    <a:ext uri="{9D8B030D-6E8A-4147-A177-3AD203B41FA5}">
                      <a16:colId xmlns:a16="http://schemas.microsoft.com/office/drawing/2014/main" val="2746181382"/>
                    </a:ext>
                  </a:extLst>
                </a:gridCol>
                <a:gridCol w="2714021">
                  <a:extLst>
                    <a:ext uri="{9D8B030D-6E8A-4147-A177-3AD203B41FA5}">
                      <a16:colId xmlns:a16="http://schemas.microsoft.com/office/drawing/2014/main" val="3025518604"/>
                    </a:ext>
                  </a:extLst>
                </a:gridCol>
              </a:tblGrid>
              <a:tr h="260450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Affiliation</a:t>
                      </a:r>
                    </a:p>
                  </a:txBody>
                  <a:tcPr marL="15720" marR="15720" marT="15720" marB="1572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First Name</a:t>
                      </a:r>
                    </a:p>
                  </a:txBody>
                  <a:tcPr marL="15720" marR="15720" marT="15720" marB="1572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Last Name</a:t>
                      </a:r>
                    </a:p>
                  </a:txBody>
                  <a:tcPr marL="15720" marR="15720" marT="15720" marB="1572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281888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CMA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Cunqun</a:t>
                      </a:r>
                      <a:endParaRPr lang="en-US" sz="1500" dirty="0">
                        <a:effectLst/>
                      </a:endParaRP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 dirty="0">
                          <a:solidFill>
                            <a:srgbClr val="0074D0"/>
                          </a:solidFill>
                          <a:effectLst/>
                          <a:hlinkClick r:id="rId2"/>
                        </a:rPr>
                        <a:t>Fan</a:t>
                      </a:r>
                      <a:endParaRPr lang="en-US" sz="1500" dirty="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2921456485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CMA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Lin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>
                          <a:solidFill>
                            <a:srgbClr val="0074D0"/>
                          </a:solidFill>
                          <a:effectLst/>
                          <a:hlinkClick r:id="rId3"/>
                        </a:rPr>
                        <a:t>Tian</a:t>
                      </a:r>
                      <a:endParaRPr lang="en-US" sz="150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3561964042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CMA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Yuan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 dirty="0">
                          <a:solidFill>
                            <a:srgbClr val="0074D0"/>
                          </a:solidFill>
                          <a:effectLst/>
                          <a:hlinkClick r:id="rId4"/>
                        </a:rPr>
                        <a:t>Li</a:t>
                      </a:r>
                      <a:endParaRPr lang="en-US" sz="1500" dirty="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3796775286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CMA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Zhe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>
                          <a:solidFill>
                            <a:srgbClr val="0074D0"/>
                          </a:solidFill>
                          <a:effectLst/>
                          <a:hlinkClick r:id="rId5"/>
                        </a:rPr>
                        <a:t>Xu</a:t>
                      </a:r>
                      <a:endParaRPr lang="en-US" sz="150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1785803649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ESA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Paolo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>
                          <a:solidFill>
                            <a:srgbClr val="0074D0"/>
                          </a:solidFill>
                          <a:effectLst/>
                          <a:hlinkClick r:id="rId6"/>
                        </a:rPr>
                        <a:t>Castracane</a:t>
                      </a:r>
                      <a:endParaRPr lang="en-US" sz="150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2598425379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EUMETSAT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Peter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>
                          <a:solidFill>
                            <a:srgbClr val="0074D0"/>
                          </a:solidFill>
                          <a:effectLst/>
                          <a:hlinkClick r:id="rId7"/>
                        </a:rPr>
                        <a:t>Miu</a:t>
                      </a:r>
                      <a:endParaRPr lang="en-US" sz="150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2092849441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EUMETSAT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Simon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 dirty="0">
                          <a:solidFill>
                            <a:srgbClr val="0074D0"/>
                          </a:solidFill>
                          <a:effectLst/>
                          <a:hlinkClick r:id="rId8"/>
                        </a:rPr>
                        <a:t>Elliott</a:t>
                      </a:r>
                      <a:endParaRPr lang="en-US" sz="1500" dirty="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3126645077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IMD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R.K.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>
                          <a:solidFill>
                            <a:srgbClr val="0074D0"/>
                          </a:solidFill>
                          <a:effectLst/>
                          <a:hlinkClick r:id="rId9"/>
                        </a:rPr>
                        <a:t>Giri</a:t>
                      </a:r>
                      <a:endParaRPr lang="en-US" sz="150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3771572663"/>
                  </a:ext>
                </a:extLst>
              </a:tr>
              <a:tr h="489411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IMD/Ministry of Earth Sciences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Kamaljit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>
                          <a:solidFill>
                            <a:srgbClr val="0074D0"/>
                          </a:solidFill>
                          <a:effectLst/>
                          <a:hlinkClick r:id="rId10"/>
                        </a:rPr>
                        <a:t>Ray</a:t>
                      </a:r>
                      <a:r>
                        <a:rPr lang="en-US" sz="1500">
                          <a:effectLst/>
                        </a:rPr>
                        <a:t> </a:t>
                      </a:r>
                      <a:r>
                        <a:rPr lang="en-US" sz="1500" b="0">
                          <a:effectLst/>
                        </a:rPr>
                        <a:t>(Chair)</a:t>
                      </a:r>
                      <a:endParaRPr lang="en-US" sz="150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3097897083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ISRO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Nitant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>
                          <a:solidFill>
                            <a:srgbClr val="0074D0"/>
                          </a:solidFill>
                          <a:effectLst/>
                          <a:hlinkClick r:id="rId11"/>
                        </a:rPr>
                        <a:t>Dube</a:t>
                      </a:r>
                      <a:endParaRPr lang="en-US" sz="150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3763058211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JMA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Arata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 dirty="0" err="1">
                          <a:solidFill>
                            <a:srgbClr val="0074D0"/>
                          </a:solidFill>
                          <a:effectLst/>
                          <a:hlinkClick r:id="rId12"/>
                        </a:rPr>
                        <a:t>Okuyama</a:t>
                      </a:r>
                      <a:endParaRPr lang="en-US" sz="1500" dirty="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640699083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KMA</a:t>
                      </a:r>
                    </a:p>
                  </a:txBody>
                  <a:tcPr marL="15720" marR="15720" marT="15720" marB="1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222222"/>
                          </a:solidFill>
                          <a:effectLst/>
                        </a:rPr>
                        <a:t>Tae-Hyeong</a:t>
                      </a:r>
                      <a:endParaRPr lang="en-US" sz="1500" dirty="0">
                        <a:effectLst/>
                      </a:endParaRPr>
                    </a:p>
                  </a:txBody>
                  <a:tcPr marL="15720" marR="15720" marT="15720" marB="1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222222"/>
                          </a:solidFill>
                          <a:effectLst/>
                        </a:rPr>
                        <a:t>OH*</a:t>
                      </a:r>
                      <a:endParaRPr lang="en-US" sz="1500" dirty="0">
                        <a:effectLst/>
                      </a:endParaRPr>
                    </a:p>
                  </a:txBody>
                  <a:tcPr marL="15720" marR="15720" marT="15720" marB="1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721576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NOAA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Manik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 dirty="0">
                          <a:solidFill>
                            <a:srgbClr val="0074D0"/>
                          </a:solidFill>
                          <a:effectLst/>
                          <a:hlinkClick r:id="rId13"/>
                        </a:rPr>
                        <a:t>Bali</a:t>
                      </a:r>
                      <a:endParaRPr lang="en-US" sz="1500" dirty="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1618599814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ROSHYDROMET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Sergey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>
                          <a:solidFill>
                            <a:srgbClr val="0074D0"/>
                          </a:solidFill>
                          <a:effectLst/>
                          <a:hlinkClick r:id="rId14"/>
                        </a:rPr>
                        <a:t>Uspensky</a:t>
                      </a:r>
                      <a:endParaRPr lang="en-US" sz="150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1938677109"/>
                  </a:ext>
                </a:extLst>
              </a:tr>
              <a:tr h="26045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WMO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Heikki</a:t>
                      </a:r>
                    </a:p>
                  </a:txBody>
                  <a:tcPr marL="15720" marR="15720" marT="15720" marB="15720" anchor="ctr"/>
                </a:tc>
                <a:tc>
                  <a:txBody>
                    <a:bodyPr/>
                    <a:lstStyle/>
                    <a:p>
                      <a:r>
                        <a:rPr lang="en-US" sz="1500" u="sng" dirty="0">
                          <a:solidFill>
                            <a:srgbClr val="0074D0"/>
                          </a:solidFill>
                          <a:effectLst/>
                          <a:hlinkClick r:id="rId15"/>
                        </a:rPr>
                        <a:t>Pohjola</a:t>
                      </a:r>
                      <a:r>
                        <a:rPr lang="en-US" sz="1500" b="0" dirty="0">
                          <a:effectLst/>
                        </a:rPr>
                        <a:t> (Secretariat)</a:t>
                      </a:r>
                      <a:endParaRPr lang="en-US" sz="1500" dirty="0">
                        <a:effectLst/>
                      </a:endParaRPr>
                    </a:p>
                  </a:txBody>
                  <a:tcPr marL="15720" marR="15720" marT="15720" marB="15720" anchor="ctr"/>
                </a:tc>
                <a:extLst>
                  <a:ext uri="{0D108BD9-81ED-4DB2-BD59-A6C34878D82A}">
                    <a16:rowId xmlns:a16="http://schemas.microsoft.com/office/drawing/2014/main" val="2259036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12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184419-FDCB-5724-F033-EA1D453A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/>
          <a:p>
            <a:r>
              <a:rPr lang="en-US" dirty="0"/>
              <a:t>Action Status  [ 2022 ]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B071BA-EF27-7DEA-D175-B59EC7A64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92418"/>
              </p:ext>
            </p:extLst>
          </p:nvPr>
        </p:nvGraphicFramePr>
        <p:xfrm>
          <a:off x="370114" y="1328057"/>
          <a:ext cx="9454243" cy="5050972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1923086">
                  <a:extLst>
                    <a:ext uri="{9D8B030D-6E8A-4147-A177-3AD203B41FA5}">
                      <a16:colId xmlns:a16="http://schemas.microsoft.com/office/drawing/2014/main" val="662869372"/>
                    </a:ext>
                  </a:extLst>
                </a:gridCol>
                <a:gridCol w="6182894">
                  <a:extLst>
                    <a:ext uri="{9D8B030D-6E8A-4147-A177-3AD203B41FA5}">
                      <a16:colId xmlns:a16="http://schemas.microsoft.com/office/drawing/2014/main" val="3808863691"/>
                    </a:ext>
                  </a:extLst>
                </a:gridCol>
                <a:gridCol w="1348263">
                  <a:extLst>
                    <a:ext uri="{9D8B030D-6E8A-4147-A177-3AD203B41FA5}">
                      <a16:colId xmlns:a16="http://schemas.microsoft.com/office/drawing/2014/main" val="4069061333"/>
                    </a:ext>
                  </a:extLst>
                </a:gridCol>
              </a:tblGrid>
              <a:tr h="5292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cap="none" spc="0" dirty="0">
                          <a:solidFill>
                            <a:schemeClr val="bg1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13051" marR="13051" marT="77120" marB="10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cap="none" spc="0" dirty="0"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</a:txBody>
                  <a:tcPr marL="13051" marR="13051" marT="77120" marB="10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cap="none" spc="0" dirty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</a:p>
                  </a:txBody>
                  <a:tcPr marL="13051" marR="13051" marT="77120" marB="10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18163"/>
                  </a:ext>
                </a:extLst>
              </a:tr>
              <a:tr h="529224">
                <a:tc>
                  <a:txBody>
                    <a:bodyPr/>
                    <a:lstStyle/>
                    <a:p>
                      <a:pPr fontAlgn="t"/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A.GDWG.2022031.8  </a:t>
                      </a:r>
                    </a:p>
                  </a:txBody>
                  <a:tcPr marL="13051" marR="13051" marT="77120" marB="10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GDWG to contact GRWG/Tim </a:t>
                      </a:r>
                      <a:r>
                        <a:rPr lang="en-US" sz="1200" b="0" cap="none" spc="0" dirty="0" err="1">
                          <a:solidFill>
                            <a:schemeClr val="tx1"/>
                          </a:solidFill>
                          <a:effectLst/>
                        </a:rPr>
                        <a:t>Hewison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 to get information on Combing products  </a:t>
                      </a:r>
                    </a:p>
                  </a:txBody>
                  <a:tcPr marL="13051" marR="13051" marT="77120" marB="10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Ongoing</a:t>
                      </a:r>
                    </a:p>
                  </a:txBody>
                  <a:tcPr marL="13051" marR="13051" marT="77120" marB="104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91722"/>
                  </a:ext>
                </a:extLst>
              </a:tr>
              <a:tr h="426492"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A.GDWG.20220316..9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GDWG to organize a </a:t>
                      </a:r>
                      <a:r>
                        <a:rPr lang="en-US" sz="1200" cap="none" spc="0" dirty="0" err="1">
                          <a:solidFill>
                            <a:schemeClr val="tx1"/>
                          </a:solidFill>
                          <a:effectLst/>
                        </a:rPr>
                        <a:t>webmeeting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 to discuss combined products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Closed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29358"/>
                  </a:ext>
                </a:extLst>
              </a:tr>
              <a:tr h="426492"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A.GDWG.20220316.1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IMD and ISRO to work on enhancing capabilities of RAPID to use visualize GSICS data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Open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61549"/>
                  </a:ext>
                </a:extLst>
              </a:tr>
              <a:tr h="426492"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A.GDWG.20220316.2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Discuss with GRWG if reprocessed data should be designated as a GSICS deliverable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Open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82157"/>
                  </a:ext>
                </a:extLst>
              </a:tr>
              <a:tr h="426492"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A.GDWG.20220316.3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GDWG members to inform GCC about the latest membership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Concurrent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39866"/>
                  </a:ext>
                </a:extLst>
              </a:tr>
              <a:tr h="426492"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A.GDWG.20220316.4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CMA to reveal use of GSICS coefficients in NWP processing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Open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66310"/>
                  </a:ext>
                </a:extLst>
              </a:tr>
              <a:tr h="426492"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A.GDWG.20220316.5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GDWG to contact GRWG to gather requirements for combined product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Closed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01344"/>
                  </a:ext>
                </a:extLst>
              </a:tr>
              <a:tr h="426492"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A.GDWG.20220316.6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GSICS members to contact Paolo (ESA) and provide feedback to EVDC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Closed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28159"/>
                  </a:ext>
                </a:extLst>
              </a:tr>
              <a:tr h="580588"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A.GDWG.20220316.6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GSICS-GDWG(Manik) to work closely with ESA ( Paolo) to integrate GSICS notebooks into the ESA metrology notebooks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Closed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76803"/>
                  </a:ext>
                </a:extLst>
              </a:tr>
              <a:tr h="426492"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A.GDWG.20220316.7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IMD/ISRO Cal/Val portal link to be provided to ESA to be included in the CEOS Cal/Val portal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Closed  </a:t>
                      </a:r>
                    </a:p>
                  </a:txBody>
                  <a:tcPr marL="13051" marR="13051" marT="77120" marB="10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0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F131-8306-B383-BA01-DD34C315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GDWG Breakout Session Talks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B49439-9A06-E091-6C8C-A458FA1CE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230227"/>
              </p:ext>
            </p:extLst>
          </p:nvPr>
        </p:nvGraphicFramePr>
        <p:xfrm>
          <a:off x="1480456" y="1940901"/>
          <a:ext cx="6444345" cy="3352162"/>
        </p:xfrm>
        <a:graphic>
          <a:graphicData uri="http://schemas.openxmlformats.org/drawingml/2006/table">
            <a:tbl>
              <a:tblPr/>
              <a:tblGrid>
                <a:gridCol w="1312693">
                  <a:extLst>
                    <a:ext uri="{9D8B030D-6E8A-4147-A177-3AD203B41FA5}">
                      <a16:colId xmlns:a16="http://schemas.microsoft.com/office/drawing/2014/main" val="4048648672"/>
                    </a:ext>
                  </a:extLst>
                </a:gridCol>
                <a:gridCol w="2565826">
                  <a:extLst>
                    <a:ext uri="{9D8B030D-6E8A-4147-A177-3AD203B41FA5}">
                      <a16:colId xmlns:a16="http://schemas.microsoft.com/office/drawing/2014/main" val="1262934353"/>
                    </a:ext>
                  </a:extLst>
                </a:gridCol>
                <a:gridCol w="2565826">
                  <a:extLst>
                    <a:ext uri="{9D8B030D-6E8A-4147-A177-3AD203B41FA5}">
                      <a16:colId xmlns:a16="http://schemas.microsoft.com/office/drawing/2014/main" val="4150909798"/>
                    </a:ext>
                  </a:extLst>
                </a:gridCol>
              </a:tblGrid>
              <a:tr h="353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Agency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Title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Presenter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22556"/>
                  </a:ext>
                </a:extLst>
              </a:tr>
              <a:tr h="353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CMA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6a. CMA GDWG Report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Tian Lin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51520"/>
                  </a:ext>
                </a:extLst>
              </a:tr>
              <a:tr h="36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IMD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6b. IMD GDWG Report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R K </a:t>
                      </a:r>
                      <a:r>
                        <a:rPr lang="en-US" sz="1100" b="1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Giri</a:t>
                      </a:r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695748"/>
                  </a:ext>
                </a:extLst>
              </a:tr>
              <a:tr h="3774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ESA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6c. ESA GDWG Report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Paolo </a:t>
                      </a:r>
                      <a:r>
                        <a:rPr lang="en-US" sz="1100" b="1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Castrane</a:t>
                      </a:r>
                      <a:endParaRPr lang="en-US" sz="11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067394"/>
                  </a:ext>
                </a:extLst>
              </a:tr>
              <a:tr h="437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JMA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6e. JMA GDWG Report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Arata </a:t>
                      </a:r>
                      <a:r>
                        <a:rPr lang="en-US" sz="1100" b="1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Okuyama</a:t>
                      </a:r>
                      <a:endParaRPr lang="en-US" sz="11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351292"/>
                  </a:ext>
                </a:extLst>
              </a:tr>
              <a:tr h="407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KMA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6f. KMA GDWG Report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Tae-</a:t>
                      </a:r>
                      <a:r>
                        <a:rPr lang="en-US" sz="1100" b="1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Heyong</a:t>
                      </a:r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OH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476013"/>
                  </a:ext>
                </a:extLst>
              </a:tr>
              <a:tr h="353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EUMETSAT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6g. Landing Pages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Rob </a:t>
                      </a:r>
                      <a:r>
                        <a:rPr lang="en-US" sz="1100" b="1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Robelling</a:t>
                      </a:r>
                      <a:endParaRPr lang="en-US" sz="11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18388"/>
                  </a:ext>
                </a:extLst>
              </a:tr>
              <a:tr h="353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NOAA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6d. NOAA GDWG Report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Manik Bali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652903"/>
                  </a:ext>
                </a:extLst>
              </a:tr>
              <a:tr h="35333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Discussions [ White Paper ]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322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05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425A-AF32-26C9-728C-0E4B852E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279" y="3414261"/>
            <a:ext cx="4226378" cy="79465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85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B958-A3BC-4F09-6563-5CF26043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4E5A8-5497-AA32-7ECC-4611AF1F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004459"/>
            <a:ext cx="8915400" cy="849082"/>
          </a:xfrm>
        </p:spPr>
        <p:txBody>
          <a:bodyPr/>
          <a:lstStyle/>
          <a:p>
            <a:r>
              <a:rPr lang="en-US" dirty="0"/>
              <a:t>Material for the GDWG Report on the final day. Will discuss with other members too.</a:t>
            </a:r>
          </a:p>
        </p:txBody>
      </p:sp>
    </p:spTree>
    <p:extLst>
      <p:ext uri="{BB962C8B-B14F-4D97-AF65-F5344CB8AC3E}">
        <p14:creationId xmlns:p14="http://schemas.microsoft.com/office/powerpoint/2010/main" val="162325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2DF3-4A1A-4C72-948F-4CB309C7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BD478-7D5B-4189-8759-329C90E3B5D5}"/>
              </a:ext>
            </a:extLst>
          </p:cNvPr>
          <p:cNvSpPr txBox="1"/>
          <p:nvPr/>
        </p:nvSpPr>
        <p:spPr>
          <a:xfrm>
            <a:off x="1374694" y="1426175"/>
            <a:ext cx="8036006" cy="5267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Data Working Group Membership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Data Working Group Actions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Data Working Group activities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 Pages ( ESA, </a:t>
            </a: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Paolo </a:t>
            </a:r>
            <a:r>
              <a:rPr lang="en-GB" sz="2000" dirty="0" err="1">
                <a:solidFill>
                  <a:sysClr val="windowText" lastClr="000000"/>
                </a:solidFill>
                <a:latin typeface="Calibri"/>
              </a:rPr>
              <a:t>Castracane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Server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GEMS Analysis, Solar Analysis, SOS Report Generation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 Status Tool: Maintenance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 GSICS Data Working Group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Conclusion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Topics to be discussed in the breakout session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Summary of important links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8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E6C6-37E4-4CAA-8F54-454BAFE6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GDWG in the GSICS Framework</a:t>
            </a:r>
          </a:p>
        </p:txBody>
      </p:sp>
      <p:pic>
        <p:nvPicPr>
          <p:cNvPr id="1028" name="Picture 4" descr="GSICS Structure &amp; Partnerships GSICS Exec Panel CGMS GSICS Coordination Centre VIS/NIR Sub-Group WGCV">
            <a:extLst>
              <a:ext uri="{FF2B5EF4-FFF2-40B4-BE49-F238E27FC236}">
                <a16:creationId xmlns:a16="http://schemas.microsoft.com/office/drawing/2014/main" id="{DE0EE15A-ACC6-4D52-AADA-C59DA0DC0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1"/>
          <a:stretch/>
        </p:blipFill>
        <p:spPr bwMode="auto">
          <a:xfrm>
            <a:off x="-1" y="1228724"/>
            <a:ext cx="9906001" cy="53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DFCAD1-2C5B-428C-A94D-F195E42BD312}"/>
              </a:ext>
            </a:extLst>
          </p:cNvPr>
          <p:cNvSpPr txBox="1"/>
          <p:nvPr/>
        </p:nvSpPr>
        <p:spPr>
          <a:xfrm>
            <a:off x="4278489" y="2833511"/>
            <a:ext cx="1761067" cy="95408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76372-1C76-4C73-9147-8C9987559ACF}"/>
              </a:ext>
            </a:extLst>
          </p:cNvPr>
          <p:cNvSpPr txBox="1"/>
          <p:nvPr/>
        </p:nvSpPr>
        <p:spPr>
          <a:xfrm>
            <a:off x="7432246" y="6665698"/>
            <a:ext cx="2473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Slide curtesy Tim </a:t>
            </a:r>
            <a:r>
              <a:rPr lang="en-US" dirty="0" err="1">
                <a:solidFill>
                  <a:schemeClr val="tx1"/>
                </a:solidFill>
              </a:rPr>
              <a:t>Hewison</a:t>
            </a:r>
            <a:r>
              <a:rPr lang="en-US" dirty="0">
                <a:solidFill>
                  <a:schemeClr val="tx1"/>
                </a:solidFill>
              </a:rPr>
              <a:t> (EUMETSAT)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1E5D7-FAC6-42A5-8178-58A7D59F0258}"/>
              </a:ext>
            </a:extLst>
          </p:cNvPr>
          <p:cNvSpPr txBox="1"/>
          <p:nvPr/>
        </p:nvSpPr>
        <p:spPr>
          <a:xfrm>
            <a:off x="0" y="6139259"/>
            <a:ext cx="427849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GDWG actively supports all aspects of GSICS activities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. systems/metadata/products/wiki/GPPA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Detailed TOR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6504B-7862-425E-8DEF-426EBC6D4064}"/>
              </a:ext>
            </a:extLst>
          </p:cNvPr>
          <p:cNvSpPr/>
          <p:nvPr/>
        </p:nvSpPr>
        <p:spPr>
          <a:xfrm>
            <a:off x="4476830" y="6139259"/>
            <a:ext cx="52308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chemeClr val="tx1"/>
                </a:solidFill>
                <a:highlight>
                  <a:srgbClr val="C0C0C0"/>
                </a:highlight>
              </a:rPr>
              <a:t>Oversee and coordinate the data management activities of GSICS and advise the EP on questions related to GSICS data management including information delivery services; </a:t>
            </a:r>
          </a:p>
        </p:txBody>
      </p:sp>
    </p:spTree>
    <p:extLst>
      <p:ext uri="{BB962C8B-B14F-4D97-AF65-F5344CB8AC3E}">
        <p14:creationId xmlns:p14="http://schemas.microsoft.com/office/powerpoint/2010/main" val="420300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97689</TotalTime>
  <Words>1267</Words>
  <Application>Microsoft Office PowerPoint</Application>
  <PresentationFormat>A4 Paper (210x297 mm)</PresentationFormat>
  <Paragraphs>217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Tahoma</vt:lpstr>
      <vt:lpstr>Times New Roman</vt:lpstr>
      <vt:lpstr>Wingdings</vt:lpstr>
      <vt:lpstr>Office Theme</vt:lpstr>
      <vt:lpstr>Office テーマ</vt:lpstr>
      <vt:lpstr>GSICS Data Working Group 03/01/2023</vt:lpstr>
      <vt:lpstr>PowerPoint Presentation</vt:lpstr>
      <vt:lpstr>PowerPoint Presentation</vt:lpstr>
      <vt:lpstr>Action Status  [ 2022 ]</vt:lpstr>
      <vt:lpstr>GDWG Breakout Session Talks</vt:lpstr>
      <vt:lpstr>PowerPoint Presentation</vt:lpstr>
      <vt:lpstr>PowerPoint Presentation</vt:lpstr>
      <vt:lpstr>Introduction</vt:lpstr>
      <vt:lpstr>GDWG in the GSICS Framework</vt:lpstr>
      <vt:lpstr>GDWG ESA Activities </vt:lpstr>
      <vt:lpstr>PowerPoint Presentation</vt:lpstr>
      <vt:lpstr>PowerPoint Presentation</vt:lpstr>
      <vt:lpstr>PowerPoint Presentation</vt:lpstr>
      <vt:lpstr>Accomplishments in past year</vt:lpstr>
      <vt:lpstr>Ideas for discussions</vt:lpstr>
      <vt:lpstr>Conclusion</vt:lpstr>
      <vt:lpstr>PowerPoint Presentation</vt:lpstr>
      <vt:lpstr>Summary of links to GSICS tools</vt:lpstr>
      <vt:lpstr>THANK YOU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2349</cp:revision>
  <cp:lastPrinted>2006-03-06T14:11:17Z</cp:lastPrinted>
  <dcterms:created xsi:type="dcterms:W3CDTF">2010-09-10T00:53:07Z</dcterms:created>
  <dcterms:modified xsi:type="dcterms:W3CDTF">2023-02-25T23:41:45Z</dcterms:modified>
</cp:coreProperties>
</file>