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14" r:id="rId2"/>
    <p:sldId id="729" r:id="rId3"/>
    <p:sldId id="732" r:id="rId4"/>
    <p:sldId id="730" r:id="rId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45E4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1"/>
    <p:restoredTop sz="65815" autoAdjust="0"/>
  </p:normalViewPr>
  <p:slideViewPr>
    <p:cSldViewPr snapToGrid="0">
      <p:cViewPr varScale="1">
        <p:scale>
          <a:sx n="49" d="100"/>
          <a:sy n="49" d="100"/>
        </p:scale>
        <p:origin x="184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4" d="100"/>
        <a:sy n="114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2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1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7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8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6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3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3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i="1" dirty="0"/>
              <a:t>GSICS GDWG Annual meeting on 16 March 2022</a:t>
            </a:r>
            <a:endParaRPr lang="en-US" sz="1000" b="1" i="1" dirty="0"/>
          </a:p>
        </p:txBody>
      </p:sp>
      <p:sp>
        <p:nvSpPr>
          <p:cNvPr id="1029" name="Line 11"/>
          <p:cNvSpPr>
            <a:spLocks noChangeShapeType="1"/>
          </p:cNvSpPr>
          <p:nvPr/>
        </p:nvSpPr>
        <p:spPr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1031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.jma.go.jp/mscweb/en/oper/calibration/calibration_porta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ata.jma.go.jp/mscweb/en/oper/event_H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1663" y="1475144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dirty="0">
                <a:solidFill>
                  <a:srgbClr val="0000FF"/>
                </a:solidFill>
              </a:rPr>
              <a:t>JMA Report for GDWG </a:t>
            </a:r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i="1" dirty="0">
                <a:solidFill>
                  <a:srgbClr val="0000FF"/>
                </a:solidFill>
              </a:rPr>
              <a:t>2023</a:t>
            </a:r>
            <a:endParaRPr lang="en-US" sz="3200" i="1" dirty="0">
              <a:solidFill>
                <a:srgbClr val="0000FF"/>
              </a:solidFill>
            </a:endParaRPr>
          </a:p>
        </p:txBody>
      </p:sp>
      <p:sp>
        <p:nvSpPr>
          <p:cNvPr id="10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OKUYAMA </a:t>
            </a:r>
            <a:r>
              <a:rPr lang="en-US" altLang="zh-CN" sz="2000" i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Arata</a:t>
            </a: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i="1" dirty="0">
                <a:latin typeface="Times New Roman" pitchFamily="18" charset="0"/>
                <a:ea typeface="宋体" pitchFamily="2" charset="-122"/>
              </a:rPr>
              <a:t>Meteorological Satellite Center of JMA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3600" dirty="0"/>
              <a:t>JMA GSICS Corrections</a:t>
            </a:r>
            <a:endParaRPr lang="en-GB" sz="2400" dirty="0"/>
          </a:p>
        </p:txBody>
      </p:sp>
      <p:sp>
        <p:nvSpPr>
          <p:cNvPr id="106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63" name="Content Placeholder 2"/>
          <p:cNvSpPr>
            <a:spLocks noGrp="1"/>
          </p:cNvSpPr>
          <p:nvPr>
            <p:ph idx="1"/>
          </p:nvPr>
        </p:nvSpPr>
        <p:spPr>
          <a:xfrm>
            <a:off x="440012" y="1299782"/>
            <a:ext cx="8120222" cy="2654386"/>
          </a:xfrm>
        </p:spPr>
        <p:txBody>
          <a:bodyPr/>
          <a:lstStyle/>
          <a:p>
            <a:pPr lvl="0"/>
            <a:r>
              <a:rPr lang="en-GB" altLang="ja-JP" sz="2000" i="1" dirty="0"/>
              <a:t>Status of GSICS Correction by JMA</a:t>
            </a:r>
          </a:p>
          <a:p>
            <a:pPr lvl="1"/>
            <a:r>
              <a:rPr lang="en-GB" altLang="ja-JP" sz="1600" i="1" dirty="0"/>
              <a:t>The following Corrections are available from the GSICS server in EUMETSAT</a:t>
            </a:r>
          </a:p>
          <a:p>
            <a:pPr lvl="1"/>
            <a:r>
              <a:rPr lang="en-GB" altLang="ja-JP" sz="1600" i="1" dirty="0"/>
              <a:t>Near-Real Time Correction</a:t>
            </a:r>
          </a:p>
          <a:p>
            <a:pPr lvl="2"/>
            <a:r>
              <a:rPr lang="en-GB" altLang="ja-JP" sz="1400" i="1" dirty="0"/>
              <a:t>Himawari-8 </a:t>
            </a:r>
            <a:r>
              <a:rPr lang="en-GB" altLang="ja-JP" sz="1400" b="1" i="1" u="sng" dirty="0"/>
              <a:t>and 9</a:t>
            </a:r>
            <a:r>
              <a:rPr lang="en-GB" altLang="ja-JP" sz="1400" i="1" dirty="0"/>
              <a:t> / AHI / IR with reference to IASI-A/-B, AIRS: Demo. phase</a:t>
            </a:r>
          </a:p>
          <a:p>
            <a:pPr lvl="2"/>
            <a:r>
              <a:rPr lang="en-GB" altLang="ja-JP" sz="1400" i="1" dirty="0"/>
              <a:t>MTSAT-2 / IMAGER / IR with reference to AIRS, IASI-A: Demo. phase</a:t>
            </a:r>
            <a:endParaRPr lang="en-GB" altLang="ja-JP" sz="1800" i="1" dirty="0"/>
          </a:p>
          <a:p>
            <a:pPr lvl="1"/>
            <a:r>
              <a:rPr lang="en-GB" altLang="ja-JP" sz="1600" i="1" dirty="0"/>
              <a:t>Re-analysis Correction</a:t>
            </a:r>
          </a:p>
          <a:p>
            <a:pPr lvl="2"/>
            <a:r>
              <a:rPr lang="en-GB" altLang="ja-JP" sz="1400" i="1" dirty="0"/>
              <a:t>Himawari-8 </a:t>
            </a:r>
            <a:r>
              <a:rPr lang="en-GB" altLang="ja-JP" sz="1400" b="1" i="1" u="sng" dirty="0"/>
              <a:t>and 9</a:t>
            </a:r>
            <a:r>
              <a:rPr lang="en-GB" altLang="ja-JP" sz="1400" i="1" dirty="0"/>
              <a:t>  / AHI / IR with reference to IASI-A/-B, AIRS: Demo. phase</a:t>
            </a:r>
          </a:p>
          <a:p>
            <a:pPr lvl="2"/>
            <a:r>
              <a:rPr lang="en-GB" altLang="ja-JP" sz="1400" i="1" dirty="0"/>
              <a:t>MTSAT-2 / IMAGER / IR with reference to AIRS, IASI-A: Demo. phase</a:t>
            </a:r>
          </a:p>
          <a:p>
            <a:pPr marL="685800" lvl="1"/>
            <a:r>
              <a:rPr lang="en-GB" altLang="ja-JP" sz="1400" i="1" dirty="0"/>
              <a:t>IASI-A had been supported until Oct. 2021. Implementation of IASI-C and CrIS is ongoing.</a:t>
            </a:r>
            <a:endParaRPr lang="en-GB" sz="1600" i="1" dirty="0"/>
          </a:p>
        </p:txBody>
      </p:sp>
      <p:pic>
        <p:nvPicPr>
          <p:cNvPr id="1089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9" y="3984894"/>
            <a:ext cx="5490790" cy="230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3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0" name="図 31"/>
          <p:cNvPicPr>
            <a:picLocks noChangeAspect="1"/>
          </p:cNvPicPr>
          <p:nvPr/>
        </p:nvPicPr>
        <p:blipFill>
          <a:blip r:embed="rId3"/>
          <a:srcRect r="35739"/>
          <a:stretch>
            <a:fillRect/>
          </a:stretch>
        </p:blipFill>
        <p:spPr>
          <a:xfrm>
            <a:off x="5843928" y="1024405"/>
            <a:ext cx="3222611" cy="5264628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070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3600" dirty="0"/>
              <a:t>JMA GPRC web pages </a:t>
            </a:r>
            <a:endParaRPr lang="en-GB" sz="2400" dirty="0"/>
          </a:p>
        </p:txBody>
      </p:sp>
      <p:sp>
        <p:nvSpPr>
          <p:cNvPr id="1071" name="Content Placeholder 2"/>
          <p:cNvSpPr>
            <a:spLocks noGrp="1"/>
          </p:cNvSpPr>
          <p:nvPr>
            <p:ph idx="1"/>
          </p:nvPr>
        </p:nvSpPr>
        <p:spPr>
          <a:xfrm>
            <a:off x="387946" y="1184459"/>
            <a:ext cx="5303232" cy="5070084"/>
          </a:xfrm>
        </p:spPr>
        <p:txBody>
          <a:bodyPr/>
          <a:lstStyle/>
          <a:p>
            <a:pPr lvl="0"/>
            <a:r>
              <a:rPr lang="en-GB" sz="1800" i="1" dirty="0"/>
              <a:t>Landing page (cal. portal)</a:t>
            </a:r>
          </a:p>
          <a:p>
            <a:pPr lvl="1"/>
            <a:r>
              <a:rPr lang="en-GB" sz="1600" i="1" dirty="0"/>
              <a:t>Calibration monitoring </a:t>
            </a:r>
          </a:p>
          <a:p>
            <a:pPr lvl="2"/>
            <a:r>
              <a:rPr lang="ja-JP" altLang="en-US" sz="1400" i="1" dirty="0"/>
              <a:t>The monitoring web page started to post Himawari-9 full operational observation data in Dec. 2022.</a:t>
            </a:r>
            <a:endParaRPr lang="en-GB" altLang="ja-JP" sz="1400" i="1" dirty="0"/>
          </a:p>
          <a:p>
            <a:pPr lvl="2"/>
            <a:r>
              <a:rPr lang="en-GB" altLang="ja-JP" sz="1400" i="1" dirty="0"/>
              <a:t>The page based on the ray-matching approach started to support NOAA20/VIIRS in May</a:t>
            </a:r>
            <a:r>
              <a:rPr lang="en-GB" sz="1400" i="1" dirty="0"/>
              <a:t> 2022.</a:t>
            </a:r>
          </a:p>
          <a:p>
            <a:pPr lvl="1"/>
            <a:r>
              <a:rPr lang="en-GB" sz="1600" i="1" dirty="0"/>
              <a:t>Navigation monitoring</a:t>
            </a:r>
          </a:p>
          <a:p>
            <a:pPr marL="1200150" lvl="2"/>
            <a:r>
              <a:rPr lang="en-GB" sz="1600" i="1" dirty="0"/>
              <a:t>The page started to support Himawari-9 in Sep. 2022.</a:t>
            </a:r>
          </a:p>
          <a:p>
            <a:pPr lvl="1"/>
            <a:r>
              <a:rPr lang="en-GB" sz="1600" i="1" dirty="0"/>
              <a:t>Event logging</a:t>
            </a:r>
          </a:p>
          <a:p>
            <a:pPr lvl="1"/>
            <a:r>
              <a:rPr lang="en-GB" sz="1600" i="1" dirty="0"/>
              <a:t>Instrument information</a:t>
            </a:r>
          </a:p>
          <a:p>
            <a:pPr marL="971550" lvl="2" indent="0">
              <a:buNone/>
            </a:pPr>
            <a:r>
              <a:rPr lang="ja-JP" altLang="en-US" sz="1050" i="1" dirty="0"/>
              <a:t> </a:t>
            </a:r>
            <a:endParaRPr lang="en-GB" sz="1600" i="1" dirty="0"/>
          </a:p>
          <a:p>
            <a:r>
              <a:rPr lang="en-GB" sz="1800" i="1" dirty="0"/>
              <a:t>Event logging</a:t>
            </a:r>
          </a:p>
          <a:p>
            <a:pPr lvl="1"/>
            <a:r>
              <a:rPr lang="en-GB" sz="1600" i="1" dirty="0"/>
              <a:t>Information of incomplete imagery</a:t>
            </a:r>
          </a:p>
          <a:p>
            <a:pPr lvl="1"/>
            <a:r>
              <a:rPr lang="en-GB" sz="1600" i="1" dirty="0"/>
              <a:t>Processing Events</a:t>
            </a:r>
          </a:p>
          <a:p>
            <a:pPr lvl="1"/>
            <a:r>
              <a:rPr lang="en-GB" sz="1600" i="1" dirty="0"/>
              <a:t>Data Outage</a:t>
            </a:r>
            <a:endParaRPr lang="en-GB" sz="1400" i="1" dirty="0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76" name="四角形 33"/>
          <p:cNvSpPr/>
          <p:nvPr/>
        </p:nvSpPr>
        <p:spPr>
          <a:xfrm>
            <a:off x="6690440" y="2201966"/>
            <a:ext cx="798541" cy="210621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091" name="四角形 32"/>
          <p:cNvSpPr/>
          <p:nvPr/>
        </p:nvSpPr>
        <p:spPr>
          <a:xfrm>
            <a:off x="5953351" y="6074838"/>
            <a:ext cx="798541" cy="17970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203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 anchor="ctr" anchorCtr="1"/>
          <a:lstStyle/>
          <a:p>
            <a:pPr lvl="0"/>
            <a:r>
              <a:rPr lang="ja-JP" altLang="en-US"/>
              <a:t>references</a:t>
            </a:r>
          </a:p>
        </p:txBody>
      </p:sp>
      <p:sp>
        <p:nvSpPr>
          <p:cNvPr id="1083" name="Content Placeholder 2"/>
          <p:cNvSpPr>
            <a:spLocks noGrp="1"/>
          </p:cNvSpPr>
          <p:nvPr>
            <p:ph idx="1"/>
          </p:nvPr>
        </p:nvSpPr>
        <p:spPr>
          <a:xfrm>
            <a:off x="289249" y="1920139"/>
            <a:ext cx="8602824" cy="3440251"/>
          </a:xfrm>
        </p:spPr>
        <p:txBody>
          <a:bodyPr/>
          <a:lstStyle/>
          <a:p>
            <a:pPr lvl="0"/>
            <a:r>
              <a:rPr lang="en-US" sz="2000" dirty="0"/>
              <a:t>Landing page:</a:t>
            </a:r>
            <a:endParaRPr lang="en-GB" sz="2000" i="1" dirty="0"/>
          </a:p>
          <a:p>
            <a:pPr marL="800100" lvl="1"/>
            <a:r>
              <a:rPr lang="en-US" sz="1800" spc="-50" dirty="0">
                <a:hlinkClick r:id="rId3"/>
              </a:rPr>
              <a:t>https</a:t>
            </a:r>
            <a:r>
              <a:rPr lang="en-US" sz="1800" spc="-50" dirty="0">
                <a:hlinkClick r:id="rId3"/>
              </a:rPr>
              <a:t>://www.data.jma.go.jp/mscweb/en/oper/calibration/</a:t>
            </a:r>
            <a:r>
              <a:rPr lang="en-US" sz="1800" spc="-50" dirty="0">
                <a:hlinkClick r:id="rId3"/>
              </a:rPr>
              <a:t>calibration_portal.html</a:t>
            </a:r>
            <a:endParaRPr lang="en-GB" sz="1800" i="1" spc="-50" dirty="0"/>
          </a:p>
          <a:p>
            <a:pPr marL="342900" lvl="0"/>
            <a:r>
              <a:rPr lang="en-US" sz="1800" dirty="0"/>
              <a:t>Event logging:</a:t>
            </a:r>
            <a:endParaRPr lang="en-GB" sz="1800" i="1" dirty="0"/>
          </a:p>
          <a:p>
            <a:pPr marL="800100" lvl="1"/>
            <a:r>
              <a:rPr lang="en-US" sz="1800" dirty="0">
                <a:hlinkClick r:id="rId4"/>
              </a:rPr>
              <a:t>https://www.data.jma.go.jp/mscweb/en/oper/event_H9.</a:t>
            </a:r>
            <a:r>
              <a:rPr lang="en-US" sz="1800" dirty="0">
                <a:hlinkClick r:id="rId4"/>
              </a:rPr>
              <a:t>html</a:t>
            </a:r>
            <a:endParaRPr lang="en-GB" sz="2800" dirty="0"/>
          </a:p>
        </p:txBody>
      </p:sp>
      <p:sp>
        <p:nvSpPr>
          <p:cNvPr id="10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92" name="正方形/長方形 33"/>
          <p:cNvSpPr/>
          <p:nvPr/>
        </p:nvSpPr>
        <p:spPr>
          <a:xfrm>
            <a:off x="388076" y="5387208"/>
            <a:ext cx="5510151" cy="1014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r>
              <a:rPr lang="en-US" sz="1200" dirty="0"/>
              <a:t>  </a:t>
            </a:r>
            <a:r>
              <a:rPr lang="en-US" sz="1200" dirty="0">
                <a:hlinkClick r:id="rId3"/>
              </a:rPr>
              <a:t>h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31074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画面に合わせる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Default Design</vt:lpstr>
      <vt:lpstr> JMA Report for GDWG  2023</vt:lpstr>
      <vt:lpstr>JMA GSICS Corrections</vt:lpstr>
      <vt:lpstr>JMA GPRC web pages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2023-02-28T03:01:52Z</dcterms:created>
  <dcterms:modified xsi:type="dcterms:W3CDTF">2023-02-28T03:02:15Z</dcterms:modified>
</cp:coreProperties>
</file>