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Relationship Target="docProps/custom.xml" Type="http://schemas.openxmlformats.org/officeDocument/2006/relationships/custom-properties" Id="rId4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690" r:id="rId1"/>
  </p:sldMasterIdLst>
  <p:notesMasterIdLst>
    <p:notesMasterId r:id="rId14"/>
  </p:notesMasterIdLst>
  <p:handoutMasterIdLst>
    <p:handoutMasterId r:id="rId15"/>
  </p:handoutMasterIdLst>
  <p:sldIdLst>
    <p:sldId id="612" r:id="rId2"/>
    <p:sldId id="613" r:id="rId3"/>
    <p:sldId id="604" r:id="rId4"/>
    <p:sldId id="614" r:id="rId5"/>
    <p:sldId id="616" r:id="rId6"/>
    <p:sldId id="617" r:id="rId7"/>
    <p:sldId id="619" r:id="rId8"/>
    <p:sldId id="621" r:id="rId9"/>
    <p:sldId id="623" r:id="rId10"/>
    <p:sldId id="615" r:id="rId11"/>
    <p:sldId id="622" r:id="rId12"/>
    <p:sldId id="609" r:id="rId13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  <a:srgbClr val="FE5000"/>
    <a:srgbClr val="FEDB00"/>
    <a:srgbClr val="C5B9AC"/>
    <a:srgbClr val="00205B"/>
    <a:srgbClr val="D6D2C4"/>
    <a:srgbClr val="E8E8E8"/>
    <a:srgbClr val="E0E0E0"/>
    <a:srgbClr val="F1F1F1"/>
    <a:srgbClr val="00B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299" autoAdjust="0"/>
  </p:normalViewPr>
  <p:slideViewPr>
    <p:cSldViewPr snapToGrid="0">
      <p:cViewPr varScale="1">
        <p:scale>
          <a:sx n="102" d="100"/>
          <a:sy n="102" d="100"/>
        </p:scale>
        <p:origin x="144" y="67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theme/theme1.xml" Type="http://schemas.openxmlformats.org/officeDocument/2006/relationships/theme" Id="rId18"></Relationship><Relationship Target="slides/slide2.xml" Type="http://schemas.openxmlformats.org/officeDocument/2006/relationships/slide" Id="rId3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viewProps.xml" Type="http://schemas.openxmlformats.org/officeDocument/2006/relationships/viewProps" Id="rId17"></Relationship><Relationship Target="slides/slide1.xml" Type="http://schemas.openxmlformats.org/officeDocument/2006/relationships/slide" Id="rId2"></Relationship><Relationship Target="presProps.xml" Type="http://schemas.openxmlformats.org/officeDocument/2006/relationships/presProps" Id="rId16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4.xml" Type="http://schemas.openxmlformats.org/officeDocument/2006/relationships/slide" Id="rId5"></Relationship><Relationship Target="handoutMasters/handoutMaster1.xml" Type="http://schemas.openxmlformats.org/officeDocument/2006/relationships/handoutMaster" Id="rId15"></Relationship><Relationship Target="slides/slide9.xml" Type="http://schemas.openxmlformats.org/officeDocument/2006/relationships/slide" Id="rId10"></Relationship><Relationship Target="tableStyles.xml" Type="http://schemas.openxmlformats.org/officeDocument/2006/relationships/tableStyles" Id="rId19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notesMasters/notesMaster1.xml" Type="http://schemas.openxmlformats.org/officeDocument/2006/relationships/notesMaster" Id="rId14"></Relationship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o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98" y="1191201"/>
            <a:ext cx="9421602" cy="533890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1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/>
            </a:lvl1pPr>
            <a:lvl2pPr marL="562722" indent="0">
              <a:buNone/>
              <a:defRPr sz="2800"/>
            </a:lvl2pPr>
            <a:lvl3pPr marL="1125443" indent="0">
              <a:buNone/>
              <a:defRPr sz="2400"/>
            </a:lvl3pPr>
            <a:lvl4pPr marL="1688165" indent="0">
              <a:buNone/>
              <a:defRPr sz="2000"/>
            </a:lvl4pPr>
            <a:lvl5pPr marL="2250887" indent="0"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9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199"/>
            <a:ext cx="9436548" cy="534737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59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tmosphe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8" y="1199921"/>
            <a:ext cx="9406214" cy="533018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99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9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01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25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2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8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4311" y="-1679944"/>
            <a:ext cx="11288822" cy="11288822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60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b="0" baseline="0" smtClean="0">
                <a:solidFill>
                  <a:schemeClr val="accent5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t>EUM/RSP/VWG/23/1351793, v1 Draft, 20 February 2023</a:t>
            </a:r>
            <a:endParaRPr lang="de-DE" sz="1000" b="0" baseline="0" dirty="0">
              <a:solidFill>
                <a:schemeClr val="accent5"/>
              </a:solidFill>
              <a:latin typeface="+mn-l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chemeClr val="accent5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solidFill>
                <a:schemeClr val="accent5"/>
              </a:solidFill>
              <a:latin typeface="+mn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8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93" r:id="rId1"/>
    <p:sldLayoutId id="2147487692" r:id="rId2"/>
    <p:sldLayoutId id="2147487691" r:id="rId3"/>
    <p:sldLayoutId id="2147487700" r:id="rId4"/>
    <p:sldLayoutId id="2147487694" r:id="rId5"/>
    <p:sldLayoutId id="2147487695" r:id="rId6"/>
    <p:sldLayoutId id="2147487696" r:id="rId7"/>
    <p:sldLayoutId id="2147487697" r:id="rId8"/>
    <p:sldLayoutId id="2147487698" r:id="rId9"/>
    <p:sldLayoutId id="2147487699" r:id="rId10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microsoft.com/office/2007/relationships/hdphoto" Target="../media/hdphoto2.wdp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microsoft.com/office/2007/relationships/hdphoto" Target="../media/hdphoto2.wdp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6881091" y="1884153"/>
            <a:ext cx="5310909" cy="5072497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Moving from MODIS to VIIRS: evolutions of EUMETSAT implementation of the GSICS DCC </a:t>
            </a:r>
            <a:r>
              <a:rPr lang="en-GB" sz="3200" b="0" spc="-1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algorithm</a:t>
            </a:r>
            <a:endParaRPr lang="en-GB" sz="3200" b="0" spc="-100" dirty="0">
              <a:solidFill>
                <a:schemeClr val="tx1"/>
              </a:solidFill>
              <a:latin typeface="Bahnschrift SemiLight" panose="020B0502040204020203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S. Wagner</a:t>
            </a:r>
            <a:endParaRPr lang="en-GB" sz="1800" b="0" dirty="0">
              <a:solidFill>
                <a:schemeClr val="tx1"/>
              </a:solidFill>
              <a:latin typeface="Bahnschrift SemiBold" panose="020B0502040204020203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800" b="0" i="1" dirty="0" smtClean="0">
              <a:solidFill>
                <a:schemeClr val="tx1"/>
              </a:solidFill>
              <a:latin typeface="Bahnschrift Light" panose="020B0502040204020203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600" b="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With the support from </a:t>
            </a:r>
            <a:r>
              <a:rPr lang="en-GB" sz="1600" b="0" dirty="0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R. Shanbhag</a:t>
            </a:r>
            <a:r>
              <a:rPr lang="en-GB" sz="1600" b="0" baseline="3000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*</a:t>
            </a:r>
            <a:r>
              <a:rPr lang="en-GB" sz="1600" b="0" dirty="0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, V</a:t>
            </a:r>
            <a:r>
              <a:rPr lang="en-GB" sz="1600" b="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. Debaecker</a:t>
            </a:r>
            <a:r>
              <a:rPr lang="en-GB" sz="1600" b="0" baseline="3000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*</a:t>
            </a:r>
            <a:r>
              <a:rPr lang="en-GB" sz="1600" b="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,  </a:t>
            </a:r>
            <a:r>
              <a:rPr lang="en-GB" sz="1600" b="0" dirty="0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A. Mousivand</a:t>
            </a:r>
            <a:endParaRPr lang="en-GB" sz="1600" b="0" i="1" dirty="0">
              <a:solidFill>
                <a:schemeClr val="tx1"/>
              </a:solidFill>
              <a:latin typeface="Bahnschrift Light" panose="020B0502040204020203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400" b="0" i="1" kern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200" b="0" i="1" dirty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GSICS Annual Meeting – 27.02-03.02 2023</a:t>
            </a:r>
          </a:p>
          <a:p>
            <a:pPr>
              <a:defRPr/>
            </a:pPr>
            <a:endParaRPr lang="en-GB" sz="1200" b="0" i="1" dirty="0">
              <a:solidFill>
                <a:schemeClr val="tx1"/>
              </a:solidFill>
              <a:latin typeface="Bahnschrift Light" panose="020B0502040204020203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GB" sz="1200" b="0" i="1" dirty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* Telespazio </a:t>
            </a:r>
            <a:r>
              <a:rPr lang="en-GB" sz="1200" b="0" i="1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support</a:t>
            </a:r>
            <a:endParaRPr lang="en-GB" sz="1200" b="0" i="1" dirty="0">
              <a:solidFill>
                <a:schemeClr val="tx1"/>
              </a:solidFill>
              <a:latin typeface="Bahnschrift Light" panose="020B0502040204020203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GSICS Annual Meeting – 27.02 – 03.03 2022</a:t>
            </a:r>
            <a:endParaRPr lang="en-GB" sz="1400" b="0" i="1" dirty="0">
              <a:solidFill>
                <a:schemeClr val="tx1"/>
              </a:solidFill>
              <a:latin typeface="Bahnschrift Light" panose="020B0502040204020203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99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Generating LEO/LEO DCC products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905508"/>
            <a:ext cx="11880370" cy="5676045"/>
          </a:xfrm>
        </p:spPr>
        <p:txBody>
          <a:bodyPr>
            <a:noAutofit/>
          </a:bodyPr>
          <a:lstStyle/>
          <a:p>
            <a:r>
              <a:rPr lang="en-GB" sz="2400" dirty="0" smtClean="0"/>
              <a:t>Some specific aspects need to be considered for LEO sensors:</a:t>
            </a:r>
          </a:p>
          <a:p>
            <a:pPr lvl="1"/>
            <a:r>
              <a:rPr lang="en-GB" sz="2400" dirty="0" smtClean="0"/>
              <a:t>Equatorial crossing time </a:t>
            </a:r>
            <a:r>
              <a:rPr lang="en-GB" sz="2400" dirty="0" smtClean="0">
                <a:sym typeface="Wingdings" panose="05000000000000000000" pitchFamily="2" charset="2"/>
              </a:rPr>
              <a:t> impact on the availability of convective cells / DCC pixels</a:t>
            </a:r>
          </a:p>
          <a:p>
            <a:pPr lvl="1"/>
            <a:r>
              <a:rPr lang="en-GB" sz="2400" dirty="0" smtClean="0">
                <a:sym typeface="Wingdings" panose="05000000000000000000" pitchFamily="2" charset="2"/>
              </a:rPr>
              <a:t>Number of satellite over passes :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Impact </a:t>
            </a:r>
            <a:r>
              <a:rPr lang="en-GB" dirty="0">
                <a:sym typeface="Wingdings" panose="05000000000000000000" pitchFamily="2" charset="2"/>
              </a:rPr>
              <a:t>on the availability of convective cells / DCC </a:t>
            </a:r>
            <a:r>
              <a:rPr lang="en-GB" dirty="0" smtClean="0">
                <a:sym typeface="Wingdings" panose="05000000000000000000" pitchFamily="2" charset="2"/>
              </a:rPr>
              <a:t>pixels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Definition of the accumulation time window to derive a product</a:t>
            </a:r>
          </a:p>
          <a:p>
            <a:pPr lvl="1"/>
            <a:r>
              <a:rPr lang="en-GB" sz="2400" dirty="0" smtClean="0">
                <a:sym typeface="Wingdings" panose="05000000000000000000" pitchFamily="2" charset="2"/>
              </a:rPr>
              <a:t>Possibility to have multiple inter-calibration areas to consolidate the results  GEO areas</a:t>
            </a:r>
          </a:p>
          <a:p>
            <a:r>
              <a:rPr lang="en-GB" sz="2400" dirty="0">
                <a:sym typeface="Wingdings" panose="05000000000000000000" pitchFamily="2" charset="2"/>
              </a:rPr>
              <a:t>Current status in MICMICS:	</a:t>
            </a:r>
          </a:p>
          <a:p>
            <a:pPr lvl="1"/>
            <a:r>
              <a:rPr lang="en-GB" sz="2400" dirty="0">
                <a:sym typeface="Wingdings" panose="05000000000000000000" pitchFamily="2" charset="2"/>
              </a:rPr>
              <a:t>DCCICS intermediate products + GSICS LEO/LEO products under validation (S3 OLCI/SLSTR)</a:t>
            </a:r>
          </a:p>
          <a:p>
            <a:pPr lvl="1"/>
            <a:r>
              <a:rPr lang="en-GB" sz="2600" dirty="0" smtClean="0">
                <a:sym typeface="Wingdings" panose="05000000000000000000" pitchFamily="2" charset="2"/>
              </a:rPr>
              <a:t>Reference bands for OLCI + SLSTR to be confirmed</a:t>
            </a:r>
            <a:endParaRPr lang="en-GB" sz="2600" dirty="0">
              <a:sym typeface="Wingdings" panose="05000000000000000000" pitchFamily="2" charset="2"/>
            </a:endParaRPr>
          </a:p>
          <a:p>
            <a:pPr lvl="1"/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87064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developments / evolutions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9274" y="700240"/>
            <a:ext cx="11627339" cy="5965257"/>
          </a:xfrm>
        </p:spPr>
        <p:txBody>
          <a:bodyPr>
            <a:noAutofit/>
          </a:bodyPr>
          <a:lstStyle/>
          <a:p>
            <a:r>
              <a:rPr lang="en-GB" sz="2200" dirty="0" smtClean="0">
                <a:sym typeface="Wingdings" panose="05000000000000000000" pitchFamily="2" charset="2"/>
              </a:rPr>
              <a:t>System:</a:t>
            </a:r>
          </a:p>
          <a:p>
            <a:pPr lvl="1"/>
            <a:r>
              <a:rPr lang="en-GB" sz="2200" dirty="0" smtClean="0">
                <a:sym typeface="Wingdings" panose="05000000000000000000" pitchFamily="2" charset="2"/>
              </a:rPr>
              <a:t>Decommissioning of the </a:t>
            </a:r>
            <a:r>
              <a:rPr lang="en-GB" sz="2200" dirty="0">
                <a:sym typeface="Wingdings" panose="05000000000000000000" pitchFamily="2" charset="2"/>
              </a:rPr>
              <a:t>current system in favour of </a:t>
            </a:r>
            <a:r>
              <a:rPr lang="en-GB" sz="2200" dirty="0" smtClean="0">
                <a:sym typeface="Wingdings" panose="05000000000000000000" pitchFamily="2" charset="2"/>
              </a:rPr>
              <a:t>MICMICS  Current demo DCC product for SEVIRI VIS0.6 versus MODIS Aqua will be discontinued</a:t>
            </a:r>
          </a:p>
          <a:p>
            <a:r>
              <a:rPr lang="en-GB" sz="2200" dirty="0" smtClean="0">
                <a:sym typeface="Wingdings" panose="05000000000000000000" pitchFamily="2" charset="2"/>
              </a:rPr>
              <a:t>Products:</a:t>
            </a:r>
          </a:p>
          <a:p>
            <a:pPr lvl="1"/>
            <a:r>
              <a:rPr lang="en-GB" sz="2200" dirty="0" smtClean="0">
                <a:sym typeface="Wingdings" panose="05000000000000000000" pitchFamily="2" charset="2"/>
              </a:rPr>
              <a:t>GEO/LEO</a:t>
            </a:r>
          </a:p>
          <a:p>
            <a:pPr lvl="2"/>
            <a:r>
              <a:rPr lang="en-GB" sz="2200" dirty="0" smtClean="0">
                <a:sym typeface="Wingdings" panose="05000000000000000000" pitchFamily="2" charset="2"/>
              </a:rPr>
              <a:t>Activation of the DCCICS workflow for MTG-I1 / FCI + LI + commissioning activities</a:t>
            </a:r>
          </a:p>
          <a:p>
            <a:pPr lvl="2"/>
            <a:r>
              <a:rPr lang="en-GB" sz="2200" dirty="0" smtClean="0">
                <a:sym typeface="Wingdings" panose="05000000000000000000" pitchFamily="2" charset="2"/>
              </a:rPr>
              <a:t>Reprocessing of the MSG SEVIRI data to derive consistent time series over the MSG life time</a:t>
            </a:r>
            <a:endParaRPr lang="en-GB" sz="2200" dirty="0">
              <a:sym typeface="Wingdings" panose="05000000000000000000" pitchFamily="2" charset="2"/>
            </a:endParaRPr>
          </a:p>
          <a:p>
            <a:pPr lvl="1"/>
            <a:r>
              <a:rPr lang="en-GB" sz="2200" dirty="0" smtClean="0">
                <a:sym typeface="Wingdings" panose="05000000000000000000" pitchFamily="2" charset="2"/>
              </a:rPr>
              <a:t>LEO/LEO</a:t>
            </a:r>
            <a:endParaRPr lang="en-GB" sz="2200" dirty="0">
              <a:sym typeface="Wingdings" panose="05000000000000000000" pitchFamily="2" charset="2"/>
            </a:endParaRPr>
          </a:p>
          <a:p>
            <a:pPr lvl="2"/>
            <a:r>
              <a:rPr lang="en-GB" sz="2200" dirty="0" smtClean="0">
                <a:sym typeface="Wingdings" panose="05000000000000000000" pitchFamily="2" charset="2"/>
              </a:rPr>
              <a:t>Finalise the current validation activity</a:t>
            </a:r>
          </a:p>
          <a:p>
            <a:pPr lvl="2"/>
            <a:r>
              <a:rPr lang="en-GB" sz="2200" dirty="0" smtClean="0">
                <a:sym typeface="Wingdings" panose="05000000000000000000" pitchFamily="2" charset="2"/>
              </a:rPr>
              <a:t>Reprocessing of the S3 OLCI + SLSTR data to </a:t>
            </a:r>
            <a:r>
              <a:rPr lang="en-GB" sz="2200" dirty="0">
                <a:sym typeface="Wingdings" panose="05000000000000000000" pitchFamily="2" charset="2"/>
              </a:rPr>
              <a:t>derive consistent time series over the </a:t>
            </a:r>
            <a:r>
              <a:rPr lang="en-GB" sz="2200" dirty="0" smtClean="0">
                <a:sym typeface="Wingdings" panose="05000000000000000000" pitchFamily="2" charset="2"/>
              </a:rPr>
              <a:t>S3 </a:t>
            </a:r>
            <a:r>
              <a:rPr lang="en-GB" sz="2200" dirty="0">
                <a:sym typeface="Wingdings" panose="05000000000000000000" pitchFamily="2" charset="2"/>
              </a:rPr>
              <a:t>life time</a:t>
            </a:r>
            <a:endParaRPr lang="en-GB" sz="2200" dirty="0" smtClean="0">
              <a:sym typeface="Wingdings" panose="05000000000000000000" pitchFamily="2" charset="2"/>
            </a:endParaRPr>
          </a:p>
          <a:p>
            <a:pPr lvl="2"/>
            <a:r>
              <a:rPr lang="en-GB" sz="2200" dirty="0" smtClean="0">
                <a:sym typeface="Wingdings" panose="05000000000000000000" pitchFamily="2" charset="2"/>
              </a:rPr>
              <a:t>Activation of the DCCICS workflow for </a:t>
            </a:r>
            <a:r>
              <a:rPr lang="en-GB" sz="2200" dirty="0" err="1" smtClean="0">
                <a:sym typeface="Wingdings" panose="05000000000000000000" pitchFamily="2" charset="2"/>
              </a:rPr>
              <a:t>Metop</a:t>
            </a:r>
            <a:r>
              <a:rPr lang="en-GB" sz="2200" dirty="0" smtClean="0">
                <a:sym typeface="Wingdings" panose="05000000000000000000" pitchFamily="2" charset="2"/>
              </a:rPr>
              <a:t>/AVHRR</a:t>
            </a:r>
          </a:p>
          <a:p>
            <a:pPr lvl="2"/>
            <a:r>
              <a:rPr lang="en-GB" sz="2200" dirty="0" smtClean="0">
                <a:sym typeface="Wingdings" panose="05000000000000000000" pitchFamily="2" charset="2"/>
              </a:rPr>
              <a:t>Prepare </a:t>
            </a:r>
            <a:r>
              <a:rPr lang="en-GB" sz="2200" dirty="0">
                <a:sym typeface="Wingdings" panose="05000000000000000000" pitchFamily="2" charset="2"/>
              </a:rPr>
              <a:t>EPS-SG </a:t>
            </a:r>
            <a:r>
              <a:rPr lang="en-GB" sz="2200" dirty="0" err="1">
                <a:sym typeface="Wingdings" panose="05000000000000000000" pitchFamily="2" charset="2"/>
              </a:rPr>
              <a:t>METimage</a:t>
            </a:r>
            <a:r>
              <a:rPr lang="en-GB" sz="2200" dirty="0">
                <a:sym typeface="Wingdings" panose="05000000000000000000" pitchFamily="2" charset="2"/>
              </a:rPr>
              <a:t> / 3MI</a:t>
            </a:r>
          </a:p>
          <a:p>
            <a:pPr lvl="1"/>
            <a:r>
              <a:rPr lang="en-GB" sz="2200" dirty="0"/>
              <a:t>GPPA: plan to enter the GPPA with new (enhanced) products.</a:t>
            </a:r>
          </a:p>
        </p:txBody>
      </p:sp>
    </p:spTree>
    <p:extLst>
      <p:ext uri="{BB962C8B-B14F-4D97-AF65-F5344CB8AC3E}">
        <p14:creationId xmlns:p14="http://schemas.microsoft.com/office/powerpoint/2010/main" val="1111699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sz="2800" dirty="0" smtClean="0"/>
              <a:t>Thank you!</a:t>
            </a:r>
          </a:p>
          <a:p>
            <a:pPr marL="0" indent="0">
              <a:buNone/>
            </a:pPr>
            <a:r>
              <a:rPr lang="en-GB" sz="2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EUMETSAT concept for GSICS VNIR product generation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2365829" y="1321319"/>
            <a:ext cx="2374900" cy="584775"/>
          </a:xfrm>
          <a:prstGeom prst="rect">
            <a:avLst/>
          </a:prstGeom>
          <a:noFill/>
          <a:ln w="28575">
            <a:solidFill>
              <a:srgbClr val="00256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Data extraction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DCC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65829" y="724419"/>
            <a:ext cx="6159500" cy="338554"/>
          </a:xfrm>
          <a:prstGeom prst="rect">
            <a:avLst/>
          </a:prstGeom>
          <a:solidFill>
            <a:srgbClr val="279989">
              <a:lumMod val="40000"/>
              <a:lumOff val="60000"/>
            </a:srgbClr>
          </a:solidFill>
          <a:ln w="28575">
            <a:solidFill>
              <a:srgbClr val="00256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Data input – Ground segment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65829" y="5093219"/>
            <a:ext cx="6159500" cy="338554"/>
          </a:xfrm>
          <a:prstGeom prst="rect">
            <a:avLst/>
          </a:prstGeom>
          <a:noFill/>
          <a:ln w="28575">
            <a:solidFill>
              <a:srgbClr val="00256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Data reader + blend processor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3356429" y="1080019"/>
            <a:ext cx="381000" cy="228600"/>
          </a:xfrm>
          <a:prstGeom prst="downArrow">
            <a:avLst/>
          </a:prstGeom>
          <a:solidFill>
            <a:srgbClr val="5F75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1" name="Down Arrow 50"/>
          <p:cNvSpPr/>
          <p:nvPr/>
        </p:nvSpPr>
        <p:spPr bwMode="auto">
          <a:xfrm>
            <a:off x="3356429" y="1918219"/>
            <a:ext cx="381000" cy="228600"/>
          </a:xfrm>
          <a:prstGeom prst="downArrow">
            <a:avLst/>
          </a:prstGeom>
          <a:solidFill>
            <a:srgbClr val="5F75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00029" y="2337319"/>
            <a:ext cx="2057400" cy="338554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0025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Intermediate data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65829" y="3124719"/>
            <a:ext cx="2374900" cy="584775"/>
          </a:xfrm>
          <a:prstGeom prst="rect">
            <a:avLst/>
          </a:prstGeom>
          <a:noFill/>
          <a:ln w="28575">
            <a:solidFill>
              <a:srgbClr val="00256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Data processing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DCC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sp>
        <p:nvSpPr>
          <p:cNvPr id="68" name="Down Arrow 67"/>
          <p:cNvSpPr/>
          <p:nvPr/>
        </p:nvSpPr>
        <p:spPr bwMode="auto">
          <a:xfrm>
            <a:off x="3356429" y="2883419"/>
            <a:ext cx="381000" cy="228600"/>
          </a:xfrm>
          <a:prstGeom prst="downArrow">
            <a:avLst/>
          </a:prstGeom>
          <a:solidFill>
            <a:srgbClr val="5F75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0" name="Down Arrow 69"/>
          <p:cNvSpPr/>
          <p:nvPr/>
        </p:nvSpPr>
        <p:spPr bwMode="auto">
          <a:xfrm>
            <a:off x="3356429" y="3721619"/>
            <a:ext cx="381000" cy="228600"/>
          </a:xfrm>
          <a:prstGeom prst="downArrow">
            <a:avLst/>
          </a:prstGeom>
          <a:solidFill>
            <a:srgbClr val="5F75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5" name="Down Arrow 54"/>
          <p:cNvSpPr/>
          <p:nvPr/>
        </p:nvSpPr>
        <p:spPr bwMode="auto">
          <a:xfrm>
            <a:off x="3356429" y="4851919"/>
            <a:ext cx="381000" cy="228600"/>
          </a:xfrm>
          <a:prstGeom prst="downArrow">
            <a:avLst/>
          </a:prstGeom>
          <a:solidFill>
            <a:srgbClr val="5F75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7" name="Flowchart: Magnetic Disk 56"/>
          <p:cNvSpPr/>
          <p:nvPr/>
        </p:nvSpPr>
        <p:spPr bwMode="auto">
          <a:xfrm>
            <a:off x="4537529" y="5677419"/>
            <a:ext cx="1828800" cy="927100"/>
          </a:xfrm>
          <a:prstGeom prst="flowChartMagneticDisk">
            <a:avLst/>
          </a:prstGeom>
          <a:solidFill>
            <a:srgbClr val="98FD4D"/>
          </a:solidFill>
          <a:ln w="28575" cap="flat" cmpd="sng" algn="ctr">
            <a:solidFill>
              <a:srgbClr val="0025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GSICS VIS/NIR product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sp>
        <p:nvSpPr>
          <p:cNvPr id="66" name="Flowchart: Magnetic Disk 65"/>
          <p:cNvSpPr/>
          <p:nvPr/>
        </p:nvSpPr>
        <p:spPr bwMode="auto">
          <a:xfrm>
            <a:off x="3038929" y="2159519"/>
            <a:ext cx="990600" cy="711200"/>
          </a:xfrm>
          <a:prstGeom prst="flowChartMagneticDisk">
            <a:avLst/>
          </a:prstGeom>
          <a:solidFill>
            <a:srgbClr val="FFFF00"/>
          </a:solidFill>
          <a:ln w="28575" cap="flat" cmpd="sng" algn="ctr">
            <a:solidFill>
              <a:srgbClr val="0025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DCC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sp>
        <p:nvSpPr>
          <p:cNvPr id="59" name="Flowchart: Magnetic Disk 58"/>
          <p:cNvSpPr/>
          <p:nvPr/>
        </p:nvSpPr>
        <p:spPr bwMode="auto">
          <a:xfrm>
            <a:off x="2721429" y="3962919"/>
            <a:ext cx="1663700" cy="876300"/>
          </a:xfrm>
          <a:prstGeom prst="flowChartMagneticDisk">
            <a:avLst/>
          </a:prstGeom>
          <a:solidFill>
            <a:srgbClr val="FFC000"/>
          </a:solidFill>
          <a:ln w="28575" cap="flat" cmpd="sng" algn="ctr">
            <a:solidFill>
              <a:srgbClr val="0025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GSICS DCC product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sp>
        <p:nvSpPr>
          <p:cNvPr id="60" name="Down Arrow 59"/>
          <p:cNvSpPr/>
          <p:nvPr/>
        </p:nvSpPr>
        <p:spPr bwMode="auto">
          <a:xfrm>
            <a:off x="5261429" y="5436119"/>
            <a:ext cx="381000" cy="228600"/>
          </a:xfrm>
          <a:prstGeom prst="downArrow">
            <a:avLst/>
          </a:prstGeom>
          <a:solidFill>
            <a:srgbClr val="5F75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300029" y="4204219"/>
            <a:ext cx="2057400" cy="5969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rgbClr val="0025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Intermediate products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728029" y="1080019"/>
            <a:ext cx="3797300" cy="4000500"/>
            <a:chOff x="4728029" y="1080019"/>
            <a:chExt cx="3797300" cy="4000500"/>
          </a:xfrm>
        </p:grpSpPr>
        <p:sp>
          <p:nvSpPr>
            <p:cNvPr id="45" name="TextBox 44"/>
            <p:cNvSpPr txBox="1"/>
            <p:nvPr/>
          </p:nvSpPr>
          <p:spPr>
            <a:xfrm>
              <a:off x="6150429" y="1321319"/>
              <a:ext cx="2374900" cy="584775"/>
            </a:xfrm>
            <a:prstGeom prst="rect">
              <a:avLst/>
            </a:prstGeom>
            <a:noFill/>
            <a:ln w="28575">
              <a:solidFill>
                <a:srgbClr val="00256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</a:rPr>
                <a:t>Data extraction Lunar Cal</a:t>
              </a: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28029" y="1321319"/>
              <a:ext cx="1422400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</a:rPr>
                <a:t>…</a:t>
              </a: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Down Arrow 49"/>
            <p:cNvSpPr/>
            <p:nvPr/>
          </p:nvSpPr>
          <p:spPr bwMode="auto">
            <a:xfrm>
              <a:off x="7153729" y="1080019"/>
              <a:ext cx="381000" cy="228600"/>
            </a:xfrm>
            <a:prstGeom prst="downArrow">
              <a:avLst/>
            </a:prstGeom>
            <a:solidFill>
              <a:srgbClr val="5F758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Down Arrow 51"/>
            <p:cNvSpPr/>
            <p:nvPr/>
          </p:nvSpPr>
          <p:spPr bwMode="auto">
            <a:xfrm>
              <a:off x="7153729" y="1918219"/>
              <a:ext cx="381000" cy="228600"/>
            </a:xfrm>
            <a:prstGeom prst="downArrow">
              <a:avLst/>
            </a:prstGeom>
            <a:solidFill>
              <a:srgbClr val="5F758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50429" y="3124719"/>
              <a:ext cx="2374900" cy="584775"/>
            </a:xfrm>
            <a:prstGeom prst="rect">
              <a:avLst/>
            </a:prstGeom>
            <a:noFill/>
            <a:ln w="28575">
              <a:solidFill>
                <a:srgbClr val="00256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</a:rPr>
                <a:t>Data processing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</a:rPr>
                <a:t>Lunar Cal</a:t>
              </a: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8029" y="3124719"/>
              <a:ext cx="1422400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</a:rPr>
                <a:t>…</a:t>
              </a: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Down Arrow 68"/>
            <p:cNvSpPr/>
            <p:nvPr/>
          </p:nvSpPr>
          <p:spPr bwMode="auto">
            <a:xfrm>
              <a:off x="7153729" y="2883419"/>
              <a:ext cx="381000" cy="228600"/>
            </a:xfrm>
            <a:prstGeom prst="downArrow">
              <a:avLst/>
            </a:prstGeom>
            <a:solidFill>
              <a:srgbClr val="5F758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Down Arrow 70"/>
            <p:cNvSpPr/>
            <p:nvPr/>
          </p:nvSpPr>
          <p:spPr bwMode="auto">
            <a:xfrm>
              <a:off x="7153729" y="3721619"/>
              <a:ext cx="381000" cy="228600"/>
            </a:xfrm>
            <a:prstGeom prst="downArrow">
              <a:avLst/>
            </a:prstGeom>
            <a:solidFill>
              <a:srgbClr val="5F758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Down Arrow 55"/>
            <p:cNvSpPr/>
            <p:nvPr/>
          </p:nvSpPr>
          <p:spPr bwMode="auto">
            <a:xfrm>
              <a:off x="7153729" y="4851919"/>
              <a:ext cx="381000" cy="228600"/>
            </a:xfrm>
            <a:prstGeom prst="downArrow">
              <a:avLst/>
            </a:prstGeom>
            <a:solidFill>
              <a:srgbClr val="5F758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lowchart: Magnetic Disk 64"/>
            <p:cNvSpPr/>
            <p:nvPr/>
          </p:nvSpPr>
          <p:spPr bwMode="auto">
            <a:xfrm>
              <a:off x="6861629" y="2159519"/>
              <a:ext cx="990600" cy="711200"/>
            </a:xfrm>
            <a:prstGeom prst="flowChartMagneticDisk">
              <a:avLst/>
            </a:prstGeom>
            <a:solidFill>
              <a:srgbClr val="FFFF00"/>
            </a:solidFill>
            <a:ln w="28575" cap="flat" cmpd="sng" algn="ctr">
              <a:solidFill>
                <a:srgbClr val="0025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</a:rPr>
                <a:t>Moon</a:t>
              </a: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lowchart: Magnetic Disk 61"/>
            <p:cNvSpPr/>
            <p:nvPr/>
          </p:nvSpPr>
          <p:spPr bwMode="auto">
            <a:xfrm>
              <a:off x="6518729" y="3962919"/>
              <a:ext cx="1663700" cy="876300"/>
            </a:xfrm>
            <a:prstGeom prst="flowChartMagneticDisk">
              <a:avLst/>
            </a:prstGeom>
            <a:solidFill>
              <a:srgbClr val="FFC000"/>
            </a:solidFill>
            <a:ln w="28575" cap="flat" cmpd="sng" algn="ctr">
              <a:solidFill>
                <a:srgbClr val="0025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</a:rPr>
                <a:t>GSICS Lunar product</a:t>
              </a: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3" name="Right Arrow 62"/>
          <p:cNvSpPr/>
          <p:nvPr/>
        </p:nvSpPr>
        <p:spPr bwMode="auto">
          <a:xfrm>
            <a:off x="6391729" y="5994919"/>
            <a:ext cx="520700" cy="292100"/>
          </a:xfrm>
          <a:prstGeom prst="rightArrow">
            <a:avLst/>
          </a:prstGeom>
          <a:solidFill>
            <a:srgbClr val="5F75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12429" y="5855219"/>
            <a:ext cx="2616200" cy="584775"/>
          </a:xfrm>
          <a:prstGeom prst="rect">
            <a:avLst/>
          </a:prstGeom>
          <a:solidFill>
            <a:srgbClr val="279989">
              <a:lumMod val="40000"/>
              <a:lumOff val="60000"/>
            </a:srgbClr>
          </a:solidFill>
          <a:ln w="28575">
            <a:solidFill>
              <a:srgbClr val="00256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EUMETSAT GSICS data server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sp>
        <p:nvSpPr>
          <p:cNvPr id="78" name="Right Brace 77"/>
          <p:cNvSpPr/>
          <p:nvPr/>
        </p:nvSpPr>
        <p:spPr bwMode="auto">
          <a:xfrm>
            <a:off x="8969829" y="2032519"/>
            <a:ext cx="254000" cy="939800"/>
          </a:xfrm>
          <a:prstGeom prst="rightBrace">
            <a:avLst>
              <a:gd name="adj1" fmla="val 37841"/>
              <a:gd name="adj2" fmla="val 50000"/>
            </a:avLst>
          </a:prstGeom>
          <a:noFill/>
          <a:ln w="28575" cap="flat" cmpd="sng" algn="ctr">
            <a:solidFill>
              <a:srgbClr val="0025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9" name="Right Brace 78"/>
          <p:cNvSpPr/>
          <p:nvPr/>
        </p:nvSpPr>
        <p:spPr bwMode="auto">
          <a:xfrm>
            <a:off x="8969829" y="4026419"/>
            <a:ext cx="254000" cy="939800"/>
          </a:xfrm>
          <a:prstGeom prst="rightBrace">
            <a:avLst>
              <a:gd name="adj1" fmla="val 37841"/>
              <a:gd name="adj2" fmla="val 50000"/>
            </a:avLst>
          </a:prstGeom>
          <a:noFill/>
          <a:ln w="28575" cap="flat" cmpd="sng" algn="ctr">
            <a:solidFill>
              <a:srgbClr val="0025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9142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25836" y="688208"/>
            <a:ext cx="11835453" cy="6097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/>
              <a:t>Current </a:t>
            </a:r>
            <a:r>
              <a:rPr lang="en-GB" sz="2200" dirty="0" smtClean="0"/>
              <a:t>EUMETSAT GSICS </a:t>
            </a:r>
            <a:r>
              <a:rPr lang="en-GB" sz="2200" dirty="0"/>
              <a:t>products for </a:t>
            </a:r>
            <a:r>
              <a:rPr lang="en-GB" sz="2200" dirty="0" smtClean="0"/>
              <a:t>VNIR:</a:t>
            </a:r>
          </a:p>
          <a:p>
            <a:r>
              <a:rPr lang="en-GB" sz="2200" dirty="0"/>
              <a:t>Based on DCC only </a:t>
            </a:r>
            <a:r>
              <a:rPr lang="en-GB" sz="2200" dirty="0">
                <a:sym typeface="Wingdings" panose="05000000000000000000" pitchFamily="2" charset="2"/>
              </a:rPr>
              <a:t> GSICS DCC ATBD</a:t>
            </a:r>
            <a:endParaRPr lang="en-GB" sz="2200" dirty="0"/>
          </a:p>
          <a:p>
            <a:r>
              <a:rPr lang="en-GB" sz="2200" dirty="0" smtClean="0"/>
              <a:t>Automated stand-alone system running every day (over a 30-day sliding window)</a:t>
            </a:r>
          </a:p>
          <a:p>
            <a:r>
              <a:rPr lang="en-GB" sz="2200" dirty="0" smtClean="0"/>
              <a:t>Software coded in Perl / IDL / C++</a:t>
            </a:r>
          </a:p>
          <a:p>
            <a:r>
              <a:rPr lang="en-GB" sz="2200" dirty="0" smtClean="0"/>
              <a:t>Missions / channels in scope: MSG/SEVIRI VIS0.6 at </a:t>
            </a:r>
            <a:r>
              <a:rPr lang="en-GB" sz="2200" dirty="0" smtClean="0">
                <a:solidFill>
                  <a:srgbClr val="00B050"/>
                </a:solidFill>
              </a:rPr>
              <a:t>(0, 0)</a:t>
            </a:r>
            <a:r>
              <a:rPr lang="en-GB" sz="2200" dirty="0" smtClean="0"/>
              <a:t>, </a:t>
            </a:r>
            <a:r>
              <a:rPr lang="en-GB" sz="2200" dirty="0" smtClean="0">
                <a:solidFill>
                  <a:srgbClr val="FF0000"/>
                </a:solidFill>
              </a:rPr>
              <a:t>(41.5E, 0) </a:t>
            </a:r>
            <a:r>
              <a:rPr lang="en-GB" sz="2200" dirty="0" smtClean="0"/>
              <a:t>and </a:t>
            </a:r>
            <a:r>
              <a:rPr lang="en-GB" sz="2200" dirty="0" smtClean="0">
                <a:solidFill>
                  <a:srgbClr val="00B050"/>
                </a:solidFill>
              </a:rPr>
              <a:t>(45.5E,0)</a:t>
            </a:r>
            <a:endParaRPr lang="en-GB" sz="2200" dirty="0"/>
          </a:p>
          <a:p>
            <a:r>
              <a:rPr lang="en-GB" sz="2200" dirty="0"/>
              <a:t>Reference instrument: MODIS </a:t>
            </a:r>
            <a:r>
              <a:rPr lang="en-GB" sz="2200" dirty="0" smtClean="0"/>
              <a:t>Aqua</a:t>
            </a:r>
          </a:p>
          <a:p>
            <a:r>
              <a:rPr lang="en-GB" sz="2200" dirty="0" smtClean="0"/>
              <a:t>GPPA status = demonstration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200" dirty="0"/>
              <a:t>New system being </a:t>
            </a:r>
            <a:r>
              <a:rPr lang="en-GB" sz="2200" dirty="0" smtClean="0"/>
              <a:t>developed = MICMICS</a:t>
            </a:r>
          </a:p>
          <a:p>
            <a:r>
              <a:rPr lang="en-GB" sz="2200" dirty="0" smtClean="0"/>
              <a:t>Brand-new multi-mission / multi-function framework running </a:t>
            </a:r>
            <a:r>
              <a:rPr lang="en-GB" sz="2200" dirty="0"/>
              <a:t>every day (over a 30-day sliding window</a:t>
            </a:r>
            <a:r>
              <a:rPr lang="en-GB" sz="2200" dirty="0" smtClean="0"/>
              <a:t>) </a:t>
            </a:r>
            <a:r>
              <a:rPr lang="en-GB" sz="2200" dirty="0" smtClean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 should it be adjusted with the change to NOAA-20/VIIRS?</a:t>
            </a:r>
            <a:endParaRPr lang="en-GB" sz="2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GB" sz="2200" dirty="0"/>
              <a:t>Software coded in </a:t>
            </a:r>
            <a:r>
              <a:rPr lang="en-GB" sz="2200" dirty="0" smtClean="0"/>
              <a:t>Python</a:t>
            </a:r>
            <a:endParaRPr lang="en-GB" sz="2200" dirty="0"/>
          </a:p>
          <a:p>
            <a:r>
              <a:rPr lang="en-GB" sz="2200" dirty="0"/>
              <a:t>Missions / channels in scope: </a:t>
            </a:r>
            <a:r>
              <a:rPr lang="en-GB" sz="2200" dirty="0" smtClean="0"/>
              <a:t>geostationary imagers + polar imagers / all channels up to ~1 </a:t>
            </a:r>
            <a:r>
              <a:rPr lang="en-GB" sz="2200" dirty="0" smtClean="0">
                <a:sym typeface="Symbol" panose="05050102010706020507" pitchFamily="18" charset="2"/>
              </a:rPr>
              <a:t>m (and beyond to try…)</a:t>
            </a:r>
            <a:endParaRPr lang="en-GB" sz="2200" dirty="0" smtClean="0"/>
          </a:p>
          <a:p>
            <a:r>
              <a:rPr lang="en-GB" sz="2200" dirty="0" smtClean="0"/>
              <a:t>Reference </a:t>
            </a:r>
            <a:r>
              <a:rPr lang="en-GB" sz="2200" dirty="0"/>
              <a:t>instrument: </a:t>
            </a:r>
            <a:r>
              <a:rPr lang="en-GB" sz="2200" dirty="0" smtClean="0"/>
              <a:t>NOAA-20 VIIRS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600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Legacy system and evolutions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 smtClean="0"/>
              <a:t>MICMICS: Mission Integrated Calibration Monitoring &amp; Inter-Calibration System</a:t>
            </a:r>
            <a:endParaRPr lang="en-GB" sz="2600" dirty="0"/>
          </a:p>
        </p:txBody>
      </p:sp>
      <p:sp>
        <p:nvSpPr>
          <p:cNvPr id="4" name="Flowchart: Process 3"/>
          <p:cNvSpPr/>
          <p:nvPr/>
        </p:nvSpPr>
        <p:spPr bwMode="auto">
          <a:xfrm>
            <a:off x="502920" y="1019908"/>
            <a:ext cx="1330892" cy="301882"/>
          </a:xfrm>
          <a:prstGeom prst="flowChartProcess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Instruments</a:t>
            </a:r>
          </a:p>
        </p:txBody>
      </p:sp>
      <p:sp>
        <p:nvSpPr>
          <p:cNvPr id="5" name="Flowchart: Process 4"/>
          <p:cNvSpPr/>
          <p:nvPr/>
        </p:nvSpPr>
        <p:spPr bwMode="auto">
          <a:xfrm>
            <a:off x="10101716" y="1059131"/>
            <a:ext cx="1409683" cy="235216"/>
          </a:xfrm>
          <a:prstGeom prst="flowChartProcess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E5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Instruments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E5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01364" y="1100518"/>
            <a:ext cx="7954244" cy="5016148"/>
            <a:chOff x="2733358" y="1077865"/>
            <a:chExt cx="7954244" cy="5016148"/>
          </a:xfrm>
        </p:grpSpPr>
        <p:sp>
          <p:nvSpPr>
            <p:cNvPr id="7" name="Flowchart: Terminator 6"/>
            <p:cNvSpPr/>
            <p:nvPr/>
          </p:nvSpPr>
          <p:spPr bwMode="auto">
            <a:xfrm>
              <a:off x="2810390" y="2666067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Lunar Calibration</a:t>
              </a:r>
            </a:p>
          </p:txBody>
        </p:sp>
        <p:sp>
          <p:nvSpPr>
            <p:cNvPr id="8" name="Flowchart: Terminator 7"/>
            <p:cNvSpPr/>
            <p:nvPr/>
          </p:nvSpPr>
          <p:spPr bwMode="auto">
            <a:xfrm>
              <a:off x="3152236" y="1839187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Desert Calibration</a:t>
              </a:r>
            </a:p>
          </p:txBody>
        </p:sp>
        <p:sp>
          <p:nvSpPr>
            <p:cNvPr id="9" name="Flowchart: Terminator 8"/>
            <p:cNvSpPr/>
            <p:nvPr/>
          </p:nvSpPr>
          <p:spPr bwMode="auto">
            <a:xfrm>
              <a:off x="3828481" y="1077865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DCC Calibration</a:t>
              </a:r>
            </a:p>
          </p:txBody>
        </p:sp>
        <p:sp>
          <p:nvSpPr>
            <p:cNvPr id="10" name="Flowchart: Terminator 9"/>
            <p:cNvSpPr/>
            <p:nvPr/>
          </p:nvSpPr>
          <p:spPr bwMode="auto">
            <a:xfrm>
              <a:off x="2733358" y="3260010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Lunar Inter-Calibration</a:t>
              </a:r>
            </a:p>
          </p:txBody>
        </p:sp>
        <p:sp>
          <p:nvSpPr>
            <p:cNvPr id="11" name="Flowchart: Terminator 10"/>
            <p:cNvSpPr/>
            <p:nvPr/>
          </p:nvSpPr>
          <p:spPr bwMode="auto">
            <a:xfrm>
              <a:off x="2953049" y="2244719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Inter-Calibration Blender</a:t>
              </a:r>
            </a:p>
          </p:txBody>
        </p:sp>
        <p:sp>
          <p:nvSpPr>
            <p:cNvPr id="12" name="Flowchart: Terminator 11"/>
            <p:cNvSpPr/>
            <p:nvPr/>
          </p:nvSpPr>
          <p:spPr bwMode="auto">
            <a:xfrm>
              <a:off x="3442078" y="1457789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DCC Inter- Calibration</a:t>
              </a:r>
            </a:p>
          </p:txBody>
        </p:sp>
        <p:sp>
          <p:nvSpPr>
            <p:cNvPr id="13" name="Flowchart: Terminator 12"/>
            <p:cNvSpPr/>
            <p:nvPr/>
          </p:nvSpPr>
          <p:spPr bwMode="auto">
            <a:xfrm>
              <a:off x="2937680" y="4374003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Rayleigh Calibration System</a:t>
              </a:r>
            </a:p>
          </p:txBody>
        </p:sp>
        <p:sp>
          <p:nvSpPr>
            <p:cNvPr id="14" name="Flowchart: Terminator 13"/>
            <p:cNvSpPr/>
            <p:nvPr/>
          </p:nvSpPr>
          <p:spPr bwMode="auto">
            <a:xfrm>
              <a:off x="2778483" y="3847465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Rayleigh Inter-Calibration System </a:t>
              </a:r>
            </a:p>
          </p:txBody>
        </p:sp>
        <p:sp>
          <p:nvSpPr>
            <p:cNvPr id="15" name="Flowchart: Terminator 14"/>
            <p:cNvSpPr/>
            <p:nvPr/>
          </p:nvSpPr>
          <p:spPr bwMode="auto">
            <a:xfrm>
              <a:off x="8936945" y="1715687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Imager-Hyperspectral Inter-Calibration</a:t>
              </a:r>
            </a:p>
          </p:txBody>
        </p:sp>
        <p:sp>
          <p:nvSpPr>
            <p:cNvPr id="16" name="Flowchart: Terminator 15"/>
            <p:cNvSpPr/>
            <p:nvPr/>
          </p:nvSpPr>
          <p:spPr bwMode="auto">
            <a:xfrm>
              <a:off x="9288024" y="2661261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NWP Calibration</a:t>
              </a:r>
            </a:p>
          </p:txBody>
        </p:sp>
        <p:sp>
          <p:nvSpPr>
            <p:cNvPr id="17" name="Flowchart: Terminator 16"/>
            <p:cNvSpPr/>
            <p:nvPr/>
          </p:nvSpPr>
          <p:spPr bwMode="auto">
            <a:xfrm>
              <a:off x="9138529" y="2147495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Imager-Imager Inter-Calibration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871080" y="2048948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10000"/>
                    <a:lumOff val="90000"/>
                  </a:schemeClr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ICBS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644757" y="1623093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IHICS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8056621" y="2058147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IIICS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8327087" y="2572609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NWPC</a:t>
              </a:r>
            </a:p>
          </p:txBody>
        </p:sp>
        <p:sp>
          <p:nvSpPr>
            <p:cNvPr id="22" name="Flowchart: Terminator 21"/>
            <p:cNvSpPr/>
            <p:nvPr/>
          </p:nvSpPr>
          <p:spPr bwMode="auto">
            <a:xfrm>
              <a:off x="3160984" y="4818086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Ray-Matching Inter-Calibration System</a:t>
              </a:r>
            </a:p>
          </p:txBody>
        </p:sp>
        <p:sp>
          <p:nvSpPr>
            <p:cNvPr id="23" name="Flowchart: Terminator 22"/>
            <p:cNvSpPr/>
            <p:nvPr/>
          </p:nvSpPr>
          <p:spPr bwMode="auto">
            <a:xfrm>
              <a:off x="9371482" y="3235320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NWP Inter-Calibration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8431698" y="3146266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NWPIC</a:t>
              </a:r>
            </a:p>
          </p:txBody>
        </p:sp>
        <p:sp>
          <p:nvSpPr>
            <p:cNvPr id="25" name="Flowchart: Terminator 24"/>
            <p:cNvSpPr/>
            <p:nvPr/>
          </p:nvSpPr>
          <p:spPr bwMode="auto">
            <a:xfrm>
              <a:off x="3551763" y="5311608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DCC Extraction Module</a:t>
              </a:r>
            </a:p>
          </p:txBody>
        </p:sp>
        <p:sp>
          <p:nvSpPr>
            <p:cNvPr id="26" name="Flowchart: Terminator 25"/>
            <p:cNvSpPr/>
            <p:nvPr/>
          </p:nvSpPr>
          <p:spPr bwMode="auto">
            <a:xfrm>
              <a:off x="4134823" y="5771152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Lunar Extraction Module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281559" y="1633700"/>
              <a:ext cx="507289" cy="514789"/>
              <a:chOff x="1689528" y="2724411"/>
              <a:chExt cx="507289" cy="514789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72" name="Picture 14" descr="Download Desert PNG Image for Fre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528" y="2724411"/>
                <a:ext cx="507289" cy="514789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Oval 72"/>
              <p:cNvSpPr/>
              <p:nvPr/>
            </p:nvSpPr>
            <p:spPr bwMode="auto">
              <a:xfrm>
                <a:off x="1689528" y="2735200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DECS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775357" y="1374702"/>
              <a:ext cx="507579" cy="504000"/>
              <a:chOff x="697818" y="1709408"/>
              <a:chExt cx="507579" cy="50400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70" name="Picture 2" descr="Cloud png by TheStockWarehouse on Deviant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818" y="1717526"/>
                <a:ext cx="507579" cy="49227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Oval 70"/>
              <p:cNvSpPr/>
              <p:nvPr/>
            </p:nvSpPr>
            <p:spPr bwMode="auto">
              <a:xfrm>
                <a:off x="697819" y="1709408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DCCICS</a:t>
                </a:r>
                <a:endPara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346360" y="1256523"/>
              <a:ext cx="507579" cy="504000"/>
              <a:chOff x="697818" y="1709408"/>
              <a:chExt cx="507579" cy="50400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68" name="Picture 2" descr="Cloud png by TheStockWarehouse on Deviant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818" y="1717526"/>
                <a:ext cx="507579" cy="49227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Oval 68"/>
              <p:cNvSpPr/>
              <p:nvPr/>
            </p:nvSpPr>
            <p:spPr bwMode="auto">
              <a:xfrm>
                <a:off x="697819" y="1709408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DCCCS</a:t>
                </a:r>
                <a:endPara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572470" y="2534946"/>
              <a:ext cx="553785" cy="575493"/>
              <a:chOff x="525770" y="1991963"/>
              <a:chExt cx="553785" cy="575493"/>
            </a:xfrm>
          </p:grpSpPr>
          <p:pic>
            <p:nvPicPr>
              <p:cNvPr id="66" name="Picture 16" descr="Moon PNG Image | Png images, Png aesthetic,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70" y="1991963"/>
                <a:ext cx="553785" cy="575493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Oval 66"/>
              <p:cNvSpPr/>
              <p:nvPr/>
            </p:nvSpPr>
            <p:spPr bwMode="auto">
              <a:xfrm>
                <a:off x="547280" y="2016355"/>
                <a:ext cx="504000" cy="522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LCS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461973" y="3138451"/>
              <a:ext cx="553785" cy="571481"/>
              <a:chOff x="523389" y="1997789"/>
              <a:chExt cx="553785" cy="571481"/>
            </a:xfrm>
          </p:grpSpPr>
          <p:pic>
            <p:nvPicPr>
              <p:cNvPr id="64" name="Picture 16" descr="Moon PNG Image | Png images, Png aesthetic, 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389" y="1997789"/>
                <a:ext cx="553785" cy="571481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Oval 64"/>
              <p:cNvSpPr/>
              <p:nvPr/>
            </p:nvSpPr>
            <p:spPr bwMode="auto">
              <a:xfrm>
                <a:off x="547280" y="2016355"/>
                <a:ext cx="504000" cy="522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LICS</a:t>
                </a: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167066" y="4722768"/>
              <a:ext cx="518874" cy="504000"/>
              <a:chOff x="1261586" y="4397371"/>
              <a:chExt cx="518874" cy="504000"/>
            </a:xfrm>
          </p:grpSpPr>
          <p:pic>
            <p:nvPicPr>
              <p:cNvPr id="62" name="Picture 2" descr="H:\MY DOCUMENTS\plots\GEO-LEO-collocations_480px_V01_2012-02-02.gif"/>
              <p:cNvPicPr>
                <a:picLocks noChangeArrowheads="1"/>
              </p:cNvPicPr>
              <p:nvPr/>
            </p:nvPicPr>
            <p:blipFill rotWithShape="1">
              <a:blip r:embed="rId7" cstate="print"/>
              <a:srcRect l="780" t="5823" r="1346" b="7188"/>
              <a:stretch/>
            </p:blipFill>
            <p:spPr bwMode="auto">
              <a:xfrm>
                <a:off x="1261586" y="4419599"/>
                <a:ext cx="518874" cy="468123"/>
              </a:xfrm>
              <a:prstGeom prst="ellipse">
                <a:avLst/>
              </a:prstGeom>
              <a:noFill/>
            </p:spPr>
          </p:pic>
          <p:sp>
            <p:nvSpPr>
              <p:cNvPr id="63" name="Oval 62"/>
              <p:cNvSpPr/>
              <p:nvPr/>
            </p:nvSpPr>
            <p:spPr bwMode="auto">
              <a:xfrm>
                <a:off x="1269023" y="4397371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RAYMICS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796361" y="4283434"/>
              <a:ext cx="504000" cy="505842"/>
              <a:chOff x="1625936" y="3501162"/>
              <a:chExt cx="504000" cy="505842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7446" y="3501162"/>
                <a:ext cx="501372" cy="505842"/>
              </a:xfrm>
              <a:prstGeom prst="ellipse">
                <a:avLst/>
              </a:prstGeom>
            </p:spPr>
          </p:pic>
          <p:sp>
            <p:nvSpPr>
              <p:cNvPr id="61" name="Oval 60"/>
              <p:cNvSpPr/>
              <p:nvPr/>
            </p:nvSpPr>
            <p:spPr bwMode="auto">
              <a:xfrm>
                <a:off x="1625936" y="3501162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RAYCS</a:t>
                </a: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561434" y="3756896"/>
              <a:ext cx="504000" cy="505842"/>
              <a:chOff x="1625936" y="3501162"/>
              <a:chExt cx="504000" cy="505842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7446" y="3501162"/>
                <a:ext cx="501372" cy="505842"/>
              </a:xfrm>
              <a:prstGeom prst="ellipse">
                <a:avLst/>
              </a:prstGeom>
            </p:spPr>
          </p:pic>
          <p:sp>
            <p:nvSpPr>
              <p:cNvPr id="59" name="Oval 58"/>
              <p:cNvSpPr/>
              <p:nvPr/>
            </p:nvSpPr>
            <p:spPr bwMode="auto">
              <a:xfrm>
                <a:off x="1625936" y="3501162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RAYICS</a:t>
                </a:r>
                <a:endPara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675335" y="5033801"/>
              <a:ext cx="507579" cy="504000"/>
              <a:chOff x="697818" y="1709408"/>
              <a:chExt cx="507579" cy="50400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56" name="Picture 2" descr="Cloud png by TheStockWarehouse on Deviant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818" y="1717526"/>
                <a:ext cx="507579" cy="49227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Oval 56"/>
              <p:cNvSpPr/>
              <p:nvPr/>
            </p:nvSpPr>
            <p:spPr bwMode="auto">
              <a:xfrm>
                <a:off x="697819" y="1709408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DCCXTRM</a:t>
                </a:r>
                <a:endPara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210795" y="5162345"/>
              <a:ext cx="553785" cy="560542"/>
              <a:chOff x="523389" y="1997790"/>
              <a:chExt cx="553785" cy="560542"/>
            </a:xfrm>
          </p:grpSpPr>
          <p:pic>
            <p:nvPicPr>
              <p:cNvPr id="54" name="Picture 16" descr="Moon PNG Image | Png images, Png aesthetic, 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389" y="1997790"/>
                <a:ext cx="553785" cy="560542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Oval 54"/>
              <p:cNvSpPr/>
              <p:nvPr/>
            </p:nvSpPr>
            <p:spPr bwMode="auto">
              <a:xfrm>
                <a:off x="547280" y="2016355"/>
                <a:ext cx="504000" cy="522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LXTRM</a:t>
                </a: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sp>
          <p:nvSpPr>
            <p:cNvPr id="37" name="Donut 36"/>
            <p:cNvSpPr/>
            <p:nvPr/>
          </p:nvSpPr>
          <p:spPr bwMode="auto">
            <a:xfrm>
              <a:off x="4993584" y="1766449"/>
              <a:ext cx="3420000" cy="3420000"/>
            </a:xfrm>
            <a:prstGeom prst="donut">
              <a:avLst>
                <a:gd name="adj" fmla="val 34567"/>
              </a:avLst>
            </a:prstGeom>
            <a:noFill/>
            <a:ln w="317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38" name="Elbow Connector 37"/>
            <p:cNvCxnSpPr>
              <a:stCxn id="68" idx="0"/>
              <a:endCxn id="9" idx="3"/>
            </p:cNvCxnSpPr>
            <p:nvPr/>
          </p:nvCxnSpPr>
          <p:spPr bwMode="auto">
            <a:xfrm rot="16200000" flipV="1">
              <a:off x="5859704" y="524194"/>
              <a:ext cx="25345" cy="1455549"/>
            </a:xfrm>
            <a:prstGeom prst="bentConnector2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71" idx="2"/>
              <a:endCxn id="12" idx="3"/>
            </p:cNvCxnSpPr>
            <p:nvPr/>
          </p:nvCxnSpPr>
          <p:spPr bwMode="auto">
            <a:xfrm rot="10800000">
              <a:off x="4758198" y="1619220"/>
              <a:ext cx="1017160" cy="7482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73" idx="2"/>
              <a:endCxn id="8" idx="3"/>
            </p:cNvCxnSpPr>
            <p:nvPr/>
          </p:nvCxnSpPr>
          <p:spPr bwMode="auto">
            <a:xfrm rot="10800000" flipV="1">
              <a:off x="4468357" y="1896488"/>
              <a:ext cx="813203" cy="104129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18" idx="2"/>
              <a:endCxn id="11" idx="3"/>
            </p:cNvCxnSpPr>
            <p:nvPr/>
          </p:nvCxnSpPr>
          <p:spPr bwMode="auto">
            <a:xfrm rot="10800000" flipV="1">
              <a:off x="4269170" y="2300948"/>
              <a:ext cx="601911" cy="105202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66" idx="2"/>
              <a:endCxn id="7" idx="3"/>
            </p:cNvCxnSpPr>
            <p:nvPr/>
          </p:nvCxnSpPr>
          <p:spPr bwMode="auto">
            <a:xfrm rot="10800000" flipV="1">
              <a:off x="4126510" y="2822692"/>
              <a:ext cx="445960" cy="4805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64" idx="2"/>
              <a:endCxn id="10" idx="3"/>
            </p:cNvCxnSpPr>
            <p:nvPr/>
          </p:nvCxnSpPr>
          <p:spPr bwMode="auto">
            <a:xfrm rot="10800000">
              <a:off x="4049479" y="3421442"/>
              <a:ext cx="412495" cy="275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58" idx="2"/>
              <a:endCxn id="14" idx="3"/>
            </p:cNvCxnSpPr>
            <p:nvPr/>
          </p:nvCxnSpPr>
          <p:spPr bwMode="auto">
            <a:xfrm rot="10800000">
              <a:off x="4094604" y="4008897"/>
              <a:ext cx="468341" cy="92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60" idx="2"/>
              <a:endCxn id="13" idx="3"/>
            </p:cNvCxnSpPr>
            <p:nvPr/>
          </p:nvCxnSpPr>
          <p:spPr bwMode="auto">
            <a:xfrm rot="10800000">
              <a:off x="4253801" y="4535435"/>
              <a:ext cx="544071" cy="92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62" idx="2"/>
              <a:endCxn id="22" idx="3"/>
            </p:cNvCxnSpPr>
            <p:nvPr/>
          </p:nvCxnSpPr>
          <p:spPr bwMode="auto">
            <a:xfrm rot="10800000" flipV="1">
              <a:off x="4477104" y="4979057"/>
              <a:ext cx="689962" cy="459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57" idx="3"/>
              <a:endCxn id="25" idx="3"/>
            </p:cNvCxnSpPr>
            <p:nvPr/>
          </p:nvCxnSpPr>
          <p:spPr bwMode="auto">
            <a:xfrm rot="5400000">
              <a:off x="5303991" y="5027884"/>
              <a:ext cx="9047" cy="881262"/>
            </a:xfrm>
            <a:prstGeom prst="bentConnector4">
              <a:avLst>
                <a:gd name="adj1" fmla="val 137825"/>
                <a:gd name="adj2" fmla="val 54188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54" idx="4"/>
              <a:endCxn id="26" idx="3"/>
            </p:cNvCxnSpPr>
            <p:nvPr/>
          </p:nvCxnSpPr>
          <p:spPr bwMode="auto">
            <a:xfrm rot="5400000">
              <a:off x="5864468" y="5309363"/>
              <a:ext cx="209696" cy="1036745"/>
            </a:xfrm>
            <a:prstGeom prst="bentConnector2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24" idx="6"/>
              <a:endCxn id="23" idx="1"/>
            </p:cNvCxnSpPr>
            <p:nvPr/>
          </p:nvCxnSpPr>
          <p:spPr bwMode="auto">
            <a:xfrm flipV="1">
              <a:off x="8935698" y="3396751"/>
              <a:ext cx="435784" cy="1515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21" idx="6"/>
              <a:endCxn id="16" idx="1"/>
            </p:cNvCxnSpPr>
            <p:nvPr/>
          </p:nvCxnSpPr>
          <p:spPr bwMode="auto">
            <a:xfrm flipV="1">
              <a:off x="8831087" y="2822692"/>
              <a:ext cx="456937" cy="1917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20" idx="6"/>
              <a:endCxn id="17" idx="1"/>
            </p:cNvCxnSpPr>
            <p:nvPr/>
          </p:nvCxnSpPr>
          <p:spPr bwMode="auto">
            <a:xfrm flipV="1">
              <a:off x="8560621" y="2308926"/>
              <a:ext cx="577908" cy="122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>
              <a:stCxn id="19" idx="6"/>
              <a:endCxn id="15" idx="1"/>
            </p:cNvCxnSpPr>
            <p:nvPr/>
          </p:nvCxnSpPr>
          <p:spPr bwMode="auto">
            <a:xfrm>
              <a:off x="8148757" y="1875093"/>
              <a:ext cx="788188" cy="2025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3" name="Flowchart: Terminator 52"/>
            <p:cNvSpPr/>
            <p:nvPr/>
          </p:nvSpPr>
          <p:spPr bwMode="auto">
            <a:xfrm>
              <a:off x="6144657" y="3072855"/>
              <a:ext cx="1152852" cy="936040"/>
            </a:xfrm>
            <a:prstGeom prst="flowChartTerminator">
              <a:avLst/>
            </a:prstGeom>
            <a:noFill/>
            <a:ln w="317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MICMICS 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CPMs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Flowchart: Process 73"/>
          <p:cNvSpPr/>
          <p:nvPr/>
        </p:nvSpPr>
        <p:spPr bwMode="auto">
          <a:xfrm rot="16200000">
            <a:off x="-524497" y="3533975"/>
            <a:ext cx="4803231" cy="230593"/>
          </a:xfrm>
          <a:prstGeom prst="flowChartProcess">
            <a:avLst/>
          </a:prstGeom>
          <a:gradFill>
            <a:gsLst>
              <a:gs pos="0">
                <a:schemeClr val="bg1">
                  <a:lumMod val="9000"/>
                  <a:lumOff val="91000"/>
                </a:schemeClr>
              </a:gs>
              <a:gs pos="100000">
                <a:schemeClr val="bg1">
                  <a:alpha val="37000"/>
                  <a:lumMod val="5000"/>
                  <a:lumOff val="95000"/>
                </a:scheme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VIS/NIR channels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918213" y="1275318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MSG </a:t>
            </a:r>
            <a:r>
              <a:rPr kumimoji="0" lang="en-GB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SEVIRI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915961" y="251350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S3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SLSTR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&amp;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OLCI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77" name="Oval 76"/>
          <p:cNvSpPr/>
          <p:nvPr/>
        </p:nvSpPr>
        <p:spPr bwMode="auto">
          <a:xfrm>
            <a:off x="910591" y="3120343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MTG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</a:t>
            </a:r>
          </a:p>
        </p:txBody>
      </p:sp>
      <p:sp>
        <p:nvSpPr>
          <p:cNvPr id="78" name="Oval 77"/>
          <p:cNvSpPr/>
          <p:nvPr/>
        </p:nvSpPr>
        <p:spPr bwMode="auto">
          <a:xfrm>
            <a:off x="915961" y="435837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 </a:t>
            </a:r>
            <a:r>
              <a:rPr kumimoji="0" lang="en-GB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AVHRR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VIS/NIR</a:t>
            </a:r>
          </a:p>
        </p:txBody>
      </p:sp>
      <p:sp>
        <p:nvSpPr>
          <p:cNvPr id="79" name="Oval 78"/>
          <p:cNvSpPr/>
          <p:nvPr/>
        </p:nvSpPr>
        <p:spPr bwMode="auto">
          <a:xfrm>
            <a:off x="911465" y="4982575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EPS-SG </a:t>
            </a: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3MI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913196" y="190279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MTG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FCI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81" name="Flowchart: Process 80"/>
          <p:cNvSpPr/>
          <p:nvPr/>
        </p:nvSpPr>
        <p:spPr bwMode="auto">
          <a:xfrm rot="16200000">
            <a:off x="7693477" y="3531337"/>
            <a:ext cx="4803231" cy="230593"/>
          </a:xfrm>
          <a:prstGeom prst="flowChartProcess">
            <a:avLst/>
          </a:prstGeom>
          <a:gradFill>
            <a:gsLst>
              <a:gs pos="0">
                <a:schemeClr val="accent4">
                  <a:lumMod val="30000"/>
                  <a:lumOff val="70000"/>
                </a:schemeClr>
              </a:gs>
              <a:gs pos="97000">
                <a:schemeClr val="accent4">
                  <a:alpha val="37000"/>
                  <a:lumMod val="5000"/>
                  <a:lumOff val="95000"/>
                </a:scheme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E5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Thermal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E5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channels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E5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0479575" y="1338316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MSG </a:t>
            </a:r>
            <a:r>
              <a:rPr kumimoji="0" lang="en-GB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SEVIRI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83" name="Oval 82"/>
          <p:cNvSpPr/>
          <p:nvPr/>
        </p:nvSpPr>
        <p:spPr bwMode="auto">
          <a:xfrm>
            <a:off x="10496191" y="1960722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MTG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FCI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84" name="Oval 83"/>
          <p:cNvSpPr/>
          <p:nvPr/>
        </p:nvSpPr>
        <p:spPr bwMode="auto">
          <a:xfrm>
            <a:off x="10483885" y="2597442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S3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SLSTR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10496191" y="3219848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AVHRR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86" name="Oval 85"/>
          <p:cNvSpPr/>
          <p:nvPr/>
        </p:nvSpPr>
        <p:spPr bwMode="auto">
          <a:xfrm>
            <a:off x="10477239" y="3855466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EPS-SG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87" name="Oval 86"/>
          <p:cNvSpPr/>
          <p:nvPr/>
        </p:nvSpPr>
        <p:spPr bwMode="auto">
          <a:xfrm>
            <a:off x="10483885" y="4491463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EPS-SG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MWI/ICI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MW</a:t>
            </a:r>
          </a:p>
        </p:txBody>
      </p:sp>
      <p:sp>
        <p:nvSpPr>
          <p:cNvPr id="88" name="Oval 87"/>
          <p:cNvSpPr/>
          <p:nvPr/>
        </p:nvSpPr>
        <p:spPr bwMode="auto">
          <a:xfrm>
            <a:off x="918213" y="560678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CO2M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CLIM</a:t>
            </a: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&amp; </a:t>
            </a: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MAP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910287" y="3739379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EPS-SG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90" name="Flowchart: Terminator 89"/>
          <p:cNvSpPr/>
          <p:nvPr/>
        </p:nvSpPr>
        <p:spPr bwMode="auto">
          <a:xfrm>
            <a:off x="8463872" y="4164898"/>
            <a:ext cx="1316120" cy="322861"/>
          </a:xfrm>
          <a:prstGeom prst="flowChartTerminator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Pre-Colocation Tool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91" name="Elbow Connector 90"/>
          <p:cNvCxnSpPr>
            <a:stCxn id="106" idx="6"/>
            <a:endCxn id="90" idx="1"/>
          </p:cNvCxnSpPr>
          <p:nvPr/>
        </p:nvCxnSpPr>
        <p:spPr bwMode="auto">
          <a:xfrm>
            <a:off x="8019777" y="4325139"/>
            <a:ext cx="444095" cy="1190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2" name="Flowchart: Terminator 91"/>
          <p:cNvSpPr/>
          <p:nvPr/>
        </p:nvSpPr>
        <p:spPr bwMode="auto">
          <a:xfrm>
            <a:off x="8164634" y="4625121"/>
            <a:ext cx="1316120" cy="322861"/>
          </a:xfrm>
          <a:prstGeom prst="flowChartTerminator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Colocation Tool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93" name="Elbow Connector 92"/>
          <p:cNvCxnSpPr>
            <a:stCxn id="109" idx="6"/>
            <a:endCxn id="92" idx="1"/>
          </p:cNvCxnSpPr>
          <p:nvPr/>
        </p:nvCxnSpPr>
        <p:spPr bwMode="auto">
          <a:xfrm>
            <a:off x="7724986" y="4785928"/>
            <a:ext cx="439648" cy="624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4" name="Flowchart: Terminator 93"/>
          <p:cNvSpPr/>
          <p:nvPr/>
        </p:nvSpPr>
        <p:spPr bwMode="auto">
          <a:xfrm>
            <a:off x="7677502" y="5543617"/>
            <a:ext cx="1316120" cy="322861"/>
          </a:xfrm>
          <a:prstGeom prst="flowChartTerminator">
            <a:avLst/>
          </a:prstGeom>
          <a:solidFill>
            <a:srgbClr val="FFFFFF"/>
          </a:solidFill>
          <a:ln w="3175" cap="flat" cmpd="sng" algn="ctr">
            <a:solidFill>
              <a:srgbClr val="00256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Subsetter Tool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95" name="Elbow Connector 94"/>
          <p:cNvCxnSpPr>
            <a:stCxn id="100" idx="4"/>
            <a:endCxn id="94" idx="1"/>
          </p:cNvCxnSpPr>
          <p:nvPr/>
        </p:nvCxnSpPr>
        <p:spPr bwMode="auto">
          <a:xfrm rot="16200000" flipH="1">
            <a:off x="7105165" y="5132711"/>
            <a:ext cx="63264" cy="1081410"/>
          </a:xfrm>
          <a:prstGeom prst="bentConnector2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6" name="Flowchart: Terminator 95"/>
          <p:cNvSpPr/>
          <p:nvPr/>
        </p:nvSpPr>
        <p:spPr bwMode="auto">
          <a:xfrm>
            <a:off x="7972048" y="5080245"/>
            <a:ext cx="1316120" cy="322861"/>
          </a:xfrm>
          <a:prstGeom prst="flowChartTerminator">
            <a:avLst/>
          </a:prstGeom>
          <a:solidFill>
            <a:srgbClr val="FFFFFF"/>
          </a:solidFill>
          <a:ln w="3175" cap="flat" cmpd="sng" algn="ctr">
            <a:solidFill>
              <a:srgbClr val="00256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Data-Fusion Tool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97" name="Elbow Connector 96"/>
          <p:cNvCxnSpPr>
            <a:stCxn id="103" idx="6"/>
            <a:endCxn id="96" idx="1"/>
          </p:cNvCxnSpPr>
          <p:nvPr/>
        </p:nvCxnSpPr>
        <p:spPr bwMode="auto">
          <a:xfrm>
            <a:off x="7326279" y="5144737"/>
            <a:ext cx="645769" cy="96939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6343490" y="5119784"/>
            <a:ext cx="505204" cy="522000"/>
            <a:chOff x="5939299" y="4317894"/>
            <a:chExt cx="505204" cy="522000"/>
          </a:xfrm>
        </p:grpSpPr>
        <p:pic>
          <p:nvPicPr>
            <p:cNvPr id="99" name="Picture 6" descr="Tool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"/>
            <a:stretch/>
          </p:blipFill>
          <p:spPr bwMode="auto">
            <a:xfrm>
              <a:off x="5939299" y="4324115"/>
              <a:ext cx="505204" cy="5155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Oval 99"/>
            <p:cNvSpPr/>
            <p:nvPr/>
          </p:nvSpPr>
          <p:spPr bwMode="auto">
            <a:xfrm>
              <a:off x="5939901" y="4317894"/>
              <a:ext cx="504000" cy="52200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SUBTL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821677" y="4883737"/>
            <a:ext cx="505204" cy="522000"/>
            <a:chOff x="5939299" y="4317894"/>
            <a:chExt cx="505204" cy="522000"/>
          </a:xfrm>
        </p:grpSpPr>
        <p:pic>
          <p:nvPicPr>
            <p:cNvPr id="102" name="Picture 6" descr="Tool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"/>
            <a:stretch/>
          </p:blipFill>
          <p:spPr bwMode="auto">
            <a:xfrm>
              <a:off x="5939299" y="4324115"/>
              <a:ext cx="505204" cy="5155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Oval 102"/>
            <p:cNvSpPr/>
            <p:nvPr/>
          </p:nvSpPr>
          <p:spPr bwMode="auto">
            <a:xfrm>
              <a:off x="5939901" y="4317894"/>
              <a:ext cx="504000" cy="52200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DFTL</a:t>
              </a:r>
              <a:endPara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515175" y="4064139"/>
            <a:ext cx="505204" cy="522000"/>
            <a:chOff x="5939299" y="4317894"/>
            <a:chExt cx="505204" cy="522000"/>
          </a:xfrm>
        </p:grpSpPr>
        <p:pic>
          <p:nvPicPr>
            <p:cNvPr id="105" name="Picture 6" descr="Tool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"/>
            <a:stretch/>
          </p:blipFill>
          <p:spPr bwMode="auto">
            <a:xfrm>
              <a:off x="5939299" y="4324115"/>
              <a:ext cx="505204" cy="5155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Oval 105"/>
            <p:cNvSpPr/>
            <p:nvPr/>
          </p:nvSpPr>
          <p:spPr bwMode="auto">
            <a:xfrm>
              <a:off x="5939901" y="4317894"/>
              <a:ext cx="504000" cy="52200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PCOLT</a:t>
              </a:r>
              <a:endPara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220384" y="4524928"/>
            <a:ext cx="505204" cy="522000"/>
            <a:chOff x="5939299" y="4317894"/>
            <a:chExt cx="505204" cy="522000"/>
          </a:xfrm>
        </p:grpSpPr>
        <p:pic>
          <p:nvPicPr>
            <p:cNvPr id="108" name="Picture 6" descr="Tool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"/>
            <a:stretch/>
          </p:blipFill>
          <p:spPr bwMode="auto">
            <a:xfrm>
              <a:off x="5939299" y="4324115"/>
              <a:ext cx="505204" cy="5155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Oval 108"/>
            <p:cNvSpPr/>
            <p:nvPr/>
          </p:nvSpPr>
          <p:spPr bwMode="auto">
            <a:xfrm>
              <a:off x="5939901" y="4317894"/>
              <a:ext cx="504000" cy="52200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COLT</a:t>
              </a:r>
              <a:endPara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302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707571" y="987250"/>
            <a:ext cx="914400" cy="5304692"/>
          </a:xfrm>
          <a:prstGeom prst="roundRect">
            <a:avLst>
              <a:gd name="adj" fmla="val 21429"/>
            </a:avLst>
          </a:prstGeom>
          <a:solidFill>
            <a:srgbClr val="FFFF00"/>
          </a:solidFill>
          <a:ln w="9525" cap="flat" cmpd="sng" algn="ctr">
            <a:solidFill>
              <a:schemeClr val="bg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" name="Flowchart: Process 3"/>
          <p:cNvSpPr/>
          <p:nvPr/>
        </p:nvSpPr>
        <p:spPr bwMode="auto">
          <a:xfrm>
            <a:off x="502920" y="1019908"/>
            <a:ext cx="1330892" cy="301882"/>
          </a:xfrm>
          <a:prstGeom prst="flowChartProcess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Instruments</a:t>
            </a:r>
          </a:p>
        </p:txBody>
      </p:sp>
      <p:sp>
        <p:nvSpPr>
          <p:cNvPr id="5" name="Flowchart: Process 4"/>
          <p:cNvSpPr/>
          <p:nvPr/>
        </p:nvSpPr>
        <p:spPr bwMode="auto">
          <a:xfrm>
            <a:off x="10101716" y="1059131"/>
            <a:ext cx="1409683" cy="235216"/>
          </a:xfrm>
          <a:prstGeom prst="flowChartProcess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E5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Instruments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E5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01364" y="1100518"/>
            <a:ext cx="7954244" cy="5016148"/>
            <a:chOff x="2733358" y="1077865"/>
            <a:chExt cx="7954244" cy="5016148"/>
          </a:xfrm>
        </p:grpSpPr>
        <p:sp>
          <p:nvSpPr>
            <p:cNvPr id="7" name="Flowchart: Terminator 6"/>
            <p:cNvSpPr/>
            <p:nvPr/>
          </p:nvSpPr>
          <p:spPr bwMode="auto">
            <a:xfrm>
              <a:off x="2810390" y="2666067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Lunar Calibration</a:t>
              </a:r>
            </a:p>
          </p:txBody>
        </p:sp>
        <p:sp>
          <p:nvSpPr>
            <p:cNvPr id="8" name="Flowchart: Terminator 7"/>
            <p:cNvSpPr/>
            <p:nvPr/>
          </p:nvSpPr>
          <p:spPr bwMode="auto">
            <a:xfrm>
              <a:off x="3152236" y="1839187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Desert Calibration</a:t>
              </a:r>
            </a:p>
          </p:txBody>
        </p:sp>
        <p:sp>
          <p:nvSpPr>
            <p:cNvPr id="9" name="Flowchart: Terminator 8"/>
            <p:cNvSpPr/>
            <p:nvPr/>
          </p:nvSpPr>
          <p:spPr bwMode="auto">
            <a:xfrm>
              <a:off x="3828481" y="1077865"/>
              <a:ext cx="1316120" cy="322861"/>
            </a:xfrm>
            <a:prstGeom prst="flowChartTerminator">
              <a:avLst/>
            </a:prstGeom>
            <a:pattFill prst="lgConfetti">
              <a:fgClr>
                <a:srgbClr val="FFC000"/>
              </a:fgClr>
              <a:bgClr>
                <a:srgbClr val="FFFFAB"/>
              </a:bgClr>
            </a:patt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DCC Calibration</a:t>
              </a:r>
            </a:p>
          </p:txBody>
        </p:sp>
        <p:sp>
          <p:nvSpPr>
            <p:cNvPr id="10" name="Flowchart: Terminator 9"/>
            <p:cNvSpPr/>
            <p:nvPr/>
          </p:nvSpPr>
          <p:spPr bwMode="auto">
            <a:xfrm>
              <a:off x="2733358" y="3260010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Lunar Inter-Calibration</a:t>
              </a:r>
            </a:p>
          </p:txBody>
        </p:sp>
        <p:sp>
          <p:nvSpPr>
            <p:cNvPr id="11" name="Flowchart: Terminator 10"/>
            <p:cNvSpPr/>
            <p:nvPr/>
          </p:nvSpPr>
          <p:spPr bwMode="auto">
            <a:xfrm>
              <a:off x="2953049" y="2244719"/>
              <a:ext cx="1316120" cy="322861"/>
            </a:xfrm>
            <a:prstGeom prst="flowChartTerminator">
              <a:avLst/>
            </a:prstGeom>
            <a:solidFill>
              <a:srgbClr val="FFFF00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Inter-Calibration Blender</a:t>
              </a:r>
            </a:p>
          </p:txBody>
        </p:sp>
        <p:sp>
          <p:nvSpPr>
            <p:cNvPr id="12" name="Flowchart: Terminator 11"/>
            <p:cNvSpPr/>
            <p:nvPr/>
          </p:nvSpPr>
          <p:spPr bwMode="auto">
            <a:xfrm>
              <a:off x="3442078" y="1457789"/>
              <a:ext cx="1316120" cy="322861"/>
            </a:xfrm>
            <a:prstGeom prst="flowChartTerminator">
              <a:avLst/>
            </a:prstGeom>
            <a:solidFill>
              <a:srgbClr val="FFFF00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DCC Inter- Calibration</a:t>
              </a:r>
            </a:p>
          </p:txBody>
        </p:sp>
        <p:sp>
          <p:nvSpPr>
            <p:cNvPr id="13" name="Flowchart: Terminator 12"/>
            <p:cNvSpPr/>
            <p:nvPr/>
          </p:nvSpPr>
          <p:spPr bwMode="auto">
            <a:xfrm>
              <a:off x="2937680" y="4374003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Rayleigh Calibration System</a:t>
              </a:r>
            </a:p>
          </p:txBody>
        </p:sp>
        <p:sp>
          <p:nvSpPr>
            <p:cNvPr id="14" name="Flowchart: Terminator 13"/>
            <p:cNvSpPr/>
            <p:nvPr/>
          </p:nvSpPr>
          <p:spPr bwMode="auto">
            <a:xfrm>
              <a:off x="2778483" y="3847465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Rayleigh Inter-Calibration System </a:t>
              </a:r>
            </a:p>
          </p:txBody>
        </p:sp>
        <p:sp>
          <p:nvSpPr>
            <p:cNvPr id="15" name="Flowchart: Terminator 14"/>
            <p:cNvSpPr/>
            <p:nvPr/>
          </p:nvSpPr>
          <p:spPr bwMode="auto">
            <a:xfrm>
              <a:off x="8936945" y="1715687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Imager-Hyperspectral Inter-Calibration</a:t>
              </a:r>
            </a:p>
          </p:txBody>
        </p:sp>
        <p:sp>
          <p:nvSpPr>
            <p:cNvPr id="16" name="Flowchart: Terminator 15"/>
            <p:cNvSpPr/>
            <p:nvPr/>
          </p:nvSpPr>
          <p:spPr bwMode="auto">
            <a:xfrm>
              <a:off x="9288024" y="2661261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NWP Calibration</a:t>
              </a:r>
            </a:p>
          </p:txBody>
        </p:sp>
        <p:sp>
          <p:nvSpPr>
            <p:cNvPr id="17" name="Flowchart: Terminator 16"/>
            <p:cNvSpPr/>
            <p:nvPr/>
          </p:nvSpPr>
          <p:spPr bwMode="auto">
            <a:xfrm>
              <a:off x="9138529" y="2147495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Imager-Imager Inter-Calibration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871080" y="2048948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10000"/>
                    <a:lumOff val="90000"/>
                  </a:schemeClr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ICBS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644757" y="1623093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IHICS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8056621" y="2058147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IIICS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8327087" y="2572609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NWPC</a:t>
              </a:r>
            </a:p>
          </p:txBody>
        </p:sp>
        <p:sp>
          <p:nvSpPr>
            <p:cNvPr id="22" name="Flowchart: Terminator 21"/>
            <p:cNvSpPr/>
            <p:nvPr/>
          </p:nvSpPr>
          <p:spPr bwMode="auto">
            <a:xfrm>
              <a:off x="3160984" y="4818086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Ray-Matching Inter-Calibration System</a:t>
              </a:r>
            </a:p>
          </p:txBody>
        </p:sp>
        <p:sp>
          <p:nvSpPr>
            <p:cNvPr id="23" name="Flowchart: Terminator 22"/>
            <p:cNvSpPr/>
            <p:nvPr/>
          </p:nvSpPr>
          <p:spPr bwMode="auto">
            <a:xfrm>
              <a:off x="9371482" y="3235320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NWP Inter-Calibration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8431698" y="3146266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NWPIC</a:t>
              </a:r>
            </a:p>
          </p:txBody>
        </p:sp>
        <p:sp>
          <p:nvSpPr>
            <p:cNvPr id="25" name="Flowchart: Terminator 24"/>
            <p:cNvSpPr/>
            <p:nvPr/>
          </p:nvSpPr>
          <p:spPr bwMode="auto">
            <a:xfrm>
              <a:off x="3551763" y="5311608"/>
              <a:ext cx="1316120" cy="322861"/>
            </a:xfrm>
            <a:prstGeom prst="flowChartTerminator">
              <a:avLst/>
            </a:prstGeom>
            <a:solidFill>
              <a:srgbClr val="FFFF00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DCC Extraction Module</a:t>
              </a:r>
            </a:p>
          </p:txBody>
        </p:sp>
        <p:sp>
          <p:nvSpPr>
            <p:cNvPr id="26" name="Flowchart: Terminator 25"/>
            <p:cNvSpPr/>
            <p:nvPr/>
          </p:nvSpPr>
          <p:spPr bwMode="auto">
            <a:xfrm>
              <a:off x="4134823" y="5771152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Lunar Extraction Module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281559" y="1633700"/>
              <a:ext cx="507289" cy="514789"/>
              <a:chOff x="1689528" y="2724411"/>
              <a:chExt cx="507289" cy="514789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72" name="Picture 14" descr="Download Desert PNG Image for Fre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528" y="2724411"/>
                <a:ext cx="507289" cy="514789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Oval 72"/>
              <p:cNvSpPr/>
              <p:nvPr/>
            </p:nvSpPr>
            <p:spPr bwMode="auto">
              <a:xfrm>
                <a:off x="1689528" y="2735200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DECS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775357" y="1374702"/>
              <a:ext cx="507579" cy="504000"/>
              <a:chOff x="697818" y="1709408"/>
              <a:chExt cx="507579" cy="50400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70" name="Picture 2" descr="Cloud png by TheStockWarehouse on Deviant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818" y="1717526"/>
                <a:ext cx="507579" cy="49227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Oval 70"/>
              <p:cNvSpPr/>
              <p:nvPr/>
            </p:nvSpPr>
            <p:spPr bwMode="auto">
              <a:xfrm>
                <a:off x="697819" y="1709408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DCCICS</a:t>
                </a:r>
                <a:endPara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346360" y="1256523"/>
              <a:ext cx="507579" cy="504000"/>
              <a:chOff x="697818" y="1709408"/>
              <a:chExt cx="507579" cy="50400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68" name="Picture 2" descr="Cloud png by TheStockWarehouse on Deviant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818" y="1717526"/>
                <a:ext cx="507579" cy="49227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Oval 68"/>
              <p:cNvSpPr/>
              <p:nvPr/>
            </p:nvSpPr>
            <p:spPr bwMode="auto">
              <a:xfrm>
                <a:off x="697819" y="1709408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DCCCS</a:t>
                </a:r>
                <a:endPara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572470" y="2534946"/>
              <a:ext cx="553785" cy="575493"/>
              <a:chOff x="525770" y="1991963"/>
              <a:chExt cx="553785" cy="575493"/>
            </a:xfrm>
          </p:grpSpPr>
          <p:pic>
            <p:nvPicPr>
              <p:cNvPr id="66" name="Picture 16" descr="Moon PNG Image | Png images, Png aesthetic,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70" y="1991963"/>
                <a:ext cx="553785" cy="575493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Oval 66"/>
              <p:cNvSpPr/>
              <p:nvPr/>
            </p:nvSpPr>
            <p:spPr bwMode="auto">
              <a:xfrm>
                <a:off x="547280" y="2016355"/>
                <a:ext cx="504000" cy="522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LCS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461973" y="3138451"/>
              <a:ext cx="553785" cy="571481"/>
              <a:chOff x="523389" y="1997789"/>
              <a:chExt cx="553785" cy="571481"/>
            </a:xfrm>
          </p:grpSpPr>
          <p:pic>
            <p:nvPicPr>
              <p:cNvPr id="64" name="Picture 16" descr="Moon PNG Image | Png images, Png aesthetic, 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389" y="1997789"/>
                <a:ext cx="553785" cy="571481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Oval 64"/>
              <p:cNvSpPr/>
              <p:nvPr/>
            </p:nvSpPr>
            <p:spPr bwMode="auto">
              <a:xfrm>
                <a:off x="547280" y="2016355"/>
                <a:ext cx="504000" cy="522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LICS</a:t>
                </a: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167066" y="4722768"/>
              <a:ext cx="518874" cy="504000"/>
              <a:chOff x="1261586" y="4397371"/>
              <a:chExt cx="518874" cy="504000"/>
            </a:xfrm>
          </p:grpSpPr>
          <p:pic>
            <p:nvPicPr>
              <p:cNvPr id="62" name="Picture 2" descr="H:\MY DOCUMENTS\plots\GEO-LEO-collocations_480px_V01_2012-02-02.gif"/>
              <p:cNvPicPr>
                <a:picLocks noChangeArrowheads="1"/>
              </p:cNvPicPr>
              <p:nvPr/>
            </p:nvPicPr>
            <p:blipFill rotWithShape="1">
              <a:blip r:embed="rId7" cstate="print"/>
              <a:srcRect l="780" t="5823" r="1346" b="7188"/>
              <a:stretch/>
            </p:blipFill>
            <p:spPr bwMode="auto">
              <a:xfrm>
                <a:off x="1261586" y="4419599"/>
                <a:ext cx="518874" cy="468123"/>
              </a:xfrm>
              <a:prstGeom prst="ellipse">
                <a:avLst/>
              </a:prstGeom>
              <a:noFill/>
            </p:spPr>
          </p:pic>
          <p:sp>
            <p:nvSpPr>
              <p:cNvPr id="63" name="Oval 62"/>
              <p:cNvSpPr/>
              <p:nvPr/>
            </p:nvSpPr>
            <p:spPr bwMode="auto">
              <a:xfrm>
                <a:off x="1269023" y="4397371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RAYMICS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796361" y="4283434"/>
              <a:ext cx="504000" cy="505842"/>
              <a:chOff x="1625936" y="3501162"/>
              <a:chExt cx="504000" cy="505842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7446" y="3501162"/>
                <a:ext cx="501372" cy="505842"/>
              </a:xfrm>
              <a:prstGeom prst="ellipse">
                <a:avLst/>
              </a:prstGeom>
            </p:spPr>
          </p:pic>
          <p:sp>
            <p:nvSpPr>
              <p:cNvPr id="61" name="Oval 60"/>
              <p:cNvSpPr/>
              <p:nvPr/>
            </p:nvSpPr>
            <p:spPr bwMode="auto">
              <a:xfrm>
                <a:off x="1625936" y="3501162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RAYCS</a:t>
                </a: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561434" y="3756896"/>
              <a:ext cx="504000" cy="505842"/>
              <a:chOff x="1625936" y="3501162"/>
              <a:chExt cx="504000" cy="505842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7446" y="3501162"/>
                <a:ext cx="501372" cy="505842"/>
              </a:xfrm>
              <a:prstGeom prst="ellipse">
                <a:avLst/>
              </a:prstGeom>
            </p:spPr>
          </p:pic>
          <p:sp>
            <p:nvSpPr>
              <p:cNvPr id="59" name="Oval 58"/>
              <p:cNvSpPr/>
              <p:nvPr/>
            </p:nvSpPr>
            <p:spPr bwMode="auto">
              <a:xfrm>
                <a:off x="1625936" y="3501162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RAYICS</a:t>
                </a:r>
                <a:endPara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675335" y="5033801"/>
              <a:ext cx="507579" cy="504000"/>
              <a:chOff x="697818" y="1709408"/>
              <a:chExt cx="507579" cy="50400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56" name="Picture 2" descr="Cloud png by TheStockWarehouse on Deviant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818" y="1717526"/>
                <a:ext cx="507579" cy="49227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Oval 56"/>
              <p:cNvSpPr/>
              <p:nvPr/>
            </p:nvSpPr>
            <p:spPr bwMode="auto">
              <a:xfrm>
                <a:off x="697819" y="1709408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DCCXTRM</a:t>
                </a:r>
                <a:endPara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210795" y="5162345"/>
              <a:ext cx="553785" cy="560542"/>
              <a:chOff x="523389" y="1997790"/>
              <a:chExt cx="553785" cy="560542"/>
            </a:xfrm>
          </p:grpSpPr>
          <p:pic>
            <p:nvPicPr>
              <p:cNvPr id="54" name="Picture 16" descr="Moon PNG Image | Png images, Png aesthetic, 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389" y="1997790"/>
                <a:ext cx="553785" cy="560542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Oval 54"/>
              <p:cNvSpPr/>
              <p:nvPr/>
            </p:nvSpPr>
            <p:spPr bwMode="auto">
              <a:xfrm>
                <a:off x="547280" y="2016355"/>
                <a:ext cx="504000" cy="522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LXTRM</a:t>
                </a: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sp>
          <p:nvSpPr>
            <p:cNvPr id="37" name="Donut 36"/>
            <p:cNvSpPr/>
            <p:nvPr/>
          </p:nvSpPr>
          <p:spPr bwMode="auto">
            <a:xfrm>
              <a:off x="4993584" y="1766449"/>
              <a:ext cx="3420000" cy="3420000"/>
            </a:xfrm>
            <a:prstGeom prst="donut">
              <a:avLst>
                <a:gd name="adj" fmla="val 34567"/>
              </a:avLst>
            </a:prstGeom>
            <a:noFill/>
            <a:ln w="317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38" name="Elbow Connector 37"/>
            <p:cNvCxnSpPr>
              <a:stCxn id="68" idx="0"/>
              <a:endCxn id="9" idx="3"/>
            </p:cNvCxnSpPr>
            <p:nvPr/>
          </p:nvCxnSpPr>
          <p:spPr bwMode="auto">
            <a:xfrm rot="16200000" flipV="1">
              <a:off x="5859704" y="524194"/>
              <a:ext cx="25345" cy="1455549"/>
            </a:xfrm>
            <a:prstGeom prst="bentConnector2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71" idx="2"/>
              <a:endCxn id="12" idx="3"/>
            </p:cNvCxnSpPr>
            <p:nvPr/>
          </p:nvCxnSpPr>
          <p:spPr bwMode="auto">
            <a:xfrm rot="10800000">
              <a:off x="4758198" y="1619220"/>
              <a:ext cx="1017160" cy="7482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73" idx="2"/>
              <a:endCxn id="8" idx="3"/>
            </p:cNvCxnSpPr>
            <p:nvPr/>
          </p:nvCxnSpPr>
          <p:spPr bwMode="auto">
            <a:xfrm rot="10800000" flipV="1">
              <a:off x="4468357" y="1896488"/>
              <a:ext cx="813203" cy="104129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18" idx="2"/>
              <a:endCxn id="11" idx="3"/>
            </p:cNvCxnSpPr>
            <p:nvPr/>
          </p:nvCxnSpPr>
          <p:spPr bwMode="auto">
            <a:xfrm rot="10800000" flipV="1">
              <a:off x="4269170" y="2300948"/>
              <a:ext cx="601911" cy="105202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66" idx="2"/>
              <a:endCxn id="7" idx="3"/>
            </p:cNvCxnSpPr>
            <p:nvPr/>
          </p:nvCxnSpPr>
          <p:spPr bwMode="auto">
            <a:xfrm rot="10800000" flipV="1">
              <a:off x="4126510" y="2822692"/>
              <a:ext cx="445960" cy="4805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64" idx="2"/>
              <a:endCxn id="10" idx="3"/>
            </p:cNvCxnSpPr>
            <p:nvPr/>
          </p:nvCxnSpPr>
          <p:spPr bwMode="auto">
            <a:xfrm rot="10800000">
              <a:off x="4049479" y="3421442"/>
              <a:ext cx="412495" cy="275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58" idx="2"/>
              <a:endCxn id="14" idx="3"/>
            </p:cNvCxnSpPr>
            <p:nvPr/>
          </p:nvCxnSpPr>
          <p:spPr bwMode="auto">
            <a:xfrm rot="10800000">
              <a:off x="4094604" y="4008897"/>
              <a:ext cx="468341" cy="92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60" idx="2"/>
              <a:endCxn id="13" idx="3"/>
            </p:cNvCxnSpPr>
            <p:nvPr/>
          </p:nvCxnSpPr>
          <p:spPr bwMode="auto">
            <a:xfrm rot="10800000">
              <a:off x="4253801" y="4535435"/>
              <a:ext cx="544071" cy="92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62" idx="2"/>
              <a:endCxn id="22" idx="3"/>
            </p:cNvCxnSpPr>
            <p:nvPr/>
          </p:nvCxnSpPr>
          <p:spPr bwMode="auto">
            <a:xfrm rot="10800000" flipV="1">
              <a:off x="4477104" y="4979057"/>
              <a:ext cx="689962" cy="459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57" idx="3"/>
              <a:endCxn id="25" idx="3"/>
            </p:cNvCxnSpPr>
            <p:nvPr/>
          </p:nvCxnSpPr>
          <p:spPr bwMode="auto">
            <a:xfrm rot="5400000">
              <a:off x="5303991" y="5027884"/>
              <a:ext cx="9047" cy="881262"/>
            </a:xfrm>
            <a:prstGeom prst="bentConnector4">
              <a:avLst>
                <a:gd name="adj1" fmla="val 137825"/>
                <a:gd name="adj2" fmla="val 54188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54" idx="4"/>
              <a:endCxn id="26" idx="3"/>
            </p:cNvCxnSpPr>
            <p:nvPr/>
          </p:nvCxnSpPr>
          <p:spPr bwMode="auto">
            <a:xfrm rot="5400000">
              <a:off x="5864468" y="5309363"/>
              <a:ext cx="209696" cy="1036745"/>
            </a:xfrm>
            <a:prstGeom prst="bentConnector2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24" idx="6"/>
              <a:endCxn id="23" idx="1"/>
            </p:cNvCxnSpPr>
            <p:nvPr/>
          </p:nvCxnSpPr>
          <p:spPr bwMode="auto">
            <a:xfrm flipV="1">
              <a:off x="8935698" y="3396751"/>
              <a:ext cx="435784" cy="1515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21" idx="6"/>
              <a:endCxn id="16" idx="1"/>
            </p:cNvCxnSpPr>
            <p:nvPr/>
          </p:nvCxnSpPr>
          <p:spPr bwMode="auto">
            <a:xfrm flipV="1">
              <a:off x="8831087" y="2822692"/>
              <a:ext cx="456937" cy="1917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20" idx="6"/>
              <a:endCxn id="17" idx="1"/>
            </p:cNvCxnSpPr>
            <p:nvPr/>
          </p:nvCxnSpPr>
          <p:spPr bwMode="auto">
            <a:xfrm flipV="1">
              <a:off x="8560621" y="2308926"/>
              <a:ext cx="577908" cy="122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>
              <a:stCxn id="19" idx="6"/>
              <a:endCxn id="15" idx="1"/>
            </p:cNvCxnSpPr>
            <p:nvPr/>
          </p:nvCxnSpPr>
          <p:spPr bwMode="auto">
            <a:xfrm>
              <a:off x="8148757" y="1875093"/>
              <a:ext cx="788188" cy="2025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3" name="Flowchart: Terminator 52"/>
            <p:cNvSpPr/>
            <p:nvPr/>
          </p:nvSpPr>
          <p:spPr bwMode="auto">
            <a:xfrm>
              <a:off x="6144657" y="3072855"/>
              <a:ext cx="1152852" cy="936040"/>
            </a:xfrm>
            <a:prstGeom prst="flowChartTerminator">
              <a:avLst/>
            </a:prstGeom>
            <a:noFill/>
            <a:ln w="317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MICMICS 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CPMs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Flowchart: Process 73"/>
          <p:cNvSpPr/>
          <p:nvPr/>
        </p:nvSpPr>
        <p:spPr bwMode="auto">
          <a:xfrm rot="16200000">
            <a:off x="-524497" y="3533975"/>
            <a:ext cx="4803231" cy="230593"/>
          </a:xfrm>
          <a:prstGeom prst="flowChartProcess">
            <a:avLst/>
          </a:prstGeom>
          <a:gradFill>
            <a:gsLst>
              <a:gs pos="0">
                <a:schemeClr val="bg1">
                  <a:lumMod val="9000"/>
                  <a:lumOff val="91000"/>
                </a:schemeClr>
              </a:gs>
              <a:gs pos="100000">
                <a:schemeClr val="bg1">
                  <a:alpha val="37000"/>
                  <a:lumMod val="5000"/>
                  <a:lumOff val="95000"/>
                </a:scheme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VIS/NIR channels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918213" y="1275318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MSG </a:t>
            </a:r>
            <a:r>
              <a:rPr kumimoji="0" lang="en-GB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SEVIRI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915961" y="251350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S3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SLSTR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&amp;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OLCI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77" name="Oval 76"/>
          <p:cNvSpPr/>
          <p:nvPr/>
        </p:nvSpPr>
        <p:spPr bwMode="auto">
          <a:xfrm>
            <a:off x="910591" y="3120343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MTG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</a:t>
            </a:r>
          </a:p>
        </p:txBody>
      </p:sp>
      <p:sp>
        <p:nvSpPr>
          <p:cNvPr id="78" name="Oval 77"/>
          <p:cNvSpPr/>
          <p:nvPr/>
        </p:nvSpPr>
        <p:spPr bwMode="auto">
          <a:xfrm>
            <a:off x="915961" y="435837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 </a:t>
            </a:r>
            <a:r>
              <a:rPr kumimoji="0" lang="en-GB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AVHRR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VIS/NIR</a:t>
            </a:r>
          </a:p>
        </p:txBody>
      </p:sp>
      <p:sp>
        <p:nvSpPr>
          <p:cNvPr id="79" name="Oval 78"/>
          <p:cNvSpPr/>
          <p:nvPr/>
        </p:nvSpPr>
        <p:spPr bwMode="auto">
          <a:xfrm>
            <a:off x="911465" y="4982575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EPS-SG </a:t>
            </a: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3MI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913196" y="190279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MTG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FCI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81" name="Flowchart: Process 80"/>
          <p:cNvSpPr/>
          <p:nvPr/>
        </p:nvSpPr>
        <p:spPr bwMode="auto">
          <a:xfrm rot="16200000">
            <a:off x="7693477" y="3531337"/>
            <a:ext cx="4803231" cy="230593"/>
          </a:xfrm>
          <a:prstGeom prst="flowChartProcess">
            <a:avLst/>
          </a:prstGeom>
          <a:gradFill>
            <a:gsLst>
              <a:gs pos="0">
                <a:schemeClr val="accent4">
                  <a:lumMod val="30000"/>
                  <a:lumOff val="70000"/>
                </a:schemeClr>
              </a:gs>
              <a:gs pos="97000">
                <a:schemeClr val="accent4">
                  <a:alpha val="37000"/>
                  <a:lumMod val="5000"/>
                  <a:lumOff val="95000"/>
                </a:scheme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E5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Thermal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E5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channels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E5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0479575" y="1338316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MSG </a:t>
            </a:r>
            <a:r>
              <a:rPr kumimoji="0" lang="en-GB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SEVIRI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83" name="Oval 82"/>
          <p:cNvSpPr/>
          <p:nvPr/>
        </p:nvSpPr>
        <p:spPr bwMode="auto">
          <a:xfrm>
            <a:off x="10496191" y="1960722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MTG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FCI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84" name="Oval 83"/>
          <p:cNvSpPr/>
          <p:nvPr/>
        </p:nvSpPr>
        <p:spPr bwMode="auto">
          <a:xfrm>
            <a:off x="10483885" y="2597442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S3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SLSTR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10496191" y="3219848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AVHRR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86" name="Oval 85"/>
          <p:cNvSpPr/>
          <p:nvPr/>
        </p:nvSpPr>
        <p:spPr bwMode="auto">
          <a:xfrm>
            <a:off x="10477239" y="3855466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EPS-SG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87" name="Oval 86"/>
          <p:cNvSpPr/>
          <p:nvPr/>
        </p:nvSpPr>
        <p:spPr bwMode="auto">
          <a:xfrm>
            <a:off x="10483885" y="4491463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EPS-SG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MWI/ICI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MW</a:t>
            </a:r>
          </a:p>
        </p:txBody>
      </p:sp>
      <p:sp>
        <p:nvSpPr>
          <p:cNvPr id="88" name="Oval 87"/>
          <p:cNvSpPr/>
          <p:nvPr/>
        </p:nvSpPr>
        <p:spPr bwMode="auto">
          <a:xfrm>
            <a:off x="918213" y="560678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CO2M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CLIM</a:t>
            </a: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&amp; </a:t>
            </a: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MAP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910287" y="3739379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EPS-SG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90" name="Flowchart: Terminator 89"/>
          <p:cNvSpPr/>
          <p:nvPr/>
        </p:nvSpPr>
        <p:spPr bwMode="auto">
          <a:xfrm>
            <a:off x="8463872" y="4164898"/>
            <a:ext cx="1316120" cy="322861"/>
          </a:xfrm>
          <a:prstGeom prst="flowChartTerminator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Pre-Colocation Tool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91" name="Elbow Connector 90"/>
          <p:cNvCxnSpPr>
            <a:stCxn id="106" idx="6"/>
            <a:endCxn id="90" idx="1"/>
          </p:cNvCxnSpPr>
          <p:nvPr/>
        </p:nvCxnSpPr>
        <p:spPr bwMode="auto">
          <a:xfrm>
            <a:off x="8019777" y="4325139"/>
            <a:ext cx="444095" cy="1190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2" name="Flowchart: Terminator 91"/>
          <p:cNvSpPr/>
          <p:nvPr/>
        </p:nvSpPr>
        <p:spPr bwMode="auto">
          <a:xfrm>
            <a:off x="8164634" y="4625121"/>
            <a:ext cx="1316120" cy="322861"/>
          </a:xfrm>
          <a:prstGeom prst="flowChartTerminator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Colocation Tool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93" name="Elbow Connector 92"/>
          <p:cNvCxnSpPr>
            <a:stCxn id="109" idx="6"/>
            <a:endCxn id="92" idx="1"/>
          </p:cNvCxnSpPr>
          <p:nvPr/>
        </p:nvCxnSpPr>
        <p:spPr bwMode="auto">
          <a:xfrm>
            <a:off x="7724986" y="4785928"/>
            <a:ext cx="439648" cy="624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4" name="Flowchart: Terminator 93"/>
          <p:cNvSpPr/>
          <p:nvPr/>
        </p:nvSpPr>
        <p:spPr bwMode="auto">
          <a:xfrm>
            <a:off x="7677502" y="5543617"/>
            <a:ext cx="1316120" cy="322861"/>
          </a:xfrm>
          <a:prstGeom prst="flowChartTerminator">
            <a:avLst/>
          </a:prstGeom>
          <a:solidFill>
            <a:srgbClr val="FFFF00"/>
          </a:solidFill>
          <a:ln w="3175" cap="flat" cmpd="sng" algn="ctr">
            <a:solidFill>
              <a:srgbClr val="00256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Subsetter Tool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95" name="Elbow Connector 94"/>
          <p:cNvCxnSpPr>
            <a:stCxn id="100" idx="4"/>
            <a:endCxn id="94" idx="1"/>
          </p:cNvCxnSpPr>
          <p:nvPr/>
        </p:nvCxnSpPr>
        <p:spPr bwMode="auto">
          <a:xfrm rot="16200000" flipH="1">
            <a:off x="7105165" y="5132711"/>
            <a:ext cx="63264" cy="1081410"/>
          </a:xfrm>
          <a:prstGeom prst="bentConnector2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6" name="Flowchart: Terminator 95"/>
          <p:cNvSpPr/>
          <p:nvPr/>
        </p:nvSpPr>
        <p:spPr bwMode="auto">
          <a:xfrm>
            <a:off x="7972048" y="5080245"/>
            <a:ext cx="1316120" cy="322861"/>
          </a:xfrm>
          <a:prstGeom prst="flowChartTerminator">
            <a:avLst/>
          </a:prstGeom>
          <a:solidFill>
            <a:srgbClr val="FFFF00"/>
          </a:solidFill>
          <a:ln w="3175" cap="flat" cmpd="sng" algn="ctr">
            <a:solidFill>
              <a:srgbClr val="00256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Data-Fusion Tool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97" name="Elbow Connector 96"/>
          <p:cNvCxnSpPr>
            <a:stCxn id="103" idx="6"/>
            <a:endCxn id="96" idx="1"/>
          </p:cNvCxnSpPr>
          <p:nvPr/>
        </p:nvCxnSpPr>
        <p:spPr bwMode="auto">
          <a:xfrm>
            <a:off x="7326279" y="5144737"/>
            <a:ext cx="645769" cy="96939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6343490" y="5119784"/>
            <a:ext cx="505204" cy="522000"/>
            <a:chOff x="5939299" y="4317894"/>
            <a:chExt cx="505204" cy="522000"/>
          </a:xfrm>
        </p:grpSpPr>
        <p:pic>
          <p:nvPicPr>
            <p:cNvPr id="99" name="Picture 6" descr="Tool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"/>
            <a:stretch/>
          </p:blipFill>
          <p:spPr bwMode="auto">
            <a:xfrm>
              <a:off x="5939299" y="4324115"/>
              <a:ext cx="505204" cy="5155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Oval 99"/>
            <p:cNvSpPr/>
            <p:nvPr/>
          </p:nvSpPr>
          <p:spPr bwMode="auto">
            <a:xfrm>
              <a:off x="5939901" y="4317894"/>
              <a:ext cx="504000" cy="52200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SUBTL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821677" y="4883737"/>
            <a:ext cx="505204" cy="522000"/>
            <a:chOff x="5939299" y="4317894"/>
            <a:chExt cx="505204" cy="522000"/>
          </a:xfrm>
        </p:grpSpPr>
        <p:pic>
          <p:nvPicPr>
            <p:cNvPr id="102" name="Picture 6" descr="Tool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"/>
            <a:stretch/>
          </p:blipFill>
          <p:spPr bwMode="auto">
            <a:xfrm>
              <a:off x="5939299" y="4324115"/>
              <a:ext cx="505204" cy="5155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Oval 102"/>
            <p:cNvSpPr/>
            <p:nvPr/>
          </p:nvSpPr>
          <p:spPr bwMode="auto">
            <a:xfrm>
              <a:off x="5939901" y="4317894"/>
              <a:ext cx="504000" cy="52200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DFTL</a:t>
              </a:r>
              <a:endPara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515175" y="4064139"/>
            <a:ext cx="505204" cy="522000"/>
            <a:chOff x="5939299" y="4317894"/>
            <a:chExt cx="505204" cy="522000"/>
          </a:xfrm>
        </p:grpSpPr>
        <p:pic>
          <p:nvPicPr>
            <p:cNvPr id="105" name="Picture 6" descr="Tool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"/>
            <a:stretch/>
          </p:blipFill>
          <p:spPr bwMode="auto">
            <a:xfrm>
              <a:off x="5939299" y="4324115"/>
              <a:ext cx="505204" cy="5155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Oval 105"/>
            <p:cNvSpPr/>
            <p:nvPr/>
          </p:nvSpPr>
          <p:spPr bwMode="auto">
            <a:xfrm>
              <a:off x="5939901" y="4317894"/>
              <a:ext cx="504000" cy="52200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PCOLT</a:t>
              </a:r>
              <a:endPara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220384" y="4524928"/>
            <a:ext cx="505204" cy="522000"/>
            <a:chOff x="5939299" y="4317894"/>
            <a:chExt cx="505204" cy="522000"/>
          </a:xfrm>
        </p:grpSpPr>
        <p:pic>
          <p:nvPicPr>
            <p:cNvPr id="108" name="Picture 6" descr="Tool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"/>
            <a:stretch/>
          </p:blipFill>
          <p:spPr bwMode="auto">
            <a:xfrm>
              <a:off x="5939299" y="4324115"/>
              <a:ext cx="505204" cy="5155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Oval 108"/>
            <p:cNvSpPr/>
            <p:nvPr/>
          </p:nvSpPr>
          <p:spPr bwMode="auto">
            <a:xfrm>
              <a:off x="5939901" y="4317894"/>
              <a:ext cx="504000" cy="52200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COLT</a:t>
              </a:r>
              <a:endPara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sp>
        <p:nvSpPr>
          <p:cNvPr id="110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>
            <a:normAutofit/>
          </a:bodyPr>
          <a:lstStyle/>
          <a:p>
            <a:r>
              <a:rPr lang="en-GB" sz="2600" dirty="0" smtClean="0"/>
              <a:t>MICMICS: Mission Integrated Calibration Monitoring &amp; Inter-Calibration System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901921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MICMICS DCCICS workflow</a:t>
            </a:r>
            <a:endParaRPr lang="en-GB" dirty="0"/>
          </a:p>
        </p:txBody>
      </p:sp>
      <p:grpSp>
        <p:nvGrpSpPr>
          <p:cNvPr id="67" name="Group 66"/>
          <p:cNvGrpSpPr/>
          <p:nvPr/>
        </p:nvGrpSpPr>
        <p:grpSpPr>
          <a:xfrm>
            <a:off x="230035" y="1097557"/>
            <a:ext cx="11731516" cy="4982818"/>
            <a:chOff x="156883" y="1582189"/>
            <a:chExt cx="11731516" cy="4982818"/>
          </a:xfrm>
        </p:grpSpPr>
        <p:sp>
          <p:nvSpPr>
            <p:cNvPr id="6" name="TextBox 169"/>
            <p:cNvSpPr txBox="1">
              <a:spLocks noChangeArrowheads="1"/>
            </p:cNvSpPr>
            <p:nvPr/>
          </p:nvSpPr>
          <p:spPr bwMode="auto">
            <a:xfrm>
              <a:off x="1998283" y="1799251"/>
              <a:ext cx="1123625" cy="461665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200" b="0" kern="0" dirty="0" smtClean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Data </a:t>
              </a:r>
              <a:r>
                <a:rPr lang="en-GB" sz="1200" b="0" kern="0" dirty="0" err="1" smtClean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subsetter</a:t>
              </a:r>
              <a:endParaRPr lang="en-US" altLang="en-US" sz="1200" b="0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6" idx="1"/>
            </p:cNvCxnSpPr>
            <p:nvPr/>
          </p:nvCxnSpPr>
          <p:spPr>
            <a:xfrm flipH="1">
              <a:off x="359541" y="2030084"/>
              <a:ext cx="1638742" cy="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15" name="Parallelogram 14"/>
            <p:cNvSpPr/>
            <p:nvPr/>
          </p:nvSpPr>
          <p:spPr bwMode="auto">
            <a:xfrm>
              <a:off x="3426051" y="1730422"/>
              <a:ext cx="1569149" cy="572997"/>
            </a:xfrm>
            <a:prstGeom prst="parallelogram">
              <a:avLst/>
            </a:prstGeom>
            <a:solidFill>
              <a:srgbClr val="E7E6E6">
                <a:lumMod val="40000"/>
                <a:lumOff val="60000"/>
              </a:srgbClr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kern="0" dirty="0" smtClean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Subsets of L1C products over ROI</a:t>
              </a:r>
              <a:endParaRPr lang="en-GB" sz="1200" b="0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/>
            <p:cNvCxnSpPr>
              <a:stCxn id="15" idx="5"/>
              <a:endCxn id="6" idx="3"/>
            </p:cNvCxnSpPr>
            <p:nvPr/>
          </p:nvCxnSpPr>
          <p:spPr>
            <a:xfrm flipH="1">
              <a:off x="3121908" y="2016921"/>
              <a:ext cx="375768" cy="13163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17" name="Flowchart: Multidocument 16"/>
            <p:cNvSpPr/>
            <p:nvPr/>
          </p:nvSpPr>
          <p:spPr bwMode="auto">
            <a:xfrm>
              <a:off x="156883" y="1639253"/>
              <a:ext cx="1517716" cy="1052083"/>
            </a:xfrm>
            <a:prstGeom prst="flowChartMulti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Level 1C products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538513" y="5699128"/>
              <a:ext cx="1182055" cy="865879"/>
              <a:chOff x="373194" y="3184070"/>
              <a:chExt cx="4141708" cy="1235658"/>
            </a:xfrm>
          </p:grpSpPr>
          <p:sp>
            <p:nvSpPr>
              <p:cNvPr id="37" name="Can 36"/>
              <p:cNvSpPr/>
              <p:nvPr/>
            </p:nvSpPr>
            <p:spPr>
              <a:xfrm>
                <a:off x="373194" y="3184070"/>
                <a:ext cx="4141708" cy="1235658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TextBox 154"/>
              <p:cNvSpPr txBox="1"/>
              <p:nvPr/>
            </p:nvSpPr>
            <p:spPr>
              <a:xfrm>
                <a:off x="373198" y="3510705"/>
                <a:ext cx="4107037" cy="6077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Calibration Output Database</a:t>
                </a:r>
                <a:endParaRPr kumimoji="0" lang="en-GB" sz="12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46" name="TextBox 169"/>
            <p:cNvSpPr txBox="1">
              <a:spLocks noChangeArrowheads="1"/>
            </p:cNvSpPr>
            <p:nvPr/>
          </p:nvSpPr>
          <p:spPr bwMode="auto">
            <a:xfrm>
              <a:off x="7704794" y="1786087"/>
              <a:ext cx="1455676" cy="461665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200" b="0" kern="0" dirty="0" smtClean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DCCXTRM</a:t>
              </a:r>
            </a:p>
            <a:p>
              <a:pPr algn="ctr" eaLnBrk="0" hangingPunct="0"/>
              <a:r>
                <a:rPr lang="en-GB" altLang="en-US" sz="1200" b="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(DCC extraction)</a:t>
              </a:r>
              <a:endParaRPr lang="en-US" altLang="en-US" sz="1200" b="0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7" name="Straight Arrow Connector 46"/>
            <p:cNvCxnSpPr>
              <a:stCxn id="55" idx="1"/>
              <a:endCxn id="15" idx="2"/>
            </p:cNvCxnSpPr>
            <p:nvPr/>
          </p:nvCxnSpPr>
          <p:spPr>
            <a:xfrm flipH="1" flipV="1">
              <a:off x="4923575" y="2016921"/>
              <a:ext cx="455390" cy="658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55" name="Diamond 54"/>
            <p:cNvSpPr/>
            <p:nvPr/>
          </p:nvSpPr>
          <p:spPr bwMode="auto">
            <a:xfrm>
              <a:off x="5378965" y="1582189"/>
              <a:ext cx="1678884" cy="882626"/>
            </a:xfrm>
            <a:prstGeom prst="diamond">
              <a:avLst/>
            </a:prstGeom>
            <a:solidFill>
              <a:srgbClr val="FFFF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b="0" dirty="0" smtClean="0"/>
                <a:t>11</a:t>
              </a:r>
              <a:r>
                <a:rPr lang="en-GB" sz="1200" b="0" dirty="0" smtClean="0">
                  <a:sym typeface="Symbol" panose="05050102010706020507" pitchFamily="18" charset="2"/>
                </a:rPr>
                <a:t>m band available ?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57" name="Straight Arrow Connector 56"/>
            <p:cNvCxnSpPr>
              <a:stCxn id="46" idx="1"/>
              <a:endCxn id="55" idx="3"/>
            </p:cNvCxnSpPr>
            <p:nvPr/>
          </p:nvCxnSpPr>
          <p:spPr>
            <a:xfrm flipH="1">
              <a:off x="7057849" y="2016920"/>
              <a:ext cx="646945" cy="658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6974252" y="2030083"/>
              <a:ext cx="700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Y</a:t>
              </a:r>
              <a:r>
                <a:rPr lang="en-GB" sz="1200" b="0" kern="100" spc="-100" dirty="0" smtClean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es</a:t>
              </a:r>
            </a:p>
          </p:txBody>
        </p:sp>
        <p:cxnSp>
          <p:nvCxnSpPr>
            <p:cNvPr id="42" name="Straight Arrow Connector 41"/>
            <p:cNvCxnSpPr>
              <a:stCxn id="45" idx="1"/>
              <a:endCxn id="46" idx="3"/>
            </p:cNvCxnSpPr>
            <p:nvPr/>
          </p:nvCxnSpPr>
          <p:spPr>
            <a:xfrm flipH="1">
              <a:off x="9160470" y="2016919"/>
              <a:ext cx="535260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45" name="TextBox 169"/>
            <p:cNvSpPr txBox="1">
              <a:spLocks noChangeArrowheads="1"/>
            </p:cNvSpPr>
            <p:nvPr/>
          </p:nvSpPr>
          <p:spPr bwMode="auto">
            <a:xfrm>
              <a:off x="9695730" y="1878419"/>
              <a:ext cx="1123625" cy="276999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altLang="en-US" sz="1200" b="0" kern="0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DCCICS</a:t>
              </a:r>
              <a:endParaRPr lang="en-US" altLang="en-US" sz="1200" b="0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lowchart: Multidocument 47"/>
            <p:cNvSpPr/>
            <p:nvPr/>
          </p:nvSpPr>
          <p:spPr bwMode="auto">
            <a:xfrm>
              <a:off x="10370683" y="2893871"/>
              <a:ext cx="1517716" cy="1052083"/>
            </a:xfrm>
            <a:prstGeom prst="flowChartMulti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GSICS DCC products</a:t>
              </a:r>
            </a:p>
          </p:txBody>
        </p:sp>
        <p:cxnSp>
          <p:nvCxnSpPr>
            <p:cNvPr id="49" name="Straight Arrow Connector 50"/>
            <p:cNvCxnSpPr>
              <a:stCxn id="48" idx="0"/>
              <a:endCxn id="45" idx="3"/>
            </p:cNvCxnSpPr>
            <p:nvPr/>
          </p:nvCxnSpPr>
          <p:spPr>
            <a:xfrm rot="16200000" flipV="1">
              <a:off x="10588179" y="2248095"/>
              <a:ext cx="876952" cy="414599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52" name="Straight Arrow Connector 51"/>
            <p:cNvCxnSpPr>
              <a:stCxn id="37" idx="1"/>
            </p:cNvCxnSpPr>
            <p:nvPr/>
          </p:nvCxnSpPr>
          <p:spPr>
            <a:xfrm flipH="1" flipV="1">
              <a:off x="11124594" y="3881876"/>
              <a:ext cx="4947" cy="181725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58" name="Straight Arrow Connector 50"/>
            <p:cNvCxnSpPr>
              <a:stCxn id="61" idx="0"/>
              <a:endCxn id="48" idx="1"/>
            </p:cNvCxnSpPr>
            <p:nvPr/>
          </p:nvCxnSpPr>
          <p:spPr>
            <a:xfrm rot="5400000" flipH="1" flipV="1">
              <a:off x="9418984" y="3823599"/>
              <a:ext cx="1355384" cy="548013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61" name="TextBox 169"/>
            <p:cNvSpPr txBox="1">
              <a:spLocks noChangeArrowheads="1"/>
            </p:cNvSpPr>
            <p:nvPr/>
          </p:nvSpPr>
          <p:spPr bwMode="auto">
            <a:xfrm>
              <a:off x="9025127" y="4775297"/>
              <a:ext cx="1595085" cy="461665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altLang="en-US" sz="1200" b="0" kern="0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Inter-Calibration Blender</a:t>
              </a:r>
              <a:endParaRPr lang="en-US" altLang="en-US" sz="1200" b="0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65" name="Straight Arrow Connector 50"/>
            <p:cNvCxnSpPr>
              <a:stCxn id="38" idx="1"/>
              <a:endCxn id="61" idx="2"/>
            </p:cNvCxnSpPr>
            <p:nvPr/>
          </p:nvCxnSpPr>
          <p:spPr>
            <a:xfrm rot="10800000">
              <a:off x="9822670" y="5236963"/>
              <a:ext cx="715844" cy="904009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38" y="1993954"/>
            <a:ext cx="3584448" cy="2368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20" y="4358017"/>
            <a:ext cx="3584448" cy="2368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8439" y="2565227"/>
            <a:ext cx="3605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GEO imagers such as SEVIRI, FCI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Polar radiometers such as AVHRR, SLSTR, </a:t>
            </a:r>
            <a:r>
              <a:rPr lang="en-GB" sz="1800" b="0" kern="100" spc="-100" dirty="0" err="1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METimage</a:t>
            </a:r>
            <a:endParaRPr lang="en-GB" sz="1800" b="0" kern="100" spc="-100" dirty="0" smtClean="0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50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230035" y="1097557"/>
            <a:ext cx="11731516" cy="4982818"/>
            <a:chOff x="156883" y="1582189"/>
            <a:chExt cx="11731516" cy="4982818"/>
          </a:xfrm>
        </p:grpSpPr>
        <p:sp>
          <p:nvSpPr>
            <p:cNvPr id="6" name="TextBox 169"/>
            <p:cNvSpPr txBox="1">
              <a:spLocks noChangeArrowheads="1"/>
            </p:cNvSpPr>
            <p:nvPr/>
          </p:nvSpPr>
          <p:spPr bwMode="auto">
            <a:xfrm>
              <a:off x="1998283" y="1799251"/>
              <a:ext cx="1123625" cy="461665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200" b="0" kern="0" dirty="0" smtClean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Data </a:t>
              </a:r>
              <a:r>
                <a:rPr lang="en-GB" sz="1200" b="0" kern="0" dirty="0" err="1" smtClean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subsetter</a:t>
              </a:r>
              <a:endParaRPr lang="en-US" altLang="en-US" sz="1200" b="0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6" idx="1"/>
            </p:cNvCxnSpPr>
            <p:nvPr/>
          </p:nvCxnSpPr>
          <p:spPr>
            <a:xfrm flipH="1">
              <a:off x="359541" y="2030084"/>
              <a:ext cx="1638742" cy="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15" name="Parallelogram 14"/>
            <p:cNvSpPr/>
            <p:nvPr/>
          </p:nvSpPr>
          <p:spPr bwMode="auto">
            <a:xfrm>
              <a:off x="3426051" y="1730422"/>
              <a:ext cx="1569149" cy="572997"/>
            </a:xfrm>
            <a:prstGeom prst="parallelogram">
              <a:avLst/>
            </a:prstGeom>
            <a:solidFill>
              <a:srgbClr val="E7E6E6">
                <a:lumMod val="40000"/>
                <a:lumOff val="60000"/>
              </a:srgbClr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kern="0" dirty="0" smtClean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Subsets of L1C products over ROI</a:t>
              </a:r>
              <a:endParaRPr lang="en-GB" sz="1200" b="0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/>
            <p:cNvCxnSpPr>
              <a:stCxn id="15" idx="5"/>
              <a:endCxn id="6" idx="3"/>
            </p:cNvCxnSpPr>
            <p:nvPr/>
          </p:nvCxnSpPr>
          <p:spPr>
            <a:xfrm flipH="1">
              <a:off x="3121908" y="2016921"/>
              <a:ext cx="375768" cy="13163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17" name="Flowchart: Multidocument 16"/>
            <p:cNvSpPr/>
            <p:nvPr/>
          </p:nvSpPr>
          <p:spPr bwMode="auto">
            <a:xfrm>
              <a:off x="156883" y="1639253"/>
              <a:ext cx="1517716" cy="1052083"/>
            </a:xfrm>
            <a:prstGeom prst="flowChartMulti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Level 1C products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538513" y="5699128"/>
              <a:ext cx="1182055" cy="865879"/>
              <a:chOff x="373194" y="3184070"/>
              <a:chExt cx="4141708" cy="1235658"/>
            </a:xfrm>
          </p:grpSpPr>
          <p:sp>
            <p:nvSpPr>
              <p:cNvPr id="37" name="Can 36"/>
              <p:cNvSpPr/>
              <p:nvPr/>
            </p:nvSpPr>
            <p:spPr>
              <a:xfrm>
                <a:off x="373194" y="3184070"/>
                <a:ext cx="4141708" cy="1235658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TextBox 154"/>
              <p:cNvSpPr txBox="1"/>
              <p:nvPr/>
            </p:nvSpPr>
            <p:spPr>
              <a:xfrm>
                <a:off x="373198" y="3510705"/>
                <a:ext cx="4107037" cy="6077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Calibration Output Database</a:t>
                </a:r>
                <a:endParaRPr kumimoji="0" lang="en-GB" sz="12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46" name="TextBox 169"/>
            <p:cNvSpPr txBox="1">
              <a:spLocks noChangeArrowheads="1"/>
            </p:cNvSpPr>
            <p:nvPr/>
          </p:nvSpPr>
          <p:spPr bwMode="auto">
            <a:xfrm>
              <a:off x="7704794" y="1786087"/>
              <a:ext cx="1455676" cy="461665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200" b="0" kern="0" dirty="0" smtClean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DCCXTRM</a:t>
              </a:r>
            </a:p>
            <a:p>
              <a:pPr algn="ctr" eaLnBrk="0" hangingPunct="0"/>
              <a:r>
                <a:rPr lang="en-GB" altLang="en-US" sz="1200" b="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(DCC extraction)</a:t>
              </a:r>
              <a:endParaRPr lang="en-US" altLang="en-US" sz="1200" b="0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7" name="Straight Arrow Connector 46"/>
            <p:cNvCxnSpPr>
              <a:stCxn id="55" idx="1"/>
              <a:endCxn id="15" idx="2"/>
            </p:cNvCxnSpPr>
            <p:nvPr/>
          </p:nvCxnSpPr>
          <p:spPr>
            <a:xfrm flipH="1" flipV="1">
              <a:off x="4923575" y="2016921"/>
              <a:ext cx="455390" cy="658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51" name="Straight Arrow Connector 50"/>
            <p:cNvCxnSpPr>
              <a:stCxn id="54" idx="1"/>
              <a:endCxn id="55" idx="2"/>
            </p:cNvCxnSpPr>
            <p:nvPr/>
          </p:nvCxnSpPr>
          <p:spPr>
            <a:xfrm rot="10800000">
              <a:off x="6218408" y="2464816"/>
              <a:ext cx="1067449" cy="1228871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54" name="TextBox 169"/>
            <p:cNvSpPr txBox="1">
              <a:spLocks noChangeArrowheads="1"/>
            </p:cNvSpPr>
            <p:nvPr/>
          </p:nvSpPr>
          <p:spPr bwMode="auto">
            <a:xfrm>
              <a:off x="7285856" y="3370520"/>
              <a:ext cx="2293552" cy="646331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200" b="0" kern="0" dirty="0" smtClean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Data fusion</a:t>
              </a:r>
            </a:p>
            <a:p>
              <a:pPr algn="ctr" eaLnBrk="0" hangingPunct="0"/>
              <a:r>
                <a:rPr lang="en-GB" altLang="en-US" sz="1200" b="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(Remapping of IR sensor to monitored instrument grid)</a:t>
              </a:r>
              <a:endParaRPr lang="en-US" altLang="en-US" sz="1200" b="0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Diamond 54"/>
            <p:cNvSpPr/>
            <p:nvPr/>
          </p:nvSpPr>
          <p:spPr bwMode="auto">
            <a:xfrm>
              <a:off x="5378965" y="1582189"/>
              <a:ext cx="1678884" cy="882626"/>
            </a:xfrm>
            <a:prstGeom prst="diamond">
              <a:avLst/>
            </a:prstGeom>
            <a:solidFill>
              <a:srgbClr val="FFFF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b="0" dirty="0" smtClean="0"/>
                <a:t>11</a:t>
              </a:r>
              <a:r>
                <a:rPr lang="en-GB" sz="1200" b="0" dirty="0" smtClean="0">
                  <a:sym typeface="Symbol" panose="05050102010706020507" pitchFamily="18" charset="2"/>
                </a:rPr>
                <a:t>m band available ?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55451" y="2913401"/>
              <a:ext cx="700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kern="100" spc="-100" dirty="0" smtClean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No</a:t>
              </a:r>
            </a:p>
          </p:txBody>
        </p:sp>
        <p:cxnSp>
          <p:nvCxnSpPr>
            <p:cNvPr id="66" name="Straight Arrow Connector 65"/>
            <p:cNvCxnSpPr>
              <a:stCxn id="46" idx="2"/>
              <a:endCxn id="69" idx="0"/>
            </p:cNvCxnSpPr>
            <p:nvPr/>
          </p:nvCxnSpPr>
          <p:spPr>
            <a:xfrm>
              <a:off x="8432632" y="2247752"/>
              <a:ext cx="1" cy="25850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69" name="Parallelogram 68"/>
            <p:cNvSpPr/>
            <p:nvPr/>
          </p:nvSpPr>
          <p:spPr bwMode="auto">
            <a:xfrm>
              <a:off x="7648058" y="2506254"/>
              <a:ext cx="1569149" cy="572997"/>
            </a:xfrm>
            <a:prstGeom prst="parallelogram">
              <a:avLst/>
            </a:prstGeom>
            <a:solidFill>
              <a:srgbClr val="E7E6E6">
                <a:lumMod val="40000"/>
                <a:lumOff val="60000"/>
              </a:srgbClr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kern="0" dirty="0" smtClean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Data-fused products over ROI</a:t>
              </a:r>
              <a:endParaRPr lang="en-GB" sz="1200" b="0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Arrow Connector 38"/>
            <p:cNvCxnSpPr>
              <a:stCxn id="69" idx="4"/>
              <a:endCxn id="54" idx="0"/>
            </p:cNvCxnSpPr>
            <p:nvPr/>
          </p:nvCxnSpPr>
          <p:spPr>
            <a:xfrm flipH="1">
              <a:off x="8432632" y="3079251"/>
              <a:ext cx="1" cy="29126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42" name="Straight Arrow Connector 41"/>
            <p:cNvCxnSpPr>
              <a:stCxn id="45" idx="1"/>
              <a:endCxn id="46" idx="3"/>
            </p:cNvCxnSpPr>
            <p:nvPr/>
          </p:nvCxnSpPr>
          <p:spPr>
            <a:xfrm flipH="1">
              <a:off x="9160470" y="2016919"/>
              <a:ext cx="535260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45" name="TextBox 169"/>
            <p:cNvSpPr txBox="1">
              <a:spLocks noChangeArrowheads="1"/>
            </p:cNvSpPr>
            <p:nvPr/>
          </p:nvSpPr>
          <p:spPr bwMode="auto">
            <a:xfrm>
              <a:off x="9695730" y="1878419"/>
              <a:ext cx="1123625" cy="276999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altLang="en-US" sz="1200" b="0" kern="0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DCCICS</a:t>
              </a:r>
              <a:endParaRPr lang="en-US" altLang="en-US" sz="1200" b="0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lowchart: Multidocument 47"/>
            <p:cNvSpPr/>
            <p:nvPr/>
          </p:nvSpPr>
          <p:spPr bwMode="auto">
            <a:xfrm>
              <a:off x="10370683" y="2893871"/>
              <a:ext cx="1517716" cy="1052083"/>
            </a:xfrm>
            <a:prstGeom prst="flowChartMulti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GSICS DCC products</a:t>
              </a:r>
            </a:p>
          </p:txBody>
        </p:sp>
        <p:cxnSp>
          <p:nvCxnSpPr>
            <p:cNvPr id="49" name="Straight Arrow Connector 50"/>
            <p:cNvCxnSpPr>
              <a:stCxn id="48" idx="0"/>
              <a:endCxn id="45" idx="3"/>
            </p:cNvCxnSpPr>
            <p:nvPr/>
          </p:nvCxnSpPr>
          <p:spPr>
            <a:xfrm rot="16200000" flipV="1">
              <a:off x="10588179" y="2248095"/>
              <a:ext cx="876952" cy="414599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52" name="Straight Arrow Connector 51"/>
            <p:cNvCxnSpPr>
              <a:stCxn id="37" idx="1"/>
            </p:cNvCxnSpPr>
            <p:nvPr/>
          </p:nvCxnSpPr>
          <p:spPr>
            <a:xfrm flipH="1" flipV="1">
              <a:off x="11124594" y="3881876"/>
              <a:ext cx="4947" cy="181725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58" name="Straight Arrow Connector 50"/>
            <p:cNvCxnSpPr>
              <a:stCxn id="61" idx="0"/>
              <a:endCxn id="48" idx="1"/>
            </p:cNvCxnSpPr>
            <p:nvPr/>
          </p:nvCxnSpPr>
          <p:spPr>
            <a:xfrm rot="5400000" flipH="1" flipV="1">
              <a:off x="9418984" y="3823599"/>
              <a:ext cx="1355384" cy="548013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61" name="TextBox 169"/>
            <p:cNvSpPr txBox="1">
              <a:spLocks noChangeArrowheads="1"/>
            </p:cNvSpPr>
            <p:nvPr/>
          </p:nvSpPr>
          <p:spPr bwMode="auto">
            <a:xfrm>
              <a:off x="9025127" y="4775297"/>
              <a:ext cx="1595085" cy="461665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altLang="en-US" sz="1200" b="0" kern="0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Inter-Calibration Blender</a:t>
              </a:r>
              <a:endParaRPr lang="en-US" altLang="en-US" sz="1200" b="0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65" name="Straight Arrow Connector 50"/>
            <p:cNvCxnSpPr>
              <a:stCxn id="38" idx="1"/>
              <a:endCxn id="61" idx="2"/>
            </p:cNvCxnSpPr>
            <p:nvPr/>
          </p:nvCxnSpPr>
          <p:spPr>
            <a:xfrm rot="10800000">
              <a:off x="9822670" y="5236963"/>
              <a:ext cx="715844" cy="904009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0" y="893741"/>
            <a:ext cx="7454473" cy="5900928"/>
            <a:chOff x="0" y="893741"/>
            <a:chExt cx="7454473" cy="59009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2" r="7972"/>
            <a:stretch/>
          </p:blipFill>
          <p:spPr>
            <a:xfrm>
              <a:off x="0" y="893741"/>
              <a:ext cx="7376214" cy="590092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451501" y="3149807"/>
              <a:ext cx="2002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0" kern="100" spc="-100" dirty="0" smtClean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OLCI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947" y="893741"/>
            <a:ext cx="7499983" cy="5900928"/>
            <a:chOff x="14947" y="893741"/>
            <a:chExt cx="7499983" cy="59009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6" r="8103"/>
            <a:stretch/>
          </p:blipFill>
          <p:spPr>
            <a:xfrm>
              <a:off x="14947" y="893741"/>
              <a:ext cx="7352241" cy="59009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11958" y="3165770"/>
              <a:ext cx="2002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0" kern="100" spc="-100" dirty="0" smtClean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SLSTR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10351" y="1768035"/>
            <a:ext cx="7524046" cy="5900928"/>
            <a:chOff x="-10351" y="1757149"/>
            <a:chExt cx="7524046" cy="590092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2" t="14758" r="7959" b="-14758"/>
            <a:stretch/>
          </p:blipFill>
          <p:spPr>
            <a:xfrm>
              <a:off x="-10351" y="1757149"/>
              <a:ext cx="7391401" cy="590092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510723" y="3154655"/>
              <a:ext cx="2002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0" kern="100" spc="-100" dirty="0" smtClean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SLSTR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32693" y="4105999"/>
            <a:ext cx="388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GEO imagers such as 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Polar radiometers such as OLCI, 3MI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/>
          <a:p>
            <a:r>
              <a:rPr lang="en-GB" dirty="0" smtClean="0"/>
              <a:t>MICMICS DCCICS workflow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721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Set-up for MSG/SEVIRI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928414"/>
            <a:ext cx="11706052" cy="5616765"/>
          </a:xfrm>
        </p:spPr>
        <p:txBody>
          <a:bodyPr>
            <a:noAutofit/>
          </a:bodyPr>
          <a:lstStyle/>
          <a:p>
            <a:r>
              <a:rPr lang="en-GB" sz="2600" dirty="0" smtClean="0"/>
              <a:t>Reference channels</a:t>
            </a:r>
          </a:p>
          <a:p>
            <a:endParaRPr lang="en-GB" sz="2600" dirty="0"/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 smtClean="0"/>
          </a:p>
          <a:p>
            <a:r>
              <a:rPr lang="en-GB" sz="2600" dirty="0" smtClean="0"/>
              <a:t>Reference radiance: as per the GSICS ATBD (for Lon 45.5E, same as for Lon 41.5E)</a:t>
            </a:r>
          </a:p>
          <a:p>
            <a:r>
              <a:rPr lang="en-GB" sz="2600" dirty="0" smtClean="0"/>
              <a:t>For SWIR, no reference value from VIIRS </a:t>
            </a:r>
            <a:r>
              <a:rPr lang="en-GB" sz="2600" dirty="0" smtClean="0">
                <a:sym typeface="Wingdings" panose="05000000000000000000" pitchFamily="2" charset="2"/>
              </a:rPr>
              <a:t> based on typical radiance for SEVIRI</a:t>
            </a:r>
          </a:p>
          <a:p>
            <a:r>
              <a:rPr lang="en-GB" sz="2600" dirty="0" smtClean="0">
                <a:sym typeface="Wingdings" panose="05000000000000000000" pitchFamily="2" charset="2"/>
              </a:rPr>
              <a:t>Homogeneity test done on all channels (not only on VIS0.6)</a:t>
            </a:r>
            <a:endParaRPr lang="en-GB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183611"/>
              </p:ext>
            </p:extLst>
          </p:nvPr>
        </p:nvGraphicFramePr>
        <p:xfrm>
          <a:off x="1894722" y="1683742"/>
          <a:ext cx="8128000" cy="21450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93686">
                  <a:extLst>
                    <a:ext uri="{9D8B030D-6E8A-4147-A177-3AD203B41FA5}">
                      <a16:colId xmlns:a16="http://schemas.microsoft.com/office/drawing/2014/main" val="4283619463"/>
                    </a:ext>
                  </a:extLst>
                </a:gridCol>
                <a:gridCol w="4934314">
                  <a:extLst>
                    <a:ext uri="{9D8B030D-6E8A-4147-A177-3AD203B41FA5}">
                      <a16:colId xmlns:a16="http://schemas.microsoft.com/office/drawing/2014/main" val="3511250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SEVIRI</a:t>
                      </a:r>
                      <a:r>
                        <a:rPr lang="en-GB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channel</a:t>
                      </a:r>
                      <a:endParaRPr lang="en-GB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VIIRS reference band</a:t>
                      </a:r>
                      <a:endParaRPr lang="en-GB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41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VIS0.6</a:t>
                      </a:r>
                      <a:endParaRPr lang="en-GB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M5</a:t>
                      </a:r>
                      <a:endParaRPr lang="en-GB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3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VIS0.8</a:t>
                      </a:r>
                      <a:endParaRPr lang="en-GB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M7</a:t>
                      </a:r>
                      <a:endParaRPr lang="en-GB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62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NIR1.6</a:t>
                      </a:r>
                      <a:endParaRPr lang="en-GB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M10 (only for SBAF –</a:t>
                      </a:r>
                      <a:r>
                        <a:rPr lang="en-GB" b="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no ref value</a:t>
                      </a:r>
                      <a:r>
                        <a:rPr lang="en-GB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GB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91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HRV</a:t>
                      </a:r>
                      <a:endParaRPr lang="en-GB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M5</a:t>
                      </a:r>
                      <a:endParaRPr lang="en-GB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15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690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33"/>
          <a:stretch/>
        </p:blipFill>
        <p:spPr>
          <a:xfrm>
            <a:off x="541637" y="674028"/>
            <a:ext cx="10240000" cy="302087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/>
          <a:p>
            <a:r>
              <a:rPr lang="en-GB" dirty="0" smtClean="0"/>
              <a:t>Some preliminary results for SEVIRI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8"/>
          <a:stretch/>
        </p:blipFill>
        <p:spPr>
          <a:xfrm>
            <a:off x="541637" y="3694901"/>
            <a:ext cx="10358973" cy="30307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2018" y="5359405"/>
            <a:ext cx="3329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Meteosat-9 / SEVIRI (45.5E)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2019" y="2328518"/>
            <a:ext cx="2962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Meteosat-11 / SEVIRI</a:t>
            </a:r>
          </a:p>
        </p:txBody>
      </p:sp>
    </p:spTree>
    <p:extLst>
      <p:ext uri="{BB962C8B-B14F-4D97-AF65-F5344CB8AC3E}">
        <p14:creationId xmlns:p14="http://schemas.microsoft.com/office/powerpoint/2010/main" val="630230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pplications Template">
  <a:themeElements>
    <a:clrScheme name="EUMETSAT 2021 Colours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pplications)" id="{D785BFDD-2E5B-4C55-920E-06CEA1B1407C}" vid="{68D8182D-4241-4F8F-9547-816F8DFF900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(Applications) (7)</Template>
  <TotalTime>3315</TotalTime>
  <Words>911</Words>
  <Application>Microsoft Office PowerPoint</Application>
  <PresentationFormat>Widescreen</PresentationFormat>
  <Paragraphs>252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Bahnschrift Light</vt:lpstr>
      <vt:lpstr>Bahnschrift SemiBold</vt:lpstr>
      <vt:lpstr>Bahnschrift SemiLight</vt:lpstr>
      <vt:lpstr>Calibri</vt:lpstr>
      <vt:lpstr>Calibri Light</vt:lpstr>
      <vt:lpstr>Century Gothic</vt:lpstr>
      <vt:lpstr>Helvetica</vt:lpstr>
      <vt:lpstr>Roboto</vt:lpstr>
      <vt:lpstr>Roboto Light</vt:lpstr>
      <vt:lpstr>Roboto Medium</vt:lpstr>
      <vt:lpstr>Symbol</vt:lpstr>
      <vt:lpstr>Tahoma</vt:lpstr>
      <vt:lpstr>Times New Roman</vt:lpstr>
      <vt:lpstr>Wingdings</vt:lpstr>
      <vt:lpstr>1_Applications Template</vt:lpstr>
      <vt:lpstr>PowerPoint Presentation</vt:lpstr>
      <vt:lpstr>EUMETSAT concept for GSICS VNIR product generation</vt:lpstr>
      <vt:lpstr>Legacy system and evolutions</vt:lpstr>
      <vt:lpstr>MICMICS: Mission Integrated Calibration Monitoring &amp; Inter-Calibration System</vt:lpstr>
      <vt:lpstr>MICMICS: Mission Integrated Calibration Monitoring &amp; Inter-Calibration System</vt:lpstr>
      <vt:lpstr>MICMICS DCCICS workflow</vt:lpstr>
      <vt:lpstr>MICMICS DCCICS workflow</vt:lpstr>
      <vt:lpstr>Set-up for MSG/SEVIRI</vt:lpstr>
      <vt:lpstr>Some preliminary results for SEVIRI</vt:lpstr>
      <vt:lpstr>Generating LEO/LEO DCC products </vt:lpstr>
      <vt:lpstr>Future developments / evolutions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Sebastien Wagner</cp:lastModifiedBy>
  <cp:revision>55</cp:revision>
  <cp:lastPrinted>2006-03-06T14:11:17Z</cp:lastPrinted>
  <dcterms:created xsi:type="dcterms:W3CDTF">2023-02-01T10:02:06Z</dcterms:created>
  <dcterms:modified xsi:type="dcterms:W3CDTF">2023-03-01T22:12:23Z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13" name="DM_DOCNUM">
    <vt:lpwstr>1351793</vt:lpwstr>
  </property>
  <property fmtid="{D5CDD505-2E9C-101B-9397-08002B2CF9AE}" pid="14" name="DM_DOCNAME">
    <vt:lpwstr>GSICS2023_MovingFromMODIS2VIIRS_DCC_Wagner</vt:lpwstr>
  </property>
  <property fmtid="{D5CDD505-2E9C-101B-9397-08002B2CF9AE}" pid="15" name="DM_AUTHOR">
    <vt:lpwstr>Sebastien Wagner</vt:lpwstr>
  </property>
  <property fmtid="{D5CDD505-2E9C-101B-9397-08002B2CF9AE}" pid="16" name="DM_E_DOC_NO">
    <vt:lpwstr>EUM/RSP/VWG/23/1351793</vt:lpwstr>
  </property>
  <property fmtid="{D5CDD505-2E9C-101B-9397-08002B2CF9AE}" pid="17" name="DM_E_VER_NO">
    <vt:lpwstr>1A</vt:lpwstr>
  </property>
  <property fmtid="{D5CDD505-2E9C-101B-9397-08002B2CF9AE}" pid="18" name="DM_E_ISS_DATE">
    <vt:lpwstr>1 March 2023</vt:lpwstr>
  </property>
  <property fmtid="{D5CDD505-2E9C-101B-9397-08002B2CF9AE}" pid="19" name="DM_E_FROM_PERS2">
    <vt:lpwstr/>
  </property>
  <property fmtid="{D5CDD505-2E9C-101B-9397-08002B2CF9AE}" pid="20" name="DM_E_CONFID">
    <vt:lpwstr/>
  </property>
  <property fmtid="{D5CDD505-2E9C-101B-9397-08002B2CF9AE}" pid="21" name="DM_E_WBS_CODE">
    <vt:lpwstr/>
  </property>
  <property fmtid="{D5CDD505-2E9C-101B-9397-08002B2CF9AE}" pid="22" name="DM_E_DISTRIB">
    <vt:lpwstr/>
  </property>
  <property fmtid="{D5CDD505-2E9C-101B-9397-08002B2CF9AE}" pid="23" name="DIGITAL_SIGNATURE">
    <vt:lpwstr/>
  </property>
</Properties>
</file>