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24" r:id="rId1"/>
  </p:sldMasterIdLst>
  <p:notesMasterIdLst>
    <p:notesMasterId r:id="rId26"/>
  </p:notesMasterIdLst>
  <p:sldIdLst>
    <p:sldId id="384" r:id="rId2"/>
    <p:sldId id="385" r:id="rId3"/>
    <p:sldId id="393" r:id="rId4"/>
    <p:sldId id="395" r:id="rId5"/>
    <p:sldId id="402" r:id="rId6"/>
    <p:sldId id="416" r:id="rId7"/>
    <p:sldId id="396" r:id="rId8"/>
    <p:sldId id="530" r:id="rId9"/>
    <p:sldId id="417" r:id="rId10"/>
    <p:sldId id="536" r:id="rId11"/>
    <p:sldId id="535" r:id="rId12"/>
    <p:sldId id="421" r:id="rId13"/>
    <p:sldId id="412" r:id="rId14"/>
    <p:sldId id="390" r:id="rId15"/>
    <p:sldId id="415" r:id="rId16"/>
    <p:sldId id="414" r:id="rId17"/>
    <p:sldId id="392" r:id="rId18"/>
    <p:sldId id="538" r:id="rId19"/>
    <p:sldId id="520" r:id="rId20"/>
    <p:sldId id="521" r:id="rId21"/>
    <p:sldId id="518" r:id="rId22"/>
    <p:sldId id="519" r:id="rId23"/>
    <p:sldId id="539" r:id="rId24"/>
    <p:sldId id="540" r:id="rId25"/>
  </p:sldIdLst>
  <p:sldSz cx="12192000" cy="6858000"/>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70C0"/>
    <a:srgbClr val="00B0F0"/>
    <a:srgbClr val="00B050"/>
    <a:srgbClr val="000000"/>
    <a:srgbClr val="9ACDF8"/>
    <a:srgbClr val="A9D7E2"/>
    <a:srgbClr val="F5D3D3"/>
    <a:srgbClr val="E17B7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C251FD-0336-4526-AE9C-FF172B39904B}" v="3" dt="2023-01-10T08:18:15.604"/>
    <p1510:client id="{802C0700-8862-4BCF-8958-45B21525E328}" v="3" dt="2023-01-11T01:32:15.665"/>
    <p1510:client id="{85C0E981-4312-FC5D-1E74-4B7984AB083B}" v="2" dt="2023-02-08T06:18:07.16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82965" autoAdjust="0"/>
  </p:normalViewPr>
  <p:slideViewPr>
    <p:cSldViewPr snapToGrid="0">
      <p:cViewPr varScale="1">
        <p:scale>
          <a:sx n="61" d="100"/>
          <a:sy n="61" d="100"/>
        </p:scale>
        <p:origin x="828" y="6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08"/>
        <p:guide pos="212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2612562721742"/>
          <c:y val="4.3497302336974041E-2"/>
          <c:w val="0.79658721265743515"/>
          <c:h val="0.87913977358481499"/>
        </c:manualLayout>
      </c:layout>
      <c:barChart>
        <c:barDir val="col"/>
        <c:grouping val="clustered"/>
        <c:varyColors val="0"/>
        <c:ser>
          <c:idx val="0"/>
          <c:order val="0"/>
          <c:spPr>
            <a:solidFill>
              <a:srgbClr val="FF0000"/>
            </a:solidFill>
            <a:ln>
              <a:noFill/>
            </a:ln>
            <a:effectLst/>
          </c:spPr>
          <c:invertIfNegative val="0"/>
          <c:val>
            <c:numRef>
              <c:f>work!$B$4:$G$4</c:f>
              <c:numCache>
                <c:formatCode>0.00%</c:formatCode>
                <c:ptCount val="6"/>
                <c:pt idx="0">
                  <c:v>2.8855721165589987E-2</c:v>
                </c:pt>
                <c:pt idx="1">
                  <c:v>1.4922437051650084E-2</c:v>
                </c:pt>
                <c:pt idx="2">
                  <c:v>-1.1334547975918041E-2</c:v>
                </c:pt>
                <c:pt idx="3">
                  <c:v>4.8184657133900632E-3</c:v>
                </c:pt>
                <c:pt idx="4">
                  <c:v>2.4814774712780041E-2</c:v>
                </c:pt>
                <c:pt idx="5">
                  <c:v>-5.0998165802948026E-2</c:v>
                </c:pt>
              </c:numCache>
            </c:numRef>
          </c:val>
          <c:extLst>
            <c:ext xmlns:c15="http://schemas.microsoft.com/office/drawing/2012/chart" uri="{02D57815-91ED-43cb-92C2-25804820EDAC}">
              <c15:filteredSeriesTitle>
                <c15:tx>
                  <c:strRef>
                    <c:extLst>
                      <c:ext uri="{02D57815-91ED-43cb-92C2-25804820EDAC}">
                        <c15:formulaRef>
                          <c15:sqref>work!$A$4</c15:sqref>
                        </c15:formulaRef>
                      </c:ext>
                    </c:extLst>
                    <c:strCache>
                      <c:ptCount val="1"/>
                      <c:pt idx="0">
                        <c:v>Ray-matching with N20</c:v>
                      </c:pt>
                    </c:strCache>
                  </c:strRef>
                </c15:tx>
              </c15:filteredSeriesTitle>
            </c:ext>
            <c:ext xmlns:c15="http://schemas.microsoft.com/office/drawing/2012/chart" uri="{02D57815-91ED-43cb-92C2-25804820EDAC}">
              <c15:filteredCategoryTitle>
                <c15:cat>
                  <c:strRef>
                    <c:extLst>
                      <c:ext uri="{02D57815-91ED-43cb-92C2-25804820EDAC}">
                        <c15:formulaRef>
                          <c15:sqref>work!$B$3:$G$3</c15:sqref>
                        </c15:formulaRef>
                      </c:ext>
                    </c:extLst>
                    <c:strCache>
                      <c:ptCount val="6"/>
                      <c:pt idx="0">
                        <c:v>B01</c:v>
                      </c:pt>
                      <c:pt idx="1">
                        <c:v>B02</c:v>
                      </c:pt>
                      <c:pt idx="2">
                        <c:v>B03</c:v>
                      </c:pt>
                      <c:pt idx="3">
                        <c:v>B04</c:v>
                      </c:pt>
                      <c:pt idx="4">
                        <c:v>B05</c:v>
                      </c:pt>
                      <c:pt idx="5">
                        <c:v>B06</c:v>
                      </c:pt>
                    </c:strCache>
                  </c:strRef>
                </c15:cat>
              </c15:filteredCategoryTitle>
            </c:ext>
            <c:ext xmlns:c16="http://schemas.microsoft.com/office/drawing/2014/chart" uri="{C3380CC4-5D6E-409C-BE32-E72D297353CC}">
              <c16:uniqueId val="{00000000-7AE4-4761-888F-2E8120F07D50}"/>
            </c:ext>
          </c:extLst>
        </c:ser>
        <c:ser>
          <c:idx val="1"/>
          <c:order val="1"/>
          <c:spPr>
            <a:solidFill>
              <a:srgbClr val="00B050"/>
            </a:solidFill>
            <a:ln>
              <a:noFill/>
            </a:ln>
            <a:effectLst/>
          </c:spPr>
          <c:invertIfNegative val="0"/>
          <c:val>
            <c:numRef>
              <c:f>work!$B$5:$G$5</c:f>
              <c:numCache>
                <c:formatCode>0.00%</c:formatCode>
                <c:ptCount val="6"/>
                <c:pt idx="0">
                  <c:v>6.2153601342599174E-2</c:v>
                </c:pt>
                <c:pt idx="1">
                  <c:v>-8.8639262424444754E-3</c:v>
                </c:pt>
                <c:pt idx="2">
                  <c:v>3.1338167747395396E-2</c:v>
                </c:pt>
                <c:pt idx="3">
                  <c:v>4.2087561594721823E-2</c:v>
                </c:pt>
                <c:pt idx="4">
                  <c:v>-7.5056009318342998E-2</c:v>
                </c:pt>
                <c:pt idx="5">
                  <c:v>-0.12693299768343103</c:v>
                </c:pt>
              </c:numCache>
            </c:numRef>
          </c:val>
          <c:extLst>
            <c:ext xmlns:c15="http://schemas.microsoft.com/office/drawing/2012/chart" uri="{02D57815-91ED-43cb-92C2-25804820EDAC}">
              <c15:filteredSeriesTitle>
                <c15:tx>
                  <c:strRef>
                    <c:extLst>
                      <c:ext uri="{02D57815-91ED-43cb-92C2-25804820EDAC}">
                        <c15:formulaRef>
                          <c15:sqref>work!$A$5</c15:sqref>
                        </c15:formulaRef>
                      </c:ext>
                    </c:extLst>
                    <c:strCache>
                      <c:ptCount val="1"/>
                      <c:pt idx="0">
                        <c:v>DCC with N20_ref.</c:v>
                      </c:pt>
                    </c:strCache>
                  </c:strRef>
                </c15:tx>
              </c15:filteredSeriesTitle>
            </c:ext>
            <c:ext xmlns:c15="http://schemas.microsoft.com/office/drawing/2012/chart" uri="{02D57815-91ED-43cb-92C2-25804820EDAC}">
              <c15:filteredCategoryTitle>
                <c15:cat>
                  <c:strRef>
                    <c:extLst>
                      <c:ext uri="{02D57815-91ED-43cb-92C2-25804820EDAC}">
                        <c15:formulaRef>
                          <c15:sqref>work!$B$3:$G$3</c15:sqref>
                        </c15:formulaRef>
                      </c:ext>
                    </c:extLst>
                    <c:strCache>
                      <c:ptCount val="6"/>
                      <c:pt idx="0">
                        <c:v>B01</c:v>
                      </c:pt>
                      <c:pt idx="1">
                        <c:v>B02</c:v>
                      </c:pt>
                      <c:pt idx="2">
                        <c:v>B03</c:v>
                      </c:pt>
                      <c:pt idx="3">
                        <c:v>B04</c:v>
                      </c:pt>
                      <c:pt idx="4">
                        <c:v>B05</c:v>
                      </c:pt>
                      <c:pt idx="5">
                        <c:v>B06</c:v>
                      </c:pt>
                    </c:strCache>
                  </c:strRef>
                </c15:cat>
              </c15:filteredCategoryTitle>
            </c:ext>
            <c:ext xmlns:c16="http://schemas.microsoft.com/office/drawing/2014/chart" uri="{C3380CC4-5D6E-409C-BE32-E72D297353CC}">
              <c16:uniqueId val="{00000001-7AE4-4761-888F-2E8120F07D50}"/>
            </c:ext>
          </c:extLst>
        </c:ser>
        <c:ser>
          <c:idx val="2"/>
          <c:order val="2"/>
          <c:spPr>
            <a:solidFill>
              <a:srgbClr val="0070C0"/>
            </a:solidFill>
            <a:ln>
              <a:noFill/>
            </a:ln>
            <a:effectLst/>
          </c:spPr>
          <c:invertIfNegative val="0"/>
          <c:val>
            <c:numRef>
              <c:f>work!$B$6:$G$6</c:f>
              <c:numCache>
                <c:formatCode>0.00%</c:formatCode>
                <c:ptCount val="6"/>
                <c:pt idx="0">
                  <c:v>7.0983478431614788E-2</c:v>
                </c:pt>
                <c:pt idx="1">
                  <c:v>-6.2443084488017497E-4</c:v>
                </c:pt>
                <c:pt idx="2">
                  <c:v>4.5755490230784623E-2</c:v>
                </c:pt>
                <c:pt idx="3">
                  <c:v>5.3437998885330629E-2</c:v>
                </c:pt>
                <c:pt idx="4">
                  <c:v>-1.6479697297259177E-2</c:v>
                </c:pt>
                <c:pt idx="5">
                  <c:v>-8.0227935876313938E-2</c:v>
                </c:pt>
              </c:numCache>
            </c:numRef>
          </c:val>
          <c:extLst>
            <c:ext xmlns:c15="http://schemas.microsoft.com/office/drawing/2012/chart" uri="{02D57815-91ED-43cb-92C2-25804820EDAC}">
              <c15:filteredSeriesTitle>
                <c15:tx>
                  <c:strRef>
                    <c:extLst>
                      <c:ext uri="{02D57815-91ED-43cb-92C2-25804820EDAC}">
                        <c15:formulaRef>
                          <c15:sqref>work!$A$6</c15:sqref>
                        </c15:formulaRef>
                      </c:ext>
                    </c:extLst>
                    <c:strCache>
                      <c:ptCount val="1"/>
                      <c:pt idx="0">
                        <c:v>DCC with N20_sdr</c:v>
                      </c:pt>
                    </c:strCache>
                  </c:strRef>
                </c15:tx>
              </c15:filteredSeriesTitle>
            </c:ext>
            <c:ext xmlns:c15="http://schemas.microsoft.com/office/drawing/2012/chart" uri="{02D57815-91ED-43cb-92C2-25804820EDAC}">
              <c15:filteredCategoryTitle>
                <c15:cat>
                  <c:strRef>
                    <c:extLst>
                      <c:ext uri="{02D57815-91ED-43cb-92C2-25804820EDAC}">
                        <c15:formulaRef>
                          <c15:sqref>work!$B$3:$G$3</c15:sqref>
                        </c15:formulaRef>
                      </c:ext>
                    </c:extLst>
                    <c:strCache>
                      <c:ptCount val="6"/>
                      <c:pt idx="0">
                        <c:v>B01</c:v>
                      </c:pt>
                      <c:pt idx="1">
                        <c:v>B02</c:v>
                      </c:pt>
                      <c:pt idx="2">
                        <c:v>B03</c:v>
                      </c:pt>
                      <c:pt idx="3">
                        <c:v>B04</c:v>
                      </c:pt>
                      <c:pt idx="4">
                        <c:v>B05</c:v>
                      </c:pt>
                      <c:pt idx="5">
                        <c:v>B06</c:v>
                      </c:pt>
                    </c:strCache>
                  </c:strRef>
                </c15:cat>
              </c15:filteredCategoryTitle>
            </c:ext>
            <c:ext xmlns:c16="http://schemas.microsoft.com/office/drawing/2014/chart" uri="{C3380CC4-5D6E-409C-BE32-E72D297353CC}">
              <c16:uniqueId val="{00000002-7AE4-4761-888F-2E8120F07D50}"/>
            </c:ext>
          </c:extLst>
        </c:ser>
        <c:dLbls>
          <c:showLegendKey val="0"/>
          <c:showVal val="0"/>
          <c:showCatName val="0"/>
          <c:showSerName val="0"/>
          <c:showPercent val="0"/>
          <c:showBubbleSize val="0"/>
        </c:dLbls>
        <c:gapWidth val="219"/>
        <c:overlap val="-27"/>
        <c:axId val="559064168"/>
        <c:axId val="559070400"/>
      </c:barChart>
      <c:catAx>
        <c:axId val="559064168"/>
        <c:scaling>
          <c:orientation val="minMax"/>
        </c:scaling>
        <c:delete val="0"/>
        <c:axPos val="b"/>
        <c:numFmt formatCode="General" sourceLinked="1"/>
        <c:majorTickMark val="none"/>
        <c:minorTickMark val="none"/>
        <c:tickLblPos val="nextTo"/>
        <c:spPr>
          <a:solidFill>
            <a:srgbClr val="E6E6E6">
              <a:alpha val="54902"/>
            </a:srgbClr>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50" b="0" i="0" u="none" strike="noStrike" kern="1200" baseline="0">
                <a:solidFill>
                  <a:schemeClr val="tx1"/>
                </a:solidFill>
                <a:latin typeface="+mn-lt"/>
                <a:ea typeface="+mn-ea"/>
                <a:cs typeface="+mn-cs"/>
              </a:defRPr>
            </a:pPr>
            <a:endParaRPr lang="ja-JP"/>
          </a:p>
        </c:txPr>
        <c:crossAx val="559070400"/>
        <c:crosses val="autoZero"/>
        <c:auto val="1"/>
        <c:lblAlgn val="ctr"/>
        <c:lblOffset val="100"/>
        <c:noMultiLvlLbl val="0"/>
      </c:catAx>
      <c:valAx>
        <c:axId val="559070400"/>
        <c:scaling>
          <c:orientation val="minMax"/>
          <c:max val="0.1"/>
          <c:min val="-0.1500000000000000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ja-JP" sz="1050" b="0" i="0" u="none" strike="noStrike" kern="1200" baseline="0">
                <a:solidFill>
                  <a:schemeClr val="tx1">
                    <a:lumMod val="65000"/>
                    <a:lumOff val="35000"/>
                  </a:schemeClr>
                </a:solidFill>
                <a:latin typeface="+mn-lt"/>
                <a:ea typeface="+mn-ea"/>
                <a:cs typeface="+mn-cs"/>
              </a:defRPr>
            </a:pPr>
            <a:endParaRPr lang="ja-JP"/>
          </a:p>
        </c:txPr>
        <c:crossAx val="559064168"/>
        <c:crosses val="autoZero"/>
        <c:crossBetween val="between"/>
        <c:majorUnit val="2.5000000000000005E-2"/>
      </c:valAx>
      <c:spPr>
        <a:noFill/>
        <a:ln>
          <a:noFill/>
        </a:ln>
        <a:effectLst/>
      </c:spPr>
    </c:plotArea>
    <c:legend>
      <c:legendPos val="b"/>
      <c:layout>
        <c:manualLayout>
          <c:xMode val="edge"/>
          <c:yMode val="edge"/>
          <c:x val="0.23783462248668441"/>
          <c:y val="0.52731650957973808"/>
          <c:w val="0.40326993041750608"/>
          <c:h val="0.16885083217216054"/>
        </c:manualLayout>
      </c:layout>
      <c:overlay val="0"/>
      <c:spPr>
        <a:solidFill>
          <a:schemeClr val="bg1"/>
        </a:solidFill>
        <a:ln>
          <a:solidFill>
            <a:schemeClr val="tx1"/>
          </a:solidFill>
        </a:ln>
        <a:effectLst/>
      </c:spPr>
      <c:txPr>
        <a:bodyPr rot="0" spcFirstLastPara="1" vertOverflow="ellipsis" vert="horz" wrap="square" anchor="ctr" anchorCtr="1"/>
        <a:lstStyle/>
        <a:p>
          <a:pPr>
            <a:defRPr lang="ja-JP"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54055555555556"/>
          <c:y val="4.0888256579615666E-2"/>
          <c:w val="0.78165388888888887"/>
          <c:h val="0.83015714553371689"/>
        </c:manualLayout>
      </c:layout>
      <c:barChart>
        <c:barDir val="col"/>
        <c:grouping val="clustered"/>
        <c:varyColors val="0"/>
        <c:ser>
          <c:idx val="0"/>
          <c:order val="0"/>
          <c:spPr>
            <a:solidFill>
              <a:srgbClr val="FF0000"/>
            </a:solidFill>
            <a:ln>
              <a:noFill/>
            </a:ln>
            <a:effectLst/>
          </c:spPr>
          <c:invertIfNegative val="0"/>
          <c:val>
            <c:numRef>
              <c:f>work!$R$4:$W$4</c:f>
              <c:numCache>
                <c:formatCode>0.00%</c:formatCode>
                <c:ptCount val="6"/>
                <c:pt idx="0">
                  <c:v>4.5050850767931694E-2</c:v>
                </c:pt>
                <c:pt idx="1">
                  <c:v>4.3254024102796773E-3</c:v>
                </c:pt>
                <c:pt idx="2">
                  <c:v>-2.0887847698040529E-2</c:v>
                </c:pt>
                <c:pt idx="3">
                  <c:v>-3.8469455759346793E-3</c:v>
                </c:pt>
                <c:pt idx="4">
                  <c:v>-5.8691226176523892E-2</c:v>
                </c:pt>
                <c:pt idx="5">
                  <c:v>-1.678064538723012E-2</c:v>
                </c:pt>
              </c:numCache>
            </c:numRef>
          </c:val>
          <c:extLst>
            <c:ext xmlns:c15="http://schemas.microsoft.com/office/drawing/2012/chart" uri="{02D57815-91ED-43cb-92C2-25804820EDAC}">
              <c15:filteredSeriesTitle>
                <c15:tx>
                  <c:strRef>
                    <c:extLst>
                      <c:ext uri="{02D57815-91ED-43cb-92C2-25804820EDAC}">
                        <c15:formulaRef>
                          <c15:sqref>work!$Q$4</c15:sqref>
                        </c15:formulaRef>
                      </c:ext>
                    </c:extLst>
                    <c:strCache>
                      <c:ptCount val="1"/>
                      <c:pt idx="0">
                        <c:v>Ray-matching with N20</c:v>
                      </c:pt>
                    </c:strCache>
                  </c:strRef>
                </c15:tx>
              </c15:filteredSeriesTitle>
            </c:ext>
            <c:ext xmlns:c15="http://schemas.microsoft.com/office/drawing/2012/chart" uri="{02D57815-91ED-43cb-92C2-25804820EDAC}">
              <c15:filteredCategoryTitle>
                <c15:cat>
                  <c:strRef>
                    <c:extLst>
                      <c:ext uri="{02D57815-91ED-43cb-92C2-25804820EDAC}">
                        <c15:formulaRef>
                          <c15:sqref>work!$R$3:$W$3</c15:sqref>
                        </c15:formulaRef>
                      </c:ext>
                    </c:extLst>
                    <c:strCache>
                      <c:ptCount val="6"/>
                      <c:pt idx="0">
                        <c:v>B01</c:v>
                      </c:pt>
                      <c:pt idx="1">
                        <c:v>B02</c:v>
                      </c:pt>
                      <c:pt idx="2">
                        <c:v>B03</c:v>
                      </c:pt>
                      <c:pt idx="3">
                        <c:v>B04</c:v>
                      </c:pt>
                      <c:pt idx="4">
                        <c:v>B05</c:v>
                      </c:pt>
                      <c:pt idx="5">
                        <c:v>B06</c:v>
                      </c:pt>
                    </c:strCache>
                  </c:strRef>
                </c15:cat>
              </c15:filteredCategoryTitle>
            </c:ext>
            <c:ext xmlns:c16="http://schemas.microsoft.com/office/drawing/2014/chart" uri="{C3380CC4-5D6E-409C-BE32-E72D297353CC}">
              <c16:uniqueId val="{00000000-AF93-4673-972D-75B09BC7897F}"/>
            </c:ext>
          </c:extLst>
        </c:ser>
        <c:ser>
          <c:idx val="1"/>
          <c:order val="1"/>
          <c:spPr>
            <a:solidFill>
              <a:schemeClr val="accent2"/>
            </a:solidFill>
            <a:ln>
              <a:noFill/>
            </a:ln>
            <a:effectLst/>
          </c:spPr>
          <c:invertIfNegative val="0"/>
          <c:val>
            <c:numRef>
              <c:f>work!$R$5:$W$5</c:f>
              <c:numCache>
                <c:formatCode>0.00%</c:formatCode>
                <c:ptCount val="6"/>
                <c:pt idx="0">
                  <c:v>4.6270562229185908E-2</c:v>
                </c:pt>
                <c:pt idx="1">
                  <c:v>6.2245165054586327E-3</c:v>
                </c:pt>
                <c:pt idx="2">
                  <c:v>-2.124927751175687E-2</c:v>
                </c:pt>
                <c:pt idx="3">
                  <c:v>-2.6447088374693672E-3</c:v>
                </c:pt>
                <c:pt idx="4">
                  <c:v>-5.928744235846517E-2</c:v>
                </c:pt>
                <c:pt idx="5">
                  <c:v>-1.6089081311827846E-2</c:v>
                </c:pt>
              </c:numCache>
            </c:numRef>
          </c:val>
          <c:extLst>
            <c:ext xmlns:c15="http://schemas.microsoft.com/office/drawing/2012/chart" uri="{02D57815-91ED-43cb-92C2-25804820EDAC}">
              <c15:filteredSeriesTitle>
                <c15:tx>
                  <c:strRef>
                    <c:extLst>
                      <c:ext uri="{02D57815-91ED-43cb-92C2-25804820EDAC}">
                        <c15:formulaRef>
                          <c15:sqref>work!$Q$5</c15:sqref>
                        </c15:formulaRef>
                      </c:ext>
                    </c:extLst>
                    <c:strCache>
                      <c:ptCount val="1"/>
                      <c:pt idx="0">
                        <c:v>Ray-matching with SNPP</c:v>
                      </c:pt>
                    </c:strCache>
                  </c:strRef>
                </c15:tx>
              </c15:filteredSeriesTitle>
            </c:ext>
            <c:ext xmlns:c15="http://schemas.microsoft.com/office/drawing/2012/chart" uri="{02D57815-91ED-43cb-92C2-25804820EDAC}">
              <c15:filteredCategoryTitle>
                <c15:cat>
                  <c:strRef>
                    <c:extLst>
                      <c:ext uri="{02D57815-91ED-43cb-92C2-25804820EDAC}">
                        <c15:formulaRef>
                          <c15:sqref>work!$R$3:$W$3</c15:sqref>
                        </c15:formulaRef>
                      </c:ext>
                    </c:extLst>
                    <c:strCache>
                      <c:ptCount val="6"/>
                      <c:pt idx="0">
                        <c:v>B01</c:v>
                      </c:pt>
                      <c:pt idx="1">
                        <c:v>B02</c:v>
                      </c:pt>
                      <c:pt idx="2">
                        <c:v>B03</c:v>
                      </c:pt>
                      <c:pt idx="3">
                        <c:v>B04</c:v>
                      </c:pt>
                      <c:pt idx="4">
                        <c:v>B05</c:v>
                      </c:pt>
                      <c:pt idx="5">
                        <c:v>B06</c:v>
                      </c:pt>
                    </c:strCache>
                  </c:strRef>
                </c15:cat>
              </c15:filteredCategoryTitle>
            </c:ext>
            <c:ext xmlns:c16="http://schemas.microsoft.com/office/drawing/2014/chart" uri="{C3380CC4-5D6E-409C-BE32-E72D297353CC}">
              <c16:uniqueId val="{00000001-AF93-4673-972D-75B09BC7897F}"/>
            </c:ext>
          </c:extLst>
        </c:ser>
        <c:ser>
          <c:idx val="2"/>
          <c:order val="2"/>
          <c:spPr>
            <a:solidFill>
              <a:srgbClr val="00B050"/>
            </a:solidFill>
            <a:ln>
              <a:noFill/>
            </a:ln>
            <a:effectLst/>
          </c:spPr>
          <c:invertIfNegative val="0"/>
          <c:val>
            <c:numRef>
              <c:f>work!$R$6:$W$6</c:f>
              <c:numCache>
                <c:formatCode>0.00%</c:formatCode>
                <c:ptCount val="6"/>
                <c:pt idx="0">
                  <c:v>5.179856115107917E-2</c:v>
                </c:pt>
                <c:pt idx="1">
                  <c:v>9.6385542168675453E-3</c:v>
                </c:pt>
                <c:pt idx="2">
                  <c:v>-1.5594541910331383E-2</c:v>
                </c:pt>
                <c:pt idx="3">
                  <c:v>0</c:v>
                </c:pt>
                <c:pt idx="4">
                  <c:v>-5.2616185130193172E-2</c:v>
                </c:pt>
                <c:pt idx="5">
                  <c:v>-1.7202081410893633E-2</c:v>
                </c:pt>
              </c:numCache>
            </c:numRef>
          </c:val>
          <c:extLst>
            <c:ext xmlns:c15="http://schemas.microsoft.com/office/drawing/2012/chart" uri="{02D57815-91ED-43cb-92C2-25804820EDAC}">
              <c15:filteredSeriesTitle>
                <c15:tx>
                  <c:strRef>
                    <c:extLst>
                      <c:ext uri="{02D57815-91ED-43cb-92C2-25804820EDAC}">
                        <c15:formulaRef>
                          <c15:sqref>work!$Q$6</c15:sqref>
                        </c15:formulaRef>
                      </c:ext>
                    </c:extLst>
                    <c:strCache>
                      <c:ptCount val="1"/>
                      <c:pt idx="0">
                        <c:v>DCC with N20_ref.</c:v>
                      </c:pt>
                    </c:strCache>
                  </c:strRef>
                </c15:tx>
              </c15:filteredSeriesTitle>
            </c:ext>
            <c:ext xmlns:c15="http://schemas.microsoft.com/office/drawing/2012/chart" uri="{02D57815-91ED-43cb-92C2-25804820EDAC}">
              <c15:filteredCategoryTitle>
                <c15:cat>
                  <c:strRef>
                    <c:extLst>
                      <c:ext uri="{02D57815-91ED-43cb-92C2-25804820EDAC}">
                        <c15:formulaRef>
                          <c15:sqref>work!$R$3:$W$3</c15:sqref>
                        </c15:formulaRef>
                      </c:ext>
                    </c:extLst>
                    <c:strCache>
                      <c:ptCount val="6"/>
                      <c:pt idx="0">
                        <c:v>B01</c:v>
                      </c:pt>
                      <c:pt idx="1">
                        <c:v>B02</c:v>
                      </c:pt>
                      <c:pt idx="2">
                        <c:v>B03</c:v>
                      </c:pt>
                      <c:pt idx="3">
                        <c:v>B04</c:v>
                      </c:pt>
                      <c:pt idx="4">
                        <c:v>B05</c:v>
                      </c:pt>
                      <c:pt idx="5">
                        <c:v>B06</c:v>
                      </c:pt>
                    </c:strCache>
                  </c:strRef>
                </c15:cat>
              </c15:filteredCategoryTitle>
            </c:ext>
            <c:ext xmlns:c16="http://schemas.microsoft.com/office/drawing/2014/chart" uri="{C3380CC4-5D6E-409C-BE32-E72D297353CC}">
              <c16:uniqueId val="{00000002-AF93-4673-972D-75B09BC7897F}"/>
            </c:ext>
          </c:extLst>
        </c:ser>
        <c:ser>
          <c:idx val="3"/>
          <c:order val="3"/>
          <c:spPr>
            <a:solidFill>
              <a:srgbClr val="0070C0"/>
            </a:solidFill>
            <a:ln>
              <a:noFill/>
            </a:ln>
            <a:effectLst/>
          </c:spPr>
          <c:invertIfNegative val="0"/>
          <c:val>
            <c:numRef>
              <c:f>work!$R$7:$W$7</c:f>
              <c:numCache>
                <c:formatCode>0.00%</c:formatCode>
                <c:ptCount val="6"/>
                <c:pt idx="0">
                  <c:v>5.179856115107917E-2</c:v>
                </c:pt>
                <c:pt idx="1">
                  <c:v>9.6385542168675453E-3</c:v>
                </c:pt>
                <c:pt idx="2">
                  <c:v>-1.5594541910331161E-2</c:v>
                </c:pt>
                <c:pt idx="3">
                  <c:v>0</c:v>
                </c:pt>
                <c:pt idx="4">
                  <c:v>-5.2616185130193061E-2</c:v>
                </c:pt>
                <c:pt idx="5">
                  <c:v>-1.7202081410893522E-2</c:v>
                </c:pt>
              </c:numCache>
            </c:numRef>
          </c:val>
          <c:extLst>
            <c:ext xmlns:c15="http://schemas.microsoft.com/office/drawing/2012/chart" uri="{02D57815-91ED-43cb-92C2-25804820EDAC}">
              <c15:filteredSeriesTitle>
                <c15:tx>
                  <c:strRef>
                    <c:extLst>
                      <c:ext uri="{02D57815-91ED-43cb-92C2-25804820EDAC}">
                        <c15:formulaRef>
                          <c15:sqref>work!$Q$7</c15:sqref>
                        </c15:formulaRef>
                      </c:ext>
                    </c:extLst>
                    <c:strCache>
                      <c:ptCount val="1"/>
                      <c:pt idx="0">
                        <c:v>DCC with N20_sdr</c:v>
                      </c:pt>
                    </c:strCache>
                  </c:strRef>
                </c15:tx>
              </c15:filteredSeriesTitle>
            </c:ext>
            <c:ext xmlns:c15="http://schemas.microsoft.com/office/drawing/2012/chart" uri="{02D57815-91ED-43cb-92C2-25804820EDAC}">
              <c15:filteredCategoryTitle>
                <c15:cat>
                  <c:strRef>
                    <c:extLst>
                      <c:ext uri="{02D57815-91ED-43cb-92C2-25804820EDAC}">
                        <c15:formulaRef>
                          <c15:sqref>work!$R$3:$W$3</c15:sqref>
                        </c15:formulaRef>
                      </c:ext>
                    </c:extLst>
                    <c:strCache>
                      <c:ptCount val="6"/>
                      <c:pt idx="0">
                        <c:v>B01</c:v>
                      </c:pt>
                      <c:pt idx="1">
                        <c:v>B02</c:v>
                      </c:pt>
                      <c:pt idx="2">
                        <c:v>B03</c:v>
                      </c:pt>
                      <c:pt idx="3">
                        <c:v>B04</c:v>
                      </c:pt>
                      <c:pt idx="4">
                        <c:v>B05</c:v>
                      </c:pt>
                      <c:pt idx="5">
                        <c:v>B06</c:v>
                      </c:pt>
                    </c:strCache>
                  </c:strRef>
                </c15:cat>
              </c15:filteredCategoryTitle>
            </c:ext>
            <c:ext xmlns:c16="http://schemas.microsoft.com/office/drawing/2014/chart" uri="{C3380CC4-5D6E-409C-BE32-E72D297353CC}">
              <c16:uniqueId val="{00000003-AF93-4673-972D-75B09BC7897F}"/>
            </c:ext>
          </c:extLst>
        </c:ser>
        <c:ser>
          <c:idx val="4"/>
          <c:order val="4"/>
          <c:spPr>
            <a:solidFill>
              <a:srgbClr val="00B0F0"/>
            </a:solidFill>
            <a:ln>
              <a:noFill/>
            </a:ln>
            <a:effectLst/>
          </c:spPr>
          <c:invertIfNegative val="0"/>
          <c:val>
            <c:numRef>
              <c:f>work!$R$8:$W$8</c:f>
              <c:numCache>
                <c:formatCode>0.00%</c:formatCode>
                <c:ptCount val="6"/>
                <c:pt idx="0">
                  <c:v>5.077041006491001E-2</c:v>
                </c:pt>
                <c:pt idx="1">
                  <c:v>9.6385542168677674E-3</c:v>
                </c:pt>
                <c:pt idx="2">
                  <c:v>-1.5594541910331272E-2</c:v>
                </c:pt>
                <c:pt idx="3">
                  <c:v>0</c:v>
                </c:pt>
                <c:pt idx="4">
                  <c:v>-5.3597707400791617E-2</c:v>
                </c:pt>
                <c:pt idx="5">
                  <c:v>-1.7188390502900663E-2</c:v>
                </c:pt>
              </c:numCache>
            </c:numRef>
          </c:val>
          <c:extLst>
            <c:ext xmlns:c15="http://schemas.microsoft.com/office/drawing/2012/chart" uri="{02D57815-91ED-43cb-92C2-25804820EDAC}">
              <c15:filteredSeriesTitle>
                <c15:tx>
                  <c:strRef>
                    <c:extLst>
                      <c:ext uri="{02D57815-91ED-43cb-92C2-25804820EDAC}">
                        <c15:formulaRef>
                          <c15:sqref>work!$Q$8</c15:sqref>
                        </c15:formulaRef>
                      </c:ext>
                    </c:extLst>
                    <c:strCache>
                      <c:ptCount val="1"/>
                      <c:pt idx="0">
                        <c:v>DCC with SNPP_sdr</c:v>
                      </c:pt>
                    </c:strCache>
                  </c:strRef>
                </c15:tx>
              </c15:filteredSeriesTitle>
            </c:ext>
            <c:ext xmlns:c15="http://schemas.microsoft.com/office/drawing/2012/chart" uri="{02D57815-91ED-43cb-92C2-25804820EDAC}">
              <c15:filteredCategoryTitle>
                <c15:cat>
                  <c:strRef>
                    <c:extLst>
                      <c:ext uri="{02D57815-91ED-43cb-92C2-25804820EDAC}">
                        <c15:formulaRef>
                          <c15:sqref>work!$R$3:$W$3</c15:sqref>
                        </c15:formulaRef>
                      </c:ext>
                    </c:extLst>
                    <c:strCache>
                      <c:ptCount val="6"/>
                      <c:pt idx="0">
                        <c:v>B01</c:v>
                      </c:pt>
                      <c:pt idx="1">
                        <c:v>B02</c:v>
                      </c:pt>
                      <c:pt idx="2">
                        <c:v>B03</c:v>
                      </c:pt>
                      <c:pt idx="3">
                        <c:v>B04</c:v>
                      </c:pt>
                      <c:pt idx="4">
                        <c:v>B05</c:v>
                      </c:pt>
                      <c:pt idx="5">
                        <c:v>B06</c:v>
                      </c:pt>
                    </c:strCache>
                  </c:strRef>
                </c15:cat>
              </c15:filteredCategoryTitle>
            </c:ext>
            <c:ext xmlns:c16="http://schemas.microsoft.com/office/drawing/2014/chart" uri="{C3380CC4-5D6E-409C-BE32-E72D297353CC}">
              <c16:uniqueId val="{00000004-AF93-4673-972D-75B09BC7897F}"/>
            </c:ext>
          </c:extLst>
        </c:ser>
        <c:dLbls>
          <c:showLegendKey val="0"/>
          <c:showVal val="0"/>
          <c:showCatName val="0"/>
          <c:showSerName val="0"/>
          <c:showPercent val="0"/>
          <c:showBubbleSize val="0"/>
        </c:dLbls>
        <c:gapWidth val="219"/>
        <c:overlap val="-27"/>
        <c:axId val="546730168"/>
        <c:axId val="546728856"/>
      </c:barChart>
      <c:catAx>
        <c:axId val="546730168"/>
        <c:scaling>
          <c:orientation val="minMax"/>
        </c:scaling>
        <c:delete val="0"/>
        <c:axPos val="b"/>
        <c:numFmt formatCode="General" sourceLinked="1"/>
        <c:majorTickMark val="none"/>
        <c:minorTickMark val="none"/>
        <c:tickLblPos val="nextTo"/>
        <c:spPr>
          <a:solidFill>
            <a:srgbClr val="E6E6E6">
              <a:alpha val="54902"/>
            </a:srgbClr>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50" b="0" i="0" u="none" strike="noStrike" kern="1200" baseline="0">
                <a:solidFill>
                  <a:schemeClr val="tx1"/>
                </a:solidFill>
                <a:latin typeface="+mn-lt"/>
                <a:ea typeface="+mn-ea"/>
                <a:cs typeface="+mn-cs"/>
              </a:defRPr>
            </a:pPr>
            <a:endParaRPr lang="ja-JP"/>
          </a:p>
        </c:txPr>
        <c:crossAx val="546728856"/>
        <c:crosses val="autoZero"/>
        <c:auto val="1"/>
        <c:lblAlgn val="ctr"/>
        <c:lblOffset val="100"/>
        <c:noMultiLvlLbl val="0"/>
      </c:catAx>
      <c:valAx>
        <c:axId val="546728856"/>
        <c:scaling>
          <c:orientation val="minMax"/>
          <c:max val="0.1"/>
          <c:min val="-0.1500000000000000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ja-JP" sz="1050" b="0" i="0" u="none" strike="noStrike" kern="1200" baseline="0">
                <a:solidFill>
                  <a:schemeClr val="tx1">
                    <a:lumMod val="65000"/>
                    <a:lumOff val="35000"/>
                  </a:schemeClr>
                </a:solidFill>
                <a:latin typeface="+mn-lt"/>
                <a:ea typeface="+mn-ea"/>
                <a:cs typeface="+mn-cs"/>
              </a:defRPr>
            </a:pPr>
            <a:endParaRPr lang="ja-JP"/>
          </a:p>
        </c:txPr>
        <c:crossAx val="546730168"/>
        <c:crosses val="autoZero"/>
        <c:crossBetween val="between"/>
        <c:majorUnit val="2.5000000000000005E-2"/>
      </c:valAx>
      <c:spPr>
        <a:noFill/>
        <a:ln>
          <a:noFill/>
        </a:ln>
        <a:effectLst/>
      </c:spPr>
    </c:plotArea>
    <c:legend>
      <c:legendPos val="b"/>
      <c:layout>
        <c:manualLayout>
          <c:xMode val="edge"/>
          <c:yMode val="edge"/>
          <c:x val="0.46201458737421192"/>
          <c:y val="6.1415483626299963E-2"/>
          <c:w val="0.47020666666666672"/>
          <c:h val="0.26684404228354475"/>
        </c:manualLayout>
      </c:layout>
      <c:overlay val="0"/>
      <c:spPr>
        <a:solidFill>
          <a:schemeClr val="bg1"/>
        </a:solidFill>
        <a:ln>
          <a:solidFill>
            <a:schemeClr val="tx1"/>
          </a:solidFill>
        </a:ln>
        <a:effectLst/>
      </c:spPr>
      <c:txPr>
        <a:bodyPr rot="0" spcFirstLastPara="1" vertOverflow="ellipsis" vert="horz" wrap="square" anchor="ctr" anchorCtr="1"/>
        <a:lstStyle/>
        <a:p>
          <a:pPr>
            <a:defRPr lang="ja-JP"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61956910366105"/>
          <c:y val="4.2686912659843569E-2"/>
          <c:w val="0.7894395346629014"/>
          <c:h val="0.92163956959295035"/>
        </c:manualLayout>
      </c:layout>
      <c:barChart>
        <c:barDir val="col"/>
        <c:grouping val="clustered"/>
        <c:varyColors val="0"/>
        <c:ser>
          <c:idx val="0"/>
          <c:order val="0"/>
          <c:spPr>
            <a:solidFill>
              <a:srgbClr val="FF0000"/>
            </a:solidFill>
            <a:ln>
              <a:noFill/>
            </a:ln>
            <a:effectLst/>
          </c:spPr>
          <c:invertIfNegative val="0"/>
          <c:val>
            <c:numRef>
              <c:f>work!$R$4:$W$4</c:f>
              <c:numCache>
                <c:formatCode>0.00%</c:formatCode>
                <c:ptCount val="6"/>
                <c:pt idx="0">
                  <c:v>4.5050850767931694E-2</c:v>
                </c:pt>
                <c:pt idx="1">
                  <c:v>4.3254024102796773E-3</c:v>
                </c:pt>
                <c:pt idx="2">
                  <c:v>-2.0887847698040529E-2</c:v>
                </c:pt>
                <c:pt idx="3">
                  <c:v>-3.8469455759346793E-3</c:v>
                </c:pt>
                <c:pt idx="4">
                  <c:v>-5.8691226176523892E-2</c:v>
                </c:pt>
                <c:pt idx="5">
                  <c:v>-1.678064538723012E-2</c:v>
                </c:pt>
              </c:numCache>
            </c:numRef>
          </c:val>
          <c:extLst>
            <c:ext xmlns:c15="http://schemas.microsoft.com/office/drawing/2012/chart" uri="{02D57815-91ED-43cb-92C2-25804820EDAC}">
              <c15:filteredSeriesTitle>
                <c15:tx>
                  <c:strRef>
                    <c:extLst>
                      <c:ext uri="{02D57815-91ED-43cb-92C2-25804820EDAC}">
                        <c15:formulaRef>
                          <c15:sqref>work!$Q$4</c15:sqref>
                        </c15:formulaRef>
                      </c:ext>
                    </c:extLst>
                    <c:strCache>
                      <c:ptCount val="1"/>
                      <c:pt idx="0">
                        <c:v>Ray-matching with N20</c:v>
                      </c:pt>
                    </c:strCache>
                  </c:strRef>
                </c15:tx>
              </c15:filteredSeriesTitle>
            </c:ext>
            <c:ext xmlns:c15="http://schemas.microsoft.com/office/drawing/2012/chart" uri="{02D57815-91ED-43cb-92C2-25804820EDAC}">
              <c15:filteredCategoryTitle>
                <c15:cat>
                  <c:strRef>
                    <c:extLst>
                      <c:ext uri="{02D57815-91ED-43cb-92C2-25804820EDAC}">
                        <c15:formulaRef>
                          <c15:sqref>work!$R$3:$W$3</c15:sqref>
                        </c15:formulaRef>
                      </c:ext>
                    </c:extLst>
                    <c:strCache>
                      <c:ptCount val="6"/>
                      <c:pt idx="0">
                        <c:v>B01</c:v>
                      </c:pt>
                      <c:pt idx="1">
                        <c:v>B02</c:v>
                      </c:pt>
                      <c:pt idx="2">
                        <c:v>B03</c:v>
                      </c:pt>
                      <c:pt idx="3">
                        <c:v>B04</c:v>
                      </c:pt>
                      <c:pt idx="4">
                        <c:v>B05</c:v>
                      </c:pt>
                      <c:pt idx="5">
                        <c:v>B06</c:v>
                      </c:pt>
                    </c:strCache>
                  </c:strRef>
                </c15:cat>
              </c15:filteredCategoryTitle>
            </c:ext>
            <c:ext xmlns:c16="http://schemas.microsoft.com/office/drawing/2014/chart" uri="{C3380CC4-5D6E-409C-BE32-E72D297353CC}">
              <c16:uniqueId val="{00000000-DADF-4B50-8AB8-02AD1CD1180E}"/>
            </c:ext>
          </c:extLst>
        </c:ser>
        <c:ser>
          <c:idx val="1"/>
          <c:order val="1"/>
          <c:spPr>
            <a:solidFill>
              <a:schemeClr val="accent2"/>
            </a:solidFill>
            <a:ln>
              <a:noFill/>
            </a:ln>
            <a:effectLst/>
          </c:spPr>
          <c:invertIfNegative val="0"/>
          <c:val>
            <c:numRef>
              <c:f>work!$R$5:$W$5</c:f>
              <c:numCache>
                <c:formatCode>0.00%</c:formatCode>
                <c:ptCount val="6"/>
                <c:pt idx="0">
                  <c:v>4.6270562229185908E-2</c:v>
                </c:pt>
                <c:pt idx="1">
                  <c:v>6.2245165054586327E-3</c:v>
                </c:pt>
                <c:pt idx="2">
                  <c:v>-2.124927751175687E-2</c:v>
                </c:pt>
                <c:pt idx="3">
                  <c:v>-2.6447088374693672E-3</c:v>
                </c:pt>
                <c:pt idx="4">
                  <c:v>-5.928744235846517E-2</c:v>
                </c:pt>
                <c:pt idx="5">
                  <c:v>-1.6089081311827846E-2</c:v>
                </c:pt>
              </c:numCache>
            </c:numRef>
          </c:val>
          <c:extLst>
            <c:ext xmlns:c15="http://schemas.microsoft.com/office/drawing/2012/chart" uri="{02D57815-91ED-43cb-92C2-25804820EDAC}">
              <c15:filteredSeriesTitle>
                <c15:tx>
                  <c:strRef>
                    <c:extLst>
                      <c:ext uri="{02D57815-91ED-43cb-92C2-25804820EDAC}">
                        <c15:formulaRef>
                          <c15:sqref>work!$Q$5</c15:sqref>
                        </c15:formulaRef>
                      </c:ext>
                    </c:extLst>
                    <c:strCache>
                      <c:ptCount val="1"/>
                      <c:pt idx="0">
                        <c:v>Ray-matching with SNPP</c:v>
                      </c:pt>
                    </c:strCache>
                  </c:strRef>
                </c15:tx>
              </c15:filteredSeriesTitle>
            </c:ext>
            <c:ext xmlns:c15="http://schemas.microsoft.com/office/drawing/2012/chart" uri="{02D57815-91ED-43cb-92C2-25804820EDAC}">
              <c15:filteredCategoryTitle>
                <c15:cat>
                  <c:strRef>
                    <c:extLst>
                      <c:ext uri="{02D57815-91ED-43cb-92C2-25804820EDAC}">
                        <c15:formulaRef>
                          <c15:sqref>work!$R$3:$W$3</c15:sqref>
                        </c15:formulaRef>
                      </c:ext>
                    </c:extLst>
                    <c:strCache>
                      <c:ptCount val="6"/>
                      <c:pt idx="0">
                        <c:v>B01</c:v>
                      </c:pt>
                      <c:pt idx="1">
                        <c:v>B02</c:v>
                      </c:pt>
                      <c:pt idx="2">
                        <c:v>B03</c:v>
                      </c:pt>
                      <c:pt idx="3">
                        <c:v>B04</c:v>
                      </c:pt>
                      <c:pt idx="4">
                        <c:v>B05</c:v>
                      </c:pt>
                      <c:pt idx="5">
                        <c:v>B06</c:v>
                      </c:pt>
                    </c:strCache>
                  </c:strRef>
                </c15:cat>
              </c15:filteredCategoryTitle>
            </c:ext>
            <c:ext xmlns:c16="http://schemas.microsoft.com/office/drawing/2014/chart" uri="{C3380CC4-5D6E-409C-BE32-E72D297353CC}">
              <c16:uniqueId val="{00000001-DADF-4B50-8AB8-02AD1CD1180E}"/>
            </c:ext>
          </c:extLst>
        </c:ser>
        <c:ser>
          <c:idx val="2"/>
          <c:order val="2"/>
          <c:spPr>
            <a:solidFill>
              <a:srgbClr val="00B050"/>
            </a:solidFill>
            <a:ln>
              <a:noFill/>
            </a:ln>
            <a:effectLst/>
          </c:spPr>
          <c:invertIfNegative val="0"/>
          <c:val>
            <c:numRef>
              <c:f>work!$R$6:$W$6</c:f>
              <c:numCache>
                <c:formatCode>0.00%</c:formatCode>
                <c:ptCount val="6"/>
                <c:pt idx="0">
                  <c:v>5.179856115107917E-2</c:v>
                </c:pt>
                <c:pt idx="1">
                  <c:v>9.6385542168675453E-3</c:v>
                </c:pt>
                <c:pt idx="2">
                  <c:v>-1.5594541910331383E-2</c:v>
                </c:pt>
                <c:pt idx="3">
                  <c:v>0</c:v>
                </c:pt>
                <c:pt idx="4">
                  <c:v>-5.2616185130193172E-2</c:v>
                </c:pt>
                <c:pt idx="5">
                  <c:v>-1.7202081410893633E-2</c:v>
                </c:pt>
              </c:numCache>
            </c:numRef>
          </c:val>
          <c:extLst>
            <c:ext xmlns:c15="http://schemas.microsoft.com/office/drawing/2012/chart" uri="{02D57815-91ED-43cb-92C2-25804820EDAC}">
              <c15:filteredSeriesTitle>
                <c15:tx>
                  <c:strRef>
                    <c:extLst>
                      <c:ext uri="{02D57815-91ED-43cb-92C2-25804820EDAC}">
                        <c15:formulaRef>
                          <c15:sqref>work!$Q$6</c15:sqref>
                        </c15:formulaRef>
                      </c:ext>
                    </c:extLst>
                    <c:strCache>
                      <c:ptCount val="1"/>
                      <c:pt idx="0">
                        <c:v>DCC with N20_ref.</c:v>
                      </c:pt>
                    </c:strCache>
                  </c:strRef>
                </c15:tx>
              </c15:filteredSeriesTitle>
            </c:ext>
            <c:ext xmlns:c15="http://schemas.microsoft.com/office/drawing/2012/chart" uri="{02D57815-91ED-43cb-92C2-25804820EDAC}">
              <c15:filteredCategoryTitle>
                <c15:cat>
                  <c:strRef>
                    <c:extLst>
                      <c:ext uri="{02D57815-91ED-43cb-92C2-25804820EDAC}">
                        <c15:formulaRef>
                          <c15:sqref>work!$R$3:$W$3</c15:sqref>
                        </c15:formulaRef>
                      </c:ext>
                    </c:extLst>
                    <c:strCache>
                      <c:ptCount val="6"/>
                      <c:pt idx="0">
                        <c:v>B01</c:v>
                      </c:pt>
                      <c:pt idx="1">
                        <c:v>B02</c:v>
                      </c:pt>
                      <c:pt idx="2">
                        <c:v>B03</c:v>
                      </c:pt>
                      <c:pt idx="3">
                        <c:v>B04</c:v>
                      </c:pt>
                      <c:pt idx="4">
                        <c:v>B05</c:v>
                      </c:pt>
                      <c:pt idx="5">
                        <c:v>B06</c:v>
                      </c:pt>
                    </c:strCache>
                  </c:strRef>
                </c15:cat>
              </c15:filteredCategoryTitle>
            </c:ext>
            <c:ext xmlns:c16="http://schemas.microsoft.com/office/drawing/2014/chart" uri="{C3380CC4-5D6E-409C-BE32-E72D297353CC}">
              <c16:uniqueId val="{00000002-DADF-4B50-8AB8-02AD1CD1180E}"/>
            </c:ext>
          </c:extLst>
        </c:ser>
        <c:ser>
          <c:idx val="3"/>
          <c:order val="3"/>
          <c:spPr>
            <a:solidFill>
              <a:srgbClr val="0070C0"/>
            </a:solidFill>
            <a:ln>
              <a:noFill/>
            </a:ln>
            <a:effectLst/>
          </c:spPr>
          <c:invertIfNegative val="0"/>
          <c:val>
            <c:numRef>
              <c:f>work!$R$7:$W$7</c:f>
              <c:numCache>
                <c:formatCode>0.00%</c:formatCode>
                <c:ptCount val="6"/>
                <c:pt idx="0">
                  <c:v>5.179856115107917E-2</c:v>
                </c:pt>
                <c:pt idx="1">
                  <c:v>9.6385542168675453E-3</c:v>
                </c:pt>
                <c:pt idx="2">
                  <c:v>-1.5594541910331161E-2</c:v>
                </c:pt>
                <c:pt idx="3">
                  <c:v>0</c:v>
                </c:pt>
                <c:pt idx="4">
                  <c:v>-5.2616185130193061E-2</c:v>
                </c:pt>
                <c:pt idx="5">
                  <c:v>-1.7202081410893522E-2</c:v>
                </c:pt>
              </c:numCache>
            </c:numRef>
          </c:val>
          <c:extLst>
            <c:ext xmlns:c15="http://schemas.microsoft.com/office/drawing/2012/chart" uri="{02D57815-91ED-43cb-92C2-25804820EDAC}">
              <c15:filteredSeriesTitle>
                <c15:tx>
                  <c:strRef>
                    <c:extLst>
                      <c:ext uri="{02D57815-91ED-43cb-92C2-25804820EDAC}">
                        <c15:formulaRef>
                          <c15:sqref>work!$Q$7</c15:sqref>
                        </c15:formulaRef>
                      </c:ext>
                    </c:extLst>
                    <c:strCache>
                      <c:ptCount val="1"/>
                      <c:pt idx="0">
                        <c:v>DCC with N20_sdr</c:v>
                      </c:pt>
                    </c:strCache>
                  </c:strRef>
                </c15:tx>
              </c15:filteredSeriesTitle>
            </c:ext>
            <c:ext xmlns:c15="http://schemas.microsoft.com/office/drawing/2012/chart" uri="{02D57815-91ED-43cb-92C2-25804820EDAC}">
              <c15:filteredCategoryTitle>
                <c15:cat>
                  <c:strRef>
                    <c:extLst>
                      <c:ext uri="{02D57815-91ED-43cb-92C2-25804820EDAC}">
                        <c15:formulaRef>
                          <c15:sqref>work!$R$3:$W$3</c15:sqref>
                        </c15:formulaRef>
                      </c:ext>
                    </c:extLst>
                    <c:strCache>
                      <c:ptCount val="6"/>
                      <c:pt idx="0">
                        <c:v>B01</c:v>
                      </c:pt>
                      <c:pt idx="1">
                        <c:v>B02</c:v>
                      </c:pt>
                      <c:pt idx="2">
                        <c:v>B03</c:v>
                      </c:pt>
                      <c:pt idx="3">
                        <c:v>B04</c:v>
                      </c:pt>
                      <c:pt idx="4">
                        <c:v>B05</c:v>
                      </c:pt>
                      <c:pt idx="5">
                        <c:v>B06</c:v>
                      </c:pt>
                    </c:strCache>
                  </c:strRef>
                </c15:cat>
              </c15:filteredCategoryTitle>
            </c:ext>
            <c:ext xmlns:c16="http://schemas.microsoft.com/office/drawing/2014/chart" uri="{C3380CC4-5D6E-409C-BE32-E72D297353CC}">
              <c16:uniqueId val="{00000003-DADF-4B50-8AB8-02AD1CD1180E}"/>
            </c:ext>
          </c:extLst>
        </c:ser>
        <c:ser>
          <c:idx val="4"/>
          <c:order val="4"/>
          <c:spPr>
            <a:solidFill>
              <a:srgbClr val="00B0F0"/>
            </a:solidFill>
            <a:ln>
              <a:noFill/>
            </a:ln>
            <a:effectLst/>
          </c:spPr>
          <c:invertIfNegative val="0"/>
          <c:val>
            <c:numRef>
              <c:f>work!$R$8:$W$8</c:f>
              <c:numCache>
                <c:formatCode>0.00%</c:formatCode>
                <c:ptCount val="6"/>
                <c:pt idx="0">
                  <c:v>5.077041006491001E-2</c:v>
                </c:pt>
                <c:pt idx="1">
                  <c:v>9.6385542168677674E-3</c:v>
                </c:pt>
                <c:pt idx="2">
                  <c:v>-1.5594541910331272E-2</c:v>
                </c:pt>
                <c:pt idx="3">
                  <c:v>0</c:v>
                </c:pt>
                <c:pt idx="4">
                  <c:v>-5.3597707400791617E-2</c:v>
                </c:pt>
                <c:pt idx="5">
                  <c:v>-1.7188390502900663E-2</c:v>
                </c:pt>
              </c:numCache>
            </c:numRef>
          </c:val>
          <c:extLst>
            <c:ext xmlns:c15="http://schemas.microsoft.com/office/drawing/2012/chart" uri="{02D57815-91ED-43cb-92C2-25804820EDAC}">
              <c15:filteredSeriesTitle>
                <c15:tx>
                  <c:strRef>
                    <c:extLst>
                      <c:ext uri="{02D57815-91ED-43cb-92C2-25804820EDAC}">
                        <c15:formulaRef>
                          <c15:sqref>work!$Q$8</c15:sqref>
                        </c15:formulaRef>
                      </c:ext>
                    </c:extLst>
                    <c:strCache>
                      <c:ptCount val="1"/>
                      <c:pt idx="0">
                        <c:v>DCC with SNPP_sdr</c:v>
                      </c:pt>
                    </c:strCache>
                  </c:strRef>
                </c15:tx>
              </c15:filteredSeriesTitle>
            </c:ext>
            <c:ext xmlns:c15="http://schemas.microsoft.com/office/drawing/2012/chart" uri="{02D57815-91ED-43cb-92C2-25804820EDAC}">
              <c15:filteredCategoryTitle>
                <c15:cat>
                  <c:strRef>
                    <c:extLst>
                      <c:ext uri="{02D57815-91ED-43cb-92C2-25804820EDAC}">
                        <c15:formulaRef>
                          <c15:sqref>work!$R$3:$W$3</c15:sqref>
                        </c15:formulaRef>
                      </c:ext>
                    </c:extLst>
                    <c:strCache>
                      <c:ptCount val="6"/>
                      <c:pt idx="0">
                        <c:v>B01</c:v>
                      </c:pt>
                      <c:pt idx="1">
                        <c:v>B02</c:v>
                      </c:pt>
                      <c:pt idx="2">
                        <c:v>B03</c:v>
                      </c:pt>
                      <c:pt idx="3">
                        <c:v>B04</c:v>
                      </c:pt>
                      <c:pt idx="4">
                        <c:v>B05</c:v>
                      </c:pt>
                      <c:pt idx="5">
                        <c:v>B06</c:v>
                      </c:pt>
                    </c:strCache>
                  </c:strRef>
                </c15:cat>
              </c15:filteredCategoryTitle>
            </c:ext>
            <c:ext xmlns:c16="http://schemas.microsoft.com/office/drawing/2014/chart" uri="{C3380CC4-5D6E-409C-BE32-E72D297353CC}">
              <c16:uniqueId val="{00000004-DADF-4B50-8AB8-02AD1CD1180E}"/>
            </c:ext>
          </c:extLst>
        </c:ser>
        <c:dLbls>
          <c:showLegendKey val="0"/>
          <c:showVal val="0"/>
          <c:showCatName val="0"/>
          <c:showSerName val="0"/>
          <c:showPercent val="0"/>
          <c:showBubbleSize val="0"/>
        </c:dLbls>
        <c:gapWidth val="219"/>
        <c:overlap val="-27"/>
        <c:axId val="546730168"/>
        <c:axId val="546728856"/>
      </c:barChart>
      <c:catAx>
        <c:axId val="546730168"/>
        <c:scaling>
          <c:orientation val="minMax"/>
        </c:scaling>
        <c:delete val="0"/>
        <c:axPos val="b"/>
        <c:numFmt formatCode="General" sourceLinked="1"/>
        <c:majorTickMark val="none"/>
        <c:minorTickMark val="none"/>
        <c:tickLblPos val="nextTo"/>
        <c:spPr>
          <a:solidFill>
            <a:srgbClr val="E6E6E6">
              <a:alpha val="54902"/>
            </a:srgbClr>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50" b="0" i="0" u="none" strike="noStrike" kern="1200" baseline="0">
                <a:solidFill>
                  <a:schemeClr val="tx1"/>
                </a:solidFill>
                <a:latin typeface="+mn-lt"/>
                <a:ea typeface="+mn-ea"/>
                <a:cs typeface="+mn-cs"/>
              </a:defRPr>
            </a:pPr>
            <a:endParaRPr lang="ja-JP"/>
          </a:p>
        </c:txPr>
        <c:crossAx val="546728856"/>
        <c:crosses val="autoZero"/>
        <c:auto val="1"/>
        <c:lblAlgn val="ctr"/>
        <c:lblOffset val="100"/>
        <c:noMultiLvlLbl val="0"/>
      </c:catAx>
      <c:valAx>
        <c:axId val="5467288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ja-JP" sz="1050" b="0" i="0" u="none" strike="noStrike" kern="1200" baseline="0">
                <a:solidFill>
                  <a:schemeClr val="tx1">
                    <a:lumMod val="65000"/>
                    <a:lumOff val="35000"/>
                  </a:schemeClr>
                </a:solidFill>
                <a:latin typeface="+mn-lt"/>
                <a:ea typeface="+mn-ea"/>
                <a:cs typeface="+mn-cs"/>
              </a:defRPr>
            </a:pPr>
            <a:endParaRPr lang="ja-JP"/>
          </a:p>
        </c:txPr>
        <c:crossAx val="546730168"/>
        <c:crosses val="autoZero"/>
        <c:crossBetween val="between"/>
        <c:majorUnit val="1.0000000000000002E-2"/>
      </c:valAx>
      <c:spPr>
        <a:noFill/>
        <a:ln>
          <a:noFill/>
        </a:ln>
        <a:effectLst/>
      </c:spPr>
    </c:plotArea>
    <c:legend>
      <c:legendPos val="b"/>
      <c:layout>
        <c:manualLayout>
          <c:xMode val="edge"/>
          <c:yMode val="edge"/>
          <c:x val="0.45328247434842461"/>
          <c:y val="8.7993695563149316E-2"/>
          <c:w val="0.46572531843770171"/>
          <c:h val="0.32139976506609108"/>
        </c:manualLayout>
      </c:layout>
      <c:overlay val="0"/>
      <c:spPr>
        <a:solidFill>
          <a:schemeClr val="bg1"/>
        </a:solidFill>
        <a:ln>
          <a:solidFill>
            <a:schemeClr val="tx1"/>
          </a:solid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2612562721742"/>
          <c:y val="4.3497302336974041E-2"/>
          <c:w val="0.79658721265743515"/>
          <c:h val="0.87913977358481499"/>
        </c:manualLayout>
      </c:layout>
      <c:barChart>
        <c:barDir val="col"/>
        <c:grouping val="clustered"/>
        <c:varyColors val="0"/>
        <c:ser>
          <c:idx val="0"/>
          <c:order val="0"/>
          <c:spPr>
            <a:solidFill>
              <a:srgbClr val="FF0000"/>
            </a:solidFill>
            <a:ln>
              <a:noFill/>
            </a:ln>
            <a:effectLst/>
          </c:spPr>
          <c:invertIfNegative val="0"/>
          <c:val>
            <c:numRef>
              <c:f>work!$B$4:$G$4</c:f>
              <c:numCache>
                <c:formatCode>0.00%</c:formatCode>
                <c:ptCount val="6"/>
                <c:pt idx="0">
                  <c:v>2.8855721165589987E-2</c:v>
                </c:pt>
                <c:pt idx="1">
                  <c:v>1.4922437051650084E-2</c:v>
                </c:pt>
                <c:pt idx="2">
                  <c:v>-1.1334547975918041E-2</c:v>
                </c:pt>
                <c:pt idx="3">
                  <c:v>4.8184657133900632E-3</c:v>
                </c:pt>
                <c:pt idx="4">
                  <c:v>2.4814774712780041E-2</c:v>
                </c:pt>
                <c:pt idx="5">
                  <c:v>-5.0998165802948026E-2</c:v>
                </c:pt>
              </c:numCache>
            </c:numRef>
          </c:val>
          <c:extLst>
            <c:ext xmlns:c15="http://schemas.microsoft.com/office/drawing/2012/chart" uri="{02D57815-91ED-43cb-92C2-25804820EDAC}">
              <c15:filteredSeriesTitle>
                <c15:tx>
                  <c:strRef>
                    <c:extLst>
                      <c:ext uri="{02D57815-91ED-43cb-92C2-25804820EDAC}">
                        <c15:formulaRef>
                          <c15:sqref>work!$A$4</c15:sqref>
                        </c15:formulaRef>
                      </c:ext>
                    </c:extLst>
                    <c:strCache>
                      <c:ptCount val="1"/>
                      <c:pt idx="0">
                        <c:v>Ray-matching with N20</c:v>
                      </c:pt>
                    </c:strCache>
                  </c:strRef>
                </c15:tx>
              </c15:filteredSeriesTitle>
            </c:ext>
            <c:ext xmlns:c15="http://schemas.microsoft.com/office/drawing/2012/chart" uri="{02D57815-91ED-43cb-92C2-25804820EDAC}">
              <c15:filteredCategoryTitle>
                <c15:cat>
                  <c:strRef>
                    <c:extLst>
                      <c:ext uri="{02D57815-91ED-43cb-92C2-25804820EDAC}">
                        <c15:formulaRef>
                          <c15:sqref>work!$B$3:$G$3</c15:sqref>
                        </c15:formulaRef>
                      </c:ext>
                    </c:extLst>
                    <c:strCache>
                      <c:ptCount val="6"/>
                      <c:pt idx="0">
                        <c:v>B01</c:v>
                      </c:pt>
                      <c:pt idx="1">
                        <c:v>B02</c:v>
                      </c:pt>
                      <c:pt idx="2">
                        <c:v>B03</c:v>
                      </c:pt>
                      <c:pt idx="3">
                        <c:v>B04</c:v>
                      </c:pt>
                      <c:pt idx="4">
                        <c:v>B05</c:v>
                      </c:pt>
                      <c:pt idx="5">
                        <c:v>B06</c:v>
                      </c:pt>
                    </c:strCache>
                  </c:strRef>
                </c15:cat>
              </c15:filteredCategoryTitle>
            </c:ext>
            <c:ext xmlns:c16="http://schemas.microsoft.com/office/drawing/2014/chart" uri="{C3380CC4-5D6E-409C-BE32-E72D297353CC}">
              <c16:uniqueId val="{00000000-7AE4-4761-888F-2E8120F07D50}"/>
            </c:ext>
          </c:extLst>
        </c:ser>
        <c:ser>
          <c:idx val="1"/>
          <c:order val="1"/>
          <c:spPr>
            <a:solidFill>
              <a:srgbClr val="00B050"/>
            </a:solidFill>
            <a:ln>
              <a:noFill/>
            </a:ln>
            <a:effectLst/>
          </c:spPr>
          <c:invertIfNegative val="0"/>
          <c:val>
            <c:numRef>
              <c:f>work!$B$5:$G$5</c:f>
              <c:numCache>
                <c:formatCode>0.00%</c:formatCode>
                <c:ptCount val="6"/>
                <c:pt idx="0">
                  <c:v>6.2153601342599174E-2</c:v>
                </c:pt>
                <c:pt idx="1">
                  <c:v>-8.8639262424444754E-3</c:v>
                </c:pt>
                <c:pt idx="2">
                  <c:v>3.1338167747395396E-2</c:v>
                </c:pt>
                <c:pt idx="3">
                  <c:v>4.2087561594721823E-2</c:v>
                </c:pt>
                <c:pt idx="4">
                  <c:v>-7.5056009318342998E-2</c:v>
                </c:pt>
                <c:pt idx="5">
                  <c:v>-0.12693299768343103</c:v>
                </c:pt>
              </c:numCache>
            </c:numRef>
          </c:val>
          <c:extLst>
            <c:ext xmlns:c15="http://schemas.microsoft.com/office/drawing/2012/chart" uri="{02D57815-91ED-43cb-92C2-25804820EDAC}">
              <c15:filteredSeriesTitle>
                <c15:tx>
                  <c:strRef>
                    <c:extLst>
                      <c:ext uri="{02D57815-91ED-43cb-92C2-25804820EDAC}">
                        <c15:formulaRef>
                          <c15:sqref>work!$A$5</c15:sqref>
                        </c15:formulaRef>
                      </c:ext>
                    </c:extLst>
                    <c:strCache>
                      <c:ptCount val="1"/>
                      <c:pt idx="0">
                        <c:v>DCC with N20_ref.</c:v>
                      </c:pt>
                    </c:strCache>
                  </c:strRef>
                </c15:tx>
              </c15:filteredSeriesTitle>
            </c:ext>
            <c:ext xmlns:c15="http://schemas.microsoft.com/office/drawing/2012/chart" uri="{02D57815-91ED-43cb-92C2-25804820EDAC}">
              <c15:filteredCategoryTitle>
                <c15:cat>
                  <c:strRef>
                    <c:extLst>
                      <c:ext uri="{02D57815-91ED-43cb-92C2-25804820EDAC}">
                        <c15:formulaRef>
                          <c15:sqref>work!$B$3:$G$3</c15:sqref>
                        </c15:formulaRef>
                      </c:ext>
                    </c:extLst>
                    <c:strCache>
                      <c:ptCount val="6"/>
                      <c:pt idx="0">
                        <c:v>B01</c:v>
                      </c:pt>
                      <c:pt idx="1">
                        <c:v>B02</c:v>
                      </c:pt>
                      <c:pt idx="2">
                        <c:v>B03</c:v>
                      </c:pt>
                      <c:pt idx="3">
                        <c:v>B04</c:v>
                      </c:pt>
                      <c:pt idx="4">
                        <c:v>B05</c:v>
                      </c:pt>
                      <c:pt idx="5">
                        <c:v>B06</c:v>
                      </c:pt>
                    </c:strCache>
                  </c:strRef>
                </c15:cat>
              </c15:filteredCategoryTitle>
            </c:ext>
            <c:ext xmlns:c16="http://schemas.microsoft.com/office/drawing/2014/chart" uri="{C3380CC4-5D6E-409C-BE32-E72D297353CC}">
              <c16:uniqueId val="{00000001-7AE4-4761-888F-2E8120F07D50}"/>
            </c:ext>
          </c:extLst>
        </c:ser>
        <c:ser>
          <c:idx val="2"/>
          <c:order val="2"/>
          <c:spPr>
            <a:solidFill>
              <a:srgbClr val="0070C0"/>
            </a:solidFill>
            <a:ln>
              <a:noFill/>
            </a:ln>
            <a:effectLst/>
          </c:spPr>
          <c:invertIfNegative val="0"/>
          <c:val>
            <c:numRef>
              <c:f>work!$B$6:$G$6</c:f>
              <c:numCache>
                <c:formatCode>0.00%</c:formatCode>
                <c:ptCount val="6"/>
                <c:pt idx="0">
                  <c:v>7.0983478431614788E-2</c:v>
                </c:pt>
                <c:pt idx="1">
                  <c:v>-6.2443084488017497E-4</c:v>
                </c:pt>
                <c:pt idx="2">
                  <c:v>4.5755490230784623E-2</c:v>
                </c:pt>
                <c:pt idx="3">
                  <c:v>5.3437998885330629E-2</c:v>
                </c:pt>
                <c:pt idx="4">
                  <c:v>-1.6479697297259177E-2</c:v>
                </c:pt>
                <c:pt idx="5">
                  <c:v>-8.0227935876313938E-2</c:v>
                </c:pt>
              </c:numCache>
            </c:numRef>
          </c:val>
          <c:extLst>
            <c:ext xmlns:c15="http://schemas.microsoft.com/office/drawing/2012/chart" uri="{02D57815-91ED-43cb-92C2-25804820EDAC}">
              <c15:filteredSeriesTitle>
                <c15:tx>
                  <c:strRef>
                    <c:extLst>
                      <c:ext uri="{02D57815-91ED-43cb-92C2-25804820EDAC}">
                        <c15:formulaRef>
                          <c15:sqref>work!$A$6</c15:sqref>
                        </c15:formulaRef>
                      </c:ext>
                    </c:extLst>
                    <c:strCache>
                      <c:ptCount val="1"/>
                      <c:pt idx="0">
                        <c:v>DCC with N20_sdr</c:v>
                      </c:pt>
                    </c:strCache>
                  </c:strRef>
                </c15:tx>
              </c15:filteredSeriesTitle>
            </c:ext>
            <c:ext xmlns:c15="http://schemas.microsoft.com/office/drawing/2012/chart" uri="{02D57815-91ED-43cb-92C2-25804820EDAC}">
              <c15:filteredCategoryTitle>
                <c15:cat>
                  <c:strRef>
                    <c:extLst>
                      <c:ext uri="{02D57815-91ED-43cb-92C2-25804820EDAC}">
                        <c15:formulaRef>
                          <c15:sqref>work!$B$3:$G$3</c15:sqref>
                        </c15:formulaRef>
                      </c:ext>
                    </c:extLst>
                    <c:strCache>
                      <c:ptCount val="6"/>
                      <c:pt idx="0">
                        <c:v>B01</c:v>
                      </c:pt>
                      <c:pt idx="1">
                        <c:v>B02</c:v>
                      </c:pt>
                      <c:pt idx="2">
                        <c:v>B03</c:v>
                      </c:pt>
                      <c:pt idx="3">
                        <c:v>B04</c:v>
                      </c:pt>
                      <c:pt idx="4">
                        <c:v>B05</c:v>
                      </c:pt>
                      <c:pt idx="5">
                        <c:v>B06</c:v>
                      </c:pt>
                    </c:strCache>
                  </c:strRef>
                </c15:cat>
              </c15:filteredCategoryTitle>
            </c:ext>
            <c:ext xmlns:c16="http://schemas.microsoft.com/office/drawing/2014/chart" uri="{C3380CC4-5D6E-409C-BE32-E72D297353CC}">
              <c16:uniqueId val="{00000002-7AE4-4761-888F-2E8120F07D50}"/>
            </c:ext>
          </c:extLst>
        </c:ser>
        <c:dLbls>
          <c:showLegendKey val="0"/>
          <c:showVal val="0"/>
          <c:showCatName val="0"/>
          <c:showSerName val="0"/>
          <c:showPercent val="0"/>
          <c:showBubbleSize val="0"/>
        </c:dLbls>
        <c:gapWidth val="219"/>
        <c:overlap val="-27"/>
        <c:axId val="559064168"/>
        <c:axId val="559070400"/>
      </c:barChart>
      <c:catAx>
        <c:axId val="559064168"/>
        <c:scaling>
          <c:orientation val="minMax"/>
        </c:scaling>
        <c:delete val="0"/>
        <c:axPos val="b"/>
        <c:numFmt formatCode="General" sourceLinked="1"/>
        <c:majorTickMark val="none"/>
        <c:minorTickMark val="none"/>
        <c:tickLblPos val="nextTo"/>
        <c:spPr>
          <a:solidFill>
            <a:srgbClr val="E6E6E6">
              <a:alpha val="54902"/>
            </a:srgbClr>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50" b="0" i="0" u="none" strike="noStrike" kern="1200" baseline="0">
                <a:solidFill>
                  <a:schemeClr val="tx1"/>
                </a:solidFill>
                <a:latin typeface="+mn-lt"/>
                <a:ea typeface="+mn-ea"/>
                <a:cs typeface="+mn-cs"/>
              </a:defRPr>
            </a:pPr>
            <a:endParaRPr lang="ja-JP"/>
          </a:p>
        </c:txPr>
        <c:crossAx val="559070400"/>
        <c:crosses val="autoZero"/>
        <c:auto val="1"/>
        <c:lblAlgn val="ctr"/>
        <c:lblOffset val="100"/>
        <c:noMultiLvlLbl val="0"/>
      </c:catAx>
      <c:valAx>
        <c:axId val="5590704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ja-JP" sz="1050" b="0" i="0" u="none" strike="noStrike" kern="1200" baseline="0">
                <a:solidFill>
                  <a:schemeClr val="tx1">
                    <a:lumMod val="65000"/>
                    <a:lumOff val="35000"/>
                  </a:schemeClr>
                </a:solidFill>
                <a:latin typeface="+mn-lt"/>
                <a:ea typeface="+mn-ea"/>
                <a:cs typeface="+mn-cs"/>
              </a:defRPr>
            </a:pPr>
            <a:endParaRPr lang="ja-JP"/>
          </a:p>
        </c:txPr>
        <c:crossAx val="559064168"/>
        <c:crosses val="autoZero"/>
        <c:crossBetween val="between"/>
        <c:majorUnit val="2.0000000000000004E-2"/>
      </c:valAx>
      <c:spPr>
        <a:noFill/>
        <a:ln>
          <a:noFill/>
        </a:ln>
        <a:effectLst/>
      </c:spPr>
    </c:plotArea>
    <c:legend>
      <c:legendPos val="b"/>
      <c:layout>
        <c:manualLayout>
          <c:xMode val="edge"/>
          <c:yMode val="edge"/>
          <c:x val="0.17855078164423477"/>
          <c:y val="0.52731653282968993"/>
          <c:w val="0.51336856188329549"/>
          <c:h val="0.14597762864087568"/>
        </c:manualLayout>
      </c:layout>
      <c:overlay val="0"/>
      <c:spPr>
        <a:solidFill>
          <a:schemeClr val="bg1"/>
        </a:solidFill>
        <a:ln>
          <a:solidFill>
            <a:schemeClr val="tx1"/>
          </a:solidFill>
        </a:ln>
        <a:effectLst/>
      </c:spPr>
      <c:txPr>
        <a:bodyPr rot="0" spcFirstLastPara="1" vertOverflow="ellipsis" vert="horz" wrap="square" anchor="ctr" anchorCtr="1"/>
        <a:lstStyle/>
        <a:p>
          <a:pPr>
            <a:defRPr lang="ja-JP"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C000"/>
            </a:solidFill>
            <a:ln>
              <a:noFill/>
            </a:ln>
            <a:effectLst/>
          </c:spPr>
          <c:invertIfNegative val="0"/>
          <c:val>
            <c:numRef>
              <c:f>work!$J$4:$O$4</c:f>
              <c:numCache>
                <c:formatCode>0.00%</c:formatCode>
                <c:ptCount val="6"/>
                <c:pt idx="0">
                  <c:v>9.509145666509955E-3</c:v>
                </c:pt>
                <c:pt idx="1">
                  <c:v>1.5562222022991179E-4</c:v>
                </c:pt>
                <c:pt idx="2">
                  <c:v>-3.3928717361106031E-2</c:v>
                </c:pt>
                <c:pt idx="3">
                  <c:v>-2.7944340374999044E-2</c:v>
                </c:pt>
                <c:pt idx="4">
                  <c:v>-7.5817935747349852E-3</c:v>
                </c:pt>
                <c:pt idx="5">
                  <c:v>-7.1917470922217008E-2</c:v>
                </c:pt>
              </c:numCache>
            </c:numRef>
          </c:val>
          <c:extLst>
            <c:ext xmlns:c15="http://schemas.microsoft.com/office/drawing/2012/chart" uri="{02D57815-91ED-43cb-92C2-25804820EDAC}">
              <c15:filteredSeriesTitle>
                <c15:tx>
                  <c:strRef>
                    <c:extLst>
                      <c:ext uri="{02D57815-91ED-43cb-92C2-25804820EDAC}">
                        <c15:formulaRef>
                          <c15:sqref>work!$I$4</c15:sqref>
                        </c15:formulaRef>
                      </c:ext>
                    </c:extLst>
                    <c:strCache>
                      <c:ptCount val="1"/>
                      <c:pt idx="0">
                        <c:v>Ray-matching with SNPP</c:v>
                      </c:pt>
                    </c:strCache>
                  </c:strRef>
                </c15:tx>
              </c15:filteredSeriesTitle>
            </c:ext>
            <c:ext xmlns:c15="http://schemas.microsoft.com/office/drawing/2012/chart" uri="{02D57815-91ED-43cb-92C2-25804820EDAC}">
              <c15:filteredCategoryTitle>
                <c15:cat>
                  <c:strRef>
                    <c:extLst>
                      <c:ext uri="{02D57815-91ED-43cb-92C2-25804820EDAC}">
                        <c15:formulaRef>
                          <c15:sqref>work!$J$3:$O$3</c15:sqref>
                        </c15:formulaRef>
                      </c:ext>
                    </c:extLst>
                    <c:strCache>
                      <c:ptCount val="6"/>
                      <c:pt idx="0">
                        <c:v>B01</c:v>
                      </c:pt>
                      <c:pt idx="1">
                        <c:v>B02</c:v>
                      </c:pt>
                      <c:pt idx="2">
                        <c:v>B03</c:v>
                      </c:pt>
                      <c:pt idx="3">
                        <c:v>B04</c:v>
                      </c:pt>
                      <c:pt idx="4">
                        <c:v>B05</c:v>
                      </c:pt>
                      <c:pt idx="5">
                        <c:v>B06</c:v>
                      </c:pt>
                    </c:strCache>
                  </c:strRef>
                </c15:cat>
              </c15:filteredCategoryTitle>
            </c:ext>
            <c:ext xmlns:c16="http://schemas.microsoft.com/office/drawing/2014/chart" uri="{C3380CC4-5D6E-409C-BE32-E72D297353CC}">
              <c16:uniqueId val="{00000000-D7D8-4F77-9040-8F568A783733}"/>
            </c:ext>
          </c:extLst>
        </c:ser>
        <c:ser>
          <c:idx val="1"/>
          <c:order val="1"/>
          <c:spPr>
            <a:solidFill>
              <a:srgbClr val="00B0F0"/>
            </a:solidFill>
            <a:ln>
              <a:noFill/>
            </a:ln>
            <a:effectLst/>
          </c:spPr>
          <c:invertIfNegative val="0"/>
          <c:val>
            <c:numRef>
              <c:f>work!$J$5:$O$5</c:f>
              <c:numCache>
                <c:formatCode>0.00%</c:formatCode>
                <c:ptCount val="6"/>
                <c:pt idx="0">
                  <c:v>2.0481281867047008E-2</c:v>
                </c:pt>
                <c:pt idx="1">
                  <c:v>-4.6697973196234144E-2</c:v>
                </c:pt>
                <c:pt idx="2">
                  <c:v>-2.515098593529963E-2</c:v>
                </c:pt>
                <c:pt idx="3">
                  <c:v>-9.2687273512298551E-3</c:v>
                </c:pt>
                <c:pt idx="4">
                  <c:v>-4.2644267540969394E-2</c:v>
                </c:pt>
                <c:pt idx="5">
                  <c:v>-8.5017751547682652E-2</c:v>
                </c:pt>
              </c:numCache>
            </c:numRef>
          </c:val>
          <c:extLst>
            <c:ext xmlns:c15="http://schemas.microsoft.com/office/drawing/2012/chart" uri="{02D57815-91ED-43cb-92C2-25804820EDAC}">
              <c15:filteredSeriesTitle>
                <c15:tx>
                  <c:strRef>
                    <c:extLst>
                      <c:ext uri="{02D57815-91ED-43cb-92C2-25804820EDAC}">
                        <c15:formulaRef>
                          <c15:sqref>work!$I$5</c15:sqref>
                        </c15:formulaRef>
                      </c:ext>
                    </c:extLst>
                    <c:strCache>
                      <c:ptCount val="1"/>
                      <c:pt idx="0">
                        <c:v>DCC with SNPP_sdr</c:v>
                      </c:pt>
                    </c:strCache>
                  </c:strRef>
                </c15:tx>
              </c15:filteredSeriesTitle>
            </c:ext>
            <c:ext xmlns:c15="http://schemas.microsoft.com/office/drawing/2012/chart" uri="{02D57815-91ED-43cb-92C2-25804820EDAC}">
              <c15:filteredCategoryTitle>
                <c15:cat>
                  <c:strRef>
                    <c:extLst>
                      <c:ext uri="{02D57815-91ED-43cb-92C2-25804820EDAC}">
                        <c15:formulaRef>
                          <c15:sqref>work!$J$3:$O$3</c15:sqref>
                        </c15:formulaRef>
                      </c:ext>
                    </c:extLst>
                    <c:strCache>
                      <c:ptCount val="6"/>
                      <c:pt idx="0">
                        <c:v>B01</c:v>
                      </c:pt>
                      <c:pt idx="1">
                        <c:v>B02</c:v>
                      </c:pt>
                      <c:pt idx="2">
                        <c:v>B03</c:v>
                      </c:pt>
                      <c:pt idx="3">
                        <c:v>B04</c:v>
                      </c:pt>
                      <c:pt idx="4">
                        <c:v>B05</c:v>
                      </c:pt>
                      <c:pt idx="5">
                        <c:v>B06</c:v>
                      </c:pt>
                    </c:strCache>
                  </c:strRef>
                </c15:cat>
              </c15:filteredCategoryTitle>
            </c:ext>
            <c:ext xmlns:c16="http://schemas.microsoft.com/office/drawing/2014/chart" uri="{C3380CC4-5D6E-409C-BE32-E72D297353CC}">
              <c16:uniqueId val="{00000001-D7D8-4F77-9040-8F568A783733}"/>
            </c:ext>
          </c:extLst>
        </c:ser>
        <c:dLbls>
          <c:showLegendKey val="0"/>
          <c:showVal val="0"/>
          <c:showCatName val="0"/>
          <c:showSerName val="0"/>
          <c:showPercent val="0"/>
          <c:showBubbleSize val="0"/>
        </c:dLbls>
        <c:gapWidth val="219"/>
        <c:overlap val="-27"/>
        <c:axId val="503389936"/>
        <c:axId val="503387640"/>
      </c:barChart>
      <c:catAx>
        <c:axId val="503389936"/>
        <c:scaling>
          <c:orientation val="minMax"/>
        </c:scaling>
        <c:delete val="0"/>
        <c:axPos val="b"/>
        <c:numFmt formatCode="General" sourceLinked="1"/>
        <c:majorTickMark val="none"/>
        <c:minorTickMark val="none"/>
        <c:tickLblPos val="nextTo"/>
        <c:spPr>
          <a:solidFill>
            <a:srgbClr val="E6E6E6">
              <a:alpha val="54902"/>
            </a:srgbClr>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50" b="0" i="0" u="none" strike="noStrike" kern="1200" baseline="0">
                <a:solidFill>
                  <a:schemeClr val="tx1"/>
                </a:solidFill>
                <a:latin typeface="+mn-lt"/>
                <a:ea typeface="+mn-ea"/>
                <a:cs typeface="+mn-cs"/>
              </a:defRPr>
            </a:pPr>
            <a:endParaRPr lang="ja-JP"/>
          </a:p>
        </c:txPr>
        <c:crossAx val="503387640"/>
        <c:crosses val="autoZero"/>
        <c:auto val="1"/>
        <c:lblAlgn val="ctr"/>
        <c:lblOffset val="100"/>
        <c:noMultiLvlLbl val="0"/>
      </c:catAx>
      <c:valAx>
        <c:axId val="503387640"/>
        <c:scaling>
          <c:orientation val="minMax"/>
          <c:max val="0.1"/>
          <c:min val="-0.140000000000000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ja-JP" sz="1050" b="0" i="0" u="none" strike="noStrike" kern="1200" baseline="0">
                <a:solidFill>
                  <a:schemeClr val="tx1">
                    <a:lumMod val="65000"/>
                    <a:lumOff val="35000"/>
                  </a:schemeClr>
                </a:solidFill>
                <a:latin typeface="+mn-lt"/>
                <a:ea typeface="+mn-ea"/>
                <a:cs typeface="+mn-cs"/>
              </a:defRPr>
            </a:pPr>
            <a:endParaRPr lang="ja-JP"/>
          </a:p>
        </c:txPr>
        <c:crossAx val="503389936"/>
        <c:crosses val="autoZero"/>
        <c:crossBetween val="between"/>
        <c:majorUnit val="2.0000000000000004E-2"/>
      </c:valAx>
      <c:spPr>
        <a:noFill/>
        <a:ln>
          <a:noFill/>
        </a:ln>
        <a:effectLst/>
      </c:spPr>
    </c:plotArea>
    <c:legend>
      <c:legendPos val="b"/>
      <c:layout>
        <c:manualLayout>
          <c:xMode val="edge"/>
          <c:yMode val="edge"/>
          <c:x val="0.28480166666666668"/>
          <c:y val="0.11227092272413142"/>
          <c:w val="0.55739638888888887"/>
          <c:h val="0.13203651918997239"/>
        </c:manualLayout>
      </c:layout>
      <c:overlay val="0"/>
      <c:spPr>
        <a:solidFill>
          <a:schemeClr val="bg1"/>
        </a:solidFill>
        <a:ln>
          <a:solidFill>
            <a:schemeClr val="tx1"/>
          </a:solidFill>
        </a:ln>
        <a:effectLst/>
      </c:spPr>
      <c:txPr>
        <a:bodyPr rot="0" spcFirstLastPara="1" vertOverflow="ellipsis" vert="horz" wrap="square" anchor="ctr" anchorCtr="1"/>
        <a:lstStyle/>
        <a:p>
          <a:pPr>
            <a:defRPr lang="ja-JP"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54055555555556"/>
          <c:y val="4.0888256579615666E-2"/>
          <c:w val="0.78165388888888887"/>
          <c:h val="0.83015714553371689"/>
        </c:manualLayout>
      </c:layout>
      <c:barChart>
        <c:barDir val="col"/>
        <c:grouping val="clustered"/>
        <c:varyColors val="0"/>
        <c:ser>
          <c:idx val="0"/>
          <c:order val="0"/>
          <c:spPr>
            <a:solidFill>
              <a:srgbClr val="FF0000"/>
            </a:solidFill>
            <a:ln>
              <a:noFill/>
            </a:ln>
            <a:effectLst/>
          </c:spPr>
          <c:invertIfNegative val="0"/>
          <c:val>
            <c:numRef>
              <c:f>work!$R$4:$W$4</c:f>
              <c:numCache>
                <c:formatCode>0.00%</c:formatCode>
                <c:ptCount val="6"/>
                <c:pt idx="0">
                  <c:v>4.5050850767931694E-2</c:v>
                </c:pt>
                <c:pt idx="1">
                  <c:v>4.3254024102796773E-3</c:v>
                </c:pt>
                <c:pt idx="2">
                  <c:v>-2.0887847698040529E-2</c:v>
                </c:pt>
                <c:pt idx="3">
                  <c:v>-3.8469455759346793E-3</c:v>
                </c:pt>
                <c:pt idx="4">
                  <c:v>-5.8691226176523892E-2</c:v>
                </c:pt>
                <c:pt idx="5">
                  <c:v>-1.678064538723012E-2</c:v>
                </c:pt>
              </c:numCache>
            </c:numRef>
          </c:val>
          <c:extLst>
            <c:ext xmlns:c15="http://schemas.microsoft.com/office/drawing/2012/chart" uri="{02D57815-91ED-43cb-92C2-25804820EDAC}">
              <c15:filteredSeriesTitle>
                <c15:tx>
                  <c:strRef>
                    <c:extLst>
                      <c:ext uri="{02D57815-91ED-43cb-92C2-25804820EDAC}">
                        <c15:formulaRef>
                          <c15:sqref>work!$Q$4</c15:sqref>
                        </c15:formulaRef>
                      </c:ext>
                    </c:extLst>
                    <c:strCache>
                      <c:ptCount val="1"/>
                      <c:pt idx="0">
                        <c:v>Ray-matching with N20</c:v>
                      </c:pt>
                    </c:strCache>
                  </c:strRef>
                </c15:tx>
              </c15:filteredSeriesTitle>
            </c:ext>
            <c:ext xmlns:c15="http://schemas.microsoft.com/office/drawing/2012/chart" uri="{02D57815-91ED-43cb-92C2-25804820EDAC}">
              <c15:filteredCategoryTitle>
                <c15:cat>
                  <c:strRef>
                    <c:extLst>
                      <c:ext uri="{02D57815-91ED-43cb-92C2-25804820EDAC}">
                        <c15:formulaRef>
                          <c15:sqref>work!$R$3:$W$3</c15:sqref>
                        </c15:formulaRef>
                      </c:ext>
                    </c:extLst>
                    <c:strCache>
                      <c:ptCount val="6"/>
                      <c:pt idx="0">
                        <c:v>B01</c:v>
                      </c:pt>
                      <c:pt idx="1">
                        <c:v>B02</c:v>
                      </c:pt>
                      <c:pt idx="2">
                        <c:v>B03</c:v>
                      </c:pt>
                      <c:pt idx="3">
                        <c:v>B04</c:v>
                      </c:pt>
                      <c:pt idx="4">
                        <c:v>B05</c:v>
                      </c:pt>
                      <c:pt idx="5">
                        <c:v>B06</c:v>
                      </c:pt>
                    </c:strCache>
                  </c:strRef>
                </c15:cat>
              </c15:filteredCategoryTitle>
            </c:ext>
            <c:ext xmlns:c16="http://schemas.microsoft.com/office/drawing/2014/chart" uri="{C3380CC4-5D6E-409C-BE32-E72D297353CC}">
              <c16:uniqueId val="{00000000-AF93-4673-972D-75B09BC7897F}"/>
            </c:ext>
          </c:extLst>
        </c:ser>
        <c:ser>
          <c:idx val="1"/>
          <c:order val="1"/>
          <c:spPr>
            <a:solidFill>
              <a:schemeClr val="accent2"/>
            </a:solidFill>
            <a:ln>
              <a:noFill/>
            </a:ln>
            <a:effectLst/>
          </c:spPr>
          <c:invertIfNegative val="0"/>
          <c:val>
            <c:numRef>
              <c:f>work!$R$5:$W$5</c:f>
              <c:numCache>
                <c:formatCode>0.00%</c:formatCode>
                <c:ptCount val="6"/>
                <c:pt idx="0">
                  <c:v>4.6270562229185908E-2</c:v>
                </c:pt>
                <c:pt idx="1">
                  <c:v>6.2245165054586327E-3</c:v>
                </c:pt>
                <c:pt idx="2">
                  <c:v>-2.124927751175687E-2</c:v>
                </c:pt>
                <c:pt idx="3">
                  <c:v>-2.6447088374693672E-3</c:v>
                </c:pt>
                <c:pt idx="4">
                  <c:v>-5.928744235846517E-2</c:v>
                </c:pt>
                <c:pt idx="5">
                  <c:v>-1.6089081311827846E-2</c:v>
                </c:pt>
              </c:numCache>
            </c:numRef>
          </c:val>
          <c:extLst>
            <c:ext xmlns:c15="http://schemas.microsoft.com/office/drawing/2012/chart" uri="{02D57815-91ED-43cb-92C2-25804820EDAC}">
              <c15:filteredSeriesTitle>
                <c15:tx>
                  <c:strRef>
                    <c:extLst>
                      <c:ext uri="{02D57815-91ED-43cb-92C2-25804820EDAC}">
                        <c15:formulaRef>
                          <c15:sqref>work!$Q$5</c15:sqref>
                        </c15:formulaRef>
                      </c:ext>
                    </c:extLst>
                    <c:strCache>
                      <c:ptCount val="1"/>
                      <c:pt idx="0">
                        <c:v>Ray-matching with SNPP</c:v>
                      </c:pt>
                    </c:strCache>
                  </c:strRef>
                </c15:tx>
              </c15:filteredSeriesTitle>
            </c:ext>
            <c:ext xmlns:c15="http://schemas.microsoft.com/office/drawing/2012/chart" uri="{02D57815-91ED-43cb-92C2-25804820EDAC}">
              <c15:filteredCategoryTitle>
                <c15:cat>
                  <c:strRef>
                    <c:extLst>
                      <c:ext uri="{02D57815-91ED-43cb-92C2-25804820EDAC}">
                        <c15:formulaRef>
                          <c15:sqref>work!$R$3:$W$3</c15:sqref>
                        </c15:formulaRef>
                      </c:ext>
                    </c:extLst>
                    <c:strCache>
                      <c:ptCount val="6"/>
                      <c:pt idx="0">
                        <c:v>B01</c:v>
                      </c:pt>
                      <c:pt idx="1">
                        <c:v>B02</c:v>
                      </c:pt>
                      <c:pt idx="2">
                        <c:v>B03</c:v>
                      </c:pt>
                      <c:pt idx="3">
                        <c:v>B04</c:v>
                      </c:pt>
                      <c:pt idx="4">
                        <c:v>B05</c:v>
                      </c:pt>
                      <c:pt idx="5">
                        <c:v>B06</c:v>
                      </c:pt>
                    </c:strCache>
                  </c:strRef>
                </c15:cat>
              </c15:filteredCategoryTitle>
            </c:ext>
            <c:ext xmlns:c16="http://schemas.microsoft.com/office/drawing/2014/chart" uri="{C3380CC4-5D6E-409C-BE32-E72D297353CC}">
              <c16:uniqueId val="{00000001-AF93-4673-972D-75B09BC7897F}"/>
            </c:ext>
          </c:extLst>
        </c:ser>
        <c:ser>
          <c:idx val="2"/>
          <c:order val="2"/>
          <c:spPr>
            <a:solidFill>
              <a:srgbClr val="00B050"/>
            </a:solidFill>
            <a:ln>
              <a:noFill/>
            </a:ln>
            <a:effectLst/>
          </c:spPr>
          <c:invertIfNegative val="0"/>
          <c:val>
            <c:numRef>
              <c:f>work!$R$6:$W$6</c:f>
              <c:numCache>
                <c:formatCode>0.00%</c:formatCode>
                <c:ptCount val="6"/>
                <c:pt idx="0">
                  <c:v>5.179856115107917E-2</c:v>
                </c:pt>
                <c:pt idx="1">
                  <c:v>9.6385542168675453E-3</c:v>
                </c:pt>
                <c:pt idx="2">
                  <c:v>-1.5594541910331383E-2</c:v>
                </c:pt>
                <c:pt idx="3">
                  <c:v>0</c:v>
                </c:pt>
                <c:pt idx="4">
                  <c:v>-5.2616185130193172E-2</c:v>
                </c:pt>
                <c:pt idx="5">
                  <c:v>-1.7202081410893633E-2</c:v>
                </c:pt>
              </c:numCache>
            </c:numRef>
          </c:val>
          <c:extLst>
            <c:ext xmlns:c15="http://schemas.microsoft.com/office/drawing/2012/chart" uri="{02D57815-91ED-43cb-92C2-25804820EDAC}">
              <c15:filteredSeriesTitle>
                <c15:tx>
                  <c:strRef>
                    <c:extLst>
                      <c:ext uri="{02D57815-91ED-43cb-92C2-25804820EDAC}">
                        <c15:formulaRef>
                          <c15:sqref>work!$Q$6</c15:sqref>
                        </c15:formulaRef>
                      </c:ext>
                    </c:extLst>
                    <c:strCache>
                      <c:ptCount val="1"/>
                      <c:pt idx="0">
                        <c:v>DCC with N20_ref.</c:v>
                      </c:pt>
                    </c:strCache>
                  </c:strRef>
                </c15:tx>
              </c15:filteredSeriesTitle>
            </c:ext>
            <c:ext xmlns:c15="http://schemas.microsoft.com/office/drawing/2012/chart" uri="{02D57815-91ED-43cb-92C2-25804820EDAC}">
              <c15:filteredCategoryTitle>
                <c15:cat>
                  <c:strRef>
                    <c:extLst>
                      <c:ext uri="{02D57815-91ED-43cb-92C2-25804820EDAC}">
                        <c15:formulaRef>
                          <c15:sqref>work!$R$3:$W$3</c15:sqref>
                        </c15:formulaRef>
                      </c:ext>
                    </c:extLst>
                    <c:strCache>
                      <c:ptCount val="6"/>
                      <c:pt idx="0">
                        <c:v>B01</c:v>
                      </c:pt>
                      <c:pt idx="1">
                        <c:v>B02</c:v>
                      </c:pt>
                      <c:pt idx="2">
                        <c:v>B03</c:v>
                      </c:pt>
                      <c:pt idx="3">
                        <c:v>B04</c:v>
                      </c:pt>
                      <c:pt idx="4">
                        <c:v>B05</c:v>
                      </c:pt>
                      <c:pt idx="5">
                        <c:v>B06</c:v>
                      </c:pt>
                    </c:strCache>
                  </c:strRef>
                </c15:cat>
              </c15:filteredCategoryTitle>
            </c:ext>
            <c:ext xmlns:c16="http://schemas.microsoft.com/office/drawing/2014/chart" uri="{C3380CC4-5D6E-409C-BE32-E72D297353CC}">
              <c16:uniqueId val="{00000002-AF93-4673-972D-75B09BC7897F}"/>
            </c:ext>
          </c:extLst>
        </c:ser>
        <c:ser>
          <c:idx val="3"/>
          <c:order val="3"/>
          <c:spPr>
            <a:solidFill>
              <a:srgbClr val="0070C0"/>
            </a:solidFill>
            <a:ln>
              <a:noFill/>
            </a:ln>
            <a:effectLst/>
          </c:spPr>
          <c:invertIfNegative val="0"/>
          <c:val>
            <c:numRef>
              <c:f>work!$R$7:$W$7</c:f>
              <c:numCache>
                <c:formatCode>0.00%</c:formatCode>
                <c:ptCount val="6"/>
                <c:pt idx="0">
                  <c:v>5.179856115107917E-2</c:v>
                </c:pt>
                <c:pt idx="1">
                  <c:v>9.6385542168675453E-3</c:v>
                </c:pt>
                <c:pt idx="2">
                  <c:v>-1.5594541910331161E-2</c:v>
                </c:pt>
                <c:pt idx="3">
                  <c:v>0</c:v>
                </c:pt>
                <c:pt idx="4">
                  <c:v>-5.2616185130193061E-2</c:v>
                </c:pt>
                <c:pt idx="5">
                  <c:v>-1.7202081410893522E-2</c:v>
                </c:pt>
              </c:numCache>
            </c:numRef>
          </c:val>
          <c:extLst>
            <c:ext xmlns:c15="http://schemas.microsoft.com/office/drawing/2012/chart" uri="{02D57815-91ED-43cb-92C2-25804820EDAC}">
              <c15:filteredSeriesTitle>
                <c15:tx>
                  <c:strRef>
                    <c:extLst>
                      <c:ext uri="{02D57815-91ED-43cb-92C2-25804820EDAC}">
                        <c15:formulaRef>
                          <c15:sqref>work!$Q$7</c15:sqref>
                        </c15:formulaRef>
                      </c:ext>
                    </c:extLst>
                    <c:strCache>
                      <c:ptCount val="1"/>
                      <c:pt idx="0">
                        <c:v>DCC with N20_sdr</c:v>
                      </c:pt>
                    </c:strCache>
                  </c:strRef>
                </c15:tx>
              </c15:filteredSeriesTitle>
            </c:ext>
            <c:ext xmlns:c15="http://schemas.microsoft.com/office/drawing/2012/chart" uri="{02D57815-91ED-43cb-92C2-25804820EDAC}">
              <c15:filteredCategoryTitle>
                <c15:cat>
                  <c:strRef>
                    <c:extLst>
                      <c:ext uri="{02D57815-91ED-43cb-92C2-25804820EDAC}">
                        <c15:formulaRef>
                          <c15:sqref>work!$R$3:$W$3</c15:sqref>
                        </c15:formulaRef>
                      </c:ext>
                    </c:extLst>
                    <c:strCache>
                      <c:ptCount val="6"/>
                      <c:pt idx="0">
                        <c:v>B01</c:v>
                      </c:pt>
                      <c:pt idx="1">
                        <c:v>B02</c:v>
                      </c:pt>
                      <c:pt idx="2">
                        <c:v>B03</c:v>
                      </c:pt>
                      <c:pt idx="3">
                        <c:v>B04</c:v>
                      </c:pt>
                      <c:pt idx="4">
                        <c:v>B05</c:v>
                      </c:pt>
                      <c:pt idx="5">
                        <c:v>B06</c:v>
                      </c:pt>
                    </c:strCache>
                  </c:strRef>
                </c15:cat>
              </c15:filteredCategoryTitle>
            </c:ext>
            <c:ext xmlns:c16="http://schemas.microsoft.com/office/drawing/2014/chart" uri="{C3380CC4-5D6E-409C-BE32-E72D297353CC}">
              <c16:uniqueId val="{00000003-AF93-4673-972D-75B09BC7897F}"/>
            </c:ext>
          </c:extLst>
        </c:ser>
        <c:ser>
          <c:idx val="4"/>
          <c:order val="4"/>
          <c:spPr>
            <a:solidFill>
              <a:srgbClr val="00B0F0"/>
            </a:solidFill>
            <a:ln>
              <a:noFill/>
            </a:ln>
            <a:effectLst/>
          </c:spPr>
          <c:invertIfNegative val="0"/>
          <c:val>
            <c:numRef>
              <c:f>work!$R$8:$W$8</c:f>
              <c:numCache>
                <c:formatCode>0.00%</c:formatCode>
                <c:ptCount val="6"/>
                <c:pt idx="0">
                  <c:v>5.077041006491001E-2</c:v>
                </c:pt>
                <c:pt idx="1">
                  <c:v>9.6385542168677674E-3</c:v>
                </c:pt>
                <c:pt idx="2">
                  <c:v>-1.5594541910331272E-2</c:v>
                </c:pt>
                <c:pt idx="3">
                  <c:v>0</c:v>
                </c:pt>
                <c:pt idx="4">
                  <c:v>-5.3597707400791617E-2</c:v>
                </c:pt>
                <c:pt idx="5">
                  <c:v>-1.7188390502900663E-2</c:v>
                </c:pt>
              </c:numCache>
            </c:numRef>
          </c:val>
          <c:extLst>
            <c:ext xmlns:c15="http://schemas.microsoft.com/office/drawing/2012/chart" uri="{02D57815-91ED-43cb-92C2-25804820EDAC}">
              <c15:filteredSeriesTitle>
                <c15:tx>
                  <c:strRef>
                    <c:extLst>
                      <c:ext uri="{02D57815-91ED-43cb-92C2-25804820EDAC}">
                        <c15:formulaRef>
                          <c15:sqref>work!$Q$8</c15:sqref>
                        </c15:formulaRef>
                      </c:ext>
                    </c:extLst>
                    <c:strCache>
                      <c:ptCount val="1"/>
                      <c:pt idx="0">
                        <c:v>DCC with SNPP_sdr</c:v>
                      </c:pt>
                    </c:strCache>
                  </c:strRef>
                </c15:tx>
              </c15:filteredSeriesTitle>
            </c:ext>
            <c:ext xmlns:c15="http://schemas.microsoft.com/office/drawing/2012/chart" uri="{02D57815-91ED-43cb-92C2-25804820EDAC}">
              <c15:filteredCategoryTitle>
                <c15:cat>
                  <c:strRef>
                    <c:extLst>
                      <c:ext uri="{02D57815-91ED-43cb-92C2-25804820EDAC}">
                        <c15:formulaRef>
                          <c15:sqref>work!$R$3:$W$3</c15:sqref>
                        </c15:formulaRef>
                      </c:ext>
                    </c:extLst>
                    <c:strCache>
                      <c:ptCount val="6"/>
                      <c:pt idx="0">
                        <c:v>B01</c:v>
                      </c:pt>
                      <c:pt idx="1">
                        <c:v>B02</c:v>
                      </c:pt>
                      <c:pt idx="2">
                        <c:v>B03</c:v>
                      </c:pt>
                      <c:pt idx="3">
                        <c:v>B04</c:v>
                      </c:pt>
                      <c:pt idx="4">
                        <c:v>B05</c:v>
                      </c:pt>
                      <c:pt idx="5">
                        <c:v>B06</c:v>
                      </c:pt>
                    </c:strCache>
                  </c:strRef>
                </c15:cat>
              </c15:filteredCategoryTitle>
            </c:ext>
            <c:ext xmlns:c16="http://schemas.microsoft.com/office/drawing/2014/chart" uri="{C3380CC4-5D6E-409C-BE32-E72D297353CC}">
              <c16:uniqueId val="{00000004-AF93-4673-972D-75B09BC7897F}"/>
            </c:ext>
          </c:extLst>
        </c:ser>
        <c:dLbls>
          <c:showLegendKey val="0"/>
          <c:showVal val="0"/>
          <c:showCatName val="0"/>
          <c:showSerName val="0"/>
          <c:showPercent val="0"/>
          <c:showBubbleSize val="0"/>
        </c:dLbls>
        <c:gapWidth val="219"/>
        <c:overlap val="-27"/>
        <c:axId val="546730168"/>
        <c:axId val="546728856"/>
      </c:barChart>
      <c:catAx>
        <c:axId val="546730168"/>
        <c:scaling>
          <c:orientation val="minMax"/>
        </c:scaling>
        <c:delete val="0"/>
        <c:axPos val="b"/>
        <c:numFmt formatCode="General" sourceLinked="1"/>
        <c:majorTickMark val="none"/>
        <c:minorTickMark val="none"/>
        <c:tickLblPos val="nextTo"/>
        <c:spPr>
          <a:solidFill>
            <a:srgbClr val="E6E6E6">
              <a:alpha val="54902"/>
            </a:srgbClr>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50" b="0" i="0" u="none" strike="noStrike" kern="1200" baseline="0">
                <a:solidFill>
                  <a:schemeClr val="tx1"/>
                </a:solidFill>
                <a:latin typeface="+mn-lt"/>
                <a:ea typeface="+mn-ea"/>
                <a:cs typeface="+mn-cs"/>
              </a:defRPr>
            </a:pPr>
            <a:endParaRPr lang="ja-JP"/>
          </a:p>
        </c:txPr>
        <c:crossAx val="546728856"/>
        <c:crosses val="autoZero"/>
        <c:auto val="1"/>
        <c:lblAlgn val="ctr"/>
        <c:lblOffset val="100"/>
        <c:noMultiLvlLbl val="0"/>
      </c:catAx>
      <c:valAx>
        <c:axId val="546728856"/>
        <c:scaling>
          <c:orientation val="minMax"/>
          <c:max val="0.1"/>
          <c:min val="-0.140000000000000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ja-JP" sz="1050" b="0" i="0" u="none" strike="noStrike" kern="1200" baseline="0">
                <a:solidFill>
                  <a:schemeClr val="tx1">
                    <a:lumMod val="65000"/>
                    <a:lumOff val="35000"/>
                  </a:schemeClr>
                </a:solidFill>
                <a:latin typeface="+mn-lt"/>
                <a:ea typeface="+mn-ea"/>
                <a:cs typeface="+mn-cs"/>
              </a:defRPr>
            </a:pPr>
            <a:endParaRPr lang="ja-JP"/>
          </a:p>
        </c:txPr>
        <c:crossAx val="546730168"/>
        <c:crosses val="autoZero"/>
        <c:crossBetween val="between"/>
        <c:majorUnit val="2.0000000000000004E-2"/>
      </c:valAx>
      <c:spPr>
        <a:noFill/>
        <a:ln>
          <a:noFill/>
        </a:ln>
        <a:effectLst/>
      </c:spPr>
    </c:plotArea>
    <c:legend>
      <c:legendPos val="b"/>
      <c:layout>
        <c:manualLayout>
          <c:xMode val="edge"/>
          <c:yMode val="edge"/>
          <c:x val="0.47127166666666664"/>
          <c:y val="4.349783777899513E-2"/>
          <c:w val="0.47020666666666672"/>
          <c:h val="0.26684404228354475"/>
        </c:manualLayout>
      </c:layout>
      <c:overlay val="0"/>
      <c:spPr>
        <a:solidFill>
          <a:schemeClr val="bg1"/>
        </a:solidFill>
        <a:ln>
          <a:solidFill>
            <a:schemeClr val="tx1"/>
          </a:solidFill>
        </a:ln>
        <a:effectLst/>
      </c:spPr>
      <c:txPr>
        <a:bodyPr rot="0" spcFirstLastPara="1" vertOverflow="ellipsis" vert="horz" wrap="square" anchor="ctr" anchorCtr="1"/>
        <a:lstStyle/>
        <a:p>
          <a:pPr>
            <a:defRPr lang="ja-JP"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dirty="0"/>
              <a:t>AHI9</a:t>
            </a:r>
            <a:r>
              <a:rPr lang="en-US" altLang="ja-JP" baseline="0" dirty="0"/>
              <a:t> biases against </a:t>
            </a:r>
            <a:r>
              <a:rPr lang="en-US" altLang="ja-JP" dirty="0"/>
              <a:t>AHI8</a:t>
            </a:r>
            <a:r>
              <a:rPr lang="en-US" altLang="ja-JP" baseline="0" dirty="0"/>
              <a:t> by R</a:t>
            </a:r>
            <a:r>
              <a:rPr lang="en-US" altLang="ja-JP" dirty="0"/>
              <a:t>ay-matching method</a:t>
            </a:r>
            <a:endParaRPr lang="ja-JP" alt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1"/>
            </a:solidFill>
            <a:ln>
              <a:noFill/>
            </a:ln>
            <a:effectLst/>
          </c:spPr>
          <c:invertIfNegative val="0"/>
          <c:errBars>
            <c:errBarType val="both"/>
            <c:errValType val="cust"/>
            <c:noEndCap val="0"/>
            <c:plus>
              <c:numRef>
                <c:f>Sheet2!$Q$34:$V$34</c:f>
                <c:numCache>
                  <c:formatCode>General</c:formatCode>
                  <c:ptCount val="6"/>
                  <c:pt idx="0">
                    <c:v>2.2810702438381888E-3</c:v>
                  </c:pt>
                  <c:pt idx="1">
                    <c:v>6.1175107940899479E-3</c:v>
                  </c:pt>
                  <c:pt idx="2">
                    <c:v>3.1260343523418672E-3</c:v>
                  </c:pt>
                  <c:pt idx="3">
                    <c:v>3.575163715024999E-3</c:v>
                  </c:pt>
                  <c:pt idx="4">
                    <c:v>1.4429771810142863E-2</c:v>
                  </c:pt>
                  <c:pt idx="5">
                    <c:v>4.1722605243802464E-3</c:v>
                  </c:pt>
                </c:numCache>
              </c:numRef>
            </c:plus>
            <c:minus>
              <c:numRef>
                <c:f>Sheet2!$Q$35:$V$35</c:f>
                <c:numCache>
                  <c:formatCode>General</c:formatCode>
                  <c:ptCount val="6"/>
                  <c:pt idx="0">
                    <c:v>8.7848820421818977E-3</c:v>
                  </c:pt>
                  <c:pt idx="1">
                    <c:v>9.2566085047687367E-3</c:v>
                  </c:pt>
                  <c:pt idx="2">
                    <c:v>1.2387478632032056E-2</c:v>
                  </c:pt>
                  <c:pt idx="3">
                    <c:v>1.1019512146200519E-2</c:v>
                  </c:pt>
                  <c:pt idx="4">
                    <c:v>5.0571870620567116E-3</c:v>
                  </c:pt>
                  <c:pt idx="5">
                    <c:v>4.507138101035757E-3</c:v>
                  </c:pt>
                </c:numCache>
              </c:numRef>
            </c:minus>
            <c:spPr>
              <a:noFill/>
              <a:ln w="9525" cap="flat" cmpd="sng" algn="ctr">
                <a:solidFill>
                  <a:schemeClr val="tx1">
                    <a:lumMod val="65000"/>
                    <a:lumOff val="35000"/>
                  </a:schemeClr>
                </a:solidFill>
                <a:round/>
              </a:ln>
              <a:effectLst/>
            </c:spPr>
          </c:errBars>
          <c:cat>
            <c:strRef>
              <c:f>Sheet2!$Q$32:$V$32</c:f>
              <c:strCache>
                <c:ptCount val="6"/>
                <c:pt idx="0">
                  <c:v>B01</c:v>
                </c:pt>
                <c:pt idx="1">
                  <c:v>B02</c:v>
                </c:pt>
                <c:pt idx="2">
                  <c:v>B03</c:v>
                </c:pt>
                <c:pt idx="3">
                  <c:v>B04</c:v>
                </c:pt>
                <c:pt idx="4">
                  <c:v>B05</c:v>
                </c:pt>
                <c:pt idx="5">
                  <c:v>B06</c:v>
                </c:pt>
              </c:strCache>
            </c:strRef>
          </c:cat>
          <c:val>
            <c:numRef>
              <c:f>Sheet2!$Q$33:$V$33</c:f>
              <c:numCache>
                <c:formatCode>0.0%</c:formatCode>
                <c:ptCount val="6"/>
                <c:pt idx="0">
                  <c:v>4.606455345668755E-2</c:v>
                </c:pt>
                <c:pt idx="1">
                  <c:v>6.2245165054585962E-3</c:v>
                </c:pt>
                <c:pt idx="2">
                  <c:v>-2.1249277511756846E-2</c:v>
                </c:pt>
                <c:pt idx="3">
                  <c:v>-2.6447088374693178E-3</c:v>
                </c:pt>
                <c:pt idx="4">
                  <c:v>-5.954479991258424E-2</c:v>
                </c:pt>
                <c:pt idx="5">
                  <c:v>-1.6089081311827839E-2</c:v>
                </c:pt>
              </c:numCache>
            </c:numRef>
          </c:val>
          <c:extLst>
            <c:ext xmlns:c16="http://schemas.microsoft.com/office/drawing/2014/chart" uri="{C3380CC4-5D6E-409C-BE32-E72D297353CC}">
              <c16:uniqueId val="{00000000-17A8-4FF1-A9C6-07037D3A32EB}"/>
            </c:ext>
          </c:extLst>
        </c:ser>
        <c:dLbls>
          <c:showLegendKey val="0"/>
          <c:showVal val="0"/>
          <c:showCatName val="0"/>
          <c:showSerName val="0"/>
          <c:showPercent val="0"/>
          <c:showBubbleSize val="0"/>
        </c:dLbls>
        <c:gapWidth val="219"/>
        <c:overlap val="-27"/>
        <c:axId val="484183712"/>
        <c:axId val="484184368"/>
      </c:barChart>
      <c:catAx>
        <c:axId val="484183712"/>
        <c:scaling>
          <c:orientation val="minMax"/>
        </c:scaling>
        <c:delete val="1"/>
        <c:axPos val="b"/>
        <c:numFmt formatCode="General" sourceLinked="1"/>
        <c:majorTickMark val="none"/>
        <c:minorTickMark val="none"/>
        <c:tickLblPos val="nextTo"/>
        <c:crossAx val="484184368"/>
        <c:crosses val="autoZero"/>
        <c:auto val="1"/>
        <c:lblAlgn val="ctr"/>
        <c:lblOffset val="100"/>
        <c:noMultiLvlLbl val="0"/>
      </c:catAx>
      <c:valAx>
        <c:axId val="48418436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84183712"/>
        <c:crosses val="autoZero"/>
        <c:crossBetween val="between"/>
        <c:majorUnit val="1.0000000000000002E-2"/>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0.11186</cdr:x>
      <cdr:y>0.46448</cdr:y>
    </cdr:from>
    <cdr:to>
      <cdr:x>1</cdr:x>
      <cdr:y>0.53552</cdr:y>
    </cdr:to>
    <cdr:sp macro="" textlink="">
      <cdr:nvSpPr>
        <cdr:cNvPr id="2" name="テキスト ボックス 1"/>
        <cdr:cNvSpPr txBox="1"/>
      </cdr:nvSpPr>
      <cdr:spPr>
        <a:xfrm xmlns:a="http://schemas.openxmlformats.org/drawingml/2006/main">
          <a:off x="527049" y="2408237"/>
          <a:ext cx="4184651" cy="368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800" dirty="0"/>
            <a:t>B01      B02      B03        B04     B05       B06</a:t>
          </a:r>
          <a:endParaRPr lang="ja-JP" alt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19413" cy="493713"/>
          </a:xfrm>
          <a:prstGeom prst="rect">
            <a:avLst/>
          </a:prstGeom>
        </p:spPr>
        <p:txBody>
          <a:bodyPr vert="horz" lIns="91440" tIns="45720" rIns="91440" bIns="45720" rtlCol="0"/>
          <a:lstStyle>
            <a:lvl1pPr algn="l">
              <a:defRPr sz="1200">
                <a:latin typeface="Arial" charset="0"/>
                <a:ea typeface="ＭＳ Ｐゴシック" pitchFamily="34" charset="-128"/>
              </a:defRPr>
            </a:lvl1pPr>
          </a:lstStyle>
          <a:p>
            <a:pPr>
              <a:defRPr/>
            </a:pPr>
            <a:endParaRPr lang="ja-JP" altLang="en-US"/>
          </a:p>
        </p:txBody>
      </p:sp>
      <p:sp>
        <p:nvSpPr>
          <p:cNvPr id="3" name="日付プレースホルダ 2"/>
          <p:cNvSpPr>
            <a:spLocks noGrp="1"/>
          </p:cNvSpPr>
          <p:nvPr>
            <p:ph type="dt" idx="1"/>
          </p:nvPr>
        </p:nvSpPr>
        <p:spPr>
          <a:xfrm>
            <a:off x="3814763" y="1"/>
            <a:ext cx="2919412" cy="493713"/>
          </a:xfrm>
          <a:prstGeom prst="rect">
            <a:avLst/>
          </a:prstGeom>
        </p:spPr>
        <p:txBody>
          <a:bodyPr vert="horz" lIns="91440" tIns="45720" rIns="91440" bIns="45720" rtlCol="0"/>
          <a:lstStyle>
            <a:lvl1pPr algn="r">
              <a:defRPr sz="1200">
                <a:latin typeface="Arial" charset="0"/>
                <a:ea typeface="ＭＳ Ｐゴシック" pitchFamily="34" charset="-128"/>
              </a:defRPr>
            </a:lvl1pPr>
          </a:lstStyle>
          <a:p>
            <a:pPr>
              <a:defRPr/>
            </a:pPr>
            <a:fld id="{1B8B7F6D-0955-460E-A467-0476C8D7CD7B}" type="datetimeFigureOut">
              <a:rPr lang="ja-JP" altLang="en-US"/>
              <a:pPr>
                <a:defRPr/>
              </a:pPr>
              <a:t>2023/3/1</a:t>
            </a:fld>
            <a:endParaRPr lang="ja-JP" altLang="en-US"/>
          </a:p>
        </p:txBody>
      </p:sp>
      <p:sp>
        <p:nvSpPr>
          <p:cNvPr id="4" name="スライド イメージ プレースホルダ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73101" y="4686300"/>
            <a:ext cx="5389563" cy="4440238"/>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1" y="9371013"/>
            <a:ext cx="2919413" cy="493712"/>
          </a:xfrm>
          <a:prstGeom prst="rect">
            <a:avLst/>
          </a:prstGeom>
        </p:spPr>
        <p:txBody>
          <a:bodyPr vert="horz" lIns="91440" tIns="45720" rIns="91440" bIns="45720" rtlCol="0" anchor="b"/>
          <a:lstStyle>
            <a:lvl1pPr algn="l">
              <a:defRPr sz="1200">
                <a:latin typeface="Arial" charset="0"/>
                <a:ea typeface="ＭＳ Ｐゴシック" pitchFamily="34"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atin typeface="Arial" charset="0"/>
                <a:ea typeface="ＭＳ Ｐゴシック" pitchFamily="34" charset="-128"/>
              </a:defRPr>
            </a:lvl1pPr>
          </a:lstStyle>
          <a:p>
            <a:pPr>
              <a:defRPr/>
            </a:pPr>
            <a:fld id="{B411081D-F450-44A8-A170-71F260CABDAA}" type="slidenum">
              <a:rPr lang="ja-JP" altLang="en-US"/>
              <a:pPr>
                <a:defRPr/>
              </a:pPr>
              <a:t>‹#›</a:t>
            </a:fld>
            <a:endParaRPr lang="ja-JP" altLang="en-US"/>
          </a:p>
        </p:txBody>
      </p:sp>
    </p:spTree>
    <p:extLst>
      <p:ext uri="{BB962C8B-B14F-4D97-AF65-F5344CB8AC3E}">
        <p14:creationId xmlns:p14="http://schemas.microsoft.com/office/powerpoint/2010/main" val="23361163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11081D-F450-44A8-A170-71F260CABDAA}" type="slidenum">
              <a:rPr lang="ja-JP" altLang="en-US" smtClean="0"/>
              <a:pPr>
                <a:defRPr/>
              </a:pPr>
              <a:t>1</a:t>
            </a:fld>
            <a:endParaRPr lang="ja-JP" altLang="en-US"/>
          </a:p>
        </p:txBody>
      </p:sp>
    </p:spTree>
    <p:extLst>
      <p:ext uri="{BB962C8B-B14F-4D97-AF65-F5344CB8AC3E}">
        <p14:creationId xmlns:p14="http://schemas.microsoft.com/office/powerpoint/2010/main" val="536523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09CBE174-73F6-4A28-8283-E58CE0DB461E}"/>
              </a:ext>
            </a:extLst>
          </p:cNvPr>
          <p:cNvSpPr>
            <a:spLocks noGrp="1" noRot="1" noChangeAspect="1" noChangeArrowheads="1" noTextEdit="1"/>
          </p:cNvSpPr>
          <p:nvPr>
            <p:ph type="sldImg"/>
          </p:nvPr>
        </p:nvSpPr>
        <p:spPr>
          <a:ln/>
        </p:spPr>
      </p:sp>
      <p:sp>
        <p:nvSpPr>
          <p:cNvPr id="13315" name="ノート プレースホルダー 2">
            <a:extLst>
              <a:ext uri="{FF2B5EF4-FFF2-40B4-BE49-F238E27FC236}">
                <a16:creationId xmlns:a16="http://schemas.microsoft.com/office/drawing/2014/main" id="{A3FCB245-6AFC-4054-9918-80982F30A1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p:txBody>
      </p:sp>
      <p:sp>
        <p:nvSpPr>
          <p:cNvPr id="13316" name="日付プレースホルダー 3">
            <a:extLst>
              <a:ext uri="{FF2B5EF4-FFF2-40B4-BE49-F238E27FC236}">
                <a16:creationId xmlns:a16="http://schemas.microsoft.com/office/drawing/2014/main" id="{612E8D68-D808-41B4-925D-BC5569AC7BD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9535">
              <a:defRPr sz="900" b="1">
                <a:solidFill>
                  <a:schemeClr val="bg1"/>
                </a:solidFill>
                <a:latin typeface="Tahoma" panose="020B0604030504040204" pitchFamily="34" charset="0"/>
              </a:defRPr>
            </a:lvl1pPr>
            <a:lvl2pPr marL="775583" indent="-298301" defTabSz="959535">
              <a:defRPr sz="900" b="1">
                <a:solidFill>
                  <a:schemeClr val="bg1"/>
                </a:solidFill>
                <a:latin typeface="Tahoma" panose="020B0604030504040204" pitchFamily="34" charset="0"/>
              </a:defRPr>
            </a:lvl2pPr>
            <a:lvl3pPr marL="1193204" indent="-238641" defTabSz="959535">
              <a:defRPr sz="900" b="1">
                <a:solidFill>
                  <a:schemeClr val="bg1"/>
                </a:solidFill>
                <a:latin typeface="Tahoma" panose="020B0604030504040204" pitchFamily="34" charset="0"/>
              </a:defRPr>
            </a:lvl3pPr>
            <a:lvl4pPr marL="1670485" indent="-238641" defTabSz="959535">
              <a:defRPr sz="900" b="1">
                <a:solidFill>
                  <a:schemeClr val="bg1"/>
                </a:solidFill>
                <a:latin typeface="Tahoma" panose="020B0604030504040204" pitchFamily="34" charset="0"/>
              </a:defRPr>
            </a:lvl4pPr>
            <a:lvl5pPr marL="2147766" indent="-238641" defTabSz="959535">
              <a:defRPr sz="900" b="1">
                <a:solidFill>
                  <a:schemeClr val="bg1"/>
                </a:solidFill>
                <a:latin typeface="Tahoma" panose="020B0604030504040204" pitchFamily="34" charset="0"/>
              </a:defRPr>
            </a:lvl5pPr>
            <a:lvl6pPr marL="2625048" indent="-238641" defTabSz="959535" eaLnBrk="0" fontAlgn="base" hangingPunct="0">
              <a:spcBef>
                <a:spcPct val="0"/>
              </a:spcBef>
              <a:spcAft>
                <a:spcPct val="0"/>
              </a:spcAft>
              <a:defRPr sz="900" b="1">
                <a:solidFill>
                  <a:schemeClr val="bg1"/>
                </a:solidFill>
                <a:latin typeface="Tahoma" panose="020B0604030504040204" pitchFamily="34" charset="0"/>
              </a:defRPr>
            </a:lvl6pPr>
            <a:lvl7pPr marL="3102329" indent="-238641" defTabSz="959535" eaLnBrk="0" fontAlgn="base" hangingPunct="0">
              <a:spcBef>
                <a:spcPct val="0"/>
              </a:spcBef>
              <a:spcAft>
                <a:spcPct val="0"/>
              </a:spcAft>
              <a:defRPr sz="900" b="1">
                <a:solidFill>
                  <a:schemeClr val="bg1"/>
                </a:solidFill>
                <a:latin typeface="Tahoma" panose="020B0604030504040204" pitchFamily="34" charset="0"/>
              </a:defRPr>
            </a:lvl7pPr>
            <a:lvl8pPr marL="3579611" indent="-238641" defTabSz="959535" eaLnBrk="0" fontAlgn="base" hangingPunct="0">
              <a:spcBef>
                <a:spcPct val="0"/>
              </a:spcBef>
              <a:spcAft>
                <a:spcPct val="0"/>
              </a:spcAft>
              <a:defRPr sz="900" b="1">
                <a:solidFill>
                  <a:schemeClr val="bg1"/>
                </a:solidFill>
                <a:latin typeface="Tahoma" panose="020B0604030504040204" pitchFamily="34" charset="0"/>
              </a:defRPr>
            </a:lvl8pPr>
            <a:lvl9pPr marL="4056892" indent="-238641" defTabSz="959535" eaLnBrk="0" fontAlgn="base" hangingPunct="0">
              <a:spcBef>
                <a:spcPct val="0"/>
              </a:spcBef>
              <a:spcAft>
                <a:spcPct val="0"/>
              </a:spcAft>
              <a:defRPr sz="900" b="1">
                <a:solidFill>
                  <a:schemeClr val="bg1"/>
                </a:solidFill>
                <a:latin typeface="Tahoma" panose="020B0604030504040204" pitchFamily="34" charset="0"/>
              </a:defRPr>
            </a:lvl9pPr>
          </a:lstStyle>
          <a:p>
            <a:fld id="{9AA1A9DD-ABC8-4BC3-962D-ACEC6FA3931E}" type="datetime4">
              <a:rPr lang="en-GB" altLang="ja-JP" sz="1300" b="0">
                <a:solidFill>
                  <a:schemeClr val="tx1"/>
                </a:solidFill>
                <a:latin typeface="Times New Roman" panose="02020603050405020304" pitchFamily="18" charset="0"/>
              </a:rPr>
              <a:pPr/>
              <a:t>01 March 2023</a:t>
            </a:fld>
            <a:endParaRPr lang="de-DE" altLang="ja-JP" sz="1300" b="0">
              <a:solidFill>
                <a:schemeClr val="tx1"/>
              </a:solidFill>
              <a:latin typeface="Times New Roman" panose="02020603050405020304" pitchFamily="18" charset="0"/>
            </a:endParaRPr>
          </a:p>
        </p:txBody>
      </p:sp>
      <p:sp>
        <p:nvSpPr>
          <p:cNvPr id="13317" name="スライド番号プレースホルダー 4">
            <a:extLst>
              <a:ext uri="{FF2B5EF4-FFF2-40B4-BE49-F238E27FC236}">
                <a16:creationId xmlns:a16="http://schemas.microsoft.com/office/drawing/2014/main" id="{07C865B3-699F-40DB-B47A-C39E59B81B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9535">
              <a:defRPr sz="900" b="1">
                <a:solidFill>
                  <a:schemeClr val="bg1"/>
                </a:solidFill>
                <a:latin typeface="Tahoma" panose="020B0604030504040204" pitchFamily="34" charset="0"/>
              </a:defRPr>
            </a:lvl1pPr>
            <a:lvl2pPr marL="775583" indent="-298301" defTabSz="959535">
              <a:defRPr sz="900" b="1">
                <a:solidFill>
                  <a:schemeClr val="bg1"/>
                </a:solidFill>
                <a:latin typeface="Tahoma" panose="020B0604030504040204" pitchFamily="34" charset="0"/>
              </a:defRPr>
            </a:lvl2pPr>
            <a:lvl3pPr marL="1193204" indent="-238641" defTabSz="959535">
              <a:defRPr sz="900" b="1">
                <a:solidFill>
                  <a:schemeClr val="bg1"/>
                </a:solidFill>
                <a:latin typeface="Tahoma" panose="020B0604030504040204" pitchFamily="34" charset="0"/>
              </a:defRPr>
            </a:lvl3pPr>
            <a:lvl4pPr marL="1670485" indent="-238641" defTabSz="959535">
              <a:defRPr sz="900" b="1">
                <a:solidFill>
                  <a:schemeClr val="bg1"/>
                </a:solidFill>
                <a:latin typeface="Tahoma" panose="020B0604030504040204" pitchFamily="34" charset="0"/>
              </a:defRPr>
            </a:lvl4pPr>
            <a:lvl5pPr marL="2147766" indent="-238641" defTabSz="959535">
              <a:defRPr sz="900" b="1">
                <a:solidFill>
                  <a:schemeClr val="bg1"/>
                </a:solidFill>
                <a:latin typeface="Tahoma" panose="020B0604030504040204" pitchFamily="34" charset="0"/>
              </a:defRPr>
            </a:lvl5pPr>
            <a:lvl6pPr marL="2625048" indent="-238641" defTabSz="959535" eaLnBrk="0" fontAlgn="base" hangingPunct="0">
              <a:spcBef>
                <a:spcPct val="0"/>
              </a:spcBef>
              <a:spcAft>
                <a:spcPct val="0"/>
              </a:spcAft>
              <a:defRPr sz="900" b="1">
                <a:solidFill>
                  <a:schemeClr val="bg1"/>
                </a:solidFill>
                <a:latin typeface="Tahoma" panose="020B0604030504040204" pitchFamily="34" charset="0"/>
              </a:defRPr>
            </a:lvl6pPr>
            <a:lvl7pPr marL="3102329" indent="-238641" defTabSz="959535" eaLnBrk="0" fontAlgn="base" hangingPunct="0">
              <a:spcBef>
                <a:spcPct val="0"/>
              </a:spcBef>
              <a:spcAft>
                <a:spcPct val="0"/>
              </a:spcAft>
              <a:defRPr sz="900" b="1">
                <a:solidFill>
                  <a:schemeClr val="bg1"/>
                </a:solidFill>
                <a:latin typeface="Tahoma" panose="020B0604030504040204" pitchFamily="34" charset="0"/>
              </a:defRPr>
            </a:lvl7pPr>
            <a:lvl8pPr marL="3579611" indent="-238641" defTabSz="959535" eaLnBrk="0" fontAlgn="base" hangingPunct="0">
              <a:spcBef>
                <a:spcPct val="0"/>
              </a:spcBef>
              <a:spcAft>
                <a:spcPct val="0"/>
              </a:spcAft>
              <a:defRPr sz="900" b="1">
                <a:solidFill>
                  <a:schemeClr val="bg1"/>
                </a:solidFill>
                <a:latin typeface="Tahoma" panose="020B0604030504040204" pitchFamily="34" charset="0"/>
              </a:defRPr>
            </a:lvl8pPr>
            <a:lvl9pPr marL="4056892" indent="-238641" defTabSz="959535" eaLnBrk="0" fontAlgn="base" hangingPunct="0">
              <a:spcBef>
                <a:spcPct val="0"/>
              </a:spcBef>
              <a:spcAft>
                <a:spcPct val="0"/>
              </a:spcAft>
              <a:defRPr sz="900" b="1">
                <a:solidFill>
                  <a:schemeClr val="bg1"/>
                </a:solidFill>
                <a:latin typeface="Tahoma" panose="020B0604030504040204" pitchFamily="34" charset="0"/>
              </a:defRPr>
            </a:lvl9pPr>
          </a:lstStyle>
          <a:p>
            <a:fld id="{6529B22E-D8F2-4C3F-B0A1-DE7C56B6D5B1}" type="slidenum">
              <a:rPr lang="de-DE" altLang="ja-JP" sz="1300" b="0">
                <a:solidFill>
                  <a:schemeClr val="tx1"/>
                </a:solidFill>
                <a:latin typeface="Times New Roman" panose="02020603050405020304" pitchFamily="18" charset="0"/>
              </a:rPr>
              <a:pPr/>
              <a:t>4</a:t>
            </a:fld>
            <a:endParaRPr lang="de-DE" altLang="ja-JP" sz="13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389148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B411081D-F450-44A8-A170-71F260CABDAA}" type="slidenum">
              <a:rPr lang="ja-JP" altLang="en-US" smtClean="0"/>
              <a:pPr>
                <a:defRPr/>
              </a:pPr>
              <a:t>5</a:t>
            </a:fld>
            <a:endParaRPr lang="ja-JP" altLang="en-US"/>
          </a:p>
        </p:txBody>
      </p:sp>
    </p:spTree>
    <p:extLst>
      <p:ext uri="{BB962C8B-B14F-4D97-AF65-F5344CB8AC3E}">
        <p14:creationId xmlns:p14="http://schemas.microsoft.com/office/powerpoint/2010/main" val="743359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411081D-F450-44A8-A170-71F260CABDAA}" type="slidenum">
              <a:rPr lang="ja-JP" altLang="en-US" smtClean="0"/>
              <a:pPr>
                <a:defRPr/>
              </a:pPr>
              <a:t>6</a:t>
            </a:fld>
            <a:endParaRPr lang="ja-JP" altLang="en-US"/>
          </a:p>
        </p:txBody>
      </p:sp>
    </p:spTree>
    <p:extLst>
      <p:ext uri="{BB962C8B-B14F-4D97-AF65-F5344CB8AC3E}">
        <p14:creationId xmlns:p14="http://schemas.microsoft.com/office/powerpoint/2010/main" val="2311195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B411081D-F450-44A8-A170-71F260CABDAA}" type="slidenum">
              <a:rPr lang="ja-JP" altLang="en-US" smtClean="0"/>
              <a:pPr>
                <a:defRPr/>
              </a:pPr>
              <a:t>7</a:t>
            </a:fld>
            <a:endParaRPr lang="ja-JP" altLang="en-US"/>
          </a:p>
        </p:txBody>
      </p:sp>
    </p:spTree>
    <p:extLst>
      <p:ext uri="{BB962C8B-B14F-4D97-AF65-F5344CB8AC3E}">
        <p14:creationId xmlns:p14="http://schemas.microsoft.com/office/powerpoint/2010/main" val="3221185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B411081D-F450-44A8-A170-71F260CABDAA}" type="slidenum">
              <a:rPr lang="ja-JP" altLang="en-US" smtClean="0"/>
              <a:pPr>
                <a:defRPr/>
              </a:pPr>
              <a:t>8</a:t>
            </a:fld>
            <a:endParaRPr lang="ja-JP" altLang="en-US"/>
          </a:p>
        </p:txBody>
      </p:sp>
    </p:spTree>
    <p:extLst>
      <p:ext uri="{BB962C8B-B14F-4D97-AF65-F5344CB8AC3E}">
        <p14:creationId xmlns:p14="http://schemas.microsoft.com/office/powerpoint/2010/main" val="1867538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411081D-F450-44A8-A170-71F260CABDAA}" type="slidenum">
              <a:rPr lang="ja-JP" altLang="en-US" smtClean="0"/>
              <a:pPr>
                <a:defRPr/>
              </a:pPr>
              <a:t>13</a:t>
            </a:fld>
            <a:endParaRPr lang="ja-JP" altLang="en-US"/>
          </a:p>
        </p:txBody>
      </p:sp>
    </p:spTree>
    <p:extLst>
      <p:ext uri="{BB962C8B-B14F-4D97-AF65-F5344CB8AC3E}">
        <p14:creationId xmlns:p14="http://schemas.microsoft.com/office/powerpoint/2010/main" val="582416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pPr>
              <a:defRPr/>
            </a:pPr>
            <a:fld id="{D7A7584E-7B0C-4154-9C81-45CB0A88264A}" type="datetime4">
              <a:rPr lang="en-GB" altLang="ja-JP" smtClean="0"/>
              <a:pPr>
                <a:defRPr/>
              </a:pPr>
              <a:t>01 March 2023</a:t>
            </a:fld>
            <a:endParaRPr lang="de-DE" altLang="ja-JP"/>
          </a:p>
        </p:txBody>
      </p:sp>
      <p:sp>
        <p:nvSpPr>
          <p:cNvPr id="5" name="スライド番号プレースホルダー 4"/>
          <p:cNvSpPr>
            <a:spLocks noGrp="1"/>
          </p:cNvSpPr>
          <p:nvPr>
            <p:ph type="sldNum" sz="quarter" idx="5"/>
          </p:nvPr>
        </p:nvSpPr>
        <p:spPr/>
        <p:txBody>
          <a:bodyPr/>
          <a:lstStyle/>
          <a:p>
            <a:fld id="{407A5E94-32D2-472C-8332-EFA8E7D424AB}" type="slidenum">
              <a:rPr lang="de-DE" altLang="ja-JP" smtClean="0"/>
              <a:pPr/>
              <a:t>19</a:t>
            </a:fld>
            <a:endParaRPr lang="de-DE" altLang="ja-JP"/>
          </a:p>
        </p:txBody>
      </p:sp>
    </p:spTree>
    <p:extLst>
      <p:ext uri="{BB962C8B-B14F-4D97-AF65-F5344CB8AC3E}">
        <p14:creationId xmlns:p14="http://schemas.microsoft.com/office/powerpoint/2010/main" val="4049312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pPr>
              <a:defRPr/>
            </a:pPr>
            <a:fld id="{D7A7584E-7B0C-4154-9C81-45CB0A88264A}" type="datetime4">
              <a:rPr lang="en-GB" altLang="ja-JP" smtClean="0"/>
              <a:pPr>
                <a:defRPr/>
              </a:pPr>
              <a:t>01 March 2023</a:t>
            </a:fld>
            <a:endParaRPr lang="de-DE" altLang="ja-JP"/>
          </a:p>
        </p:txBody>
      </p:sp>
      <p:sp>
        <p:nvSpPr>
          <p:cNvPr id="5" name="スライド番号プレースホルダー 4"/>
          <p:cNvSpPr>
            <a:spLocks noGrp="1"/>
          </p:cNvSpPr>
          <p:nvPr>
            <p:ph type="sldNum" sz="quarter" idx="5"/>
          </p:nvPr>
        </p:nvSpPr>
        <p:spPr/>
        <p:txBody>
          <a:bodyPr/>
          <a:lstStyle/>
          <a:p>
            <a:fld id="{407A5E94-32D2-472C-8332-EFA8E7D424AB}" type="slidenum">
              <a:rPr lang="de-DE" altLang="ja-JP" smtClean="0"/>
              <a:pPr/>
              <a:t>21</a:t>
            </a:fld>
            <a:endParaRPr lang="de-DE" altLang="ja-JP"/>
          </a:p>
        </p:txBody>
      </p:sp>
    </p:spTree>
    <p:extLst>
      <p:ext uri="{BB962C8B-B14F-4D97-AF65-F5344CB8AC3E}">
        <p14:creationId xmlns:p14="http://schemas.microsoft.com/office/powerpoint/2010/main" val="3084495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lvl1pPr>
              <a:defRPr>
                <a:solidFill>
                  <a:schemeClr val="tx1"/>
                </a:solidFill>
                <a:effectLst>
                  <a:outerShdw blurRad="50800" dist="38100" dir="2700000" algn="tl" rotWithShape="0">
                    <a:prstClr val="black">
                      <a:alpha val="40000"/>
                    </a:prstClr>
                  </a:outerShdw>
                </a:effectLst>
              </a:defRPr>
            </a:lvl1p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18" name="テキスト ボックス 17"/>
          <p:cNvSpPr txBox="1"/>
          <p:nvPr userDrawn="1"/>
        </p:nvSpPr>
        <p:spPr>
          <a:xfrm>
            <a:off x="1248139" y="1"/>
            <a:ext cx="5711957" cy="276999"/>
          </a:xfrm>
          <a:prstGeom prst="rect">
            <a:avLst/>
          </a:prstGeom>
          <a:noFill/>
        </p:spPr>
        <p:txBody>
          <a:bodyPr wrap="square" rtlCol="0">
            <a:spAutoFit/>
          </a:bodyPr>
          <a:lstStyle/>
          <a:p>
            <a:r>
              <a:rPr kumimoji="1" lang="en-US" altLang="ja-JP" sz="1200">
                <a:solidFill>
                  <a:schemeClr val="bg1"/>
                </a:solidFill>
                <a:effectLst>
                  <a:outerShdw blurRad="50800" dist="38100" dir="2700000" algn="tl" rotWithShape="0">
                    <a:prstClr val="black">
                      <a:alpha val="40000"/>
                    </a:prstClr>
                  </a:outerShdw>
                </a:effectLst>
                <a:latin typeface="Century" pitchFamily="18" charset="0"/>
              </a:rPr>
              <a:t>Meteorological</a:t>
            </a:r>
            <a:r>
              <a:rPr kumimoji="1" lang="en-US" altLang="ja-JP" sz="1200" baseline="0">
                <a:solidFill>
                  <a:schemeClr val="bg1"/>
                </a:solidFill>
                <a:effectLst>
                  <a:outerShdw blurRad="50800" dist="38100" dir="2700000" algn="tl" rotWithShape="0">
                    <a:prstClr val="black">
                      <a:alpha val="40000"/>
                    </a:prstClr>
                  </a:outerShdw>
                </a:effectLst>
                <a:latin typeface="Century" pitchFamily="18" charset="0"/>
              </a:rPr>
              <a:t> Satellite Center (MSC) of JMA</a:t>
            </a:r>
            <a:endParaRPr kumimoji="1" lang="ja-JP" altLang="en-US" sz="1200">
              <a:solidFill>
                <a:schemeClr val="bg1"/>
              </a:solidFill>
              <a:effectLst>
                <a:outerShdw blurRad="50800" dist="38100" dir="2700000" algn="tl" rotWithShape="0">
                  <a:prstClr val="black">
                    <a:alpha val="40000"/>
                  </a:prstClr>
                </a:outerShdw>
              </a:effectLst>
              <a:latin typeface="Century" pitchFamily="18" charset="0"/>
            </a:endParaRPr>
          </a:p>
        </p:txBody>
      </p:sp>
      <p:cxnSp>
        <p:nvCxnSpPr>
          <p:cNvPr id="19" name="直線コネクタ 18"/>
          <p:cNvCxnSpPr/>
          <p:nvPr userDrawn="1"/>
        </p:nvCxnSpPr>
        <p:spPr>
          <a:xfrm>
            <a:off x="872096" y="3356992"/>
            <a:ext cx="10465163" cy="0"/>
          </a:xfrm>
          <a:prstGeom prst="line">
            <a:avLst/>
          </a:prstGeom>
          <a:ln w="34925" cmpd="dbl">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 name="正方形/長方形 12"/>
          <p:cNvSpPr/>
          <p:nvPr userDrawn="1"/>
        </p:nvSpPr>
        <p:spPr>
          <a:xfrm>
            <a:off x="0" y="6093296"/>
            <a:ext cx="1391477"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r>
              <a:rPr lang="en-US" altLang="ja-JP"/>
              <a:t>02 March 2023</a:t>
            </a: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GSICS Annual Meeting in College Park,Maryland,USA </a:t>
            </a: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7F232C16-4AD2-4474-B9D1-8890D66EB41C}"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r>
              <a:rPr lang="en-US" altLang="ja-JP"/>
              <a:t>02 March 2023</a:t>
            </a: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GSICS Annual Meeting in College Park,Maryland,USA </a:t>
            </a: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C3CB1238-89F2-4F29-BBDD-1F66D8CF994B}"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10"/>
          </p:nvPr>
        </p:nvSpPr>
        <p:spPr/>
        <p:txBody>
          <a:bodyPr/>
          <a:lstStyle>
            <a:lvl1pPr>
              <a:defRPr/>
            </a:lvl1pPr>
          </a:lstStyle>
          <a:p>
            <a:pPr>
              <a:defRPr/>
            </a:pPr>
            <a:r>
              <a:rPr lang="en-US" altLang="ja-JP"/>
              <a:t>02 March 2023</a:t>
            </a: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GSICS Annual Meeting in College Park,Maryland,USA </a:t>
            </a: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14F51097-32C8-4C75-8994-ACA15410FFEE}"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r>
              <a:rPr lang="en-US" altLang="ja-JP"/>
              <a:t>02 March 2023</a:t>
            </a: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GSICS Annual Meeting in College Park,Maryland,USA </a:t>
            </a: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E7193A7D-0330-4C3A-83AE-4327738B20EA}"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r>
              <a:rPr lang="en-US" altLang="ja-JP"/>
              <a:t>02 March 2023</a:t>
            </a: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t>GSICS Annual Meeting in College Park,Maryland,USA </a:t>
            </a: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67B083AF-9EDA-4FBE-8D91-D3F373E728EA}"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 name="日付プレースホルダー 9">
            <a:extLst>
              <a:ext uri="{FF2B5EF4-FFF2-40B4-BE49-F238E27FC236}">
                <a16:creationId xmlns:a16="http://schemas.microsoft.com/office/drawing/2014/main" id="{2BCAC570-6515-E904-BAD6-326F73A8523A}"/>
              </a:ext>
            </a:extLst>
          </p:cNvPr>
          <p:cNvSpPr>
            <a:spLocks noGrp="1"/>
          </p:cNvSpPr>
          <p:nvPr>
            <p:ph type="dt" sz="half" idx="10"/>
          </p:nvPr>
        </p:nvSpPr>
        <p:spPr/>
        <p:txBody>
          <a:bodyPr/>
          <a:lstStyle/>
          <a:p>
            <a:pPr>
              <a:defRPr/>
            </a:pPr>
            <a:r>
              <a:rPr lang="en-US" altLang="ja-JP"/>
              <a:t>02 March 2023</a:t>
            </a:r>
            <a:endParaRPr lang="ja-JP" altLang="en-US" dirty="0"/>
          </a:p>
        </p:txBody>
      </p:sp>
      <p:sp>
        <p:nvSpPr>
          <p:cNvPr id="11" name="フッター プレースホルダー 10">
            <a:extLst>
              <a:ext uri="{FF2B5EF4-FFF2-40B4-BE49-F238E27FC236}">
                <a16:creationId xmlns:a16="http://schemas.microsoft.com/office/drawing/2014/main" id="{99322E88-6D1C-D192-512E-F9CF1D58D1FB}"/>
              </a:ext>
            </a:extLst>
          </p:cNvPr>
          <p:cNvSpPr>
            <a:spLocks noGrp="1"/>
          </p:cNvSpPr>
          <p:nvPr>
            <p:ph type="ftr" sz="quarter" idx="11"/>
          </p:nvPr>
        </p:nvSpPr>
        <p:spPr/>
        <p:txBody>
          <a:bodyPr/>
          <a:lstStyle/>
          <a:p>
            <a:pPr>
              <a:defRPr/>
            </a:pPr>
            <a:r>
              <a:rPr lang="en-US" altLang="ja-JP"/>
              <a:t>GSICS Annual Meeting in College Park,Maryland,USA </a:t>
            </a:r>
            <a:endParaRPr lang="ja-JP" altLang="en-US" dirty="0"/>
          </a:p>
        </p:txBody>
      </p:sp>
      <p:sp>
        <p:nvSpPr>
          <p:cNvPr id="12" name="スライド番号プレースホルダー 11">
            <a:extLst>
              <a:ext uri="{FF2B5EF4-FFF2-40B4-BE49-F238E27FC236}">
                <a16:creationId xmlns:a16="http://schemas.microsoft.com/office/drawing/2014/main" id="{0F2FD30B-5454-61C4-10C8-4DEC28BB8F1F}"/>
              </a:ext>
            </a:extLst>
          </p:cNvPr>
          <p:cNvSpPr>
            <a:spLocks noGrp="1"/>
          </p:cNvSpPr>
          <p:nvPr>
            <p:ph type="sldNum" sz="quarter" idx="12"/>
          </p:nvPr>
        </p:nvSpPr>
        <p:spPr/>
        <p:txBody>
          <a:bodyPr/>
          <a:lstStyle/>
          <a:p>
            <a:pPr>
              <a:defRPr/>
            </a:pPr>
            <a:fld id="{8514042D-A478-451E-911C-7B008393EB7D}" type="slidenum">
              <a:rPr lang="ja-JP" altLang="en-US" smtClean="0"/>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r>
              <a:rPr lang="en-US" altLang="ja-JP"/>
              <a:t>02 March 2023</a:t>
            </a:r>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a:t>GSICS Annual Meeting in College Park,Maryland,USA </a:t>
            </a:r>
            <a:endParaRPr lang="ja-JP" altLang="en-US" dirty="0"/>
          </a:p>
        </p:txBody>
      </p:sp>
      <p:sp>
        <p:nvSpPr>
          <p:cNvPr id="5" name="スライド番号プレースホルダ 5"/>
          <p:cNvSpPr>
            <a:spLocks noGrp="1"/>
          </p:cNvSpPr>
          <p:nvPr>
            <p:ph type="sldNum" sz="quarter" idx="12"/>
          </p:nvPr>
        </p:nvSpPr>
        <p:spPr/>
        <p:txBody>
          <a:bodyPr/>
          <a:lstStyle>
            <a:lvl1pPr>
              <a:defRPr/>
            </a:lvl1pPr>
          </a:lstStyle>
          <a:p>
            <a:pPr>
              <a:defRPr/>
            </a:pPr>
            <a:fld id="{CD1323FE-F4CD-4D1C-A5A7-662AD80E9BB8}"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r>
              <a:rPr lang="en-US" altLang="ja-JP"/>
              <a:t>02 March 2023</a:t>
            </a:r>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a:t>GSICS Annual Meeting in College Park,Maryland,USA </a:t>
            </a:r>
            <a:endParaRPr lang="ja-JP" altLang="en-US" dirty="0"/>
          </a:p>
        </p:txBody>
      </p:sp>
      <p:sp>
        <p:nvSpPr>
          <p:cNvPr id="4" name="スライド番号プレースホルダ 5"/>
          <p:cNvSpPr>
            <a:spLocks noGrp="1"/>
          </p:cNvSpPr>
          <p:nvPr>
            <p:ph type="sldNum" sz="quarter" idx="12"/>
          </p:nvPr>
        </p:nvSpPr>
        <p:spPr/>
        <p:txBody>
          <a:bodyPr/>
          <a:lstStyle>
            <a:lvl1pPr>
              <a:defRPr/>
            </a:lvl1pPr>
          </a:lstStyle>
          <a:p>
            <a:pPr>
              <a:defRPr/>
            </a:pPr>
            <a:fld id="{03FBCC32-1A7C-4106-A592-C86E50257835}"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r>
              <a:rPr lang="en-US" altLang="ja-JP"/>
              <a:t>02 March 2023</a:t>
            </a: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t>GSICS Annual Meeting in College Park,Maryland,USA </a:t>
            </a: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6224077F-29F3-467F-8230-AF05E6A7D15C}"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r>
              <a:rPr lang="en-US" altLang="ja-JP"/>
              <a:t>02 March 2023</a:t>
            </a: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t>GSICS Annual Meeting in College Park,Maryland,USA </a:t>
            </a: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48C6F337-0788-46DB-9274-CEDC8AF15BFB}"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正方形/長方形 7"/>
          <p:cNvSpPr/>
          <p:nvPr userDrawn="1"/>
        </p:nvSpPr>
        <p:spPr>
          <a:xfrm>
            <a:off x="0" y="-1"/>
            <a:ext cx="9924266" cy="954000"/>
          </a:xfrm>
          <a:prstGeom prst="rect">
            <a:avLst/>
          </a:prstGeom>
          <a:gradFill flip="none" rotWithShape="1">
            <a:gsLst>
              <a:gs pos="66000">
                <a:schemeClr val="tx1"/>
              </a:gs>
              <a:gs pos="95000">
                <a:srgbClr val="CCECFF"/>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userDrawn="1"/>
        </p:nvSpPr>
        <p:spPr>
          <a:xfrm>
            <a:off x="1248139" y="1"/>
            <a:ext cx="5711957" cy="276999"/>
          </a:xfrm>
          <a:prstGeom prst="rect">
            <a:avLst/>
          </a:prstGeom>
          <a:noFill/>
        </p:spPr>
        <p:txBody>
          <a:bodyPr wrap="square" rtlCol="0">
            <a:spAutoFit/>
          </a:bodyPr>
          <a:lstStyle/>
          <a:p>
            <a:r>
              <a:rPr kumimoji="1" lang="en-US" altLang="ja-JP" sz="1200">
                <a:solidFill>
                  <a:schemeClr val="bg1"/>
                </a:solidFill>
                <a:effectLst>
                  <a:outerShdw blurRad="50800" dist="38100" dir="2700000" algn="tl" rotWithShape="0">
                    <a:prstClr val="black">
                      <a:alpha val="40000"/>
                    </a:prstClr>
                  </a:outerShdw>
                </a:effectLst>
                <a:latin typeface="Century" pitchFamily="18" charset="0"/>
              </a:rPr>
              <a:t>Meteorological</a:t>
            </a:r>
            <a:r>
              <a:rPr kumimoji="1" lang="en-US" altLang="ja-JP" sz="1200" baseline="0">
                <a:solidFill>
                  <a:schemeClr val="bg1"/>
                </a:solidFill>
                <a:effectLst>
                  <a:outerShdw blurRad="50800" dist="38100" dir="2700000" algn="tl" rotWithShape="0">
                    <a:prstClr val="black">
                      <a:alpha val="40000"/>
                    </a:prstClr>
                  </a:outerShdw>
                </a:effectLst>
                <a:latin typeface="Century" pitchFamily="18" charset="0"/>
              </a:rPr>
              <a:t> Satellite Center (MSC) of JMA</a:t>
            </a:r>
            <a:endParaRPr kumimoji="1" lang="ja-JP" altLang="en-US" sz="1200">
              <a:solidFill>
                <a:schemeClr val="bg1"/>
              </a:solidFill>
              <a:effectLst>
                <a:outerShdw blurRad="50800" dist="38100" dir="2700000" algn="tl" rotWithShape="0">
                  <a:prstClr val="black">
                    <a:alpha val="40000"/>
                  </a:prstClr>
                </a:outerShdw>
              </a:effectLst>
              <a:latin typeface="Century" pitchFamily="18" charset="0"/>
            </a:endParaRPr>
          </a:p>
        </p:txBody>
      </p:sp>
      <p:sp>
        <p:nvSpPr>
          <p:cNvPr id="3075" name="テキスト プレースホルダ 2"/>
          <p:cNvSpPr>
            <a:spLocks noGrp="1"/>
          </p:cNvSpPr>
          <p:nvPr>
            <p:ph type="body" idx="1"/>
          </p:nvPr>
        </p:nvSpPr>
        <p:spPr bwMode="auto">
          <a:xfrm>
            <a:off x="432000" y="1052736"/>
            <a:ext cx="11328000"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400" smtClean="0">
                <a:solidFill>
                  <a:schemeClr val="tx1">
                    <a:tint val="75000"/>
                  </a:schemeClr>
                </a:solidFill>
                <a:latin typeface="Arial" charset="0"/>
                <a:ea typeface="ＭＳ Ｐゴシック" pitchFamily="34" charset="-128"/>
              </a:defRPr>
            </a:lvl1pPr>
          </a:lstStyle>
          <a:p>
            <a:pPr>
              <a:defRPr/>
            </a:pPr>
            <a:r>
              <a:rPr lang="en-US" altLang="ja-JP"/>
              <a:t>02 March 2023</a:t>
            </a:r>
            <a:endParaRPr lang="ja-JP" altLang="en-US" dirty="0"/>
          </a:p>
        </p:txBody>
      </p:sp>
      <p:sp>
        <p:nvSpPr>
          <p:cNvPr id="5" name="フッター プレースホルダ 4"/>
          <p:cNvSpPr>
            <a:spLocks noGrp="1"/>
          </p:cNvSpPr>
          <p:nvPr>
            <p:ph type="ftr" sz="quarter" idx="3"/>
          </p:nvPr>
        </p:nvSpPr>
        <p:spPr>
          <a:xfrm>
            <a:off x="3865418" y="6363086"/>
            <a:ext cx="4152669" cy="365125"/>
          </a:xfrm>
          <a:prstGeom prst="rect">
            <a:avLst/>
          </a:prstGeom>
        </p:spPr>
        <p:txBody>
          <a:bodyPr vert="horz" lIns="91440" tIns="45720" rIns="91440" bIns="45720" rtlCol="0" anchor="ctr"/>
          <a:lstStyle>
            <a:lvl1pPr algn="ctr">
              <a:defRPr sz="1400" dirty="0" smtClean="0">
                <a:solidFill>
                  <a:schemeClr val="tx1">
                    <a:tint val="75000"/>
                  </a:schemeClr>
                </a:solidFill>
                <a:latin typeface="Arial" charset="0"/>
                <a:ea typeface="ＭＳ Ｐゴシック" pitchFamily="34" charset="-128"/>
              </a:defRPr>
            </a:lvl1pPr>
          </a:lstStyle>
          <a:p>
            <a:pPr>
              <a:defRPr/>
            </a:pPr>
            <a:r>
              <a:rPr lang="en-US" altLang="ja-JP"/>
              <a:t>GSICS Annual Meeting in College Park,Maryland,USA </a:t>
            </a:r>
            <a:endParaRPr lang="ja-JP" altLang="en-US" dirty="0"/>
          </a:p>
        </p:txBody>
      </p:sp>
      <p:sp>
        <p:nvSpPr>
          <p:cNvPr id="6" name="スライド番号プレースホル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400">
                <a:solidFill>
                  <a:schemeClr val="tx1">
                    <a:tint val="75000"/>
                  </a:schemeClr>
                </a:solidFill>
                <a:latin typeface="Arial" charset="0"/>
                <a:ea typeface="ＭＳ Ｐゴシック" pitchFamily="34" charset="-128"/>
              </a:defRPr>
            </a:lvl1pPr>
          </a:lstStyle>
          <a:p>
            <a:pPr>
              <a:defRPr/>
            </a:pPr>
            <a:fld id="{8514042D-A478-451E-911C-7B008393EB7D}" type="slidenum">
              <a:rPr lang="ja-JP" altLang="en-US" smtClean="0"/>
              <a:pPr>
                <a:defRPr/>
              </a:pPr>
              <a:t>‹#›</a:t>
            </a:fld>
            <a:endParaRPr lang="ja-JP" altLang="en-US" dirty="0"/>
          </a:p>
        </p:txBody>
      </p:sp>
      <p:cxnSp>
        <p:nvCxnSpPr>
          <p:cNvPr id="12" name="直線コネクタ 11"/>
          <p:cNvCxnSpPr/>
          <p:nvPr userDrawn="1"/>
        </p:nvCxnSpPr>
        <p:spPr>
          <a:xfrm>
            <a:off x="0" y="6360062"/>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2" descr="C:\Users\ysumida\Documents\work\20150727_BinforRSTAR\AMS_poster\2750x2750_AHIM08_HAC_FD_2015291_030000.JPG"/>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a:stretch/>
        </p:blipFill>
        <p:spPr bwMode="auto">
          <a:xfrm>
            <a:off x="9924266" y="-1"/>
            <a:ext cx="2267733" cy="950976"/>
          </a:xfrm>
          <a:prstGeom prst="rect">
            <a:avLst/>
          </a:prstGeom>
          <a:noFill/>
          <a:extLst>
            <a:ext uri="{909E8E84-426E-40DD-AFC4-6F175D3DCCD1}">
              <a14:hiddenFill xmlns:a14="http://schemas.microsoft.com/office/drawing/2010/main">
                <a:solidFill>
                  <a:srgbClr val="FFFFFF"/>
                </a:solidFill>
              </a14:hiddenFill>
            </a:ext>
          </a:extLst>
        </p:spPr>
      </p:pic>
      <p:sp>
        <p:nvSpPr>
          <p:cNvPr id="3074" name="タイトル プレースホルダ 1"/>
          <p:cNvSpPr>
            <a:spLocks noGrp="1"/>
          </p:cNvSpPr>
          <p:nvPr>
            <p:ph type="title"/>
          </p:nvPr>
        </p:nvSpPr>
        <p:spPr bwMode="auto">
          <a:xfrm>
            <a:off x="19744" y="250816"/>
            <a:ext cx="10972800" cy="729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pic>
        <p:nvPicPr>
          <p:cNvPr id="14" name="Picture 3" descr="C:\Documents and Settings\JMA32E5\デスクトップ\東北大出張\4_ひまわり高頻度観測について\次期ひまわり--.png"/>
          <p:cNvPicPr>
            <a:picLocks noChangeAspect="1" noChangeArrowheads="1"/>
          </p:cNvPicPr>
          <p:nvPr userDrawn="1"/>
        </p:nvPicPr>
        <p:blipFill>
          <a:blip r:embed="rId14" cstate="print">
            <a:duotone>
              <a:prstClr val="black"/>
              <a:srgbClr val="002060">
                <a:tint val="45000"/>
                <a:satMod val="400000"/>
              </a:srgbClr>
            </a:duotone>
            <a:lum bright="-20000"/>
            <a:extLst>
              <a:ext uri="{28A0092B-C50C-407E-A947-70E740481C1C}">
                <a14:useLocalDpi xmlns:a14="http://schemas.microsoft.com/office/drawing/2010/main" val="0"/>
              </a:ext>
            </a:extLst>
          </a:blip>
          <a:srcRect/>
          <a:stretch>
            <a:fillRect/>
          </a:stretch>
        </p:blipFill>
        <p:spPr bwMode="auto">
          <a:xfrm rot="20576677">
            <a:off x="11787009" y="29119"/>
            <a:ext cx="382651" cy="350057"/>
          </a:xfrm>
          <a:prstGeom prst="rect">
            <a:avLst/>
          </a:prstGeom>
          <a:noFill/>
        </p:spPr>
      </p:pic>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hdr="0"/>
  <p:txStyles>
    <p:titleStyle>
      <a:lvl1pPr algn="ctr" rtl="0" eaLnBrk="0" fontAlgn="base" hangingPunct="0">
        <a:spcBef>
          <a:spcPct val="0"/>
        </a:spcBef>
        <a:spcAft>
          <a:spcPct val="0"/>
        </a:spcAft>
        <a:defRPr kumimoji="1" sz="3600" kern="1200">
          <a:solidFill>
            <a:schemeClr val="bg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34"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34"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34"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34"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ea"/>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ea"/>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ea"/>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ea"/>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17.gif"/><Relationship Id="rId7" Type="http://schemas.openxmlformats.org/officeDocument/2006/relationships/image" Target="../media/image21.gif"/><Relationship Id="rId2" Type="http://schemas.openxmlformats.org/officeDocument/2006/relationships/image" Target="../media/image16.gif"/><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8226" y="1934307"/>
            <a:ext cx="9970515" cy="1536691"/>
          </a:xfrm>
        </p:spPr>
        <p:txBody>
          <a:bodyPr/>
          <a:lstStyle/>
          <a:p>
            <a:r>
              <a:rPr lang="en-US" dirty="0"/>
              <a:t>Validation using Ray-matching and DCC with VIIRSs through parallel observation of Himawari-8,9</a:t>
            </a:r>
          </a:p>
        </p:txBody>
      </p:sp>
      <p:sp>
        <p:nvSpPr>
          <p:cNvPr id="3" name="Subtitle 2"/>
          <p:cNvSpPr>
            <a:spLocks noGrp="1"/>
          </p:cNvSpPr>
          <p:nvPr>
            <p:ph type="subTitle" idx="1"/>
          </p:nvPr>
        </p:nvSpPr>
        <p:spPr>
          <a:xfrm>
            <a:off x="2549769" y="4077072"/>
            <a:ext cx="7227431" cy="1800200"/>
          </a:xfrm>
        </p:spPr>
        <p:txBody>
          <a:bodyPr/>
          <a:lstStyle/>
          <a:p>
            <a:r>
              <a:rPr lang="en-US" altLang="ja-JP" sz="2800" dirty="0">
                <a:solidFill>
                  <a:schemeClr val="tx1"/>
                </a:solidFill>
                <a:latin typeface="+mn-lt"/>
              </a:rPr>
              <a:t>KODERA</a:t>
            </a:r>
            <a:r>
              <a:rPr lang="ja-JP" altLang="en-US" sz="2800" dirty="0">
                <a:solidFill>
                  <a:schemeClr val="tx1"/>
                </a:solidFill>
                <a:latin typeface="+mn-lt"/>
              </a:rPr>
              <a:t> </a:t>
            </a:r>
            <a:r>
              <a:rPr lang="en-US" altLang="ja-JP" sz="2800" dirty="0" err="1">
                <a:solidFill>
                  <a:schemeClr val="tx1"/>
                </a:solidFill>
                <a:latin typeface="+mn-lt"/>
              </a:rPr>
              <a:t>Kazuki</a:t>
            </a:r>
            <a:r>
              <a:rPr lang="en-US" sz="2800" dirty="0">
                <a:solidFill>
                  <a:schemeClr val="tx1"/>
                </a:solidFill>
                <a:latin typeface="+mn-lt"/>
              </a:rPr>
              <a:t> and OKUYAMA Arata  </a:t>
            </a:r>
          </a:p>
          <a:p>
            <a:r>
              <a:rPr lang="en-US" sz="2800" dirty="0">
                <a:solidFill>
                  <a:schemeClr val="tx1"/>
                </a:solidFill>
                <a:latin typeface="+mn-lt"/>
              </a:rPr>
              <a:t>Meteorological Satellite Center of</a:t>
            </a:r>
          </a:p>
          <a:p>
            <a:r>
              <a:rPr lang="en-US" sz="2800" dirty="0">
                <a:solidFill>
                  <a:schemeClr val="tx1"/>
                </a:solidFill>
                <a:latin typeface="+mn-lt"/>
              </a:rPr>
              <a:t>Japan Meteorological Agency</a:t>
            </a:r>
          </a:p>
          <a:p>
            <a:endParaRPr lang="en-US" sz="2400" dirty="0">
              <a:solidFill>
                <a:schemeClr val="tx1"/>
              </a:solidFill>
            </a:endParaRPr>
          </a:p>
        </p:txBody>
      </p:sp>
    </p:spTree>
    <p:extLst>
      <p:ext uri="{BB962C8B-B14F-4D97-AF65-F5344CB8AC3E}">
        <p14:creationId xmlns:p14="http://schemas.microsoft.com/office/powerpoint/2010/main" val="1422972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C8ED74-A299-B72D-C57F-B3DAE0F13DBB}"/>
              </a:ext>
            </a:extLst>
          </p:cNvPr>
          <p:cNvSpPr>
            <a:spLocks noGrp="1"/>
          </p:cNvSpPr>
          <p:nvPr>
            <p:ph type="title"/>
          </p:nvPr>
        </p:nvSpPr>
        <p:spPr>
          <a:xfrm>
            <a:off x="19744" y="223657"/>
            <a:ext cx="10972800" cy="729912"/>
          </a:xfrm>
        </p:spPr>
        <p:txBody>
          <a:bodyPr/>
          <a:lstStyle/>
          <a:p>
            <a:r>
              <a:rPr lang="en-US" altLang="ja-JP" sz="3200" dirty="0"/>
              <a:t>Comparison by Ray-matching and DCC methods</a:t>
            </a:r>
            <a:endParaRPr kumimoji="1" lang="ja-JP" altLang="en-US" sz="2000" dirty="0"/>
          </a:p>
        </p:txBody>
      </p:sp>
      <p:sp>
        <p:nvSpPr>
          <p:cNvPr id="4" name="日付プレースホルダー 3">
            <a:extLst>
              <a:ext uri="{FF2B5EF4-FFF2-40B4-BE49-F238E27FC236}">
                <a16:creationId xmlns:a16="http://schemas.microsoft.com/office/drawing/2014/main" id="{73B98A7A-0B42-0D97-2CDF-079C0372E391}"/>
              </a:ext>
            </a:extLst>
          </p:cNvPr>
          <p:cNvSpPr>
            <a:spLocks noGrp="1"/>
          </p:cNvSpPr>
          <p:nvPr>
            <p:ph type="dt" sz="half" idx="10"/>
          </p:nvPr>
        </p:nvSpPr>
        <p:spPr/>
        <p:txBody>
          <a:bodyPr/>
          <a:lstStyle/>
          <a:p>
            <a:pPr>
              <a:defRPr/>
            </a:pPr>
            <a:r>
              <a:rPr lang="en-US" altLang="ja-JP"/>
              <a:t>02 March 2023</a:t>
            </a:r>
            <a:endParaRPr lang="ja-JP" altLang="en-US" dirty="0"/>
          </a:p>
        </p:txBody>
      </p:sp>
      <p:sp>
        <p:nvSpPr>
          <p:cNvPr id="5" name="フッター プレースホルダー 4">
            <a:extLst>
              <a:ext uri="{FF2B5EF4-FFF2-40B4-BE49-F238E27FC236}">
                <a16:creationId xmlns:a16="http://schemas.microsoft.com/office/drawing/2014/main" id="{2A6B9473-766A-671C-54C0-C192048FC2F4}"/>
              </a:ext>
            </a:extLst>
          </p:cNvPr>
          <p:cNvSpPr>
            <a:spLocks noGrp="1"/>
          </p:cNvSpPr>
          <p:nvPr>
            <p:ph type="ftr" sz="quarter" idx="11"/>
          </p:nvPr>
        </p:nvSpPr>
        <p:spPr/>
        <p:txBody>
          <a:bodyPr/>
          <a:lstStyle/>
          <a:p>
            <a:pPr>
              <a:defRPr/>
            </a:pPr>
            <a:r>
              <a:rPr lang="en-US" altLang="ja-JP" sz="1200" dirty="0"/>
              <a:t>GSICS Annual Meeting in College Park, Maryland, USA </a:t>
            </a:r>
            <a:endParaRPr lang="ja-JP" altLang="en-US" sz="1200" dirty="0"/>
          </a:p>
        </p:txBody>
      </p:sp>
      <p:sp>
        <p:nvSpPr>
          <p:cNvPr id="6" name="スライド番号プレースホルダー 5">
            <a:extLst>
              <a:ext uri="{FF2B5EF4-FFF2-40B4-BE49-F238E27FC236}">
                <a16:creationId xmlns:a16="http://schemas.microsoft.com/office/drawing/2014/main" id="{2C389217-D8E9-5DF1-9619-254438F826D6}"/>
              </a:ext>
            </a:extLst>
          </p:cNvPr>
          <p:cNvSpPr>
            <a:spLocks noGrp="1"/>
          </p:cNvSpPr>
          <p:nvPr>
            <p:ph type="sldNum" sz="quarter" idx="12"/>
          </p:nvPr>
        </p:nvSpPr>
        <p:spPr/>
        <p:txBody>
          <a:bodyPr/>
          <a:lstStyle/>
          <a:p>
            <a:pPr>
              <a:defRPr/>
            </a:pPr>
            <a:fld id="{14F51097-32C8-4C75-8994-ACA15410FFEE}" type="slidenum">
              <a:rPr lang="ja-JP" altLang="en-US" sz="1800" smtClean="0"/>
              <a:pPr>
                <a:defRPr/>
              </a:pPr>
              <a:t>10</a:t>
            </a:fld>
            <a:endParaRPr lang="ja-JP" altLang="en-US" sz="1800" dirty="0"/>
          </a:p>
        </p:txBody>
      </p:sp>
      <p:graphicFrame>
        <p:nvGraphicFramePr>
          <p:cNvPr id="7" name="グラフ 6">
            <a:extLst>
              <a:ext uri="{FF2B5EF4-FFF2-40B4-BE49-F238E27FC236}">
                <a16:creationId xmlns:a16="http://schemas.microsoft.com/office/drawing/2014/main" id="{B90EC769-969F-B2FC-C3D5-16198EA3B6B1}"/>
              </a:ext>
            </a:extLst>
          </p:cNvPr>
          <p:cNvGraphicFramePr>
            <a:graphicFrameLocks/>
          </p:cNvGraphicFramePr>
          <p:nvPr>
            <p:extLst>
              <p:ext uri="{D42A27DB-BD31-4B8C-83A1-F6EECF244321}">
                <p14:modId xmlns:p14="http://schemas.microsoft.com/office/powerpoint/2010/main" val="3028537903"/>
              </p:ext>
            </p:extLst>
          </p:nvPr>
        </p:nvGraphicFramePr>
        <p:xfrm>
          <a:off x="1531910" y="1397267"/>
          <a:ext cx="4498689" cy="30934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a:extLst>
              <a:ext uri="{FF2B5EF4-FFF2-40B4-BE49-F238E27FC236}">
                <a16:creationId xmlns:a16="http://schemas.microsoft.com/office/drawing/2014/main" id="{CAC6C3FA-8B1B-776E-7C1D-24C1CA11E940}"/>
              </a:ext>
            </a:extLst>
          </p:cNvPr>
          <p:cNvGraphicFramePr>
            <a:graphicFrameLocks/>
          </p:cNvGraphicFramePr>
          <p:nvPr>
            <p:extLst>
              <p:ext uri="{D42A27DB-BD31-4B8C-83A1-F6EECF244321}">
                <p14:modId xmlns:p14="http://schemas.microsoft.com/office/powerpoint/2010/main" val="175139860"/>
              </p:ext>
            </p:extLst>
          </p:nvPr>
        </p:nvGraphicFramePr>
        <p:xfrm>
          <a:off x="6384852" y="1397267"/>
          <a:ext cx="4115751" cy="3284098"/>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a:extLst>
              <a:ext uri="{FF2B5EF4-FFF2-40B4-BE49-F238E27FC236}">
                <a16:creationId xmlns:a16="http://schemas.microsoft.com/office/drawing/2014/main" id="{CFB02344-840E-87BC-ECAE-18201C040558}"/>
              </a:ext>
            </a:extLst>
          </p:cNvPr>
          <p:cNvSpPr txBox="1"/>
          <p:nvPr/>
        </p:nvSpPr>
        <p:spPr>
          <a:xfrm>
            <a:off x="874720" y="4289498"/>
            <a:ext cx="1353760" cy="307777"/>
          </a:xfrm>
          <a:prstGeom prst="rect">
            <a:avLst/>
          </a:prstGeom>
          <a:noFill/>
        </p:spPr>
        <p:txBody>
          <a:bodyPr wrap="square" rtlCol="0">
            <a:spAutoFit/>
          </a:bodyPr>
          <a:lstStyle/>
          <a:p>
            <a:r>
              <a:rPr lang="en-US" altLang="ja-JP" sz="1400" b="1" dirty="0">
                <a:latin typeface="+mn-lt"/>
              </a:rPr>
              <a:t>AHI9 is darker</a:t>
            </a:r>
            <a:endParaRPr kumimoji="1" lang="en-US" altLang="ja-JP" sz="1400" b="1" dirty="0">
              <a:latin typeface="+mn-lt"/>
            </a:endParaRPr>
          </a:p>
        </p:txBody>
      </p:sp>
      <p:sp>
        <p:nvSpPr>
          <p:cNvPr id="11" name="矢印: 左右 10">
            <a:extLst>
              <a:ext uri="{FF2B5EF4-FFF2-40B4-BE49-F238E27FC236}">
                <a16:creationId xmlns:a16="http://schemas.microsoft.com/office/drawing/2014/main" id="{2A8EE5A1-7ADE-9DC4-2EAF-7F5DF0365E4A}"/>
              </a:ext>
            </a:extLst>
          </p:cNvPr>
          <p:cNvSpPr/>
          <p:nvPr/>
        </p:nvSpPr>
        <p:spPr>
          <a:xfrm rot="16200000">
            <a:off x="-81181" y="2715788"/>
            <a:ext cx="2897953" cy="276440"/>
          </a:xfrm>
          <a:prstGeom prst="leftRightArrow">
            <a:avLst/>
          </a:prstGeom>
          <a:gradFill flip="none" rotWithShape="1">
            <a:gsLst>
              <a:gs pos="9000">
                <a:schemeClr val="accent1">
                  <a:lumMod val="5000"/>
                  <a:lumOff val="95000"/>
                </a:schemeClr>
              </a:gs>
              <a:gs pos="47000">
                <a:schemeClr val="tx1">
                  <a:lumMod val="75000"/>
                  <a:lumOff val="25000"/>
                </a:schemeClr>
              </a:gs>
              <a:gs pos="75000">
                <a:schemeClr val="tx1">
                  <a:lumMod val="85000"/>
                  <a:lumOff val="15000"/>
                </a:schemeClr>
              </a:gs>
              <a:gs pos="100000">
                <a:schemeClr val="tx1"/>
              </a:gs>
            </a:gsLst>
            <a:lin ang="108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1B1C1795-53AF-54DF-0279-78AC635F5A75}"/>
              </a:ext>
            </a:extLst>
          </p:cNvPr>
          <p:cNvCxnSpPr>
            <a:cxnSpLocks/>
          </p:cNvCxnSpPr>
          <p:nvPr/>
        </p:nvCxnSpPr>
        <p:spPr>
          <a:xfrm>
            <a:off x="2228480" y="2612356"/>
            <a:ext cx="3837595" cy="1550"/>
          </a:xfrm>
          <a:prstGeom prst="line">
            <a:avLst/>
          </a:prstGeom>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C2CC36D6-4513-C9BA-F87F-1705CD2F07D1}"/>
              </a:ext>
            </a:extLst>
          </p:cNvPr>
          <p:cNvCxnSpPr>
            <a:cxnSpLocks/>
          </p:cNvCxnSpPr>
          <p:nvPr/>
        </p:nvCxnSpPr>
        <p:spPr>
          <a:xfrm flipV="1">
            <a:off x="7089665" y="2624741"/>
            <a:ext cx="3410938" cy="1550"/>
          </a:xfrm>
          <a:prstGeom prst="line">
            <a:avLst/>
          </a:prstGeom>
        </p:spPr>
        <p:style>
          <a:lnRef idx="1">
            <a:schemeClr val="dk1"/>
          </a:lnRef>
          <a:fillRef idx="0">
            <a:schemeClr val="dk1"/>
          </a:fillRef>
          <a:effectRef idx="0">
            <a:schemeClr val="dk1"/>
          </a:effectRef>
          <a:fontRef idx="minor">
            <a:schemeClr val="tx1"/>
          </a:fontRef>
        </p:style>
      </p:cxnSp>
      <p:sp>
        <p:nvSpPr>
          <p:cNvPr id="22" name="テキスト ボックス 21">
            <a:extLst>
              <a:ext uri="{FF2B5EF4-FFF2-40B4-BE49-F238E27FC236}">
                <a16:creationId xmlns:a16="http://schemas.microsoft.com/office/drawing/2014/main" id="{54AEE29D-3FFA-EEF0-B10C-AFD4858D0A80}"/>
              </a:ext>
            </a:extLst>
          </p:cNvPr>
          <p:cNvSpPr txBox="1"/>
          <p:nvPr/>
        </p:nvSpPr>
        <p:spPr>
          <a:xfrm>
            <a:off x="346470" y="4572491"/>
            <a:ext cx="11979930" cy="2031325"/>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n-lt"/>
              </a:rPr>
              <a:t>Differences between Ray-matching and DCC methods are within about 5% except NIR bands(B05 and B06).</a:t>
            </a:r>
          </a:p>
          <a:p>
            <a:pPr marL="285750" indent="-285750">
              <a:buFont typeface="Arial" panose="020B0604020202020204" pitchFamily="34" charset="0"/>
              <a:buChar char="•"/>
            </a:pPr>
            <a:r>
              <a:rPr lang="en-US" altLang="ja-JP" dirty="0">
                <a:latin typeface="+mn-lt"/>
              </a:rPr>
              <a:t>In the point of differences between AHI9 and AHI8, Ray-matching and DCC methods are good agreement. (&lt;1%)</a:t>
            </a:r>
          </a:p>
          <a:p>
            <a:pPr marL="285750" indent="-285750">
              <a:buFont typeface="Wingdings" panose="05000000000000000000" pitchFamily="2" charset="2"/>
              <a:buChar char="Ø"/>
            </a:pPr>
            <a:r>
              <a:rPr lang="en-US" altLang="ja-JP" dirty="0">
                <a:latin typeface="+mn-lt"/>
              </a:rPr>
              <a:t>However, the AHI9 biases validated by DCC method are larger than those by Ray-matching method.</a:t>
            </a:r>
          </a:p>
          <a:p>
            <a:pPr marL="742950" lvl="1" indent="-285750">
              <a:buFont typeface="Wingdings" panose="05000000000000000000" pitchFamily="2" charset="2"/>
              <a:buChar char="Ø"/>
            </a:pPr>
            <a:r>
              <a:rPr lang="en-US" altLang="ja-JP" dirty="0">
                <a:latin typeface="+mn-lt"/>
              </a:rPr>
              <a:t>These may indicate there is room of improvement in our DCC test implementation.</a:t>
            </a:r>
          </a:p>
          <a:p>
            <a:pPr marL="285750" indent="-285750">
              <a:buFont typeface="Arial" panose="020B0604020202020204" pitchFamily="34" charset="0"/>
              <a:buChar char="•"/>
            </a:pPr>
            <a:r>
              <a:rPr lang="en-US" altLang="ja-JP" dirty="0">
                <a:latin typeface="+mn-lt"/>
              </a:rPr>
              <a:t>In VIS bands, DCC with N20_ref. results are better agreement with ray-matching results than DCC with N20_sdr. On the other hand, in NIR bands,  DCC with N20_sdr seems to be better.</a:t>
            </a:r>
          </a:p>
          <a:p>
            <a:pPr lvl="1"/>
            <a:endParaRPr lang="en-US" altLang="ja-JP" dirty="0">
              <a:latin typeface="+mn-lt"/>
            </a:endParaRPr>
          </a:p>
        </p:txBody>
      </p:sp>
      <p:sp>
        <p:nvSpPr>
          <p:cNvPr id="24" name="テキスト ボックス 23">
            <a:extLst>
              <a:ext uri="{FF2B5EF4-FFF2-40B4-BE49-F238E27FC236}">
                <a16:creationId xmlns:a16="http://schemas.microsoft.com/office/drawing/2014/main" id="{6DDFC6CB-F15E-1956-76B8-FBE0DFCE63CC}"/>
              </a:ext>
            </a:extLst>
          </p:cNvPr>
          <p:cNvSpPr txBox="1"/>
          <p:nvPr/>
        </p:nvSpPr>
        <p:spPr>
          <a:xfrm>
            <a:off x="2204692" y="1090909"/>
            <a:ext cx="3664408" cy="369332"/>
          </a:xfrm>
          <a:prstGeom prst="rect">
            <a:avLst/>
          </a:prstGeom>
          <a:solidFill>
            <a:schemeClr val="bg1">
              <a:lumMod val="85000"/>
            </a:schemeClr>
          </a:solidFill>
        </p:spPr>
        <p:txBody>
          <a:bodyPr wrap="square" rtlCol="0">
            <a:spAutoFit/>
          </a:bodyPr>
          <a:lstStyle/>
          <a:p>
            <a:pPr algn="ctr"/>
            <a:r>
              <a:rPr lang="en-US" altLang="ja-JP" dirty="0">
                <a:latin typeface="+mn-lt"/>
              </a:rPr>
              <a:t>AHI9 biases a</a:t>
            </a:r>
            <a:r>
              <a:rPr kumimoji="1" lang="en-US" altLang="ja-JP" dirty="0">
                <a:latin typeface="+mn-lt"/>
              </a:rPr>
              <a:t>gainst </a:t>
            </a:r>
            <a:r>
              <a:rPr kumimoji="1" lang="en-US" altLang="ja-JP" dirty="0">
                <a:solidFill>
                  <a:schemeClr val="accent5"/>
                </a:solidFill>
                <a:latin typeface="+mn-lt"/>
              </a:rPr>
              <a:t>N20</a:t>
            </a:r>
            <a:endParaRPr kumimoji="1" lang="ja-JP" altLang="en-US" dirty="0">
              <a:solidFill>
                <a:schemeClr val="accent5"/>
              </a:solidFill>
              <a:latin typeface="+mn-lt"/>
            </a:endParaRPr>
          </a:p>
        </p:txBody>
      </p:sp>
      <p:sp>
        <p:nvSpPr>
          <p:cNvPr id="26" name="テキスト ボックス 25">
            <a:extLst>
              <a:ext uri="{FF2B5EF4-FFF2-40B4-BE49-F238E27FC236}">
                <a16:creationId xmlns:a16="http://schemas.microsoft.com/office/drawing/2014/main" id="{7FE1C787-EA33-C403-67E4-767EC380F031}"/>
              </a:ext>
            </a:extLst>
          </p:cNvPr>
          <p:cNvSpPr txBox="1"/>
          <p:nvPr/>
        </p:nvSpPr>
        <p:spPr>
          <a:xfrm>
            <a:off x="7147592" y="1096546"/>
            <a:ext cx="3664408" cy="369332"/>
          </a:xfrm>
          <a:prstGeom prst="rect">
            <a:avLst/>
          </a:prstGeom>
          <a:solidFill>
            <a:schemeClr val="bg1">
              <a:lumMod val="85000"/>
            </a:schemeClr>
          </a:solidFill>
        </p:spPr>
        <p:txBody>
          <a:bodyPr wrap="square" rtlCol="0">
            <a:spAutoFit/>
          </a:bodyPr>
          <a:lstStyle/>
          <a:p>
            <a:pPr algn="ctr"/>
            <a:r>
              <a:rPr lang="en-US" altLang="ja-JP" dirty="0">
                <a:latin typeface="+mn-lt"/>
              </a:rPr>
              <a:t>AHI9 biases against </a:t>
            </a:r>
            <a:r>
              <a:rPr lang="en-US" altLang="ja-JP" dirty="0">
                <a:solidFill>
                  <a:srgbClr val="0052F6"/>
                </a:solidFill>
                <a:latin typeface="+mn-lt"/>
              </a:rPr>
              <a:t>AHI8</a:t>
            </a:r>
            <a:endParaRPr kumimoji="1" lang="ja-JP" altLang="en-US" dirty="0">
              <a:solidFill>
                <a:srgbClr val="0052F6"/>
              </a:solidFill>
              <a:latin typeface="+mn-lt"/>
            </a:endParaRPr>
          </a:p>
        </p:txBody>
      </p:sp>
      <p:sp>
        <p:nvSpPr>
          <p:cNvPr id="27" name="正方形/長方形 26">
            <a:extLst>
              <a:ext uri="{FF2B5EF4-FFF2-40B4-BE49-F238E27FC236}">
                <a16:creationId xmlns:a16="http://schemas.microsoft.com/office/drawing/2014/main" id="{F05BAC6B-036E-23C1-AE59-0197ACF39B28}"/>
              </a:ext>
            </a:extLst>
          </p:cNvPr>
          <p:cNvSpPr/>
          <p:nvPr/>
        </p:nvSpPr>
        <p:spPr>
          <a:xfrm>
            <a:off x="11051669" y="953569"/>
            <a:ext cx="1029449" cy="307777"/>
          </a:xfrm>
          <a:prstGeom prst="rect">
            <a:avLst/>
          </a:prstGeom>
        </p:spPr>
        <p:txBody>
          <a:bodyPr wrap="none">
            <a:spAutoFit/>
          </a:bodyPr>
          <a:lstStyle/>
          <a:p>
            <a:r>
              <a:rPr lang="en-US" altLang="ja-JP" sz="1400" dirty="0">
                <a:latin typeface="+mn-lt"/>
              </a:rPr>
              <a:t>In Oct,2022</a:t>
            </a:r>
            <a:endParaRPr lang="ja-JP" altLang="en-US" sz="1400" dirty="0">
              <a:latin typeface="+mn-lt"/>
            </a:endParaRPr>
          </a:p>
        </p:txBody>
      </p:sp>
      <p:sp>
        <p:nvSpPr>
          <p:cNvPr id="12" name="テキスト ボックス 11">
            <a:extLst>
              <a:ext uri="{FF2B5EF4-FFF2-40B4-BE49-F238E27FC236}">
                <a16:creationId xmlns:a16="http://schemas.microsoft.com/office/drawing/2014/main" id="{FAC8A5D9-5E83-83DC-C94B-D4D5C855CF6D}"/>
              </a:ext>
            </a:extLst>
          </p:cNvPr>
          <p:cNvSpPr txBox="1"/>
          <p:nvPr/>
        </p:nvSpPr>
        <p:spPr>
          <a:xfrm>
            <a:off x="874720" y="1119730"/>
            <a:ext cx="1353760" cy="307777"/>
          </a:xfrm>
          <a:prstGeom prst="rect">
            <a:avLst/>
          </a:prstGeom>
          <a:noFill/>
        </p:spPr>
        <p:txBody>
          <a:bodyPr wrap="square" rtlCol="0">
            <a:spAutoFit/>
          </a:bodyPr>
          <a:lstStyle/>
          <a:p>
            <a:r>
              <a:rPr lang="en-US" altLang="ja-JP" sz="1400" b="1" dirty="0">
                <a:latin typeface="+mn-lt"/>
              </a:rPr>
              <a:t>AHI9 is Brighter</a:t>
            </a:r>
            <a:endParaRPr kumimoji="1" lang="en-US" altLang="ja-JP" sz="1400" b="1" dirty="0">
              <a:latin typeface="+mn-lt"/>
            </a:endParaRPr>
          </a:p>
        </p:txBody>
      </p:sp>
      <p:sp>
        <p:nvSpPr>
          <p:cNvPr id="23" name="テキスト ボックス 22">
            <a:extLst>
              <a:ext uri="{FF2B5EF4-FFF2-40B4-BE49-F238E27FC236}">
                <a16:creationId xmlns:a16="http://schemas.microsoft.com/office/drawing/2014/main" id="{CFB02344-840E-87BC-ECAE-18201C040558}"/>
              </a:ext>
            </a:extLst>
          </p:cNvPr>
          <p:cNvSpPr txBox="1"/>
          <p:nvPr/>
        </p:nvSpPr>
        <p:spPr>
          <a:xfrm>
            <a:off x="5843360" y="4286628"/>
            <a:ext cx="1353760" cy="307777"/>
          </a:xfrm>
          <a:prstGeom prst="rect">
            <a:avLst/>
          </a:prstGeom>
          <a:noFill/>
        </p:spPr>
        <p:txBody>
          <a:bodyPr wrap="square" rtlCol="0">
            <a:spAutoFit/>
          </a:bodyPr>
          <a:lstStyle/>
          <a:p>
            <a:r>
              <a:rPr lang="en-US" altLang="ja-JP" sz="1400" b="1" dirty="0">
                <a:latin typeface="+mn-lt"/>
              </a:rPr>
              <a:t>AHI9 is darker</a:t>
            </a:r>
            <a:endParaRPr kumimoji="1" lang="en-US" altLang="ja-JP" sz="1400" b="1" dirty="0">
              <a:latin typeface="+mn-lt"/>
            </a:endParaRPr>
          </a:p>
        </p:txBody>
      </p:sp>
      <p:sp>
        <p:nvSpPr>
          <p:cNvPr id="28" name="矢印: 左右 10">
            <a:extLst>
              <a:ext uri="{FF2B5EF4-FFF2-40B4-BE49-F238E27FC236}">
                <a16:creationId xmlns:a16="http://schemas.microsoft.com/office/drawing/2014/main" id="{2A8EE5A1-7ADE-9DC4-2EAF-7F5DF0365E4A}"/>
              </a:ext>
            </a:extLst>
          </p:cNvPr>
          <p:cNvSpPr/>
          <p:nvPr/>
        </p:nvSpPr>
        <p:spPr>
          <a:xfrm rot="16200000">
            <a:off x="4887459" y="2712918"/>
            <a:ext cx="2897953" cy="276440"/>
          </a:xfrm>
          <a:prstGeom prst="leftRightArrow">
            <a:avLst/>
          </a:prstGeom>
          <a:gradFill flip="none" rotWithShape="1">
            <a:gsLst>
              <a:gs pos="9000">
                <a:schemeClr val="accent1">
                  <a:lumMod val="5000"/>
                  <a:lumOff val="95000"/>
                </a:schemeClr>
              </a:gs>
              <a:gs pos="47000">
                <a:schemeClr val="tx1">
                  <a:lumMod val="75000"/>
                  <a:lumOff val="25000"/>
                </a:schemeClr>
              </a:gs>
              <a:gs pos="75000">
                <a:schemeClr val="tx1">
                  <a:lumMod val="85000"/>
                  <a:lumOff val="15000"/>
                </a:schemeClr>
              </a:gs>
              <a:gs pos="100000">
                <a:schemeClr val="tx1"/>
              </a:gs>
            </a:gsLst>
            <a:lin ang="108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FAC8A5D9-5E83-83DC-C94B-D4D5C855CF6D}"/>
              </a:ext>
            </a:extLst>
          </p:cNvPr>
          <p:cNvSpPr txBox="1"/>
          <p:nvPr/>
        </p:nvSpPr>
        <p:spPr>
          <a:xfrm>
            <a:off x="5843360" y="1116860"/>
            <a:ext cx="1353760" cy="307777"/>
          </a:xfrm>
          <a:prstGeom prst="rect">
            <a:avLst/>
          </a:prstGeom>
          <a:noFill/>
        </p:spPr>
        <p:txBody>
          <a:bodyPr wrap="square" rtlCol="0">
            <a:spAutoFit/>
          </a:bodyPr>
          <a:lstStyle/>
          <a:p>
            <a:r>
              <a:rPr lang="en-US" altLang="ja-JP" sz="1400" b="1" dirty="0">
                <a:latin typeface="+mn-lt"/>
              </a:rPr>
              <a:t>AHI9 is Brighter</a:t>
            </a:r>
            <a:endParaRPr kumimoji="1" lang="en-US" altLang="ja-JP" sz="1400" b="1" dirty="0">
              <a:latin typeface="+mn-lt"/>
            </a:endParaRPr>
          </a:p>
        </p:txBody>
      </p:sp>
    </p:spTree>
    <p:extLst>
      <p:ext uri="{BB962C8B-B14F-4D97-AF65-F5344CB8AC3E}">
        <p14:creationId xmlns:p14="http://schemas.microsoft.com/office/powerpoint/2010/main" val="3303868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a:xfrm>
            <a:off x="729936" y="6413501"/>
            <a:ext cx="2844800" cy="365125"/>
          </a:xfrm>
        </p:spPr>
        <p:txBody>
          <a:bodyPr/>
          <a:lstStyle/>
          <a:p>
            <a:pPr>
              <a:defRPr/>
            </a:pPr>
            <a:r>
              <a:rPr lang="en-US" altLang="ja-JP" dirty="0"/>
              <a:t>02 March 2023</a:t>
            </a:r>
            <a:endParaRPr lang="ja-JP" altLang="en-US" dirty="0"/>
          </a:p>
        </p:txBody>
      </p:sp>
      <p:pic>
        <p:nvPicPr>
          <p:cNvPr id="28" name="図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086" y="4325356"/>
            <a:ext cx="3566118" cy="2520000"/>
          </a:xfrm>
          <a:prstGeom prst="rect">
            <a:avLst/>
          </a:prstGeom>
          <a:solidFill>
            <a:schemeClr val="bg1"/>
          </a:solidFill>
        </p:spPr>
      </p:pic>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7675" y="4325356"/>
            <a:ext cx="3566118" cy="2520000"/>
          </a:xfrm>
          <a:prstGeom prst="rect">
            <a:avLst/>
          </a:prstGeom>
          <a:solidFill>
            <a:schemeClr val="bg1"/>
          </a:solidFill>
        </p:spPr>
      </p:pic>
      <p:sp>
        <p:nvSpPr>
          <p:cNvPr id="5" name="フッター プレースホルダー 4"/>
          <p:cNvSpPr>
            <a:spLocks noGrp="1"/>
          </p:cNvSpPr>
          <p:nvPr>
            <p:ph type="ftr" sz="quarter" idx="11"/>
          </p:nvPr>
        </p:nvSpPr>
        <p:spPr>
          <a:xfrm>
            <a:off x="3985754" y="6363086"/>
            <a:ext cx="4152669" cy="365125"/>
          </a:xfrm>
        </p:spPr>
        <p:txBody>
          <a:bodyPr/>
          <a:lstStyle/>
          <a:p>
            <a:pPr>
              <a:defRPr/>
            </a:pPr>
            <a:r>
              <a:rPr lang="en-US" altLang="ja-JP" sz="1200" dirty="0"/>
              <a:t>GSICS Annual Meeting in College Park, Maryland, USA </a:t>
            </a:r>
            <a:endParaRPr lang="ja-JP" altLang="en-US" sz="1200" dirty="0"/>
          </a:p>
        </p:txBody>
      </p:sp>
      <p:sp>
        <p:nvSpPr>
          <p:cNvPr id="2" name="タイトル 1"/>
          <p:cNvSpPr>
            <a:spLocks noGrp="1"/>
          </p:cNvSpPr>
          <p:nvPr>
            <p:ph type="title"/>
          </p:nvPr>
        </p:nvSpPr>
        <p:spPr/>
        <p:txBody>
          <a:bodyPr/>
          <a:lstStyle/>
          <a:p>
            <a:r>
              <a:rPr lang="en-US" altLang="ja-JP" sz="3600" dirty="0">
                <a:solidFill>
                  <a:srgbClr val="E6E6E6"/>
                </a:solidFill>
              </a:rPr>
              <a:t>GEO-GEO approach : </a:t>
            </a:r>
            <a:r>
              <a:rPr lang="en-US" altLang="ja-JP" dirty="0"/>
              <a:t>AHI9 vs. AHI8 </a:t>
            </a:r>
            <a:endParaRPr kumimoji="1" lang="ja-JP" altLang="en-US" dirty="0"/>
          </a:p>
        </p:txBody>
      </p:sp>
      <p:sp>
        <p:nvSpPr>
          <p:cNvPr id="6" name="スライド番号プレースホルダー 5"/>
          <p:cNvSpPr>
            <a:spLocks noGrp="1"/>
          </p:cNvSpPr>
          <p:nvPr>
            <p:ph type="sldNum" sz="quarter" idx="12"/>
          </p:nvPr>
        </p:nvSpPr>
        <p:spPr>
          <a:xfrm>
            <a:off x="8857936" y="6356351"/>
            <a:ext cx="2844800" cy="365125"/>
          </a:xfrm>
        </p:spPr>
        <p:txBody>
          <a:bodyPr/>
          <a:lstStyle/>
          <a:p>
            <a:pPr>
              <a:defRPr/>
            </a:pPr>
            <a:fld id="{14F51097-32C8-4C75-8994-ACA15410FFEE}" type="slidenum">
              <a:rPr lang="ja-JP" altLang="en-US" smtClean="0"/>
              <a:pPr>
                <a:defRPr/>
              </a:pPr>
              <a:t>11</a:t>
            </a:fld>
            <a:endParaRPr lang="ja-JP" altLang="en-US"/>
          </a:p>
        </p:txBody>
      </p:sp>
      <p:pic>
        <p:nvPicPr>
          <p:cNvPr id="24" name="図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609" y="2043167"/>
            <a:ext cx="3566118" cy="2520000"/>
          </a:xfrm>
          <a:prstGeom prst="rect">
            <a:avLst/>
          </a:prstGeom>
          <a:solidFill>
            <a:schemeClr val="bg1"/>
          </a:solidFill>
        </p:spPr>
      </p:pic>
      <p:pic>
        <p:nvPicPr>
          <p:cNvPr id="25" name="図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7912" y="2049902"/>
            <a:ext cx="3566118" cy="2520000"/>
          </a:xfrm>
          <a:prstGeom prst="rect">
            <a:avLst/>
          </a:prstGeom>
          <a:solidFill>
            <a:schemeClr val="bg1"/>
          </a:solidFill>
        </p:spPr>
      </p:pic>
      <p:pic>
        <p:nvPicPr>
          <p:cNvPr id="26" name="図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4676" y="2047558"/>
            <a:ext cx="3566118" cy="2520000"/>
          </a:xfrm>
          <a:prstGeom prst="rect">
            <a:avLst/>
          </a:prstGeom>
          <a:solidFill>
            <a:schemeClr val="bg1"/>
          </a:solidFill>
        </p:spPr>
      </p:pic>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8737" y="2047049"/>
            <a:ext cx="3566118" cy="2520000"/>
          </a:xfrm>
          <a:prstGeom prst="rect">
            <a:avLst/>
          </a:prstGeom>
          <a:solidFill>
            <a:schemeClr val="bg1"/>
          </a:solidFill>
        </p:spPr>
      </p:pic>
      <p:sp>
        <p:nvSpPr>
          <p:cNvPr id="21" name="正方形/長方形 20"/>
          <p:cNvSpPr/>
          <p:nvPr/>
        </p:nvSpPr>
        <p:spPr>
          <a:xfrm>
            <a:off x="40363" y="910440"/>
            <a:ext cx="12151637" cy="1200329"/>
          </a:xfrm>
          <a:prstGeom prst="rect">
            <a:avLst/>
          </a:prstGeom>
        </p:spPr>
        <p:txBody>
          <a:bodyPr wrap="square">
            <a:spAutoFit/>
          </a:bodyPr>
          <a:lstStyle/>
          <a:p>
            <a:r>
              <a:rPr lang="en-US" altLang="ja-JP" b="1" u="sng" dirty="0">
                <a:latin typeface="+mn-lt"/>
              </a:rPr>
              <a:t>GEO-GEO approach </a:t>
            </a:r>
            <a:endParaRPr lang="en-US" altLang="ja-JP" dirty="0">
              <a:latin typeface="+mn-lt"/>
            </a:endParaRPr>
          </a:p>
          <a:p>
            <a:pPr marL="742950" lvl="1" indent="-285750">
              <a:buFont typeface="Arial" panose="020B0604020202020204" pitchFamily="34" charset="0"/>
              <a:buChar char="•"/>
            </a:pPr>
            <a:r>
              <a:rPr lang="en-US" altLang="ja-JP" dirty="0">
                <a:latin typeface="+mn-lt"/>
              </a:rPr>
              <a:t>AHI9 minas AHI8 reflectance for each pixel under the conditions: same time and position  </a:t>
            </a:r>
          </a:p>
          <a:p>
            <a:pPr marL="742950" lvl="1" indent="-285750">
              <a:buFont typeface="Arial" panose="020B0604020202020204" pitchFamily="34" charset="0"/>
              <a:buChar char="•"/>
            </a:pPr>
            <a:r>
              <a:rPr lang="en-US" altLang="ja-JP" dirty="0">
                <a:latin typeface="+mn-lt"/>
              </a:rPr>
              <a:t>Not considering the difference of SRFs. But in VNIR band, AHI9 SRFs are almost same as AHI8 SRFs (SBAFs~1) except B05.</a:t>
            </a:r>
          </a:p>
          <a:p>
            <a:pPr marL="742950" lvl="1" indent="-285750">
              <a:buFont typeface="Wingdings" panose="05000000000000000000" pitchFamily="2" charset="2"/>
              <a:buChar char="Ø"/>
            </a:pPr>
            <a:r>
              <a:rPr lang="en-US" altLang="ja-JP" dirty="0">
                <a:latin typeface="+mn-lt"/>
              </a:rPr>
              <a:t>These results are able to be regarded as the differences of AHI9 and AHI8 except B05.</a:t>
            </a:r>
          </a:p>
        </p:txBody>
      </p:sp>
      <p:sp>
        <p:nvSpPr>
          <p:cNvPr id="20" name="正方形/長方形 19"/>
          <p:cNvSpPr/>
          <p:nvPr/>
        </p:nvSpPr>
        <p:spPr>
          <a:xfrm>
            <a:off x="40363" y="2221643"/>
            <a:ext cx="8098060" cy="335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83731" y="2275931"/>
            <a:ext cx="1448175" cy="276999"/>
          </a:xfrm>
          <a:prstGeom prst="rect">
            <a:avLst/>
          </a:prstGeom>
          <a:solidFill>
            <a:schemeClr val="bg1">
              <a:lumMod val="85000"/>
            </a:schemeClr>
          </a:solidFill>
        </p:spPr>
        <p:txBody>
          <a:bodyPr wrap="square" rtlCol="0">
            <a:spAutoFit/>
          </a:bodyPr>
          <a:lstStyle/>
          <a:p>
            <a:pPr algn="ctr"/>
            <a:r>
              <a:rPr kumimoji="1" lang="en-US" altLang="ja-JP" sz="1200" b="1" dirty="0"/>
              <a:t>B01</a:t>
            </a:r>
            <a:r>
              <a:rPr lang="ja-JP" altLang="en-US" sz="1200" b="1" dirty="0"/>
              <a:t> </a:t>
            </a:r>
            <a:r>
              <a:rPr lang="en-US" altLang="ja-JP" sz="1200" b="1" dirty="0"/>
              <a:t>(0.47um)</a:t>
            </a:r>
            <a:endParaRPr kumimoji="1" lang="ja-JP" altLang="en-US" sz="1200" b="1" dirty="0"/>
          </a:p>
        </p:txBody>
      </p:sp>
      <p:sp>
        <p:nvSpPr>
          <p:cNvPr id="14" name="テキスト ボックス 13"/>
          <p:cNvSpPr txBox="1"/>
          <p:nvPr/>
        </p:nvSpPr>
        <p:spPr>
          <a:xfrm>
            <a:off x="2342505" y="2263955"/>
            <a:ext cx="1448175" cy="276999"/>
          </a:xfrm>
          <a:prstGeom prst="rect">
            <a:avLst/>
          </a:prstGeom>
          <a:solidFill>
            <a:schemeClr val="bg1">
              <a:lumMod val="85000"/>
            </a:schemeClr>
          </a:solidFill>
        </p:spPr>
        <p:txBody>
          <a:bodyPr wrap="square" rtlCol="0">
            <a:spAutoFit/>
          </a:bodyPr>
          <a:lstStyle/>
          <a:p>
            <a:pPr algn="ctr"/>
            <a:r>
              <a:rPr kumimoji="1" lang="en-US" altLang="ja-JP" sz="1200" b="1" dirty="0"/>
              <a:t>B02 (0.51um)</a:t>
            </a:r>
            <a:endParaRPr kumimoji="1" lang="ja-JP" altLang="en-US" sz="1200" b="1" dirty="0"/>
          </a:p>
        </p:txBody>
      </p:sp>
      <p:sp>
        <p:nvSpPr>
          <p:cNvPr id="15" name="テキスト ボックス 14"/>
          <p:cNvSpPr txBox="1"/>
          <p:nvPr/>
        </p:nvSpPr>
        <p:spPr>
          <a:xfrm>
            <a:off x="4308058" y="2266780"/>
            <a:ext cx="1448175" cy="276999"/>
          </a:xfrm>
          <a:prstGeom prst="rect">
            <a:avLst/>
          </a:prstGeom>
          <a:solidFill>
            <a:schemeClr val="bg1">
              <a:lumMod val="85000"/>
            </a:schemeClr>
          </a:solidFill>
        </p:spPr>
        <p:txBody>
          <a:bodyPr wrap="square" rtlCol="0">
            <a:spAutoFit/>
          </a:bodyPr>
          <a:lstStyle/>
          <a:p>
            <a:pPr algn="ctr"/>
            <a:r>
              <a:rPr kumimoji="1" lang="en-US" altLang="ja-JP" sz="1200" b="1" dirty="0"/>
              <a:t>B03 (0.64um)</a:t>
            </a:r>
            <a:endParaRPr kumimoji="1" lang="ja-JP" altLang="en-US" sz="1200" b="1" dirty="0"/>
          </a:p>
        </p:txBody>
      </p:sp>
      <p:sp>
        <p:nvSpPr>
          <p:cNvPr id="16" name="テキスト ボックス 15"/>
          <p:cNvSpPr txBox="1"/>
          <p:nvPr/>
        </p:nvSpPr>
        <p:spPr>
          <a:xfrm>
            <a:off x="6136003" y="2275931"/>
            <a:ext cx="1448175" cy="276999"/>
          </a:xfrm>
          <a:prstGeom prst="rect">
            <a:avLst/>
          </a:prstGeom>
          <a:solidFill>
            <a:schemeClr val="bg1">
              <a:lumMod val="85000"/>
            </a:schemeClr>
          </a:solidFill>
        </p:spPr>
        <p:txBody>
          <a:bodyPr wrap="square" rtlCol="0">
            <a:spAutoFit/>
          </a:bodyPr>
          <a:lstStyle/>
          <a:p>
            <a:pPr algn="ctr"/>
            <a:r>
              <a:rPr kumimoji="1" lang="en-US" altLang="ja-JP" sz="1200" b="1" dirty="0"/>
              <a:t>B04 (0.86um)</a:t>
            </a:r>
            <a:endParaRPr kumimoji="1" lang="ja-JP" altLang="en-US" sz="1200" b="1" dirty="0"/>
          </a:p>
        </p:txBody>
      </p:sp>
      <p:sp>
        <p:nvSpPr>
          <p:cNvPr id="32" name="正方形/長方形 31"/>
          <p:cNvSpPr/>
          <p:nvPr/>
        </p:nvSpPr>
        <p:spPr>
          <a:xfrm>
            <a:off x="122303" y="4493202"/>
            <a:ext cx="4240745" cy="335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068597" y="4580694"/>
            <a:ext cx="8123403" cy="1754326"/>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altLang="ja-JP" dirty="0">
                <a:latin typeface="+mn-lt"/>
              </a:rPr>
              <a:t>Large daily variation is not seen.</a:t>
            </a:r>
          </a:p>
          <a:p>
            <a:pPr marL="285750" indent="-285750">
              <a:buFont typeface="Arial" panose="020B0604020202020204" pitchFamily="34" charset="0"/>
              <a:buChar char="•"/>
            </a:pPr>
            <a:r>
              <a:rPr lang="en-US" altLang="ja-JP" dirty="0">
                <a:latin typeface="+mn-lt"/>
              </a:rPr>
              <a:t>In B01, AHI9 is 3~5% brighter than AHI8 in particularly around bright clouds like DCC. </a:t>
            </a:r>
          </a:p>
          <a:p>
            <a:pPr marL="285750" indent="-285750">
              <a:buFont typeface="Arial" panose="020B0604020202020204" pitchFamily="34" charset="0"/>
              <a:buChar char="•"/>
            </a:pPr>
            <a:r>
              <a:rPr lang="en-US" altLang="ja-JP" dirty="0">
                <a:latin typeface="+mn-lt"/>
              </a:rPr>
              <a:t>In B03, AHI9 is 2~3% darker than AHI8. B02, B04 and B06 have small differences(within ~1%)</a:t>
            </a:r>
          </a:p>
          <a:p>
            <a:pPr marL="285750" indent="-285750">
              <a:buFont typeface="Wingdings" panose="05000000000000000000" pitchFamily="2" charset="2"/>
              <a:buChar char="Ø"/>
            </a:pPr>
            <a:r>
              <a:rPr lang="en-US" altLang="ja-JP" dirty="0">
                <a:solidFill>
                  <a:srgbClr val="0070C0"/>
                </a:solidFill>
                <a:latin typeface="+mn-lt"/>
              </a:rPr>
              <a:t>These results are good agreement with the Ray-matching and DCC validations.</a:t>
            </a:r>
          </a:p>
        </p:txBody>
      </p:sp>
      <p:sp>
        <p:nvSpPr>
          <p:cNvPr id="17" name="テキスト ボックス 16"/>
          <p:cNvSpPr txBox="1"/>
          <p:nvPr/>
        </p:nvSpPr>
        <p:spPr>
          <a:xfrm>
            <a:off x="483097" y="4562343"/>
            <a:ext cx="1448175" cy="276999"/>
          </a:xfrm>
          <a:prstGeom prst="rect">
            <a:avLst/>
          </a:prstGeom>
          <a:solidFill>
            <a:schemeClr val="bg1">
              <a:lumMod val="85000"/>
            </a:schemeClr>
          </a:solidFill>
        </p:spPr>
        <p:txBody>
          <a:bodyPr wrap="square" rtlCol="0">
            <a:spAutoFit/>
          </a:bodyPr>
          <a:lstStyle/>
          <a:p>
            <a:pPr algn="ctr"/>
            <a:r>
              <a:rPr kumimoji="1" lang="en-US" altLang="ja-JP" sz="1200" b="1" dirty="0"/>
              <a:t>B05 (1.6um)</a:t>
            </a:r>
            <a:endParaRPr kumimoji="1" lang="ja-JP" altLang="en-US" sz="1200" b="1" dirty="0"/>
          </a:p>
        </p:txBody>
      </p:sp>
      <p:sp>
        <p:nvSpPr>
          <p:cNvPr id="18" name="テキスト ボックス 17"/>
          <p:cNvSpPr txBox="1"/>
          <p:nvPr/>
        </p:nvSpPr>
        <p:spPr>
          <a:xfrm>
            <a:off x="2340798" y="4558976"/>
            <a:ext cx="1448175" cy="276999"/>
          </a:xfrm>
          <a:prstGeom prst="rect">
            <a:avLst/>
          </a:prstGeom>
          <a:solidFill>
            <a:schemeClr val="bg1">
              <a:lumMod val="85000"/>
            </a:schemeClr>
          </a:solidFill>
        </p:spPr>
        <p:txBody>
          <a:bodyPr wrap="square" rtlCol="0">
            <a:spAutoFit/>
          </a:bodyPr>
          <a:lstStyle/>
          <a:p>
            <a:pPr algn="ctr"/>
            <a:r>
              <a:rPr kumimoji="1" lang="en-US" altLang="ja-JP" sz="1200" b="1" dirty="0"/>
              <a:t>B06(2.3um)</a:t>
            </a:r>
            <a:endParaRPr kumimoji="1" lang="ja-JP" altLang="en-US" sz="1200" b="1" dirty="0"/>
          </a:p>
        </p:txBody>
      </p:sp>
      <p:graphicFrame>
        <p:nvGraphicFramePr>
          <p:cNvPr id="30" name="グラフ 29">
            <a:extLst>
              <a:ext uri="{FF2B5EF4-FFF2-40B4-BE49-F238E27FC236}">
                <a16:creationId xmlns:a16="http://schemas.microsoft.com/office/drawing/2014/main" id="{CAC6C3FA-8B1B-776E-7C1D-24C1CA11E940}"/>
              </a:ext>
            </a:extLst>
          </p:cNvPr>
          <p:cNvGraphicFramePr>
            <a:graphicFrameLocks/>
          </p:cNvGraphicFramePr>
          <p:nvPr>
            <p:extLst>
              <p:ext uri="{D42A27DB-BD31-4B8C-83A1-F6EECF244321}">
                <p14:modId xmlns:p14="http://schemas.microsoft.com/office/powerpoint/2010/main" val="2852641899"/>
              </p:ext>
            </p:extLst>
          </p:nvPr>
        </p:nvGraphicFramePr>
        <p:xfrm>
          <a:off x="8510258" y="2575540"/>
          <a:ext cx="3583832" cy="2175099"/>
        </p:xfrm>
        <a:graphic>
          <a:graphicData uri="http://schemas.openxmlformats.org/drawingml/2006/chart">
            <c:chart xmlns:c="http://schemas.openxmlformats.org/drawingml/2006/chart" xmlns:r="http://schemas.openxmlformats.org/officeDocument/2006/relationships" r:id="rId8"/>
          </a:graphicData>
        </a:graphic>
      </p:graphicFrame>
      <p:sp>
        <p:nvSpPr>
          <p:cNvPr id="31" name="テキスト ボックス 30">
            <a:extLst>
              <a:ext uri="{FF2B5EF4-FFF2-40B4-BE49-F238E27FC236}">
                <a16:creationId xmlns:a16="http://schemas.microsoft.com/office/drawing/2014/main" id="{6DDFC6CB-F15E-1956-76B8-FBE0DFCE63CC}"/>
              </a:ext>
            </a:extLst>
          </p:cNvPr>
          <p:cNvSpPr txBox="1"/>
          <p:nvPr/>
        </p:nvSpPr>
        <p:spPr>
          <a:xfrm>
            <a:off x="8312811" y="2130315"/>
            <a:ext cx="3781278" cy="307777"/>
          </a:xfrm>
          <a:prstGeom prst="rect">
            <a:avLst/>
          </a:prstGeom>
          <a:solidFill>
            <a:schemeClr val="bg1">
              <a:lumMod val="85000"/>
            </a:schemeClr>
          </a:solidFill>
          <a:ln>
            <a:solidFill>
              <a:schemeClr val="tx1"/>
            </a:solidFill>
          </a:ln>
        </p:spPr>
        <p:txBody>
          <a:bodyPr wrap="square" rtlCol="0">
            <a:spAutoFit/>
          </a:bodyPr>
          <a:lstStyle/>
          <a:p>
            <a:pPr algn="ctr"/>
            <a:r>
              <a:rPr lang="en-US" altLang="ja-JP" sz="1400" b="1" dirty="0">
                <a:latin typeface="+mn-lt"/>
              </a:rPr>
              <a:t>Double difference AHI9-AHI8 </a:t>
            </a:r>
            <a:r>
              <a:rPr kumimoji="1" lang="en-US" altLang="ja-JP" sz="1400" b="1" dirty="0">
                <a:latin typeface="+mn-lt"/>
              </a:rPr>
              <a:t> by GSICS methods</a:t>
            </a:r>
            <a:endParaRPr kumimoji="1" lang="ja-JP" altLang="en-US" sz="1400" b="1" dirty="0">
              <a:latin typeface="+mn-lt"/>
            </a:endParaRPr>
          </a:p>
        </p:txBody>
      </p:sp>
      <p:sp>
        <p:nvSpPr>
          <p:cNvPr id="9" name="正方形/長方形 8"/>
          <p:cNvSpPr/>
          <p:nvPr/>
        </p:nvSpPr>
        <p:spPr>
          <a:xfrm>
            <a:off x="8316398" y="2130315"/>
            <a:ext cx="3777692" cy="27337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6378220" y="2040382"/>
            <a:ext cx="1881926" cy="253916"/>
          </a:xfrm>
          <a:prstGeom prst="rect">
            <a:avLst/>
          </a:prstGeom>
        </p:spPr>
        <p:txBody>
          <a:bodyPr wrap="square">
            <a:spAutoFit/>
          </a:bodyPr>
          <a:lstStyle/>
          <a:p>
            <a:r>
              <a:rPr lang="en-US" altLang="ja-JP" sz="1050" dirty="0"/>
              <a:t>(1day loop on Oct. 1</a:t>
            </a:r>
            <a:r>
              <a:rPr lang="en-US" altLang="ja-JP" sz="1050" baseline="30000" dirty="0"/>
              <a:t>st</a:t>
            </a:r>
            <a:r>
              <a:rPr lang="en-US" altLang="ja-JP" sz="1050" dirty="0"/>
              <a:t>,2022)</a:t>
            </a:r>
            <a:endParaRPr lang="ja-JP" altLang="en-US" sz="1050" dirty="0"/>
          </a:p>
        </p:txBody>
      </p:sp>
      <p:sp>
        <p:nvSpPr>
          <p:cNvPr id="34" name="正方形/長方形 33"/>
          <p:cNvSpPr/>
          <p:nvPr/>
        </p:nvSpPr>
        <p:spPr>
          <a:xfrm>
            <a:off x="10996870" y="2423483"/>
            <a:ext cx="1388271" cy="253916"/>
          </a:xfrm>
          <a:prstGeom prst="rect">
            <a:avLst/>
          </a:prstGeom>
        </p:spPr>
        <p:txBody>
          <a:bodyPr wrap="square">
            <a:spAutoFit/>
          </a:bodyPr>
          <a:lstStyle/>
          <a:p>
            <a:r>
              <a:rPr lang="en-US" altLang="ja-JP" sz="1050" dirty="0"/>
              <a:t>( in Oct.,2022)</a:t>
            </a:r>
            <a:endParaRPr lang="ja-JP" altLang="en-US" sz="1050" dirty="0"/>
          </a:p>
        </p:txBody>
      </p:sp>
      <p:cxnSp>
        <p:nvCxnSpPr>
          <p:cNvPr id="36" name="直線コネクタ 35">
            <a:extLst>
              <a:ext uri="{FF2B5EF4-FFF2-40B4-BE49-F238E27FC236}">
                <a16:creationId xmlns:a16="http://schemas.microsoft.com/office/drawing/2014/main" id="{CFAA8FBD-AD82-1559-DB5C-93D178C72DF7}"/>
              </a:ext>
            </a:extLst>
          </p:cNvPr>
          <p:cNvCxnSpPr>
            <a:cxnSpLocks/>
          </p:cNvCxnSpPr>
          <p:nvPr/>
        </p:nvCxnSpPr>
        <p:spPr>
          <a:xfrm>
            <a:off x="9117133" y="4341387"/>
            <a:ext cx="2833441" cy="0"/>
          </a:xfrm>
          <a:prstGeom prst="line">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48" name="直線コネクタ 47">
            <a:extLst>
              <a:ext uri="{FF2B5EF4-FFF2-40B4-BE49-F238E27FC236}">
                <a16:creationId xmlns:a16="http://schemas.microsoft.com/office/drawing/2014/main" id="{CFAA8FBD-AD82-1559-DB5C-93D178C72DF7}"/>
              </a:ext>
            </a:extLst>
          </p:cNvPr>
          <p:cNvCxnSpPr>
            <a:cxnSpLocks/>
          </p:cNvCxnSpPr>
          <p:nvPr/>
        </p:nvCxnSpPr>
        <p:spPr>
          <a:xfrm>
            <a:off x="9068405" y="2818459"/>
            <a:ext cx="1071471" cy="6221"/>
          </a:xfrm>
          <a:prstGeom prst="line">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sp>
        <p:nvSpPr>
          <p:cNvPr id="57" name="テキスト ボックス 56"/>
          <p:cNvSpPr txBox="1"/>
          <p:nvPr/>
        </p:nvSpPr>
        <p:spPr>
          <a:xfrm rot="16200000">
            <a:off x="7621988" y="3541128"/>
            <a:ext cx="1759070" cy="276999"/>
          </a:xfrm>
          <a:prstGeom prst="rect">
            <a:avLst/>
          </a:prstGeom>
          <a:noFill/>
        </p:spPr>
        <p:txBody>
          <a:bodyPr wrap="square" rtlCol="0">
            <a:spAutoFit/>
          </a:bodyPr>
          <a:lstStyle/>
          <a:p>
            <a:r>
              <a:rPr kumimoji="1" lang="en-US" altLang="ja-JP" sz="1200" dirty="0"/>
              <a:t>AHI9 bias against AHI8</a:t>
            </a:r>
            <a:endParaRPr kumimoji="1" lang="ja-JP" altLang="en-US" sz="1200" dirty="0"/>
          </a:p>
        </p:txBody>
      </p:sp>
      <p:cxnSp>
        <p:nvCxnSpPr>
          <p:cNvPr id="3" name="直線コネクタ 2">
            <a:extLst>
              <a:ext uri="{FF2B5EF4-FFF2-40B4-BE49-F238E27FC236}">
                <a16:creationId xmlns:a16="http://schemas.microsoft.com/office/drawing/2014/main" id="{DFC0C31D-DDC9-970C-759B-9EA47722D833}"/>
              </a:ext>
            </a:extLst>
          </p:cNvPr>
          <p:cNvCxnSpPr>
            <a:cxnSpLocks/>
          </p:cNvCxnSpPr>
          <p:nvPr/>
        </p:nvCxnSpPr>
        <p:spPr>
          <a:xfrm>
            <a:off x="9117133" y="3576214"/>
            <a:ext cx="283344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9069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Outline</a:t>
            </a:r>
            <a:endParaRPr kumimoji="1" lang="ja-JP" altLang="en-US" dirty="0"/>
          </a:p>
        </p:txBody>
      </p:sp>
      <p:sp>
        <p:nvSpPr>
          <p:cNvPr id="3" name="コンテンツ プレースホルダー 2"/>
          <p:cNvSpPr>
            <a:spLocks noGrp="1"/>
          </p:cNvSpPr>
          <p:nvPr>
            <p:ph idx="1"/>
          </p:nvPr>
        </p:nvSpPr>
        <p:spPr>
          <a:xfrm>
            <a:off x="191911" y="1052736"/>
            <a:ext cx="11842045" cy="5184576"/>
          </a:xfrm>
        </p:spPr>
        <p:txBody>
          <a:bodyPr/>
          <a:lstStyle/>
          <a:p>
            <a:r>
              <a:rPr lang="en-GB" altLang="ja-JP" sz="2800" dirty="0">
                <a:latin typeface="+mn-lt"/>
              </a:rPr>
              <a:t>Ray-matching method</a:t>
            </a:r>
          </a:p>
          <a:p>
            <a:pPr lvl="1"/>
            <a:r>
              <a:rPr kumimoji="1" lang="en-US" altLang="ja-JP" sz="2400" dirty="0">
                <a:latin typeface="+mn-lt"/>
              </a:rPr>
              <a:t>Outline of </a:t>
            </a:r>
            <a:r>
              <a:rPr lang="en-US" altLang="ja-JP" sz="2400" dirty="0">
                <a:latin typeface="+mn-lt"/>
              </a:rPr>
              <a:t>implementation</a:t>
            </a:r>
            <a:r>
              <a:rPr kumimoji="1" lang="en-US" altLang="ja-JP" sz="2400" dirty="0">
                <a:latin typeface="+mn-lt"/>
              </a:rPr>
              <a:t> in JMA </a:t>
            </a:r>
          </a:p>
          <a:p>
            <a:pPr lvl="1"/>
            <a:r>
              <a:rPr kumimoji="1" lang="en-US" altLang="ja-JP" sz="2400" dirty="0">
                <a:latin typeface="+mn-lt"/>
              </a:rPr>
              <a:t>Validation resul</a:t>
            </a:r>
            <a:r>
              <a:rPr lang="en-US" altLang="ja-JP" sz="2400" dirty="0">
                <a:latin typeface="+mn-lt"/>
              </a:rPr>
              <a:t>ts for AHI8 and AHI9</a:t>
            </a:r>
          </a:p>
          <a:p>
            <a:r>
              <a:rPr kumimoji="1" lang="en-US" altLang="ja-JP" sz="2800" dirty="0">
                <a:latin typeface="+mn-lt"/>
              </a:rPr>
              <a:t>DCC metho</a:t>
            </a:r>
            <a:r>
              <a:rPr lang="en-US" altLang="ja-JP" sz="2800" dirty="0">
                <a:latin typeface="+mn-lt"/>
              </a:rPr>
              <a:t>d</a:t>
            </a:r>
          </a:p>
          <a:p>
            <a:pPr lvl="1"/>
            <a:r>
              <a:rPr kumimoji="1" lang="en-US" altLang="ja-JP" sz="2400" dirty="0">
                <a:latin typeface="+mn-lt"/>
              </a:rPr>
              <a:t>Outline of test </a:t>
            </a:r>
            <a:r>
              <a:rPr lang="en-US" altLang="ja-JP" sz="2400" dirty="0">
                <a:latin typeface="+mn-lt"/>
              </a:rPr>
              <a:t>implementation </a:t>
            </a:r>
            <a:r>
              <a:rPr kumimoji="1" lang="en-US" altLang="ja-JP" sz="2400" dirty="0">
                <a:latin typeface="+mn-lt"/>
              </a:rPr>
              <a:t>in JMA </a:t>
            </a:r>
          </a:p>
          <a:p>
            <a:pPr lvl="1"/>
            <a:r>
              <a:rPr kumimoji="1" lang="en-US" altLang="ja-JP" sz="2400" dirty="0">
                <a:latin typeface="+mn-lt"/>
              </a:rPr>
              <a:t>Validation results for AHI8 and AHI9</a:t>
            </a:r>
          </a:p>
          <a:p>
            <a:r>
              <a:rPr lang="en-US" altLang="ja-JP" sz="2800" dirty="0">
                <a:latin typeface="+mn-lt"/>
              </a:rPr>
              <a:t>Comparing Ray-matching and DCC methods on AHI9 biases validation</a:t>
            </a:r>
          </a:p>
          <a:p>
            <a:pPr lvl="1"/>
            <a:r>
              <a:rPr lang="en-US" altLang="ja-JP" sz="2400" dirty="0">
                <a:latin typeface="+mn-lt"/>
              </a:rPr>
              <a:t>Comparison with the direct comparison(GEO-GEO approach)</a:t>
            </a:r>
            <a:r>
              <a:rPr lang="ja-JP" altLang="en-US" sz="2400" dirty="0">
                <a:latin typeface="+mn-lt"/>
              </a:rPr>
              <a:t> </a:t>
            </a:r>
            <a:r>
              <a:rPr lang="en-US" altLang="ja-JP" sz="2400" dirty="0">
                <a:latin typeface="+mn-lt"/>
              </a:rPr>
              <a:t>: AHI9 vs. AHI8</a:t>
            </a:r>
          </a:p>
          <a:p>
            <a:r>
              <a:rPr lang="en-US" altLang="ja-JP" sz="2800" dirty="0">
                <a:solidFill>
                  <a:srgbClr val="FF0000"/>
                </a:solidFill>
                <a:latin typeface="+mn-lt"/>
              </a:rPr>
              <a:t>The validation of AHI sensor sensitivity trends</a:t>
            </a:r>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a:t>02 March 2023</a:t>
            </a:r>
            <a:endParaRPr lang="ja-JP" altLang="en-US" dirty="0"/>
          </a:p>
        </p:txBody>
      </p:sp>
      <p:sp>
        <p:nvSpPr>
          <p:cNvPr id="5" name="フッター プレースホルダー 4"/>
          <p:cNvSpPr>
            <a:spLocks noGrp="1"/>
          </p:cNvSpPr>
          <p:nvPr>
            <p:ph type="ftr" sz="quarter" idx="11"/>
          </p:nvPr>
        </p:nvSpPr>
        <p:spPr/>
        <p:txBody>
          <a:bodyPr/>
          <a:lstStyle/>
          <a:p>
            <a:pPr>
              <a:defRPr/>
            </a:pPr>
            <a:r>
              <a:rPr lang="en-US" altLang="ja-JP" sz="1200" dirty="0"/>
              <a:t>GSICS Annual Meeting in College Park, Maryland, USA </a:t>
            </a:r>
            <a:endParaRPr lang="ja-JP" altLang="en-US" sz="1200" dirty="0"/>
          </a:p>
        </p:txBody>
      </p:sp>
      <p:sp>
        <p:nvSpPr>
          <p:cNvPr id="6" name="スライド番号プレースホルダー 5"/>
          <p:cNvSpPr>
            <a:spLocks noGrp="1"/>
          </p:cNvSpPr>
          <p:nvPr>
            <p:ph type="sldNum" sz="quarter" idx="12"/>
          </p:nvPr>
        </p:nvSpPr>
        <p:spPr/>
        <p:txBody>
          <a:bodyPr/>
          <a:lstStyle/>
          <a:p>
            <a:pPr>
              <a:defRPr/>
            </a:pPr>
            <a:fld id="{14F51097-32C8-4C75-8994-ACA15410FFEE}" type="slidenum">
              <a:rPr lang="ja-JP" altLang="en-US" sz="1800" smtClean="0"/>
              <a:pPr>
                <a:defRPr/>
              </a:pPr>
              <a:t>12</a:t>
            </a:fld>
            <a:endParaRPr lang="ja-JP" altLang="en-US" sz="1800" dirty="0"/>
          </a:p>
        </p:txBody>
      </p:sp>
    </p:spTree>
    <p:extLst>
      <p:ext uri="{BB962C8B-B14F-4D97-AF65-F5344CB8AC3E}">
        <p14:creationId xmlns:p14="http://schemas.microsoft.com/office/powerpoint/2010/main" val="1148254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8" descr="http://epksv10.naps.kishou.go.jp/~msanal13/grpD/work/Trend/Ver2/LEO-GEO_NoScaled_Tserise_B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04" y="3571948"/>
            <a:ext cx="5713200" cy="28566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epksv10.naps.kishou.go.jp/~msanal13/grpD/work/Trend/Ver2/LEO-GEO_NoScaled_Tserise_B0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586" y="961486"/>
            <a:ext cx="5713200" cy="285660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lang="en-US" altLang="ja-JP" dirty="0"/>
              <a:t>AHI sensor sensitivity trends</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a:t>02 March 2023</a:t>
            </a:r>
            <a:endParaRPr lang="ja-JP" altLang="en-US" dirty="0"/>
          </a:p>
        </p:txBody>
      </p:sp>
      <p:sp>
        <p:nvSpPr>
          <p:cNvPr id="5" name="フッター プレースホルダー 4"/>
          <p:cNvSpPr>
            <a:spLocks noGrp="1"/>
          </p:cNvSpPr>
          <p:nvPr>
            <p:ph type="ftr" sz="quarter" idx="11"/>
          </p:nvPr>
        </p:nvSpPr>
        <p:spPr/>
        <p:txBody>
          <a:bodyPr/>
          <a:lstStyle/>
          <a:p>
            <a:pPr>
              <a:defRPr/>
            </a:pPr>
            <a:r>
              <a:rPr lang="en-US" altLang="ja-JP" sz="1200" dirty="0"/>
              <a:t>GSICS Annual Meeting in College Park, Maryland, USA </a:t>
            </a:r>
            <a:endParaRPr lang="ja-JP" altLang="en-US" sz="1200" dirty="0"/>
          </a:p>
        </p:txBody>
      </p:sp>
      <p:sp>
        <p:nvSpPr>
          <p:cNvPr id="6" name="スライド番号プレースホルダー 5"/>
          <p:cNvSpPr>
            <a:spLocks noGrp="1"/>
          </p:cNvSpPr>
          <p:nvPr>
            <p:ph type="sldNum" sz="quarter" idx="12"/>
          </p:nvPr>
        </p:nvSpPr>
        <p:spPr/>
        <p:txBody>
          <a:bodyPr/>
          <a:lstStyle/>
          <a:p>
            <a:pPr>
              <a:defRPr/>
            </a:pPr>
            <a:fld id="{14F51097-32C8-4C75-8994-ACA15410FFEE}" type="slidenum">
              <a:rPr lang="ja-JP" altLang="en-US" sz="1800" smtClean="0"/>
              <a:pPr>
                <a:defRPr/>
              </a:pPr>
              <a:t>13</a:t>
            </a:fld>
            <a:endParaRPr lang="ja-JP" altLang="en-US" sz="1800" dirty="0"/>
          </a:p>
        </p:txBody>
      </p:sp>
      <p:sp>
        <p:nvSpPr>
          <p:cNvPr id="28" name="正方形/長方形 27"/>
          <p:cNvSpPr/>
          <p:nvPr/>
        </p:nvSpPr>
        <p:spPr>
          <a:xfrm>
            <a:off x="575157" y="1051009"/>
            <a:ext cx="5553769" cy="3195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552388" y="1370544"/>
            <a:ext cx="169942" cy="4586794"/>
          </a:xfrm>
          <a:prstGeom prst="rect">
            <a:avLst/>
          </a:prstGeom>
          <a:solidFill>
            <a:schemeClr val="tx1">
              <a:lumMod val="65000"/>
              <a:lumOff val="3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flipH="1">
            <a:off x="1116641" y="1367754"/>
            <a:ext cx="55259" cy="4589584"/>
          </a:xfrm>
          <a:prstGeom prst="rect">
            <a:avLst/>
          </a:prstGeom>
          <a:solidFill>
            <a:schemeClr val="tx1">
              <a:lumMod val="65000"/>
              <a:lumOff val="3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1323151" y="1360334"/>
            <a:ext cx="49690" cy="4597004"/>
          </a:xfrm>
          <a:prstGeom prst="rect">
            <a:avLst/>
          </a:prstGeom>
          <a:solidFill>
            <a:schemeClr val="tx1">
              <a:lumMod val="65000"/>
              <a:lumOff val="3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1481883" y="1370546"/>
            <a:ext cx="65977" cy="4586792"/>
          </a:xfrm>
          <a:prstGeom prst="rect">
            <a:avLst/>
          </a:prstGeom>
          <a:solidFill>
            <a:schemeClr val="tx1">
              <a:lumMod val="65000"/>
              <a:lumOff val="3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2034979" y="1370545"/>
            <a:ext cx="45719" cy="4586793"/>
          </a:xfrm>
          <a:prstGeom prst="rect">
            <a:avLst/>
          </a:prstGeom>
          <a:solidFill>
            <a:schemeClr val="tx1">
              <a:lumMod val="65000"/>
              <a:lumOff val="3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5205437" y="1370544"/>
            <a:ext cx="361681" cy="4586794"/>
          </a:xfrm>
          <a:prstGeom prst="rect">
            <a:avLst/>
          </a:prstGeom>
          <a:solidFill>
            <a:schemeClr val="tx1">
              <a:lumMod val="65000"/>
              <a:lumOff val="3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861293" y="3053575"/>
            <a:ext cx="1136383" cy="253916"/>
          </a:xfrm>
          <a:prstGeom prst="rect">
            <a:avLst/>
          </a:prstGeom>
          <a:noFill/>
        </p:spPr>
        <p:txBody>
          <a:bodyPr wrap="square" rtlCol="0">
            <a:spAutoFit/>
          </a:bodyPr>
          <a:lstStyle/>
          <a:p>
            <a:r>
              <a:rPr kumimoji="1" lang="en-US" altLang="ja-JP" sz="1050" dirty="0"/>
              <a:t>Health Check</a:t>
            </a:r>
            <a:endParaRPr kumimoji="1" lang="ja-JP" altLang="en-US" sz="1050" dirty="0"/>
          </a:p>
        </p:txBody>
      </p:sp>
      <p:sp>
        <p:nvSpPr>
          <p:cNvPr id="47" name="テキスト ボックス 46"/>
          <p:cNvSpPr txBox="1"/>
          <p:nvPr/>
        </p:nvSpPr>
        <p:spPr>
          <a:xfrm>
            <a:off x="4987356" y="3066886"/>
            <a:ext cx="1026451" cy="253916"/>
          </a:xfrm>
          <a:prstGeom prst="rect">
            <a:avLst/>
          </a:prstGeom>
          <a:noFill/>
        </p:spPr>
        <p:txBody>
          <a:bodyPr wrap="square" rtlCol="0">
            <a:spAutoFit/>
          </a:bodyPr>
          <a:lstStyle/>
          <a:p>
            <a:r>
              <a:rPr lang="en-US" altLang="ja-JP" sz="1050" dirty="0"/>
              <a:t>Parallel</a:t>
            </a:r>
            <a:r>
              <a:rPr lang="ja-JP" altLang="en-US" sz="1050" dirty="0"/>
              <a:t> </a:t>
            </a:r>
            <a:r>
              <a:rPr lang="en-US" altLang="ja-JP" sz="1050" dirty="0"/>
              <a:t>Obs.</a:t>
            </a:r>
          </a:p>
        </p:txBody>
      </p:sp>
      <p:sp>
        <p:nvSpPr>
          <p:cNvPr id="49" name="正方形/長方形 48"/>
          <p:cNvSpPr/>
          <p:nvPr/>
        </p:nvSpPr>
        <p:spPr>
          <a:xfrm>
            <a:off x="2817342" y="1370544"/>
            <a:ext cx="50983" cy="4586794"/>
          </a:xfrm>
          <a:prstGeom prst="rect">
            <a:avLst/>
          </a:prstGeom>
          <a:solidFill>
            <a:schemeClr val="tx1">
              <a:lumMod val="65000"/>
              <a:lumOff val="3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3649102" y="1363075"/>
            <a:ext cx="77356" cy="4594263"/>
          </a:xfrm>
          <a:prstGeom prst="rect">
            <a:avLst/>
          </a:prstGeom>
          <a:solidFill>
            <a:schemeClr val="tx1">
              <a:lumMod val="65000"/>
              <a:lumOff val="3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4514085" y="1375800"/>
            <a:ext cx="61333" cy="4581538"/>
          </a:xfrm>
          <a:prstGeom prst="rect">
            <a:avLst/>
          </a:prstGeom>
          <a:solidFill>
            <a:schemeClr val="tx1">
              <a:lumMod val="65000"/>
              <a:lumOff val="3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3051975" y="1013974"/>
            <a:ext cx="2509619" cy="707886"/>
          </a:xfrm>
          <a:prstGeom prst="rect">
            <a:avLst/>
          </a:prstGeom>
          <a:solidFill>
            <a:schemeClr val="bg1"/>
          </a:solidFill>
          <a:ln>
            <a:solidFill>
              <a:schemeClr val="tx1"/>
            </a:solidFill>
          </a:ln>
        </p:spPr>
        <p:txBody>
          <a:bodyPr wrap="square" rtlCol="0">
            <a:spAutoFit/>
          </a:bodyPr>
          <a:lstStyle/>
          <a:p>
            <a:pPr algn="r"/>
            <a:r>
              <a:rPr lang="en-US" altLang="ja-JP" sz="1000" dirty="0">
                <a:solidFill>
                  <a:srgbClr val="0070C0"/>
                </a:solidFill>
              </a:rPr>
              <a:t>AHI9 DCC: -0.61%/</a:t>
            </a:r>
            <a:r>
              <a:rPr lang="en-US" altLang="ja-JP" sz="1000" dirty="0" err="1">
                <a:solidFill>
                  <a:srgbClr val="0070C0"/>
                </a:solidFill>
              </a:rPr>
              <a:t>yr</a:t>
            </a:r>
            <a:r>
              <a:rPr lang="en-US" altLang="ja-JP" sz="1000" dirty="0">
                <a:solidFill>
                  <a:srgbClr val="0070C0"/>
                </a:solidFill>
              </a:rPr>
              <a:t> (±0.09%)</a:t>
            </a:r>
            <a:endParaRPr lang="en-US" altLang="ja-JP" sz="1000" dirty="0">
              <a:solidFill>
                <a:srgbClr val="FF0000"/>
              </a:solidFill>
            </a:endParaRPr>
          </a:p>
          <a:p>
            <a:pPr algn="r"/>
            <a:r>
              <a:rPr lang="en-US" altLang="ja-JP" sz="1000" dirty="0">
                <a:solidFill>
                  <a:srgbClr val="FF0000"/>
                </a:solidFill>
              </a:rPr>
              <a:t>AHI9 Ray-matching: -0.65%/</a:t>
            </a:r>
            <a:r>
              <a:rPr lang="en-US" altLang="ja-JP" sz="1000" dirty="0" err="1">
                <a:solidFill>
                  <a:srgbClr val="FF0000"/>
                </a:solidFill>
              </a:rPr>
              <a:t>yr</a:t>
            </a:r>
            <a:r>
              <a:rPr lang="en-US" altLang="ja-JP" sz="1000" dirty="0">
                <a:solidFill>
                  <a:srgbClr val="FF0000"/>
                </a:solidFill>
              </a:rPr>
              <a:t> (±0.07%)</a:t>
            </a:r>
          </a:p>
          <a:p>
            <a:pPr algn="r"/>
            <a:r>
              <a:rPr lang="en-US" altLang="ja-JP" sz="1000" dirty="0">
                <a:solidFill>
                  <a:srgbClr val="00B0F0"/>
                </a:solidFill>
              </a:rPr>
              <a:t>AHI8 DCC: -0.52%/</a:t>
            </a:r>
            <a:r>
              <a:rPr lang="en-US" altLang="ja-JP" sz="1000" dirty="0" err="1">
                <a:solidFill>
                  <a:srgbClr val="00B0F0"/>
                </a:solidFill>
              </a:rPr>
              <a:t>yr</a:t>
            </a:r>
            <a:r>
              <a:rPr lang="en-US" altLang="ja-JP" sz="1000" dirty="0">
                <a:solidFill>
                  <a:srgbClr val="00B0F0"/>
                </a:solidFill>
              </a:rPr>
              <a:t> (±0.05%)</a:t>
            </a:r>
          </a:p>
          <a:p>
            <a:pPr algn="r"/>
            <a:r>
              <a:rPr lang="en-US" altLang="ja-JP" sz="1000" dirty="0">
                <a:solidFill>
                  <a:srgbClr val="FFC000"/>
                </a:solidFill>
              </a:rPr>
              <a:t>AHI8 Ray-matching: -0.62%/</a:t>
            </a:r>
            <a:r>
              <a:rPr lang="en-US" altLang="ja-JP" sz="1000" dirty="0" err="1">
                <a:solidFill>
                  <a:srgbClr val="FFC000"/>
                </a:solidFill>
              </a:rPr>
              <a:t>yr</a:t>
            </a:r>
            <a:r>
              <a:rPr lang="en-US" altLang="ja-JP" sz="1000" dirty="0">
                <a:solidFill>
                  <a:srgbClr val="FFC000"/>
                </a:solidFill>
              </a:rPr>
              <a:t> (±0.02%)</a:t>
            </a:r>
          </a:p>
        </p:txBody>
      </p:sp>
      <p:sp>
        <p:nvSpPr>
          <p:cNvPr id="55" name="テキスト ボックス 54"/>
          <p:cNvSpPr txBox="1"/>
          <p:nvPr/>
        </p:nvSpPr>
        <p:spPr>
          <a:xfrm>
            <a:off x="524521" y="1106144"/>
            <a:ext cx="2187900" cy="261610"/>
          </a:xfrm>
          <a:prstGeom prst="rect">
            <a:avLst/>
          </a:prstGeom>
          <a:solidFill>
            <a:schemeClr val="accent4">
              <a:lumMod val="40000"/>
              <a:lumOff val="60000"/>
            </a:schemeClr>
          </a:solidFill>
          <a:ln w="28575">
            <a:solidFill>
              <a:srgbClr val="00B050"/>
            </a:solidFill>
          </a:ln>
        </p:spPr>
        <p:txBody>
          <a:bodyPr wrap="square" rtlCol="0">
            <a:spAutoFit/>
          </a:bodyPr>
          <a:lstStyle/>
          <a:p>
            <a:pPr algn="ctr"/>
            <a:r>
              <a:rPr lang="en-US" altLang="ja-JP" sz="1100" b="1" dirty="0"/>
              <a:t>B03</a:t>
            </a:r>
            <a:r>
              <a:rPr lang="ja-JP" altLang="en-US" sz="1100" b="1" dirty="0"/>
              <a:t> </a:t>
            </a:r>
            <a:r>
              <a:rPr lang="en-US" altLang="ja-JP" sz="1100" b="1" dirty="0"/>
              <a:t>(0.64um) against </a:t>
            </a:r>
            <a:r>
              <a:rPr lang="en-US" altLang="ja-JP" sz="1100" b="1" dirty="0">
                <a:solidFill>
                  <a:srgbClr val="00B050"/>
                </a:solidFill>
              </a:rPr>
              <a:t>SNPP</a:t>
            </a:r>
            <a:endParaRPr kumimoji="1" lang="ja-JP" altLang="en-US" sz="1100" b="1" dirty="0">
              <a:solidFill>
                <a:srgbClr val="00B050"/>
              </a:solidFill>
            </a:endParaRPr>
          </a:p>
        </p:txBody>
      </p:sp>
      <p:sp>
        <p:nvSpPr>
          <p:cNvPr id="25" name="テキスト ボックス 24"/>
          <p:cNvSpPr txBox="1"/>
          <p:nvPr/>
        </p:nvSpPr>
        <p:spPr>
          <a:xfrm>
            <a:off x="5795869" y="1000884"/>
            <a:ext cx="6091332" cy="5016758"/>
          </a:xfrm>
          <a:prstGeom prst="rect">
            <a:avLst/>
          </a:prstGeom>
          <a:noFill/>
        </p:spPr>
        <p:txBody>
          <a:bodyPr wrap="square" rtlCol="0">
            <a:spAutoFit/>
          </a:bodyPr>
          <a:lstStyle/>
          <a:p>
            <a:endParaRPr lang="en-US" altLang="ja-JP" sz="2000" dirty="0">
              <a:latin typeface="+mn-lt"/>
            </a:endParaRPr>
          </a:p>
          <a:p>
            <a:pPr marL="285750" indent="-285750">
              <a:buFont typeface="Arial" panose="020B0604020202020204" pitchFamily="34" charset="0"/>
              <a:buChar char="•"/>
            </a:pPr>
            <a:r>
              <a:rPr lang="en-US" altLang="ja-JP" sz="2000" dirty="0">
                <a:latin typeface="+mn-lt"/>
              </a:rPr>
              <a:t>DCC method has larger variations than Ray-matching method.</a:t>
            </a:r>
          </a:p>
          <a:p>
            <a:pPr marL="285750" indent="-285750">
              <a:buFont typeface="Arial" panose="020B0604020202020204" pitchFamily="34" charset="0"/>
              <a:buChar char="•"/>
            </a:pPr>
            <a:endParaRPr lang="en-US" altLang="ja-JP" sz="2000" dirty="0">
              <a:latin typeface="+mn-lt"/>
            </a:endParaRPr>
          </a:p>
          <a:p>
            <a:pPr marL="285750" indent="-285750">
              <a:buFont typeface="Arial" panose="020B0604020202020204" pitchFamily="34" charset="0"/>
              <a:buChar char="•"/>
            </a:pPr>
            <a:r>
              <a:rPr lang="en-US" altLang="ja-JP" sz="2000" dirty="0">
                <a:latin typeface="+mn-lt"/>
              </a:rPr>
              <a:t>The trends of AHI9 are good agreement with these of AHI8. (&lt;0.1%/</a:t>
            </a:r>
            <a:r>
              <a:rPr lang="en-US" altLang="ja-JP" sz="2000" dirty="0" err="1">
                <a:latin typeface="+mn-lt"/>
              </a:rPr>
              <a:t>yr</a:t>
            </a:r>
            <a:r>
              <a:rPr lang="en-US" altLang="ja-JP" sz="2000" dirty="0">
                <a:latin typeface="+mn-lt"/>
              </a:rPr>
              <a:t>)</a:t>
            </a:r>
          </a:p>
          <a:p>
            <a:endParaRPr lang="en-US" altLang="ja-JP" sz="2000" dirty="0">
              <a:latin typeface="+mn-lt"/>
            </a:endParaRPr>
          </a:p>
          <a:p>
            <a:pPr marL="742950" lvl="1" indent="-285750">
              <a:buFont typeface="Wingdings" panose="05000000000000000000" pitchFamily="2" charset="2"/>
              <a:buChar char="Ø"/>
            </a:pPr>
            <a:r>
              <a:rPr lang="en-US" altLang="ja-JP" sz="2000" dirty="0">
                <a:latin typeface="+mn-lt"/>
              </a:rPr>
              <a:t>Although AHI9 had been in standby operation and  AHI9 hadn't observed (except health check) until Dec. 2022, it seems that the sensor sensitivity of AHI9 has changed as well as that of operational AHI8. </a:t>
            </a:r>
          </a:p>
          <a:p>
            <a:pPr marL="742950" lvl="1" indent="-285750">
              <a:buFont typeface="Wingdings" panose="05000000000000000000" pitchFamily="2" charset="2"/>
              <a:buChar char="Ø"/>
            </a:pPr>
            <a:endParaRPr lang="en-US" altLang="ja-JP" sz="2000" dirty="0">
              <a:latin typeface="+mn-lt"/>
            </a:endParaRPr>
          </a:p>
          <a:p>
            <a:pPr marL="742950" lvl="1" indent="-285750">
              <a:buFont typeface="Wingdings" panose="05000000000000000000" pitchFamily="2" charset="2"/>
              <a:buChar char="Ø"/>
            </a:pPr>
            <a:r>
              <a:rPr lang="en-US" altLang="ja-JP" sz="2000" dirty="0">
                <a:latin typeface="+mn-lt"/>
              </a:rPr>
              <a:t>AHI9 data is limited yet (only a few months since operational start). After getting enough data, more investigation are needed.  </a:t>
            </a:r>
          </a:p>
        </p:txBody>
      </p:sp>
      <p:sp>
        <p:nvSpPr>
          <p:cNvPr id="38" name="テキスト ボックス 37"/>
          <p:cNvSpPr txBox="1"/>
          <p:nvPr/>
        </p:nvSpPr>
        <p:spPr>
          <a:xfrm>
            <a:off x="776061" y="4855667"/>
            <a:ext cx="2509619" cy="707886"/>
          </a:xfrm>
          <a:prstGeom prst="rect">
            <a:avLst/>
          </a:prstGeom>
          <a:solidFill>
            <a:schemeClr val="bg1"/>
          </a:solidFill>
          <a:ln>
            <a:solidFill>
              <a:schemeClr val="tx1"/>
            </a:solidFill>
          </a:ln>
        </p:spPr>
        <p:txBody>
          <a:bodyPr wrap="square" rtlCol="0">
            <a:spAutoFit/>
          </a:bodyPr>
          <a:lstStyle/>
          <a:p>
            <a:pPr algn="r"/>
            <a:r>
              <a:rPr lang="en-US" altLang="ja-JP" sz="1000" dirty="0">
                <a:solidFill>
                  <a:srgbClr val="0070C0"/>
                </a:solidFill>
              </a:rPr>
              <a:t>AHI9 DCC: -0.61%/</a:t>
            </a:r>
            <a:r>
              <a:rPr lang="en-US" altLang="ja-JP" sz="1000" dirty="0" err="1">
                <a:solidFill>
                  <a:srgbClr val="0070C0"/>
                </a:solidFill>
              </a:rPr>
              <a:t>yr</a:t>
            </a:r>
            <a:r>
              <a:rPr lang="en-US" altLang="ja-JP" sz="1000" dirty="0">
                <a:solidFill>
                  <a:srgbClr val="0070C0"/>
                </a:solidFill>
              </a:rPr>
              <a:t> (±0.17%)</a:t>
            </a:r>
            <a:endParaRPr lang="en-US" altLang="ja-JP" sz="1000" dirty="0">
              <a:solidFill>
                <a:srgbClr val="FF0000"/>
              </a:solidFill>
            </a:endParaRPr>
          </a:p>
          <a:p>
            <a:pPr algn="r"/>
            <a:r>
              <a:rPr lang="en-US" altLang="ja-JP" sz="1000" dirty="0">
                <a:solidFill>
                  <a:srgbClr val="FF0000"/>
                </a:solidFill>
              </a:rPr>
              <a:t>AHI9 Ray-matching: NA</a:t>
            </a:r>
          </a:p>
          <a:p>
            <a:pPr algn="r"/>
            <a:r>
              <a:rPr lang="en-US" altLang="ja-JP" sz="1000" dirty="0">
                <a:solidFill>
                  <a:srgbClr val="00B0F0"/>
                </a:solidFill>
              </a:rPr>
              <a:t>AHI8 DCC: -0.50%/</a:t>
            </a:r>
            <a:r>
              <a:rPr lang="en-US" altLang="ja-JP" sz="1000" dirty="0" err="1">
                <a:solidFill>
                  <a:srgbClr val="00B0F0"/>
                </a:solidFill>
              </a:rPr>
              <a:t>yr</a:t>
            </a:r>
            <a:r>
              <a:rPr lang="en-US" altLang="ja-JP" sz="1000" dirty="0">
                <a:solidFill>
                  <a:srgbClr val="00B0F0"/>
                </a:solidFill>
              </a:rPr>
              <a:t> (±0.06%)</a:t>
            </a:r>
          </a:p>
          <a:p>
            <a:pPr algn="r"/>
            <a:r>
              <a:rPr lang="en-US" altLang="ja-JP" sz="1000" dirty="0">
                <a:solidFill>
                  <a:srgbClr val="FFC000"/>
                </a:solidFill>
              </a:rPr>
              <a:t>AHI8 Ray-matching: -0.59%/</a:t>
            </a:r>
            <a:r>
              <a:rPr lang="en-US" altLang="ja-JP" sz="1000" dirty="0" err="1">
                <a:solidFill>
                  <a:srgbClr val="FFC000"/>
                </a:solidFill>
              </a:rPr>
              <a:t>yr</a:t>
            </a:r>
            <a:r>
              <a:rPr lang="en-US" altLang="ja-JP" sz="1000" dirty="0">
                <a:solidFill>
                  <a:srgbClr val="FFC000"/>
                </a:solidFill>
              </a:rPr>
              <a:t> (±0.03%)</a:t>
            </a:r>
          </a:p>
        </p:txBody>
      </p:sp>
      <p:sp>
        <p:nvSpPr>
          <p:cNvPr id="41" name="テキスト ボックス 40"/>
          <p:cNvSpPr txBox="1"/>
          <p:nvPr/>
        </p:nvSpPr>
        <p:spPr>
          <a:xfrm>
            <a:off x="369379" y="5957338"/>
            <a:ext cx="5469407" cy="369332"/>
          </a:xfrm>
          <a:prstGeom prst="rect">
            <a:avLst/>
          </a:prstGeom>
          <a:solidFill>
            <a:schemeClr val="bg1"/>
          </a:solidFill>
        </p:spPr>
        <p:txBody>
          <a:bodyPr wrap="square" rtlCol="0">
            <a:spAutoFit/>
          </a:bodyPr>
          <a:lstStyle/>
          <a:p>
            <a:r>
              <a:rPr lang="en-US" altLang="ja-JP" sz="900" dirty="0"/>
              <a:t>Jan  May   Sep   Jan  May   Sep  Jan   May  Sep   Jan   May  Sep   Jan  May   Sep   Jan   May  Sep</a:t>
            </a:r>
          </a:p>
          <a:p>
            <a:r>
              <a:rPr lang="en-US" altLang="ja-JP" sz="900" dirty="0"/>
              <a:t>2017                   2018                  2019                   2020                   2021                  2022</a:t>
            </a:r>
          </a:p>
        </p:txBody>
      </p:sp>
      <p:sp>
        <p:nvSpPr>
          <p:cNvPr id="9" name="正方形/長方形 8"/>
          <p:cNvSpPr/>
          <p:nvPr/>
        </p:nvSpPr>
        <p:spPr>
          <a:xfrm>
            <a:off x="509410" y="5676077"/>
            <a:ext cx="4615810" cy="253916"/>
          </a:xfrm>
          <a:prstGeom prst="rect">
            <a:avLst/>
          </a:prstGeom>
        </p:spPr>
        <p:txBody>
          <a:bodyPr wrap="square">
            <a:spAutoFit/>
          </a:bodyPr>
          <a:lstStyle/>
          <a:p>
            <a:r>
              <a:rPr lang="en-US" altLang="ja-JP" sz="1050" dirty="0"/>
              <a:t>* No collocations for AHI9 Ray-matching with N20 during past HC periods</a:t>
            </a:r>
            <a:endParaRPr lang="ja-JP" altLang="en-US" sz="1050" dirty="0"/>
          </a:p>
        </p:txBody>
      </p:sp>
      <p:sp>
        <p:nvSpPr>
          <p:cNvPr id="36" name="正方形/長方形 35"/>
          <p:cNvSpPr/>
          <p:nvPr/>
        </p:nvSpPr>
        <p:spPr>
          <a:xfrm>
            <a:off x="491151" y="3642937"/>
            <a:ext cx="5129698" cy="3195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58284" y="3351410"/>
            <a:ext cx="5469407" cy="369332"/>
          </a:xfrm>
          <a:prstGeom prst="rect">
            <a:avLst/>
          </a:prstGeom>
          <a:solidFill>
            <a:schemeClr val="bg1"/>
          </a:solidFill>
        </p:spPr>
        <p:txBody>
          <a:bodyPr wrap="square" rtlCol="0">
            <a:spAutoFit/>
          </a:bodyPr>
          <a:lstStyle/>
          <a:p>
            <a:r>
              <a:rPr lang="en-US" altLang="ja-JP" sz="900" dirty="0"/>
              <a:t>Jan  May   Sep   Jan  May   Sep  Jan   May  Sep   Jan   May  Sep   Jan  May   Sep   Jan   May  Sep</a:t>
            </a:r>
          </a:p>
          <a:p>
            <a:r>
              <a:rPr lang="en-US" altLang="ja-JP" sz="900" dirty="0"/>
              <a:t>2017                   2018                  2019                   2020                   2021                  2022</a:t>
            </a:r>
          </a:p>
        </p:txBody>
      </p:sp>
      <p:sp>
        <p:nvSpPr>
          <p:cNvPr id="39" name="テキスト ボックス 38"/>
          <p:cNvSpPr txBox="1"/>
          <p:nvPr/>
        </p:nvSpPr>
        <p:spPr>
          <a:xfrm>
            <a:off x="563009" y="3696047"/>
            <a:ext cx="2187900" cy="261610"/>
          </a:xfrm>
          <a:prstGeom prst="rect">
            <a:avLst/>
          </a:prstGeom>
          <a:solidFill>
            <a:schemeClr val="accent5">
              <a:lumMod val="40000"/>
              <a:lumOff val="60000"/>
            </a:schemeClr>
          </a:solidFill>
          <a:ln w="28575">
            <a:solidFill>
              <a:schemeClr val="accent5"/>
            </a:solidFill>
          </a:ln>
        </p:spPr>
        <p:txBody>
          <a:bodyPr wrap="square" rtlCol="0">
            <a:spAutoFit/>
          </a:bodyPr>
          <a:lstStyle/>
          <a:p>
            <a:pPr algn="ctr"/>
            <a:r>
              <a:rPr lang="en-US" altLang="ja-JP" sz="1100" b="1" dirty="0"/>
              <a:t>B03</a:t>
            </a:r>
            <a:r>
              <a:rPr lang="ja-JP" altLang="en-US" sz="1100" b="1" dirty="0"/>
              <a:t> </a:t>
            </a:r>
            <a:r>
              <a:rPr lang="en-US" altLang="ja-JP" sz="1100" b="1" dirty="0"/>
              <a:t>(0.64um) against </a:t>
            </a:r>
            <a:r>
              <a:rPr lang="en-US" altLang="ja-JP" sz="1100" b="1" dirty="0">
                <a:solidFill>
                  <a:schemeClr val="accent5"/>
                </a:solidFill>
              </a:rPr>
              <a:t>N20</a:t>
            </a:r>
            <a:endParaRPr kumimoji="1" lang="ja-JP" altLang="en-US" sz="1100" b="1" dirty="0">
              <a:solidFill>
                <a:schemeClr val="accent5"/>
              </a:solidFill>
            </a:endParaRPr>
          </a:p>
        </p:txBody>
      </p:sp>
      <p:cxnSp>
        <p:nvCxnSpPr>
          <p:cNvPr id="8" name="直線コネクタ 7"/>
          <p:cNvCxnSpPr/>
          <p:nvPr/>
        </p:nvCxnSpPr>
        <p:spPr>
          <a:xfrm flipH="1">
            <a:off x="-238125" y="6360695"/>
            <a:ext cx="1254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630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Summary and future works</a:t>
            </a:r>
            <a:endParaRPr kumimoji="1" lang="ja-JP" altLang="en-US" dirty="0"/>
          </a:p>
        </p:txBody>
      </p:sp>
      <p:sp>
        <p:nvSpPr>
          <p:cNvPr id="3" name="コンテンツ プレースホルダー 2"/>
          <p:cNvSpPr>
            <a:spLocks noGrp="1"/>
          </p:cNvSpPr>
          <p:nvPr>
            <p:ph idx="1"/>
          </p:nvPr>
        </p:nvSpPr>
        <p:spPr>
          <a:xfrm>
            <a:off x="350720" y="1076251"/>
            <a:ext cx="11490560" cy="5184576"/>
          </a:xfrm>
        </p:spPr>
        <p:txBody>
          <a:bodyPr/>
          <a:lstStyle/>
          <a:p>
            <a:pPr marL="0" indent="0">
              <a:buNone/>
            </a:pPr>
            <a:r>
              <a:rPr lang="en-US" altLang="ja-JP" sz="2000" b="1" u="sng" dirty="0">
                <a:latin typeface="+mn-lt"/>
              </a:rPr>
              <a:t>Summary</a:t>
            </a:r>
          </a:p>
          <a:p>
            <a:r>
              <a:rPr lang="en-US" altLang="ja-JP" sz="2000" dirty="0">
                <a:latin typeface="+mn-lt"/>
              </a:rPr>
              <a:t>JMA’s operational satellite was switched over to Himawari-9 from Himawari-8 on 13</a:t>
            </a:r>
            <a:r>
              <a:rPr lang="en-US" altLang="ja-JP" sz="2000" baseline="30000" dirty="0">
                <a:latin typeface="+mn-lt"/>
              </a:rPr>
              <a:t>th</a:t>
            </a:r>
            <a:r>
              <a:rPr lang="en-US" altLang="ja-JP" sz="2000" dirty="0">
                <a:latin typeface="+mn-lt"/>
              </a:rPr>
              <a:t> Dec. 2022.</a:t>
            </a:r>
          </a:p>
          <a:p>
            <a:r>
              <a:rPr lang="en-US" altLang="ja-JP" sz="2000" dirty="0">
                <a:latin typeface="+mn-lt"/>
              </a:rPr>
              <a:t>For operational start of Himawari-9, we validated AHI9 data quality and compared with AHI8 by using parallel observation data.</a:t>
            </a:r>
          </a:p>
          <a:p>
            <a:pPr lvl="1">
              <a:buFont typeface="Wingdings" panose="05000000000000000000" pitchFamily="2" charset="2"/>
              <a:buChar char="ü"/>
            </a:pPr>
            <a:r>
              <a:rPr lang="en-US" altLang="ja-JP" sz="1800" dirty="0">
                <a:latin typeface="+mn-lt"/>
              </a:rPr>
              <a:t>The differences between AHI9 and AHI8 validated by Ray-matching and DCC methods are within ~5%.</a:t>
            </a:r>
          </a:p>
          <a:p>
            <a:pPr lvl="2">
              <a:buFont typeface="Wingdings" panose="05000000000000000000" pitchFamily="2" charset="2"/>
              <a:buChar char="Ø"/>
            </a:pPr>
            <a:r>
              <a:rPr lang="en-US" altLang="ja-JP" sz="1800" dirty="0">
                <a:latin typeface="+mn-lt"/>
              </a:rPr>
              <a:t>These result also are good agreement with GEO-GEO comparison. </a:t>
            </a:r>
          </a:p>
          <a:p>
            <a:pPr lvl="1">
              <a:buFont typeface="Wingdings" panose="05000000000000000000" pitchFamily="2" charset="2"/>
              <a:buChar char="ü"/>
            </a:pPr>
            <a:r>
              <a:rPr lang="en-US" altLang="ja-JP" sz="1800" dirty="0">
                <a:latin typeface="+mn-lt"/>
              </a:rPr>
              <a:t>Himawari-9 had NOT observed since launch in Dec. 2016. (except health check.) However, the sensor sensitivity of AHI9 might have changed as well as AHI on-board the operational satellite Himawari-8.    </a:t>
            </a:r>
          </a:p>
          <a:p>
            <a:pPr lvl="1">
              <a:buFont typeface="Wingdings" panose="05000000000000000000" pitchFamily="2" charset="2"/>
              <a:buChar char="ü"/>
            </a:pPr>
            <a:endParaRPr lang="en-US" altLang="ja-JP" sz="1400" dirty="0">
              <a:latin typeface="+mn-lt"/>
            </a:endParaRPr>
          </a:p>
          <a:p>
            <a:pPr marL="0" indent="0">
              <a:buNone/>
            </a:pPr>
            <a:r>
              <a:rPr lang="en-US" altLang="ja-JP" sz="2000" b="1" u="sng" dirty="0">
                <a:latin typeface="+mn-lt"/>
              </a:rPr>
              <a:t>Future works</a:t>
            </a:r>
            <a:endParaRPr lang="en-US" altLang="ja-JP" sz="2000" dirty="0">
              <a:latin typeface="+mn-lt"/>
            </a:endParaRPr>
          </a:p>
          <a:p>
            <a:r>
              <a:rPr lang="en-US" altLang="ja-JP" sz="2000" dirty="0">
                <a:latin typeface="+mn-lt"/>
              </a:rPr>
              <a:t>Himawari-9 has solar diffuser as on-board calibration target same as Himawari-8. </a:t>
            </a:r>
          </a:p>
          <a:p>
            <a:pPr lvl="1">
              <a:buFont typeface="Wingdings" panose="05000000000000000000" pitchFamily="2" charset="2"/>
              <a:buChar char="Ø"/>
            </a:pPr>
            <a:r>
              <a:rPr lang="en-US" altLang="ja-JP" sz="2000" dirty="0">
                <a:latin typeface="+mn-lt"/>
              </a:rPr>
              <a:t>We will work on the SD data analysis after we can get enough data like 1year. </a:t>
            </a:r>
          </a:p>
          <a:p>
            <a:r>
              <a:rPr lang="en-US" altLang="ja-JP" sz="2000" dirty="0">
                <a:latin typeface="+mn-lt"/>
              </a:rPr>
              <a:t>Some improvements might be needed in our DCC test implementation. </a:t>
            </a:r>
          </a:p>
          <a:p>
            <a:pPr lvl="1">
              <a:buFont typeface="Wingdings" panose="05000000000000000000" pitchFamily="2" charset="2"/>
              <a:buChar char="Ø"/>
            </a:pPr>
            <a:r>
              <a:rPr lang="en-US" altLang="ja-JP" sz="2000" dirty="0">
                <a:latin typeface="+mn-lt"/>
              </a:rPr>
              <a:t>e.g., applying </a:t>
            </a:r>
            <a:r>
              <a:rPr lang="en-US" altLang="ja-JP" sz="2000" dirty="0" err="1">
                <a:latin typeface="+mn-lt"/>
              </a:rPr>
              <a:t>deseasonalization</a:t>
            </a:r>
            <a:r>
              <a:rPr lang="en-US" altLang="ja-JP" sz="2000" dirty="0">
                <a:latin typeface="+mn-lt"/>
              </a:rPr>
              <a:t>.</a:t>
            </a:r>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a:t>02 March 2023</a:t>
            </a:r>
            <a:endParaRPr lang="ja-JP" altLang="en-US" dirty="0"/>
          </a:p>
        </p:txBody>
      </p:sp>
      <p:sp>
        <p:nvSpPr>
          <p:cNvPr id="5" name="フッター プレースホルダー 4"/>
          <p:cNvSpPr>
            <a:spLocks noGrp="1"/>
          </p:cNvSpPr>
          <p:nvPr>
            <p:ph type="ftr" sz="quarter" idx="11"/>
          </p:nvPr>
        </p:nvSpPr>
        <p:spPr/>
        <p:txBody>
          <a:bodyPr/>
          <a:lstStyle/>
          <a:p>
            <a:pPr>
              <a:defRPr/>
            </a:pPr>
            <a:r>
              <a:rPr lang="en-US" altLang="ja-JP" sz="1200" dirty="0"/>
              <a:t>GSICS Annual Meeting in College Park, Maryland, USA </a:t>
            </a:r>
            <a:endParaRPr lang="ja-JP" altLang="en-US" sz="1200" dirty="0"/>
          </a:p>
        </p:txBody>
      </p:sp>
      <p:sp>
        <p:nvSpPr>
          <p:cNvPr id="6" name="スライド番号プレースホルダー 5"/>
          <p:cNvSpPr>
            <a:spLocks noGrp="1"/>
          </p:cNvSpPr>
          <p:nvPr>
            <p:ph type="sldNum" sz="quarter" idx="12"/>
          </p:nvPr>
        </p:nvSpPr>
        <p:spPr/>
        <p:txBody>
          <a:bodyPr/>
          <a:lstStyle/>
          <a:p>
            <a:pPr>
              <a:defRPr/>
            </a:pPr>
            <a:fld id="{14F51097-32C8-4C75-8994-ACA15410FFEE}" type="slidenum">
              <a:rPr lang="ja-JP" altLang="en-US" sz="1800" smtClean="0"/>
              <a:pPr>
                <a:defRPr/>
              </a:pPr>
              <a:t>14</a:t>
            </a:fld>
            <a:endParaRPr lang="ja-JP" altLang="en-US" sz="1800" dirty="0"/>
          </a:p>
        </p:txBody>
      </p:sp>
    </p:spTree>
    <p:extLst>
      <p:ext uri="{BB962C8B-B14F-4D97-AF65-F5344CB8AC3E}">
        <p14:creationId xmlns:p14="http://schemas.microsoft.com/office/powerpoint/2010/main" val="726953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END</a:t>
            </a:r>
            <a:endParaRPr kumimoji="1" lang="ja-JP" altLang="en-US" dirty="0"/>
          </a:p>
        </p:txBody>
      </p:sp>
      <p:sp>
        <p:nvSpPr>
          <p:cNvPr id="3" name="コンテンツ プレースホルダー 2"/>
          <p:cNvSpPr>
            <a:spLocks noGrp="1"/>
          </p:cNvSpPr>
          <p:nvPr>
            <p:ph idx="1"/>
          </p:nvPr>
        </p:nvSpPr>
        <p:spPr>
          <a:xfrm>
            <a:off x="19744" y="2527853"/>
            <a:ext cx="12172256" cy="1742222"/>
          </a:xfrm>
        </p:spPr>
        <p:txBody>
          <a:bodyPr/>
          <a:lstStyle/>
          <a:p>
            <a:pPr marL="0" indent="0" algn="ctr">
              <a:buNone/>
            </a:pPr>
            <a:r>
              <a:rPr lang="en-US" altLang="ja-JP" sz="3600" dirty="0">
                <a:latin typeface="+mn-lt"/>
              </a:rPr>
              <a:t>That all, thank you for your attention.</a:t>
            </a:r>
          </a:p>
          <a:p>
            <a:pPr marL="0" indent="0" algn="ctr">
              <a:buNone/>
            </a:pPr>
            <a:r>
              <a:rPr lang="en-US" altLang="ja-JP" sz="3600" dirty="0">
                <a:latin typeface="+mn-lt"/>
              </a:rPr>
              <a:t>Any questions or comments?</a:t>
            </a:r>
          </a:p>
          <a:p>
            <a:pPr marL="0" indent="0" algn="ctr">
              <a:buNone/>
            </a:pPr>
            <a:r>
              <a:rPr lang="en-US" altLang="ja-JP" sz="2800" dirty="0">
                <a:latin typeface="+mn-lt"/>
              </a:rPr>
              <a:t>Contact: k_kodera@met.kishou.go.jp</a:t>
            </a:r>
          </a:p>
          <a:p>
            <a:endParaRPr lang="en-US" altLang="ja-JP" dirty="0"/>
          </a:p>
          <a:p>
            <a:pPr marL="0" indent="0">
              <a:buNone/>
            </a:pP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a:t>02 March 2023</a:t>
            </a:r>
            <a:endParaRPr lang="ja-JP" altLang="en-US" dirty="0"/>
          </a:p>
        </p:txBody>
      </p:sp>
      <p:sp>
        <p:nvSpPr>
          <p:cNvPr id="5" name="フッター プレースホルダー 4"/>
          <p:cNvSpPr>
            <a:spLocks noGrp="1"/>
          </p:cNvSpPr>
          <p:nvPr>
            <p:ph type="ftr" sz="quarter" idx="11"/>
          </p:nvPr>
        </p:nvSpPr>
        <p:spPr/>
        <p:txBody>
          <a:bodyPr/>
          <a:lstStyle/>
          <a:p>
            <a:pPr>
              <a:defRPr/>
            </a:pPr>
            <a:r>
              <a:rPr lang="en-US" altLang="ja-JP" sz="1200" dirty="0"/>
              <a:t>GSICS Annual Meeting in College Park, Maryland, USA </a:t>
            </a:r>
            <a:endParaRPr lang="ja-JP" altLang="en-US" sz="1200" dirty="0"/>
          </a:p>
        </p:txBody>
      </p:sp>
      <p:sp>
        <p:nvSpPr>
          <p:cNvPr id="6" name="スライド番号プレースホルダー 5"/>
          <p:cNvSpPr>
            <a:spLocks noGrp="1"/>
          </p:cNvSpPr>
          <p:nvPr>
            <p:ph type="sldNum" sz="quarter" idx="12"/>
          </p:nvPr>
        </p:nvSpPr>
        <p:spPr/>
        <p:txBody>
          <a:bodyPr/>
          <a:lstStyle/>
          <a:p>
            <a:pPr>
              <a:defRPr/>
            </a:pPr>
            <a:fld id="{14F51097-32C8-4C75-8994-ACA15410FFEE}" type="slidenum">
              <a:rPr lang="ja-JP" altLang="en-US" sz="1800" smtClean="0"/>
              <a:pPr>
                <a:defRPr/>
              </a:pPr>
              <a:t>15</a:t>
            </a:fld>
            <a:endParaRPr lang="ja-JP" altLang="en-US" dirty="0"/>
          </a:p>
        </p:txBody>
      </p:sp>
    </p:spTree>
    <p:extLst>
      <p:ext uri="{BB962C8B-B14F-4D97-AF65-F5344CB8AC3E}">
        <p14:creationId xmlns:p14="http://schemas.microsoft.com/office/powerpoint/2010/main" val="81014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en-US" altLang="ja-JP" dirty="0"/>
              <a:t>Backup slides</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a:t>02 March 2023</a:t>
            </a:r>
            <a:endParaRPr lang="ja-JP" altLang="en-US" dirty="0"/>
          </a:p>
        </p:txBody>
      </p:sp>
      <p:sp>
        <p:nvSpPr>
          <p:cNvPr id="6" name="スライド番号プレースホルダー 5"/>
          <p:cNvSpPr>
            <a:spLocks noGrp="1"/>
          </p:cNvSpPr>
          <p:nvPr>
            <p:ph type="sldNum" sz="quarter" idx="12"/>
          </p:nvPr>
        </p:nvSpPr>
        <p:spPr/>
        <p:txBody>
          <a:bodyPr/>
          <a:lstStyle/>
          <a:p>
            <a:pPr>
              <a:defRPr/>
            </a:pPr>
            <a:fld id="{14F51097-32C8-4C75-8994-ACA15410FFEE}" type="slidenum">
              <a:rPr lang="ja-JP" altLang="en-US" sz="1800" smtClean="0"/>
              <a:pPr>
                <a:defRPr/>
              </a:pPr>
              <a:t>16</a:t>
            </a:fld>
            <a:endParaRPr lang="ja-JP" altLang="en-US" sz="1800" dirty="0"/>
          </a:p>
        </p:txBody>
      </p:sp>
      <p:sp>
        <p:nvSpPr>
          <p:cNvPr id="8" name="フッター プレースホルダー 4"/>
          <p:cNvSpPr>
            <a:spLocks noGrp="1"/>
          </p:cNvSpPr>
          <p:nvPr>
            <p:ph type="ftr" sz="quarter" idx="11"/>
          </p:nvPr>
        </p:nvSpPr>
        <p:spPr>
          <a:xfrm>
            <a:off x="3865418" y="6363086"/>
            <a:ext cx="4152669" cy="365125"/>
          </a:xfrm>
        </p:spPr>
        <p:txBody>
          <a:bodyPr/>
          <a:lstStyle/>
          <a:p>
            <a:pPr>
              <a:defRPr/>
            </a:pPr>
            <a:r>
              <a:rPr lang="en-US" altLang="ja-JP" sz="1200" dirty="0"/>
              <a:t>GSICS Annual Meeting in College Park, Maryland, USA </a:t>
            </a:r>
            <a:endParaRPr lang="ja-JP" altLang="en-US" sz="1200" dirty="0"/>
          </a:p>
        </p:txBody>
      </p:sp>
    </p:spTree>
    <p:extLst>
      <p:ext uri="{BB962C8B-B14F-4D97-AF65-F5344CB8AC3E}">
        <p14:creationId xmlns:p14="http://schemas.microsoft.com/office/powerpoint/2010/main" val="4147239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descr="http://epksv10.naps.kishou.go.jp/~msanal13/grpD/work/R/SRF/20230111_plot/Fi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0892" y="3497638"/>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epksv10.naps.kishou.go.jp/~msanal13/grpD/work/R/SRF/20230111_plot/Fi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17" y="3494663"/>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epksv10.naps.kishou.go.jp/~msanal13/grpD/work/R/SRF/20230111_plot/Fi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43" y="978966"/>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epksv10.naps.kishou.go.jp/~msanal13/grpD/work/R/SRF/20230111_plot/Fig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6923" y="980728"/>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lang="en-US" altLang="ja-JP" dirty="0"/>
              <a:t>SRF differences (AHI8,AHI9 and NPP/VIIRS)</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a:t>02 March 2023</a:t>
            </a:r>
            <a:endParaRPr lang="ja-JP" altLang="en-US" dirty="0"/>
          </a:p>
        </p:txBody>
      </p:sp>
      <p:sp>
        <p:nvSpPr>
          <p:cNvPr id="5" name="フッター プレースホルダー 4"/>
          <p:cNvSpPr>
            <a:spLocks noGrp="1"/>
          </p:cNvSpPr>
          <p:nvPr>
            <p:ph type="ftr" sz="quarter" idx="11"/>
          </p:nvPr>
        </p:nvSpPr>
        <p:spPr/>
        <p:txBody>
          <a:bodyPr/>
          <a:lstStyle/>
          <a:p>
            <a:pPr>
              <a:defRPr/>
            </a:pPr>
            <a:r>
              <a:rPr lang="en-US" altLang="ja-JP" sz="1200" dirty="0"/>
              <a:t>GSICS Annual Meeting in College Park, Maryland, USA </a:t>
            </a:r>
            <a:endParaRPr lang="ja-JP" altLang="en-US" sz="1200" dirty="0"/>
          </a:p>
        </p:txBody>
      </p:sp>
      <p:sp>
        <p:nvSpPr>
          <p:cNvPr id="6" name="スライド番号プレースホルダー 5"/>
          <p:cNvSpPr>
            <a:spLocks noGrp="1"/>
          </p:cNvSpPr>
          <p:nvPr>
            <p:ph type="sldNum" sz="quarter" idx="12"/>
          </p:nvPr>
        </p:nvSpPr>
        <p:spPr/>
        <p:txBody>
          <a:bodyPr/>
          <a:lstStyle/>
          <a:p>
            <a:pPr>
              <a:defRPr/>
            </a:pPr>
            <a:fld id="{14F51097-32C8-4C75-8994-ACA15410FFEE}" type="slidenum">
              <a:rPr lang="ja-JP" altLang="en-US" sz="1800" smtClean="0"/>
              <a:pPr>
                <a:defRPr/>
              </a:pPr>
              <a:t>17</a:t>
            </a:fld>
            <a:endParaRPr lang="ja-JP" altLang="en-US" sz="1800" dirty="0"/>
          </a:p>
        </p:txBody>
      </p:sp>
      <p:sp>
        <p:nvSpPr>
          <p:cNvPr id="8" name="テキスト ボックス 7"/>
          <p:cNvSpPr txBox="1"/>
          <p:nvPr/>
        </p:nvSpPr>
        <p:spPr>
          <a:xfrm>
            <a:off x="10041261" y="1281937"/>
            <a:ext cx="360218" cy="307777"/>
          </a:xfrm>
          <a:prstGeom prst="rect">
            <a:avLst/>
          </a:prstGeom>
          <a:noFill/>
        </p:spPr>
        <p:txBody>
          <a:bodyPr wrap="square" rtlCol="0">
            <a:spAutoFit/>
          </a:bodyPr>
          <a:lstStyle/>
          <a:p>
            <a:r>
              <a:rPr kumimoji="1" lang="en-US" altLang="ja-JP" sz="1400" b="1" dirty="0">
                <a:solidFill>
                  <a:srgbClr val="00B050"/>
                </a:solidFill>
              </a:rPr>
              <a:t>I1</a:t>
            </a:r>
            <a:endParaRPr kumimoji="1" lang="ja-JP" altLang="en-US" sz="1400" b="1" dirty="0">
              <a:solidFill>
                <a:srgbClr val="00B050"/>
              </a:solidFill>
            </a:endParaRPr>
          </a:p>
        </p:txBody>
      </p:sp>
      <p:sp>
        <p:nvSpPr>
          <p:cNvPr id="12" name="テキスト ボックス 11"/>
          <p:cNvSpPr txBox="1"/>
          <p:nvPr/>
        </p:nvSpPr>
        <p:spPr>
          <a:xfrm>
            <a:off x="9517213" y="1281938"/>
            <a:ext cx="459392" cy="307777"/>
          </a:xfrm>
          <a:prstGeom prst="rect">
            <a:avLst/>
          </a:prstGeom>
          <a:noFill/>
        </p:spPr>
        <p:txBody>
          <a:bodyPr wrap="square" rtlCol="0">
            <a:spAutoFit/>
          </a:bodyPr>
          <a:lstStyle/>
          <a:p>
            <a:r>
              <a:rPr lang="en-US" altLang="ja-JP" sz="1400" b="1" dirty="0">
                <a:solidFill>
                  <a:srgbClr val="00B050"/>
                </a:solidFill>
              </a:rPr>
              <a:t>M5</a:t>
            </a:r>
            <a:endParaRPr kumimoji="1" lang="ja-JP" altLang="en-US" sz="1400" b="1" dirty="0">
              <a:solidFill>
                <a:srgbClr val="00B050"/>
              </a:solidFill>
            </a:endParaRPr>
          </a:p>
        </p:txBody>
      </p:sp>
      <p:sp>
        <p:nvSpPr>
          <p:cNvPr id="21" name="テキスト ボックス 20"/>
          <p:cNvSpPr txBox="1"/>
          <p:nvPr/>
        </p:nvSpPr>
        <p:spPr>
          <a:xfrm>
            <a:off x="2106746" y="3797633"/>
            <a:ext cx="716479" cy="307777"/>
          </a:xfrm>
          <a:prstGeom prst="rect">
            <a:avLst/>
          </a:prstGeom>
          <a:noFill/>
        </p:spPr>
        <p:txBody>
          <a:bodyPr wrap="square" rtlCol="0">
            <a:spAutoFit/>
          </a:bodyPr>
          <a:lstStyle/>
          <a:p>
            <a:r>
              <a:rPr lang="en-US" altLang="ja-JP" sz="1400" b="1" dirty="0">
                <a:solidFill>
                  <a:srgbClr val="00B050"/>
                </a:solidFill>
              </a:rPr>
              <a:t>M7 I2</a:t>
            </a:r>
            <a:endParaRPr kumimoji="1" lang="ja-JP" altLang="en-US" sz="1400" b="1" dirty="0">
              <a:solidFill>
                <a:srgbClr val="00B050"/>
              </a:solidFill>
            </a:endParaRPr>
          </a:p>
        </p:txBody>
      </p:sp>
      <p:sp>
        <p:nvSpPr>
          <p:cNvPr id="15" name="テキスト ボックス 14"/>
          <p:cNvSpPr txBox="1"/>
          <p:nvPr/>
        </p:nvSpPr>
        <p:spPr>
          <a:xfrm>
            <a:off x="1935321" y="1281936"/>
            <a:ext cx="459392" cy="307777"/>
          </a:xfrm>
          <a:prstGeom prst="rect">
            <a:avLst/>
          </a:prstGeom>
          <a:noFill/>
        </p:spPr>
        <p:txBody>
          <a:bodyPr wrap="square" rtlCol="0">
            <a:spAutoFit/>
          </a:bodyPr>
          <a:lstStyle/>
          <a:p>
            <a:r>
              <a:rPr lang="en-US" altLang="ja-JP" sz="1400" b="1" dirty="0">
                <a:solidFill>
                  <a:srgbClr val="00B050"/>
                </a:solidFill>
              </a:rPr>
              <a:t>M3</a:t>
            </a:r>
            <a:endParaRPr kumimoji="1" lang="ja-JP" altLang="en-US" sz="1400" b="1" dirty="0">
              <a:solidFill>
                <a:srgbClr val="00B050"/>
              </a:solidFill>
            </a:endParaRPr>
          </a:p>
        </p:txBody>
      </p:sp>
      <p:sp>
        <p:nvSpPr>
          <p:cNvPr id="16" name="テキスト ボックス 15"/>
          <p:cNvSpPr txBox="1"/>
          <p:nvPr/>
        </p:nvSpPr>
        <p:spPr>
          <a:xfrm>
            <a:off x="1330515" y="1278961"/>
            <a:ext cx="459392" cy="307777"/>
          </a:xfrm>
          <a:prstGeom prst="rect">
            <a:avLst/>
          </a:prstGeom>
          <a:noFill/>
        </p:spPr>
        <p:txBody>
          <a:bodyPr wrap="square" rtlCol="0">
            <a:spAutoFit/>
          </a:bodyPr>
          <a:lstStyle/>
          <a:p>
            <a:r>
              <a:rPr lang="en-US" altLang="ja-JP" sz="1400" b="1" dirty="0">
                <a:solidFill>
                  <a:srgbClr val="00B050"/>
                </a:solidFill>
              </a:rPr>
              <a:t>M2</a:t>
            </a:r>
            <a:endParaRPr kumimoji="1" lang="ja-JP" altLang="en-US" sz="1400" b="1" dirty="0">
              <a:solidFill>
                <a:srgbClr val="00B050"/>
              </a:solidFill>
            </a:endParaRPr>
          </a:p>
        </p:txBody>
      </p:sp>
      <p:pic>
        <p:nvPicPr>
          <p:cNvPr id="2058" name="Picture 10" descr="http://epksv10.naps.kishou.go.jp/~msanal13/grpD/work/R/SRF/20230111_plot/Fig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2725" y="3494663"/>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epksv10.naps.kishou.go.jp/~msanal13/grpD/work/R/SRF/20230111_plot/Fig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9341" y="980728"/>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5894697" y="1281936"/>
            <a:ext cx="459392" cy="307777"/>
          </a:xfrm>
          <a:prstGeom prst="rect">
            <a:avLst/>
          </a:prstGeom>
          <a:noFill/>
        </p:spPr>
        <p:txBody>
          <a:bodyPr wrap="square" rtlCol="0">
            <a:spAutoFit/>
          </a:bodyPr>
          <a:lstStyle/>
          <a:p>
            <a:r>
              <a:rPr lang="en-US" altLang="ja-JP" sz="1400" b="1" dirty="0">
                <a:solidFill>
                  <a:srgbClr val="00B050"/>
                </a:solidFill>
              </a:rPr>
              <a:t>M4</a:t>
            </a:r>
            <a:endParaRPr kumimoji="1" lang="ja-JP" altLang="en-US" sz="1400" b="1" dirty="0">
              <a:solidFill>
                <a:srgbClr val="00B050"/>
              </a:solidFill>
            </a:endParaRPr>
          </a:p>
        </p:txBody>
      </p:sp>
      <p:sp>
        <p:nvSpPr>
          <p:cNvPr id="14" name="テキスト ボックス 13"/>
          <p:cNvSpPr txBox="1"/>
          <p:nvPr/>
        </p:nvSpPr>
        <p:spPr>
          <a:xfrm>
            <a:off x="4949760" y="1281936"/>
            <a:ext cx="459392" cy="307777"/>
          </a:xfrm>
          <a:prstGeom prst="rect">
            <a:avLst/>
          </a:prstGeom>
          <a:noFill/>
        </p:spPr>
        <p:txBody>
          <a:bodyPr wrap="square" rtlCol="0">
            <a:spAutoFit/>
          </a:bodyPr>
          <a:lstStyle/>
          <a:p>
            <a:r>
              <a:rPr lang="en-US" altLang="ja-JP" sz="1400" b="1" dirty="0">
                <a:solidFill>
                  <a:srgbClr val="00B050"/>
                </a:solidFill>
              </a:rPr>
              <a:t>M3</a:t>
            </a:r>
            <a:endParaRPr kumimoji="1" lang="ja-JP" altLang="en-US" sz="1400" b="1" dirty="0">
              <a:solidFill>
                <a:srgbClr val="00B050"/>
              </a:solidFill>
            </a:endParaRPr>
          </a:p>
        </p:txBody>
      </p:sp>
      <p:sp>
        <p:nvSpPr>
          <p:cNvPr id="24" name="テキスト ボックス 23"/>
          <p:cNvSpPr txBox="1"/>
          <p:nvPr/>
        </p:nvSpPr>
        <p:spPr>
          <a:xfrm>
            <a:off x="5766301" y="3794658"/>
            <a:ext cx="1044225" cy="307777"/>
          </a:xfrm>
          <a:prstGeom prst="rect">
            <a:avLst/>
          </a:prstGeom>
          <a:noFill/>
        </p:spPr>
        <p:txBody>
          <a:bodyPr wrap="square" rtlCol="0">
            <a:spAutoFit/>
          </a:bodyPr>
          <a:lstStyle/>
          <a:p>
            <a:r>
              <a:rPr lang="en-US" altLang="ja-JP" sz="1400" b="1" dirty="0">
                <a:solidFill>
                  <a:srgbClr val="00B050"/>
                </a:solidFill>
              </a:rPr>
              <a:t>M10  I3</a:t>
            </a:r>
            <a:endParaRPr kumimoji="1" lang="ja-JP" altLang="en-US" sz="1400" b="1" dirty="0">
              <a:solidFill>
                <a:srgbClr val="00B050"/>
              </a:solidFill>
            </a:endParaRPr>
          </a:p>
        </p:txBody>
      </p:sp>
      <p:sp>
        <p:nvSpPr>
          <p:cNvPr id="28" name="テキスト ボックス 27"/>
          <p:cNvSpPr txBox="1"/>
          <p:nvPr/>
        </p:nvSpPr>
        <p:spPr>
          <a:xfrm>
            <a:off x="9700074" y="3794658"/>
            <a:ext cx="553061" cy="307777"/>
          </a:xfrm>
          <a:prstGeom prst="rect">
            <a:avLst/>
          </a:prstGeom>
          <a:noFill/>
        </p:spPr>
        <p:txBody>
          <a:bodyPr wrap="square" rtlCol="0">
            <a:spAutoFit/>
          </a:bodyPr>
          <a:lstStyle/>
          <a:p>
            <a:r>
              <a:rPr lang="en-US" altLang="ja-JP" sz="1400" b="1" dirty="0">
                <a:solidFill>
                  <a:srgbClr val="00B050"/>
                </a:solidFill>
              </a:rPr>
              <a:t>M11</a:t>
            </a:r>
            <a:endParaRPr kumimoji="1" lang="ja-JP" altLang="en-US" sz="1400" b="1" dirty="0">
              <a:solidFill>
                <a:srgbClr val="00B050"/>
              </a:solidFill>
            </a:endParaRPr>
          </a:p>
        </p:txBody>
      </p:sp>
      <p:sp>
        <p:nvSpPr>
          <p:cNvPr id="9" name="テキスト ボックス 8"/>
          <p:cNvSpPr txBox="1"/>
          <p:nvPr/>
        </p:nvSpPr>
        <p:spPr>
          <a:xfrm>
            <a:off x="2823225" y="2466016"/>
            <a:ext cx="911894" cy="584775"/>
          </a:xfrm>
          <a:prstGeom prst="rect">
            <a:avLst/>
          </a:prstGeom>
          <a:noFill/>
        </p:spPr>
        <p:txBody>
          <a:bodyPr wrap="square" rtlCol="0">
            <a:spAutoFit/>
          </a:bodyPr>
          <a:lstStyle/>
          <a:p>
            <a:pPr algn="ctr"/>
            <a:r>
              <a:rPr kumimoji="1" lang="en-US" altLang="ja-JP" dirty="0"/>
              <a:t>B01</a:t>
            </a:r>
          </a:p>
          <a:p>
            <a:pPr algn="ctr"/>
            <a:r>
              <a:rPr lang="en-US" altLang="ja-JP" sz="1400" dirty="0"/>
              <a:t>(0.47μm)</a:t>
            </a:r>
            <a:endParaRPr kumimoji="1" lang="en-US" altLang="ja-JP" sz="1400" dirty="0"/>
          </a:p>
        </p:txBody>
      </p:sp>
      <p:sp>
        <p:nvSpPr>
          <p:cNvPr id="29" name="テキスト ボックス 28"/>
          <p:cNvSpPr txBox="1"/>
          <p:nvPr/>
        </p:nvSpPr>
        <p:spPr>
          <a:xfrm>
            <a:off x="6633225" y="2466016"/>
            <a:ext cx="911894" cy="584775"/>
          </a:xfrm>
          <a:prstGeom prst="rect">
            <a:avLst/>
          </a:prstGeom>
          <a:noFill/>
        </p:spPr>
        <p:txBody>
          <a:bodyPr wrap="square" rtlCol="0">
            <a:spAutoFit/>
          </a:bodyPr>
          <a:lstStyle/>
          <a:p>
            <a:pPr algn="ctr"/>
            <a:r>
              <a:rPr kumimoji="1" lang="en-US" altLang="ja-JP" dirty="0"/>
              <a:t>B02</a:t>
            </a:r>
          </a:p>
          <a:p>
            <a:pPr algn="ctr"/>
            <a:r>
              <a:rPr lang="en-US" altLang="ja-JP" sz="1400" dirty="0"/>
              <a:t>(0.51μm)</a:t>
            </a:r>
            <a:endParaRPr kumimoji="1" lang="en-US" altLang="ja-JP" sz="1400" dirty="0"/>
          </a:p>
        </p:txBody>
      </p:sp>
      <p:sp>
        <p:nvSpPr>
          <p:cNvPr id="30" name="テキスト ボックス 29"/>
          <p:cNvSpPr txBox="1"/>
          <p:nvPr/>
        </p:nvSpPr>
        <p:spPr>
          <a:xfrm>
            <a:off x="10536597" y="2466016"/>
            <a:ext cx="911894" cy="584775"/>
          </a:xfrm>
          <a:prstGeom prst="rect">
            <a:avLst/>
          </a:prstGeom>
          <a:noFill/>
        </p:spPr>
        <p:txBody>
          <a:bodyPr wrap="square" rtlCol="0">
            <a:spAutoFit/>
          </a:bodyPr>
          <a:lstStyle/>
          <a:p>
            <a:pPr algn="ctr"/>
            <a:r>
              <a:rPr kumimoji="1" lang="en-US" altLang="ja-JP" dirty="0"/>
              <a:t>B03</a:t>
            </a:r>
          </a:p>
          <a:p>
            <a:pPr algn="ctr"/>
            <a:r>
              <a:rPr lang="en-US" altLang="ja-JP" sz="1400" dirty="0"/>
              <a:t>(0.64μm)</a:t>
            </a:r>
            <a:endParaRPr kumimoji="1" lang="en-US" altLang="ja-JP" sz="1400" dirty="0"/>
          </a:p>
        </p:txBody>
      </p:sp>
      <p:sp>
        <p:nvSpPr>
          <p:cNvPr id="31" name="テキスト ボックス 30"/>
          <p:cNvSpPr txBox="1"/>
          <p:nvPr/>
        </p:nvSpPr>
        <p:spPr>
          <a:xfrm>
            <a:off x="2823225" y="4979951"/>
            <a:ext cx="911894" cy="584775"/>
          </a:xfrm>
          <a:prstGeom prst="rect">
            <a:avLst/>
          </a:prstGeom>
          <a:noFill/>
        </p:spPr>
        <p:txBody>
          <a:bodyPr wrap="square" rtlCol="0">
            <a:spAutoFit/>
          </a:bodyPr>
          <a:lstStyle/>
          <a:p>
            <a:pPr algn="ctr"/>
            <a:r>
              <a:rPr kumimoji="1" lang="en-US" altLang="ja-JP" dirty="0"/>
              <a:t>B04</a:t>
            </a:r>
          </a:p>
          <a:p>
            <a:pPr algn="ctr"/>
            <a:r>
              <a:rPr lang="en-US" altLang="ja-JP" sz="1400" dirty="0"/>
              <a:t>(0.86μm)</a:t>
            </a:r>
            <a:endParaRPr kumimoji="1" lang="en-US" altLang="ja-JP" sz="1400" dirty="0"/>
          </a:p>
        </p:txBody>
      </p:sp>
      <p:sp>
        <p:nvSpPr>
          <p:cNvPr id="32" name="テキスト ボックス 31"/>
          <p:cNvSpPr txBox="1"/>
          <p:nvPr/>
        </p:nvSpPr>
        <p:spPr>
          <a:xfrm>
            <a:off x="6735646" y="4979951"/>
            <a:ext cx="911894" cy="584775"/>
          </a:xfrm>
          <a:prstGeom prst="rect">
            <a:avLst/>
          </a:prstGeom>
          <a:noFill/>
        </p:spPr>
        <p:txBody>
          <a:bodyPr wrap="square" rtlCol="0">
            <a:spAutoFit/>
          </a:bodyPr>
          <a:lstStyle/>
          <a:p>
            <a:pPr algn="ctr"/>
            <a:r>
              <a:rPr kumimoji="1" lang="en-US" altLang="ja-JP" dirty="0"/>
              <a:t>B05</a:t>
            </a:r>
          </a:p>
          <a:p>
            <a:pPr algn="ctr"/>
            <a:r>
              <a:rPr lang="en-US" altLang="ja-JP" sz="1400" dirty="0"/>
              <a:t>(1.6μm)</a:t>
            </a:r>
            <a:endParaRPr kumimoji="1" lang="en-US" altLang="ja-JP" sz="1400" dirty="0"/>
          </a:p>
        </p:txBody>
      </p:sp>
      <p:sp>
        <p:nvSpPr>
          <p:cNvPr id="33" name="テキスト ボックス 32"/>
          <p:cNvSpPr txBox="1"/>
          <p:nvPr/>
        </p:nvSpPr>
        <p:spPr>
          <a:xfrm>
            <a:off x="10536597" y="4979950"/>
            <a:ext cx="911894" cy="584775"/>
          </a:xfrm>
          <a:prstGeom prst="rect">
            <a:avLst/>
          </a:prstGeom>
          <a:noFill/>
        </p:spPr>
        <p:txBody>
          <a:bodyPr wrap="square" rtlCol="0">
            <a:spAutoFit/>
          </a:bodyPr>
          <a:lstStyle/>
          <a:p>
            <a:pPr algn="ctr"/>
            <a:r>
              <a:rPr kumimoji="1" lang="en-US" altLang="ja-JP" dirty="0"/>
              <a:t>B06</a:t>
            </a:r>
          </a:p>
          <a:p>
            <a:pPr algn="ctr"/>
            <a:r>
              <a:rPr lang="en-US" altLang="ja-JP" sz="1400" dirty="0"/>
              <a:t>(2.3μm)</a:t>
            </a:r>
            <a:endParaRPr kumimoji="1" lang="en-US" altLang="ja-JP" sz="1400" dirty="0"/>
          </a:p>
        </p:txBody>
      </p:sp>
    </p:spTree>
    <p:extLst>
      <p:ext uri="{BB962C8B-B14F-4D97-AF65-F5344CB8AC3E}">
        <p14:creationId xmlns:p14="http://schemas.microsoft.com/office/powerpoint/2010/main" val="2586508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C8ED74-A299-B72D-C57F-B3DAE0F13DBB}"/>
              </a:ext>
            </a:extLst>
          </p:cNvPr>
          <p:cNvSpPr>
            <a:spLocks noGrp="1"/>
          </p:cNvSpPr>
          <p:nvPr>
            <p:ph type="title"/>
          </p:nvPr>
        </p:nvSpPr>
        <p:spPr>
          <a:xfrm>
            <a:off x="19744" y="223657"/>
            <a:ext cx="10972800" cy="729912"/>
          </a:xfrm>
        </p:spPr>
        <p:txBody>
          <a:bodyPr/>
          <a:lstStyle/>
          <a:p>
            <a:r>
              <a:rPr lang="en-US" altLang="ja-JP" sz="3200" dirty="0"/>
              <a:t>AHI9 biases Comparison by Ray-matching and DCC methods</a:t>
            </a:r>
            <a:endParaRPr kumimoji="1" lang="ja-JP" altLang="en-US" sz="2000" dirty="0"/>
          </a:p>
        </p:txBody>
      </p:sp>
      <p:sp>
        <p:nvSpPr>
          <p:cNvPr id="4" name="日付プレースホルダー 3">
            <a:extLst>
              <a:ext uri="{FF2B5EF4-FFF2-40B4-BE49-F238E27FC236}">
                <a16:creationId xmlns:a16="http://schemas.microsoft.com/office/drawing/2014/main" id="{73B98A7A-0B42-0D97-2CDF-079C0372E391}"/>
              </a:ext>
            </a:extLst>
          </p:cNvPr>
          <p:cNvSpPr>
            <a:spLocks noGrp="1"/>
          </p:cNvSpPr>
          <p:nvPr>
            <p:ph type="dt" sz="half" idx="10"/>
          </p:nvPr>
        </p:nvSpPr>
        <p:spPr/>
        <p:txBody>
          <a:bodyPr/>
          <a:lstStyle/>
          <a:p>
            <a:pPr>
              <a:defRPr/>
            </a:pPr>
            <a:r>
              <a:rPr lang="en-US" altLang="ja-JP"/>
              <a:t>02 March 2023</a:t>
            </a:r>
            <a:endParaRPr lang="ja-JP" altLang="en-US" dirty="0"/>
          </a:p>
        </p:txBody>
      </p:sp>
      <p:sp>
        <p:nvSpPr>
          <p:cNvPr id="5" name="フッター プレースホルダー 4">
            <a:extLst>
              <a:ext uri="{FF2B5EF4-FFF2-40B4-BE49-F238E27FC236}">
                <a16:creationId xmlns:a16="http://schemas.microsoft.com/office/drawing/2014/main" id="{2A6B9473-766A-671C-54C0-C192048FC2F4}"/>
              </a:ext>
            </a:extLst>
          </p:cNvPr>
          <p:cNvSpPr>
            <a:spLocks noGrp="1"/>
          </p:cNvSpPr>
          <p:nvPr>
            <p:ph type="ftr" sz="quarter" idx="11"/>
          </p:nvPr>
        </p:nvSpPr>
        <p:spPr/>
        <p:txBody>
          <a:bodyPr/>
          <a:lstStyle/>
          <a:p>
            <a:pPr>
              <a:defRPr/>
            </a:pPr>
            <a:r>
              <a:rPr lang="en-US" altLang="ja-JP" sz="1200" dirty="0"/>
              <a:t>GSICS Annual Meeting in College Park, Maryland, USA </a:t>
            </a:r>
            <a:endParaRPr lang="ja-JP" altLang="en-US" sz="1200" dirty="0"/>
          </a:p>
        </p:txBody>
      </p:sp>
      <p:sp>
        <p:nvSpPr>
          <p:cNvPr id="6" name="スライド番号プレースホルダー 5">
            <a:extLst>
              <a:ext uri="{FF2B5EF4-FFF2-40B4-BE49-F238E27FC236}">
                <a16:creationId xmlns:a16="http://schemas.microsoft.com/office/drawing/2014/main" id="{2C389217-D8E9-5DF1-9619-254438F826D6}"/>
              </a:ext>
            </a:extLst>
          </p:cNvPr>
          <p:cNvSpPr>
            <a:spLocks noGrp="1"/>
          </p:cNvSpPr>
          <p:nvPr>
            <p:ph type="sldNum" sz="quarter" idx="12"/>
          </p:nvPr>
        </p:nvSpPr>
        <p:spPr/>
        <p:txBody>
          <a:bodyPr/>
          <a:lstStyle/>
          <a:p>
            <a:pPr>
              <a:defRPr/>
            </a:pPr>
            <a:fld id="{14F51097-32C8-4C75-8994-ACA15410FFEE}" type="slidenum">
              <a:rPr lang="ja-JP" altLang="en-US" sz="1800" smtClean="0"/>
              <a:pPr>
                <a:defRPr/>
              </a:pPr>
              <a:t>18</a:t>
            </a:fld>
            <a:endParaRPr lang="ja-JP" altLang="en-US" sz="1800" dirty="0"/>
          </a:p>
        </p:txBody>
      </p:sp>
      <p:graphicFrame>
        <p:nvGraphicFramePr>
          <p:cNvPr id="7" name="グラフ 6">
            <a:extLst>
              <a:ext uri="{FF2B5EF4-FFF2-40B4-BE49-F238E27FC236}">
                <a16:creationId xmlns:a16="http://schemas.microsoft.com/office/drawing/2014/main" id="{B90EC769-969F-B2FC-C3D5-16198EA3B6B1}"/>
              </a:ext>
            </a:extLst>
          </p:cNvPr>
          <p:cNvGraphicFramePr>
            <a:graphicFrameLocks/>
          </p:cNvGraphicFramePr>
          <p:nvPr/>
        </p:nvGraphicFramePr>
        <p:xfrm>
          <a:off x="676935" y="1637027"/>
          <a:ext cx="3864290" cy="33314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a:extLst>
              <a:ext uri="{FF2B5EF4-FFF2-40B4-BE49-F238E27FC236}">
                <a16:creationId xmlns:a16="http://schemas.microsoft.com/office/drawing/2014/main" id="{975EB556-9540-35D4-F8AE-D738B1329B7E}"/>
              </a:ext>
            </a:extLst>
          </p:cNvPr>
          <p:cNvGraphicFramePr>
            <a:graphicFrameLocks/>
          </p:cNvGraphicFramePr>
          <p:nvPr/>
        </p:nvGraphicFramePr>
        <p:xfrm>
          <a:off x="4454918" y="1644791"/>
          <a:ext cx="3600000" cy="3529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a:extLst>
              <a:ext uri="{FF2B5EF4-FFF2-40B4-BE49-F238E27FC236}">
                <a16:creationId xmlns:a16="http://schemas.microsoft.com/office/drawing/2014/main" id="{CAC6C3FA-8B1B-776E-7C1D-24C1CA11E940}"/>
              </a:ext>
            </a:extLst>
          </p:cNvPr>
          <p:cNvGraphicFramePr>
            <a:graphicFrameLocks/>
          </p:cNvGraphicFramePr>
          <p:nvPr/>
        </p:nvGraphicFramePr>
        <p:xfrm>
          <a:off x="8054918" y="1672780"/>
          <a:ext cx="3600000" cy="3543976"/>
        </p:xfrm>
        <a:graphic>
          <a:graphicData uri="http://schemas.openxmlformats.org/drawingml/2006/chart">
            <c:chart xmlns:c="http://schemas.openxmlformats.org/drawingml/2006/chart" xmlns:r="http://schemas.openxmlformats.org/officeDocument/2006/relationships" r:id="rId4"/>
          </a:graphicData>
        </a:graphic>
      </p:graphicFrame>
      <p:sp>
        <p:nvSpPr>
          <p:cNvPr id="10" name="テキスト ボックス 9">
            <a:extLst>
              <a:ext uri="{FF2B5EF4-FFF2-40B4-BE49-F238E27FC236}">
                <a16:creationId xmlns:a16="http://schemas.microsoft.com/office/drawing/2014/main" id="{CFB02344-840E-87BC-ECAE-18201C040558}"/>
              </a:ext>
            </a:extLst>
          </p:cNvPr>
          <p:cNvSpPr txBox="1"/>
          <p:nvPr/>
        </p:nvSpPr>
        <p:spPr>
          <a:xfrm>
            <a:off x="39488" y="4722792"/>
            <a:ext cx="1353760" cy="307777"/>
          </a:xfrm>
          <a:prstGeom prst="rect">
            <a:avLst/>
          </a:prstGeom>
          <a:noFill/>
        </p:spPr>
        <p:txBody>
          <a:bodyPr wrap="square" rtlCol="0">
            <a:spAutoFit/>
          </a:bodyPr>
          <a:lstStyle/>
          <a:p>
            <a:r>
              <a:rPr lang="en-US" altLang="ja-JP" sz="1400" b="1" dirty="0">
                <a:latin typeface="+mn-lt"/>
              </a:rPr>
              <a:t>AHI9 is darker</a:t>
            </a:r>
            <a:endParaRPr kumimoji="1" lang="en-US" altLang="ja-JP" sz="1400" b="1" dirty="0">
              <a:latin typeface="+mn-lt"/>
            </a:endParaRPr>
          </a:p>
        </p:txBody>
      </p:sp>
      <p:sp>
        <p:nvSpPr>
          <p:cNvPr id="11" name="矢印: 左右 10">
            <a:extLst>
              <a:ext uri="{FF2B5EF4-FFF2-40B4-BE49-F238E27FC236}">
                <a16:creationId xmlns:a16="http://schemas.microsoft.com/office/drawing/2014/main" id="{2A8EE5A1-7ADE-9DC4-2EAF-7F5DF0365E4A}"/>
              </a:ext>
            </a:extLst>
          </p:cNvPr>
          <p:cNvSpPr/>
          <p:nvPr/>
        </p:nvSpPr>
        <p:spPr>
          <a:xfrm rot="16200000">
            <a:off x="-1053652" y="3073043"/>
            <a:ext cx="3132943" cy="276440"/>
          </a:xfrm>
          <a:prstGeom prst="leftRightArrow">
            <a:avLst/>
          </a:prstGeom>
          <a:gradFill flip="none" rotWithShape="1">
            <a:gsLst>
              <a:gs pos="9000">
                <a:schemeClr val="accent1">
                  <a:lumMod val="5000"/>
                  <a:lumOff val="95000"/>
                </a:schemeClr>
              </a:gs>
              <a:gs pos="47000">
                <a:schemeClr val="tx1">
                  <a:lumMod val="75000"/>
                  <a:lumOff val="25000"/>
                </a:schemeClr>
              </a:gs>
              <a:gs pos="75000">
                <a:schemeClr val="tx1">
                  <a:lumMod val="85000"/>
                  <a:lumOff val="15000"/>
                </a:schemeClr>
              </a:gs>
              <a:gs pos="100000">
                <a:schemeClr val="tx1"/>
              </a:gs>
            </a:gsLst>
            <a:lin ang="108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1B1C1795-53AF-54DF-0279-78AC635F5A75}"/>
              </a:ext>
            </a:extLst>
          </p:cNvPr>
          <p:cNvCxnSpPr>
            <a:cxnSpLocks/>
          </p:cNvCxnSpPr>
          <p:nvPr/>
        </p:nvCxnSpPr>
        <p:spPr>
          <a:xfrm>
            <a:off x="1338028" y="2993651"/>
            <a:ext cx="3041007" cy="0"/>
          </a:xfrm>
          <a:prstGeom prst="line">
            <a:avLst/>
          </a:prstGeom>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ACB61AAE-725A-243E-15C8-B22753BB3BB8}"/>
              </a:ext>
            </a:extLst>
          </p:cNvPr>
          <p:cNvCxnSpPr>
            <a:cxnSpLocks/>
          </p:cNvCxnSpPr>
          <p:nvPr/>
        </p:nvCxnSpPr>
        <p:spPr>
          <a:xfrm>
            <a:off x="5048892" y="3003848"/>
            <a:ext cx="2898130" cy="0"/>
          </a:xfrm>
          <a:prstGeom prst="line">
            <a:avLst/>
          </a:prstGeom>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C2CC36D6-4513-C9BA-F87F-1705CD2F07D1}"/>
              </a:ext>
            </a:extLst>
          </p:cNvPr>
          <p:cNvCxnSpPr>
            <a:cxnSpLocks/>
          </p:cNvCxnSpPr>
          <p:nvPr/>
        </p:nvCxnSpPr>
        <p:spPr>
          <a:xfrm>
            <a:off x="8660142" y="3030954"/>
            <a:ext cx="2929235" cy="0"/>
          </a:xfrm>
          <a:prstGeom prst="line">
            <a:avLst/>
          </a:prstGeom>
        </p:spPr>
        <p:style>
          <a:lnRef idx="1">
            <a:schemeClr val="dk1"/>
          </a:lnRef>
          <a:fillRef idx="0">
            <a:schemeClr val="dk1"/>
          </a:fillRef>
          <a:effectRef idx="0">
            <a:schemeClr val="dk1"/>
          </a:effectRef>
          <a:fontRef idx="minor">
            <a:schemeClr val="tx1"/>
          </a:fontRef>
        </p:style>
      </p:cxnSp>
      <p:sp>
        <p:nvSpPr>
          <p:cNvPr id="22" name="テキスト ボックス 21">
            <a:extLst>
              <a:ext uri="{FF2B5EF4-FFF2-40B4-BE49-F238E27FC236}">
                <a16:creationId xmlns:a16="http://schemas.microsoft.com/office/drawing/2014/main" id="{54AEE29D-3FFA-EEF0-B10C-AFD4858D0A80}"/>
              </a:ext>
            </a:extLst>
          </p:cNvPr>
          <p:cNvSpPr txBox="1"/>
          <p:nvPr/>
        </p:nvSpPr>
        <p:spPr>
          <a:xfrm>
            <a:off x="512819" y="5019322"/>
            <a:ext cx="11979930" cy="1200329"/>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n-lt"/>
              </a:rPr>
              <a:t>Differences between Ray-matching and DCC methods are within approximately 5%.</a:t>
            </a:r>
          </a:p>
          <a:p>
            <a:pPr marL="285750" indent="-285750">
              <a:buFont typeface="Arial" panose="020B0604020202020204" pitchFamily="34" charset="0"/>
              <a:buChar char="•"/>
            </a:pPr>
            <a:r>
              <a:rPr lang="en-US" altLang="ja-JP" dirty="0">
                <a:latin typeface="+mn-lt"/>
              </a:rPr>
              <a:t>In the point of differences between AHI9 and AHI8, Ray-matching and DCC methods are good agreement. (&lt;1%)</a:t>
            </a:r>
          </a:p>
          <a:p>
            <a:pPr marL="285750" indent="-285750">
              <a:buFont typeface="Wingdings" panose="05000000000000000000" pitchFamily="2" charset="2"/>
              <a:buChar char="Ø"/>
            </a:pPr>
            <a:r>
              <a:rPr lang="en-US" altLang="ja-JP" dirty="0">
                <a:latin typeface="+mn-lt"/>
              </a:rPr>
              <a:t>However, the AHI9 biases validated by DCC method are larger than those by Ray-matching method.</a:t>
            </a:r>
          </a:p>
          <a:p>
            <a:pPr marL="742950" lvl="1" indent="-285750">
              <a:buFont typeface="Wingdings" panose="05000000000000000000" pitchFamily="2" charset="2"/>
              <a:buChar char="Ø"/>
            </a:pPr>
            <a:r>
              <a:rPr lang="en-US" altLang="ja-JP" dirty="0">
                <a:latin typeface="+mn-lt"/>
              </a:rPr>
              <a:t>These may indicate there is room of improvement in our DCC test implementation.</a:t>
            </a:r>
          </a:p>
        </p:txBody>
      </p:sp>
      <p:sp>
        <p:nvSpPr>
          <p:cNvPr id="24" name="テキスト ボックス 23">
            <a:extLst>
              <a:ext uri="{FF2B5EF4-FFF2-40B4-BE49-F238E27FC236}">
                <a16:creationId xmlns:a16="http://schemas.microsoft.com/office/drawing/2014/main" id="{6DDFC6CB-F15E-1956-76B8-FBE0DFCE63CC}"/>
              </a:ext>
            </a:extLst>
          </p:cNvPr>
          <p:cNvSpPr txBox="1"/>
          <p:nvPr/>
        </p:nvSpPr>
        <p:spPr>
          <a:xfrm>
            <a:off x="1349716" y="1330669"/>
            <a:ext cx="3039036" cy="369332"/>
          </a:xfrm>
          <a:prstGeom prst="rect">
            <a:avLst/>
          </a:prstGeom>
          <a:solidFill>
            <a:schemeClr val="bg1">
              <a:lumMod val="85000"/>
            </a:schemeClr>
          </a:solidFill>
        </p:spPr>
        <p:txBody>
          <a:bodyPr wrap="square" rtlCol="0">
            <a:spAutoFit/>
          </a:bodyPr>
          <a:lstStyle/>
          <a:p>
            <a:pPr algn="ctr"/>
            <a:r>
              <a:rPr lang="en-US" altLang="ja-JP" dirty="0">
                <a:latin typeface="+mn-lt"/>
              </a:rPr>
              <a:t>A</a:t>
            </a:r>
            <a:r>
              <a:rPr kumimoji="1" lang="en-US" altLang="ja-JP" dirty="0">
                <a:latin typeface="+mn-lt"/>
              </a:rPr>
              <a:t>gainst </a:t>
            </a:r>
            <a:r>
              <a:rPr kumimoji="1" lang="en-US" altLang="ja-JP" dirty="0">
                <a:solidFill>
                  <a:schemeClr val="accent5"/>
                </a:solidFill>
                <a:latin typeface="+mn-lt"/>
              </a:rPr>
              <a:t>N20</a:t>
            </a:r>
            <a:endParaRPr kumimoji="1" lang="ja-JP" altLang="en-US" dirty="0">
              <a:solidFill>
                <a:schemeClr val="accent5"/>
              </a:solidFill>
              <a:latin typeface="+mn-lt"/>
            </a:endParaRPr>
          </a:p>
        </p:txBody>
      </p:sp>
      <p:sp>
        <p:nvSpPr>
          <p:cNvPr id="25" name="テキスト ボックス 24">
            <a:extLst>
              <a:ext uri="{FF2B5EF4-FFF2-40B4-BE49-F238E27FC236}">
                <a16:creationId xmlns:a16="http://schemas.microsoft.com/office/drawing/2014/main" id="{20748C15-837B-7C6F-7250-1BF2C4E15ADB}"/>
              </a:ext>
            </a:extLst>
          </p:cNvPr>
          <p:cNvSpPr txBox="1"/>
          <p:nvPr/>
        </p:nvSpPr>
        <p:spPr>
          <a:xfrm>
            <a:off x="5048892" y="1340465"/>
            <a:ext cx="3039036" cy="369332"/>
          </a:xfrm>
          <a:prstGeom prst="rect">
            <a:avLst/>
          </a:prstGeom>
          <a:solidFill>
            <a:schemeClr val="bg1">
              <a:lumMod val="85000"/>
            </a:schemeClr>
          </a:solidFill>
        </p:spPr>
        <p:txBody>
          <a:bodyPr wrap="square" rtlCol="0">
            <a:spAutoFit/>
          </a:bodyPr>
          <a:lstStyle/>
          <a:p>
            <a:pPr algn="ctr"/>
            <a:r>
              <a:rPr kumimoji="1" lang="en-US" altLang="ja-JP" dirty="0">
                <a:latin typeface="+mn-lt"/>
              </a:rPr>
              <a:t>Against </a:t>
            </a:r>
            <a:r>
              <a:rPr kumimoji="1" lang="en-US" altLang="ja-JP" dirty="0">
                <a:solidFill>
                  <a:srgbClr val="00B050"/>
                </a:solidFill>
                <a:latin typeface="+mn-lt"/>
              </a:rPr>
              <a:t>SNPP</a:t>
            </a:r>
            <a:endParaRPr kumimoji="1" lang="ja-JP" altLang="en-US" dirty="0">
              <a:solidFill>
                <a:srgbClr val="00B050"/>
              </a:solidFill>
              <a:latin typeface="+mn-lt"/>
            </a:endParaRPr>
          </a:p>
        </p:txBody>
      </p:sp>
      <p:sp>
        <p:nvSpPr>
          <p:cNvPr id="26" name="テキスト ボックス 25">
            <a:extLst>
              <a:ext uri="{FF2B5EF4-FFF2-40B4-BE49-F238E27FC236}">
                <a16:creationId xmlns:a16="http://schemas.microsoft.com/office/drawing/2014/main" id="{7FE1C787-EA33-C403-67E4-767EC380F031}"/>
              </a:ext>
            </a:extLst>
          </p:cNvPr>
          <p:cNvSpPr txBox="1"/>
          <p:nvPr/>
        </p:nvSpPr>
        <p:spPr>
          <a:xfrm>
            <a:off x="8577500" y="1350261"/>
            <a:ext cx="3039036" cy="369332"/>
          </a:xfrm>
          <a:prstGeom prst="rect">
            <a:avLst/>
          </a:prstGeom>
          <a:solidFill>
            <a:schemeClr val="bg1">
              <a:lumMod val="85000"/>
            </a:schemeClr>
          </a:solidFill>
        </p:spPr>
        <p:txBody>
          <a:bodyPr wrap="square" rtlCol="0">
            <a:spAutoFit/>
          </a:bodyPr>
          <a:lstStyle/>
          <a:p>
            <a:pPr algn="ctr"/>
            <a:r>
              <a:rPr lang="en-US" altLang="ja-JP" dirty="0">
                <a:latin typeface="+mn-lt"/>
              </a:rPr>
              <a:t>Against </a:t>
            </a:r>
            <a:r>
              <a:rPr lang="en-US" altLang="ja-JP" dirty="0">
                <a:solidFill>
                  <a:srgbClr val="0052F6"/>
                </a:solidFill>
                <a:latin typeface="+mn-lt"/>
              </a:rPr>
              <a:t>AHI8</a:t>
            </a:r>
            <a:endParaRPr kumimoji="1" lang="ja-JP" altLang="en-US" dirty="0">
              <a:solidFill>
                <a:srgbClr val="0052F6"/>
              </a:solidFill>
              <a:latin typeface="+mn-lt"/>
            </a:endParaRPr>
          </a:p>
        </p:txBody>
      </p:sp>
      <p:sp>
        <p:nvSpPr>
          <p:cNvPr id="27" name="正方形/長方形 26">
            <a:extLst>
              <a:ext uri="{FF2B5EF4-FFF2-40B4-BE49-F238E27FC236}">
                <a16:creationId xmlns:a16="http://schemas.microsoft.com/office/drawing/2014/main" id="{F05BAC6B-036E-23C1-AE59-0197ACF39B28}"/>
              </a:ext>
            </a:extLst>
          </p:cNvPr>
          <p:cNvSpPr/>
          <p:nvPr/>
        </p:nvSpPr>
        <p:spPr>
          <a:xfrm>
            <a:off x="11109669" y="1101039"/>
            <a:ext cx="1029449" cy="307777"/>
          </a:xfrm>
          <a:prstGeom prst="rect">
            <a:avLst/>
          </a:prstGeom>
        </p:spPr>
        <p:txBody>
          <a:bodyPr wrap="none">
            <a:spAutoFit/>
          </a:bodyPr>
          <a:lstStyle/>
          <a:p>
            <a:r>
              <a:rPr lang="en-US" altLang="ja-JP" sz="1400" dirty="0">
                <a:latin typeface="+mn-lt"/>
              </a:rPr>
              <a:t>In Oct,2022</a:t>
            </a:r>
            <a:endParaRPr lang="ja-JP" altLang="en-US" sz="1400" dirty="0">
              <a:latin typeface="+mn-lt"/>
            </a:endParaRPr>
          </a:p>
        </p:txBody>
      </p:sp>
      <p:sp>
        <p:nvSpPr>
          <p:cNvPr id="12" name="テキスト ボックス 11">
            <a:extLst>
              <a:ext uri="{FF2B5EF4-FFF2-40B4-BE49-F238E27FC236}">
                <a16:creationId xmlns:a16="http://schemas.microsoft.com/office/drawing/2014/main" id="{FAC8A5D9-5E83-83DC-C94B-D4D5C855CF6D}"/>
              </a:ext>
            </a:extLst>
          </p:cNvPr>
          <p:cNvSpPr txBox="1"/>
          <p:nvPr/>
        </p:nvSpPr>
        <p:spPr>
          <a:xfrm>
            <a:off x="19744" y="1359490"/>
            <a:ext cx="1353760" cy="307777"/>
          </a:xfrm>
          <a:prstGeom prst="rect">
            <a:avLst/>
          </a:prstGeom>
          <a:noFill/>
        </p:spPr>
        <p:txBody>
          <a:bodyPr wrap="square" rtlCol="0">
            <a:spAutoFit/>
          </a:bodyPr>
          <a:lstStyle/>
          <a:p>
            <a:r>
              <a:rPr lang="en-US" altLang="ja-JP" sz="1400" b="1" dirty="0">
                <a:latin typeface="+mn-lt"/>
              </a:rPr>
              <a:t>AHI9 is Brighter</a:t>
            </a:r>
            <a:endParaRPr kumimoji="1" lang="en-US" altLang="ja-JP" sz="1400" b="1" dirty="0">
              <a:latin typeface="+mn-lt"/>
            </a:endParaRPr>
          </a:p>
        </p:txBody>
      </p:sp>
    </p:spTree>
    <p:extLst>
      <p:ext uri="{BB962C8B-B14F-4D97-AF65-F5344CB8AC3E}">
        <p14:creationId xmlns:p14="http://schemas.microsoft.com/office/powerpoint/2010/main" val="1113579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D14319-5DCB-29ED-B942-F73941E47D17}"/>
              </a:ext>
            </a:extLst>
          </p:cNvPr>
          <p:cNvSpPr>
            <a:spLocks noGrp="1"/>
          </p:cNvSpPr>
          <p:nvPr>
            <p:ph type="title"/>
          </p:nvPr>
        </p:nvSpPr>
        <p:spPr/>
        <p:txBody>
          <a:bodyPr/>
          <a:lstStyle/>
          <a:p>
            <a:r>
              <a:rPr kumimoji="1" lang="en-US" altLang="ja-JP" dirty="0"/>
              <a:t>JMA Ray-matching criteria Table</a:t>
            </a:r>
            <a:endParaRPr kumimoji="1" lang="ja-JP" altLang="en-US" dirty="0"/>
          </a:p>
        </p:txBody>
      </p:sp>
      <p:graphicFrame>
        <p:nvGraphicFramePr>
          <p:cNvPr id="5" name="Table 3">
            <a:extLst>
              <a:ext uri="{FF2B5EF4-FFF2-40B4-BE49-F238E27FC236}">
                <a16:creationId xmlns:a16="http://schemas.microsoft.com/office/drawing/2014/main" id="{28C6776D-0C98-8818-2D0F-D191AF64DCF6}"/>
              </a:ext>
            </a:extLst>
          </p:cNvPr>
          <p:cNvGraphicFramePr>
            <a:graphicFrameLocks noGrp="1"/>
          </p:cNvGraphicFramePr>
          <p:nvPr/>
        </p:nvGraphicFramePr>
        <p:xfrm>
          <a:off x="2734004" y="1188780"/>
          <a:ext cx="7819697" cy="5583096"/>
        </p:xfrm>
        <a:graphic>
          <a:graphicData uri="http://schemas.openxmlformats.org/drawingml/2006/table">
            <a:tbl>
              <a:tblPr firstRow="1" bandRow="1">
                <a:tableStyleId>{5C22544A-7EE6-4342-B048-85BDC9FD1C3A}</a:tableStyleId>
              </a:tblPr>
              <a:tblGrid>
                <a:gridCol w="3623188">
                  <a:extLst>
                    <a:ext uri="{9D8B030D-6E8A-4147-A177-3AD203B41FA5}">
                      <a16:colId xmlns:a16="http://schemas.microsoft.com/office/drawing/2014/main" val="1303845962"/>
                    </a:ext>
                  </a:extLst>
                </a:gridCol>
                <a:gridCol w="4196509">
                  <a:extLst>
                    <a:ext uri="{9D8B030D-6E8A-4147-A177-3AD203B41FA5}">
                      <a16:colId xmlns:a16="http://schemas.microsoft.com/office/drawing/2014/main" val="4000015162"/>
                    </a:ext>
                  </a:extLst>
                </a:gridCol>
              </a:tblGrid>
              <a:tr h="292354">
                <a:tc>
                  <a:txBody>
                    <a:bodyPr/>
                    <a:lstStyle/>
                    <a:p>
                      <a:r>
                        <a:rPr lang="en-US" sz="1400" dirty="0"/>
                        <a:t>Ray-Matching criteria</a:t>
                      </a:r>
                    </a:p>
                  </a:txBody>
                  <a:tcPr/>
                </a:tc>
                <a:tc>
                  <a:txBody>
                    <a:bodyPr/>
                    <a:lstStyle/>
                    <a:p>
                      <a:r>
                        <a:rPr lang="en-US" sz="1400" dirty="0"/>
                        <a:t>Ray-Matching threshold</a:t>
                      </a:r>
                    </a:p>
                  </a:txBody>
                  <a:tcPr/>
                </a:tc>
                <a:extLst>
                  <a:ext uri="{0D108BD9-81ED-4DB2-BD59-A6C34878D82A}">
                    <a16:rowId xmlns:a16="http://schemas.microsoft.com/office/drawing/2014/main" val="1126055469"/>
                  </a:ext>
                </a:extLst>
              </a:tr>
              <a:tr h="292354">
                <a:tc>
                  <a:txBody>
                    <a:bodyPr/>
                    <a:lstStyle/>
                    <a:p>
                      <a:r>
                        <a:rPr lang="en-US" sz="1400" dirty="0"/>
                        <a:t>Monitored sensor</a:t>
                      </a:r>
                    </a:p>
                  </a:txBody>
                  <a:tcPr/>
                </a:tc>
                <a:tc>
                  <a:txBody>
                    <a:bodyPr/>
                    <a:lstStyle/>
                    <a:p>
                      <a:r>
                        <a:rPr lang="en-US" sz="1400" b="0" dirty="0">
                          <a:solidFill>
                            <a:schemeClr val="tx1"/>
                          </a:solidFill>
                        </a:rPr>
                        <a:t>Himawari8 and Himawari9 / AHI </a:t>
                      </a:r>
                    </a:p>
                  </a:txBody>
                  <a:tcPr/>
                </a:tc>
                <a:extLst>
                  <a:ext uri="{0D108BD9-81ED-4DB2-BD59-A6C34878D82A}">
                    <a16:rowId xmlns:a16="http://schemas.microsoft.com/office/drawing/2014/main" val="165200264"/>
                  </a:ext>
                </a:extLst>
              </a:tr>
              <a:tr h="292354">
                <a:tc>
                  <a:txBody>
                    <a:bodyPr/>
                    <a:lstStyle/>
                    <a:p>
                      <a:r>
                        <a:rPr lang="en-US" sz="1400" dirty="0"/>
                        <a:t>Reference sensor and version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0" dirty="0">
                          <a:solidFill>
                            <a:schemeClr val="tx1"/>
                          </a:solidFill>
                        </a:rPr>
                        <a:t>SNPP and NOAA20 / VIIRS NOAA</a:t>
                      </a:r>
                    </a:p>
                  </a:txBody>
                  <a:tcPr/>
                </a:tc>
                <a:extLst>
                  <a:ext uri="{0D108BD9-81ED-4DB2-BD59-A6C34878D82A}">
                    <a16:rowId xmlns:a16="http://schemas.microsoft.com/office/drawing/2014/main" val="1541521266"/>
                  </a:ext>
                </a:extLst>
              </a:tr>
              <a:tr h="292354">
                <a:tc>
                  <a:txBody>
                    <a:bodyPr/>
                    <a:lstStyle/>
                    <a:p>
                      <a:r>
                        <a:rPr lang="en-US" sz="1400" dirty="0"/>
                        <a:t>Radiance or reflectance pair regression</a:t>
                      </a:r>
                    </a:p>
                  </a:txBody>
                  <a:tcPr/>
                </a:tc>
                <a:tc>
                  <a:txBody>
                    <a:bodyPr/>
                    <a:lstStyle/>
                    <a:p>
                      <a:r>
                        <a:rPr lang="en-US" sz="1400" b="0" dirty="0">
                          <a:solidFill>
                            <a:schemeClr val="tx1"/>
                          </a:solidFill>
                        </a:rPr>
                        <a:t>Reflectance</a:t>
                      </a:r>
                    </a:p>
                  </a:txBody>
                  <a:tcPr/>
                </a:tc>
                <a:extLst>
                  <a:ext uri="{0D108BD9-81ED-4DB2-BD59-A6C34878D82A}">
                    <a16:rowId xmlns:a16="http://schemas.microsoft.com/office/drawing/2014/main" val="4118412863"/>
                  </a:ext>
                </a:extLst>
              </a:tr>
              <a:tr h="701648">
                <a:tc>
                  <a:txBody>
                    <a:bodyPr/>
                    <a:lstStyle/>
                    <a:p>
                      <a:r>
                        <a:rPr lang="en-US" sz="1400"/>
                        <a:t>SBAF</a:t>
                      </a:r>
                      <a:endParaRPr lang="en-US" sz="1400" dirty="0"/>
                    </a:p>
                  </a:txBody>
                  <a:tcPr/>
                </a:tc>
                <a:tc>
                  <a:txBody>
                    <a:bodyPr/>
                    <a:lstStyle/>
                    <a:p>
                      <a:r>
                        <a:rPr lang="en-US" sz="1400" b="0" dirty="0">
                          <a:solidFill>
                            <a:schemeClr val="tx1"/>
                          </a:solidFill>
                        </a:rPr>
                        <a:t>SCIAMACHY 1st order fit ( for AHI B01~B05)</a:t>
                      </a:r>
                    </a:p>
                    <a:p>
                      <a:r>
                        <a:rPr lang="en-US" sz="1400" b="0" dirty="0">
                          <a:solidFill>
                            <a:schemeClr val="tx1"/>
                          </a:solidFill>
                        </a:rPr>
                        <a:t>Radiative transfer model ( for AHI B06 )</a:t>
                      </a:r>
                    </a:p>
                    <a:p>
                      <a:r>
                        <a:rPr lang="en-US" sz="1400" b="0" dirty="0">
                          <a:solidFill>
                            <a:srgbClr val="3333FF"/>
                          </a:solidFill>
                        </a:rPr>
                        <a:t>*Under</a:t>
                      </a:r>
                      <a:r>
                        <a:rPr lang="en-US" sz="1400" b="0" baseline="0" dirty="0">
                          <a:solidFill>
                            <a:srgbClr val="3333FF"/>
                          </a:solidFill>
                        </a:rPr>
                        <a:t> condition of “All sky tropical ocean”</a:t>
                      </a:r>
                      <a:endParaRPr lang="en-US" sz="1400" b="0" dirty="0">
                        <a:solidFill>
                          <a:srgbClr val="3333FF"/>
                        </a:solidFill>
                      </a:endParaRPr>
                    </a:p>
                  </a:txBody>
                  <a:tcPr/>
                </a:tc>
                <a:extLst>
                  <a:ext uri="{0D108BD9-81ED-4DB2-BD59-A6C34878D82A}">
                    <a16:rowId xmlns:a16="http://schemas.microsoft.com/office/drawing/2014/main" val="888257548"/>
                  </a:ext>
                </a:extLst>
              </a:tr>
              <a:tr h="292354">
                <a:tc>
                  <a:txBody>
                    <a:bodyPr/>
                    <a:lstStyle/>
                    <a:p>
                      <a:r>
                        <a:rPr lang="en-US" sz="1400" dirty="0"/>
                        <a:t>Latitude Domain</a:t>
                      </a:r>
                    </a:p>
                  </a:txBody>
                  <a:tcPr/>
                </a:tc>
                <a:tc>
                  <a:txBody>
                    <a:bodyPr/>
                    <a:lstStyle/>
                    <a:p>
                      <a:r>
                        <a:rPr lang="en-US" sz="1400" b="0" dirty="0">
                          <a:solidFill>
                            <a:schemeClr val="tx1"/>
                          </a:solidFill>
                        </a:rPr>
                        <a:t>± 20° latitude of sub-satellite location</a:t>
                      </a:r>
                    </a:p>
                  </a:txBody>
                  <a:tcPr/>
                </a:tc>
                <a:extLst>
                  <a:ext uri="{0D108BD9-81ED-4DB2-BD59-A6C34878D82A}">
                    <a16:rowId xmlns:a16="http://schemas.microsoft.com/office/drawing/2014/main" val="2344807446"/>
                  </a:ext>
                </a:extLst>
              </a:tr>
              <a:tr h="292354">
                <a:tc>
                  <a:txBody>
                    <a:bodyPr/>
                    <a:lstStyle/>
                    <a:p>
                      <a:r>
                        <a:rPr lang="en-US" sz="1400" dirty="0"/>
                        <a:t>Longitude Domain</a:t>
                      </a:r>
                    </a:p>
                  </a:txBody>
                  <a:tcPr/>
                </a:tc>
                <a:tc>
                  <a:txBody>
                    <a:bodyPr/>
                    <a:lstStyle/>
                    <a:p>
                      <a:r>
                        <a:rPr lang="en-US" sz="1400" b="0" dirty="0">
                          <a:solidFill>
                            <a:schemeClr val="tx1"/>
                          </a:solidFill>
                        </a:rPr>
                        <a:t>± 20° longitude of sub-satellite location</a:t>
                      </a:r>
                    </a:p>
                  </a:txBody>
                  <a:tcPr/>
                </a:tc>
                <a:extLst>
                  <a:ext uri="{0D108BD9-81ED-4DB2-BD59-A6C34878D82A}">
                    <a16:rowId xmlns:a16="http://schemas.microsoft.com/office/drawing/2014/main" val="978160345"/>
                  </a:ext>
                </a:extLst>
              </a:tr>
              <a:tr h="292354">
                <a:tc>
                  <a:txBody>
                    <a:bodyPr/>
                    <a:lstStyle/>
                    <a:p>
                      <a:r>
                        <a:rPr lang="en-US" sz="1400" dirty="0"/>
                        <a:t>Underlying surface</a:t>
                      </a:r>
                    </a:p>
                  </a:txBody>
                  <a:tcPr/>
                </a:tc>
                <a:tc>
                  <a:txBody>
                    <a:bodyPr/>
                    <a:lstStyle/>
                    <a:p>
                      <a:r>
                        <a:rPr lang="en-US" sz="1400" b="0" dirty="0">
                          <a:solidFill>
                            <a:schemeClr val="tx1"/>
                          </a:solidFill>
                        </a:rPr>
                        <a:t>Targets meeting TB &lt; 273.15K</a:t>
                      </a:r>
                    </a:p>
                  </a:txBody>
                  <a:tcPr/>
                </a:tc>
                <a:extLst>
                  <a:ext uri="{0D108BD9-81ED-4DB2-BD59-A6C34878D82A}">
                    <a16:rowId xmlns:a16="http://schemas.microsoft.com/office/drawing/2014/main" val="1891499815"/>
                  </a:ext>
                </a:extLst>
              </a:tr>
              <a:tr h="950136">
                <a:tc>
                  <a:txBody>
                    <a:bodyPr/>
                    <a:lstStyle/>
                    <a:p>
                      <a:r>
                        <a:rPr lang="en-US" sz="1400" dirty="0"/>
                        <a:t>Spatial grid resolution</a:t>
                      </a:r>
                    </a:p>
                  </a:txBody>
                  <a:tcPr/>
                </a:tc>
                <a:tc>
                  <a:txBody>
                    <a:bodyPr/>
                    <a:lstStyle/>
                    <a:p>
                      <a:r>
                        <a:rPr lang="en-US" sz="1400" b="0" dirty="0">
                          <a:solidFill>
                            <a:schemeClr val="tx1"/>
                          </a:solidFill>
                        </a:rPr>
                        <a:t>AHI 1</a:t>
                      </a:r>
                      <a:r>
                        <a:rPr lang="en-US" sz="1400" b="0" baseline="0" dirty="0">
                          <a:solidFill>
                            <a:schemeClr val="tx1"/>
                          </a:solidFill>
                        </a:rPr>
                        <a:t> pixel vs. average of VIIRS 3x3 pixels (for M band)</a:t>
                      </a:r>
                    </a:p>
                    <a:p>
                      <a:r>
                        <a:rPr lang="en-US" sz="1400" b="0" baseline="0" dirty="0">
                          <a:solidFill>
                            <a:schemeClr val="tx1"/>
                          </a:solidFill>
                        </a:rPr>
                        <a:t>AHI 1 pixel vs. average of VIIRS 5x5 pixels (for I band)  </a:t>
                      </a:r>
                      <a:r>
                        <a:rPr lang="en-US" sz="1400" b="0" dirty="0">
                          <a:solidFill>
                            <a:schemeClr val="tx1"/>
                          </a:solidFill>
                        </a:rPr>
                        <a:t> </a:t>
                      </a:r>
                    </a:p>
                    <a:p>
                      <a:r>
                        <a:rPr lang="en-US" sz="1400" b="0" dirty="0">
                          <a:solidFill>
                            <a:srgbClr val="3333FF"/>
                          </a:solidFill>
                          <a:sym typeface="Wingdings" panose="05000000000000000000" pitchFamily="2" charset="2"/>
                        </a:rPr>
                        <a:t>* </a:t>
                      </a:r>
                      <a:r>
                        <a:rPr lang="en-US" sz="1400" b="0" dirty="0">
                          <a:solidFill>
                            <a:srgbClr val="3333FF"/>
                          </a:solidFill>
                        </a:rPr>
                        <a:t>See</a:t>
                      </a:r>
                      <a:r>
                        <a:rPr lang="en-US" sz="1400" b="0" baseline="0" dirty="0">
                          <a:solidFill>
                            <a:srgbClr val="3333FF"/>
                          </a:solidFill>
                        </a:rPr>
                        <a:t> the backup slide of “Our implementation details –resolution difference-”</a:t>
                      </a:r>
                      <a:endParaRPr lang="en-US" sz="1400" b="0" dirty="0">
                        <a:solidFill>
                          <a:srgbClr val="3333FF"/>
                        </a:solidFill>
                      </a:endParaRPr>
                    </a:p>
                  </a:txBody>
                  <a:tcPr/>
                </a:tc>
                <a:extLst>
                  <a:ext uri="{0D108BD9-81ED-4DB2-BD59-A6C34878D82A}">
                    <a16:rowId xmlns:a16="http://schemas.microsoft.com/office/drawing/2014/main" val="2860398012"/>
                  </a:ext>
                </a:extLst>
              </a:tr>
              <a:tr h="701648">
                <a:tc>
                  <a:txBody>
                    <a:bodyPr/>
                    <a:lstStyle/>
                    <a:p>
                      <a:r>
                        <a:rPr lang="en-US" sz="1400" b="0" dirty="0">
                          <a:solidFill>
                            <a:schemeClr val="tx1"/>
                          </a:solidFill>
                        </a:rPr>
                        <a:t>AHI/VIIRS pixel resolution</a:t>
                      </a:r>
                    </a:p>
                  </a:txBody>
                  <a:tcPr/>
                </a:tc>
                <a:tc>
                  <a:txBody>
                    <a:bodyPr/>
                    <a:lstStyle/>
                    <a:p>
                      <a:r>
                        <a:rPr lang="en-US" sz="1400" b="0" dirty="0">
                          <a:solidFill>
                            <a:schemeClr val="tx1"/>
                          </a:solidFill>
                        </a:rPr>
                        <a:t>2km / 0.75km(M) or 0.375km(I)</a:t>
                      </a:r>
                    </a:p>
                    <a:p>
                      <a:r>
                        <a:rPr lang="en-US" sz="1400" b="0" dirty="0">
                          <a:solidFill>
                            <a:srgbClr val="3333FF"/>
                          </a:solidFill>
                        </a:rPr>
                        <a:t>* We use AHI data </a:t>
                      </a:r>
                      <a:r>
                        <a:rPr lang="en-US" sz="1400" b="0" baseline="0" dirty="0">
                          <a:solidFill>
                            <a:srgbClr val="3333FF"/>
                          </a:solidFill>
                        </a:rPr>
                        <a:t>resampled to 2km resolution for All VNIR bands.</a:t>
                      </a:r>
                      <a:endParaRPr lang="en-US" sz="1400" b="0" dirty="0">
                        <a:solidFill>
                          <a:srgbClr val="3333FF"/>
                        </a:solidFill>
                      </a:endParaRPr>
                    </a:p>
                  </a:txBody>
                  <a:tcPr/>
                </a:tc>
                <a:extLst>
                  <a:ext uri="{0D108BD9-81ED-4DB2-BD59-A6C34878D82A}">
                    <a16:rowId xmlns:a16="http://schemas.microsoft.com/office/drawing/2014/main" val="2597981445"/>
                  </a:ext>
                </a:extLst>
              </a:tr>
              <a:tr h="292354">
                <a:tc>
                  <a:txBody>
                    <a:bodyPr/>
                    <a:lstStyle/>
                    <a:p>
                      <a:r>
                        <a:rPr lang="en-US" sz="1400" b="0" dirty="0">
                          <a:solidFill>
                            <a:schemeClr val="tx1"/>
                          </a:solidFill>
                        </a:rPr>
                        <a:t>AHI/VIIRS </a:t>
                      </a:r>
                      <a:r>
                        <a:rPr lang="en-US" altLang="ja-JP" sz="1400" b="0" dirty="0">
                          <a:solidFill>
                            <a:schemeClr val="tx1"/>
                          </a:solidFill>
                        </a:rPr>
                        <a:t>sub-sampling</a:t>
                      </a:r>
                    </a:p>
                  </a:txBody>
                  <a:tcPr/>
                </a:tc>
                <a:tc>
                  <a:txBody>
                    <a:bodyPr/>
                    <a:lstStyle/>
                    <a:p>
                      <a:r>
                        <a:rPr lang="en-US" altLang="ja-JP" sz="1400" b="0" dirty="0">
                          <a:solidFill>
                            <a:schemeClr val="tx1"/>
                          </a:solidFill>
                        </a:rPr>
                        <a:t>2km / 0.75km(M) or 0.375km(I)</a:t>
                      </a:r>
                    </a:p>
                  </a:txBody>
                  <a:tcPr/>
                </a:tc>
                <a:extLst>
                  <a:ext uri="{0D108BD9-81ED-4DB2-BD59-A6C34878D82A}">
                    <a16:rowId xmlns:a16="http://schemas.microsoft.com/office/drawing/2014/main" val="137071031"/>
                  </a:ext>
                </a:extLst>
              </a:tr>
              <a:tr h="701648">
                <a:tc>
                  <a:txBody>
                    <a:bodyPr/>
                    <a:lstStyle/>
                    <a:p>
                      <a:r>
                        <a:rPr lang="en-US" sz="1400" b="0" dirty="0">
                          <a:solidFill>
                            <a:schemeClr val="tx1"/>
                          </a:solidFill>
                        </a:rPr>
                        <a:t>Spatial homogeneity </a:t>
                      </a:r>
                    </a:p>
                    <a:p>
                      <a:r>
                        <a:rPr lang="en-US" sz="1400" b="0" dirty="0">
                          <a:solidFill>
                            <a:schemeClr val="tx1"/>
                          </a:solidFill>
                        </a:rPr>
                        <a:t>( STDV of reflectance/Mean of reflectance ) </a:t>
                      </a:r>
                    </a:p>
                  </a:txBody>
                  <a:tcPr/>
                </a:tc>
                <a:tc>
                  <a:txBody>
                    <a:bodyPr/>
                    <a:lstStyle/>
                    <a:p>
                      <a:r>
                        <a:rPr lang="en-US" sz="1400" b="0" dirty="0">
                          <a:solidFill>
                            <a:schemeClr val="tx1"/>
                          </a:solidFill>
                        </a:rPr>
                        <a:t>&lt;</a:t>
                      </a:r>
                      <a:r>
                        <a:rPr lang="ja-JP" altLang="en-US" sz="1400" b="0" dirty="0">
                          <a:solidFill>
                            <a:schemeClr val="tx1"/>
                          </a:solidFill>
                        </a:rPr>
                        <a:t> </a:t>
                      </a:r>
                      <a:r>
                        <a:rPr lang="en-US" sz="1400" b="0" dirty="0">
                          <a:solidFill>
                            <a:schemeClr val="tx1"/>
                          </a:solidFill>
                        </a:rPr>
                        <a:t>5%</a:t>
                      </a:r>
                    </a:p>
                    <a:p>
                      <a:r>
                        <a:rPr lang="en-US" sz="1400" b="0" dirty="0">
                          <a:solidFill>
                            <a:srgbClr val="3333FF"/>
                          </a:solidFill>
                          <a:sym typeface="Wingdings" panose="05000000000000000000" pitchFamily="2" charset="2"/>
                        </a:rPr>
                        <a:t>* </a:t>
                      </a:r>
                      <a:r>
                        <a:rPr lang="en-US" altLang="ja-JP" sz="1400" b="0" dirty="0">
                          <a:solidFill>
                            <a:srgbClr val="3333FF"/>
                          </a:solidFill>
                        </a:rPr>
                        <a:t>See</a:t>
                      </a:r>
                      <a:r>
                        <a:rPr lang="en-US" altLang="ja-JP" sz="1400" b="0" baseline="0" dirty="0">
                          <a:solidFill>
                            <a:srgbClr val="3333FF"/>
                          </a:solidFill>
                        </a:rPr>
                        <a:t> the backup slide of “Our implementation details –</a:t>
                      </a:r>
                      <a:r>
                        <a:rPr lang="en-US" sz="1400" b="0" dirty="0">
                          <a:solidFill>
                            <a:srgbClr val="3333FF"/>
                          </a:solidFill>
                          <a:sym typeface="Wingdings" panose="05000000000000000000" pitchFamily="2" charset="2"/>
                        </a:rPr>
                        <a:t>spatial</a:t>
                      </a:r>
                      <a:r>
                        <a:rPr lang="en-US" sz="1400" b="0" baseline="0" dirty="0">
                          <a:solidFill>
                            <a:srgbClr val="3333FF"/>
                          </a:solidFill>
                          <a:sym typeface="Wingdings" panose="05000000000000000000" pitchFamily="2" charset="2"/>
                        </a:rPr>
                        <a:t> homogeneity-</a:t>
                      </a:r>
                      <a:r>
                        <a:rPr lang="en-US" sz="1400" b="0" dirty="0">
                          <a:solidFill>
                            <a:srgbClr val="3333FF"/>
                          </a:solidFill>
                          <a:sym typeface="Wingdings" panose="05000000000000000000" pitchFamily="2" charset="2"/>
                        </a:rPr>
                        <a:t>” slide. </a:t>
                      </a:r>
                      <a:endParaRPr lang="en-US" sz="1400" b="0" dirty="0">
                        <a:solidFill>
                          <a:srgbClr val="3333FF"/>
                        </a:solidFill>
                      </a:endParaRPr>
                    </a:p>
                  </a:txBody>
                  <a:tcPr/>
                </a:tc>
                <a:extLst>
                  <a:ext uri="{0D108BD9-81ED-4DB2-BD59-A6C34878D82A}">
                    <a16:rowId xmlns:a16="http://schemas.microsoft.com/office/drawing/2014/main" val="2021242377"/>
                  </a:ext>
                </a:extLst>
              </a:tr>
            </a:tbl>
          </a:graphicData>
        </a:graphic>
      </p:graphicFrame>
      <p:sp>
        <p:nvSpPr>
          <p:cNvPr id="3" name="テキスト ボックス 2"/>
          <p:cNvSpPr txBox="1"/>
          <p:nvPr/>
        </p:nvSpPr>
        <p:spPr>
          <a:xfrm>
            <a:off x="1638301" y="1188780"/>
            <a:ext cx="1533197" cy="338554"/>
          </a:xfrm>
          <a:prstGeom prst="rect">
            <a:avLst/>
          </a:prstGeom>
          <a:noFill/>
        </p:spPr>
        <p:txBody>
          <a:bodyPr wrap="square" rtlCol="0">
            <a:spAutoFit/>
          </a:bodyPr>
          <a:lstStyle/>
          <a:p>
            <a:r>
              <a:rPr lang="en-US" altLang="ja-JP" sz="1600" u="sng" dirty="0"/>
              <a:t>Table A</a:t>
            </a:r>
            <a:endParaRPr lang="ja-JP" altLang="en-US" sz="1600" u="sng" dirty="0"/>
          </a:p>
        </p:txBody>
      </p:sp>
    </p:spTree>
    <p:extLst>
      <p:ext uri="{BB962C8B-B14F-4D97-AF65-F5344CB8AC3E}">
        <p14:creationId xmlns:p14="http://schemas.microsoft.com/office/powerpoint/2010/main" val="2716888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Introduction</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dirty="0"/>
              <a:t>02 March 2023</a:t>
            </a:r>
            <a:endParaRPr lang="ja-JP" altLang="en-US" dirty="0"/>
          </a:p>
        </p:txBody>
      </p:sp>
      <p:sp>
        <p:nvSpPr>
          <p:cNvPr id="5" name="フッター プレースホルダー 4"/>
          <p:cNvSpPr>
            <a:spLocks noGrp="1"/>
          </p:cNvSpPr>
          <p:nvPr>
            <p:ph type="ftr" sz="quarter" idx="11"/>
          </p:nvPr>
        </p:nvSpPr>
        <p:spPr/>
        <p:txBody>
          <a:bodyPr/>
          <a:lstStyle/>
          <a:p>
            <a:pPr>
              <a:defRPr/>
            </a:pPr>
            <a:r>
              <a:rPr lang="en-US" altLang="ja-JP" sz="1200" dirty="0"/>
              <a:t>GSICS Annual Meeting in College Park, Maryland, USA </a:t>
            </a:r>
            <a:endParaRPr lang="ja-JP" altLang="en-US" sz="1200" dirty="0"/>
          </a:p>
        </p:txBody>
      </p:sp>
      <p:sp>
        <p:nvSpPr>
          <p:cNvPr id="6" name="スライド番号プレースホルダー 5"/>
          <p:cNvSpPr>
            <a:spLocks noGrp="1"/>
          </p:cNvSpPr>
          <p:nvPr>
            <p:ph type="sldNum" sz="quarter" idx="12"/>
          </p:nvPr>
        </p:nvSpPr>
        <p:spPr/>
        <p:txBody>
          <a:bodyPr/>
          <a:lstStyle/>
          <a:p>
            <a:pPr>
              <a:defRPr/>
            </a:pPr>
            <a:fld id="{14F51097-32C8-4C75-8994-ACA15410FFEE}" type="slidenum">
              <a:rPr lang="ja-JP" altLang="en-US" sz="1800" smtClean="0"/>
              <a:pPr>
                <a:defRPr/>
              </a:pPr>
              <a:t>2</a:t>
            </a:fld>
            <a:endParaRPr lang="ja-JP" altLang="en-US" sz="1800" dirty="0"/>
          </a:p>
        </p:txBody>
      </p:sp>
      <p:pic>
        <p:nvPicPr>
          <p:cNvPr id="48" name="図 47"/>
          <p:cNvPicPr>
            <a:picLocks noChangeAspect="1"/>
          </p:cNvPicPr>
          <p:nvPr/>
        </p:nvPicPr>
        <p:blipFill>
          <a:blip r:embed="rId2"/>
          <a:stretch>
            <a:fillRect/>
          </a:stretch>
        </p:blipFill>
        <p:spPr>
          <a:xfrm>
            <a:off x="330008" y="1757391"/>
            <a:ext cx="5818408" cy="839160"/>
          </a:xfrm>
          <a:prstGeom prst="rect">
            <a:avLst/>
          </a:prstGeom>
        </p:spPr>
      </p:pic>
      <p:pic>
        <p:nvPicPr>
          <p:cNvPr id="49" name="図 48"/>
          <p:cNvPicPr>
            <a:picLocks noChangeAspect="1"/>
          </p:cNvPicPr>
          <p:nvPr/>
        </p:nvPicPr>
        <p:blipFill>
          <a:blip r:embed="rId3"/>
          <a:stretch>
            <a:fillRect/>
          </a:stretch>
        </p:blipFill>
        <p:spPr>
          <a:xfrm>
            <a:off x="6137047" y="5161985"/>
            <a:ext cx="5387443" cy="1103506"/>
          </a:xfrm>
          <a:prstGeom prst="rect">
            <a:avLst/>
          </a:prstGeom>
        </p:spPr>
      </p:pic>
      <p:sp>
        <p:nvSpPr>
          <p:cNvPr id="3" name="コンテンツ プレースホルダー 2"/>
          <p:cNvSpPr>
            <a:spLocks noGrp="1"/>
          </p:cNvSpPr>
          <p:nvPr>
            <p:ph idx="1"/>
          </p:nvPr>
        </p:nvSpPr>
        <p:spPr>
          <a:xfrm>
            <a:off x="147243" y="980728"/>
            <a:ext cx="5862305" cy="5470620"/>
          </a:xfrm>
        </p:spPr>
        <p:txBody>
          <a:bodyPr/>
          <a:lstStyle/>
          <a:p>
            <a:r>
              <a:rPr lang="en-US" altLang="ja-JP" sz="2000" dirty="0">
                <a:latin typeface="+mn-lt"/>
              </a:rPr>
              <a:t>Himawari-9/AHI started to observe as operational satellite on 13th December 2022.</a:t>
            </a:r>
          </a:p>
          <a:p>
            <a:pPr marL="0" indent="0">
              <a:buNone/>
            </a:pPr>
            <a:endParaRPr lang="en-US" altLang="ja-JP" sz="2000" dirty="0">
              <a:latin typeface="+mn-lt"/>
            </a:endParaRPr>
          </a:p>
          <a:p>
            <a:pPr marL="0" indent="0">
              <a:buNone/>
            </a:pPr>
            <a:endParaRPr lang="en-US" altLang="ja-JP" sz="1800" dirty="0">
              <a:latin typeface="+mn-lt"/>
            </a:endParaRPr>
          </a:p>
          <a:p>
            <a:endParaRPr lang="en-US" altLang="ja-JP" sz="2000" dirty="0">
              <a:latin typeface="+mn-lt"/>
            </a:endParaRPr>
          </a:p>
          <a:p>
            <a:r>
              <a:rPr lang="en-US" altLang="ja-JP" sz="2000" dirty="0">
                <a:latin typeface="+mn-lt"/>
              </a:rPr>
              <a:t>Although AHI onboard Himawari-9 has the same observation function as that onboard Himawari-8, there are slight differences due to sensors individual variability.</a:t>
            </a:r>
          </a:p>
          <a:p>
            <a:pPr lvl="1"/>
            <a:r>
              <a:rPr lang="en-US" altLang="ja-JP" sz="1800" dirty="0">
                <a:latin typeface="+mn-lt"/>
                <a:ea typeface="ＭＳ Ｐゴシック"/>
              </a:rPr>
              <a:t>E.g.) Center wavelength and shape of SRFs</a:t>
            </a:r>
            <a:endParaRPr lang="en-US" altLang="ja-JP" sz="2000" dirty="0">
              <a:latin typeface="+mn-lt"/>
              <a:ea typeface="ＭＳ Ｐゴシック" panose="020B0600070205080204" pitchFamily="34" charset="-128"/>
            </a:endParaRPr>
          </a:p>
          <a:p>
            <a:r>
              <a:rPr lang="en-US" altLang="ja-JP" sz="2000" dirty="0">
                <a:latin typeface="+mn-lt"/>
              </a:rPr>
              <a:t>Before the switchover, parallel observation of Himawari-8,9/AHI was performed. (27th Sep.</a:t>
            </a:r>
            <a:r>
              <a:rPr lang="ja-JP" altLang="en-US" sz="2000" dirty="0">
                <a:latin typeface="+mn-lt"/>
              </a:rPr>
              <a:t> </a:t>
            </a:r>
            <a:r>
              <a:rPr lang="en-US" altLang="ja-JP" sz="2000" dirty="0">
                <a:latin typeface="+mn-lt"/>
              </a:rPr>
              <a:t>to 13th Dec. 2022)</a:t>
            </a:r>
          </a:p>
          <a:p>
            <a:pPr lvl="1">
              <a:buFont typeface="Wingdings" panose="05000000000000000000" pitchFamily="2" charset="2"/>
              <a:buChar char="Ø"/>
            </a:pPr>
            <a:r>
              <a:rPr lang="en-US" altLang="ja-JP" sz="1800" dirty="0">
                <a:latin typeface="+mn-lt"/>
              </a:rPr>
              <a:t>Validations for the difference between AHI8 and AHI9 by Ray-matching and DCC methods.</a:t>
            </a:r>
          </a:p>
        </p:txBody>
      </p:sp>
      <p:pic>
        <p:nvPicPr>
          <p:cNvPr id="12" name="図 11"/>
          <p:cNvPicPr>
            <a:picLocks noChangeAspect="1"/>
          </p:cNvPicPr>
          <p:nvPr/>
        </p:nvPicPr>
        <p:blipFill>
          <a:blip r:embed="rId4"/>
          <a:stretch>
            <a:fillRect/>
          </a:stretch>
        </p:blipFill>
        <p:spPr>
          <a:xfrm>
            <a:off x="6298288" y="996215"/>
            <a:ext cx="3276139" cy="4150283"/>
          </a:xfrm>
          <a:prstGeom prst="rect">
            <a:avLst/>
          </a:prstGeom>
        </p:spPr>
      </p:pic>
      <p:pic>
        <p:nvPicPr>
          <p:cNvPr id="21" name="図 20"/>
          <p:cNvPicPr>
            <a:picLocks noChangeAspect="1"/>
          </p:cNvPicPr>
          <p:nvPr/>
        </p:nvPicPr>
        <p:blipFill>
          <a:blip r:embed="rId5"/>
          <a:stretch>
            <a:fillRect/>
          </a:stretch>
        </p:blipFill>
        <p:spPr>
          <a:xfrm>
            <a:off x="10047373" y="1072073"/>
            <a:ext cx="1411246" cy="4010907"/>
          </a:xfrm>
          <a:prstGeom prst="rect">
            <a:avLst/>
          </a:prstGeom>
        </p:spPr>
      </p:pic>
      <p:cxnSp>
        <p:nvCxnSpPr>
          <p:cNvPr id="14" name="直線矢印コネクタ 13"/>
          <p:cNvCxnSpPr/>
          <p:nvPr/>
        </p:nvCxnSpPr>
        <p:spPr>
          <a:xfrm flipH="1" flipV="1">
            <a:off x="9450200" y="1799382"/>
            <a:ext cx="597173" cy="2133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a:off x="9450200" y="2474464"/>
            <a:ext cx="597174" cy="1448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10047373" y="1482568"/>
            <a:ext cx="1411246" cy="132907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11458619" y="2012700"/>
            <a:ext cx="763841" cy="369332"/>
          </a:xfrm>
          <a:prstGeom prst="rect">
            <a:avLst/>
          </a:prstGeom>
          <a:noFill/>
        </p:spPr>
        <p:txBody>
          <a:bodyPr wrap="square" rtlCol="0">
            <a:spAutoFit/>
          </a:bodyPr>
          <a:lstStyle/>
          <a:p>
            <a:r>
              <a:rPr kumimoji="1" lang="en-US" altLang="ja-JP" b="1" dirty="0">
                <a:solidFill>
                  <a:schemeClr val="accent2"/>
                </a:solidFill>
                <a:effectLst>
                  <a:outerShdw blurRad="38100" dist="38100" dir="2700000" algn="tl">
                    <a:srgbClr val="000000">
                      <a:alpha val="43137"/>
                    </a:srgbClr>
                  </a:outerShdw>
                </a:effectLst>
              </a:rPr>
              <a:t>VNIR</a:t>
            </a:r>
            <a:endParaRPr kumimoji="1" lang="ja-JP" altLang="en-US" b="1" dirty="0">
              <a:solidFill>
                <a:schemeClr val="accent2"/>
              </a:solidFill>
              <a:effectLst>
                <a:outerShdw blurRad="38100" dist="38100" dir="2700000" algn="tl">
                  <a:srgbClr val="000000">
                    <a:alpha val="43137"/>
                  </a:srgbClr>
                </a:outerShdw>
              </a:effectLst>
            </a:endParaRPr>
          </a:p>
        </p:txBody>
      </p:sp>
      <p:sp>
        <p:nvSpPr>
          <p:cNvPr id="7" name="正方形/長方形 6"/>
          <p:cNvSpPr/>
          <p:nvPr/>
        </p:nvSpPr>
        <p:spPr>
          <a:xfrm>
            <a:off x="228600" y="1757391"/>
            <a:ext cx="314325" cy="255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46010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B88097-DE16-6E86-C0C4-EDBFD4D42E0E}"/>
              </a:ext>
            </a:extLst>
          </p:cNvPr>
          <p:cNvSpPr>
            <a:spLocks noGrp="1"/>
          </p:cNvSpPr>
          <p:nvPr>
            <p:ph type="title"/>
          </p:nvPr>
        </p:nvSpPr>
        <p:spPr/>
        <p:txBody>
          <a:bodyPr/>
          <a:lstStyle/>
          <a:p>
            <a:r>
              <a:rPr lang="en-US" altLang="ja-JP" sz="4000" dirty="0"/>
              <a:t>JMA Ray-matching criteria Table</a:t>
            </a:r>
            <a:endParaRPr lang="ja-JP" altLang="en-US" sz="4000" dirty="0"/>
          </a:p>
        </p:txBody>
      </p:sp>
      <p:graphicFrame>
        <p:nvGraphicFramePr>
          <p:cNvPr id="4" name="Table 3">
            <a:extLst>
              <a:ext uri="{FF2B5EF4-FFF2-40B4-BE49-F238E27FC236}">
                <a16:creationId xmlns:a16="http://schemas.microsoft.com/office/drawing/2014/main" id="{17161599-7C28-7835-DAF5-64E1E2C548DD}"/>
              </a:ext>
            </a:extLst>
          </p:cNvPr>
          <p:cNvGraphicFramePr>
            <a:graphicFrameLocks noGrp="1"/>
          </p:cNvGraphicFramePr>
          <p:nvPr/>
        </p:nvGraphicFramePr>
        <p:xfrm>
          <a:off x="1338280" y="1538018"/>
          <a:ext cx="4934698" cy="3291840"/>
        </p:xfrm>
        <a:graphic>
          <a:graphicData uri="http://schemas.openxmlformats.org/drawingml/2006/table">
            <a:tbl>
              <a:tblPr firstRow="1" bandRow="1">
                <a:tableStyleId>{5C22544A-7EE6-4342-B048-85BDC9FD1C3A}</a:tableStyleId>
              </a:tblPr>
              <a:tblGrid>
                <a:gridCol w="2730736">
                  <a:extLst>
                    <a:ext uri="{9D8B030D-6E8A-4147-A177-3AD203B41FA5}">
                      <a16:colId xmlns:a16="http://schemas.microsoft.com/office/drawing/2014/main" val="1303845962"/>
                    </a:ext>
                  </a:extLst>
                </a:gridCol>
                <a:gridCol w="2203962">
                  <a:extLst>
                    <a:ext uri="{9D8B030D-6E8A-4147-A177-3AD203B41FA5}">
                      <a16:colId xmlns:a16="http://schemas.microsoft.com/office/drawing/2014/main" val="4000015162"/>
                    </a:ext>
                  </a:extLst>
                </a:gridCol>
              </a:tblGrid>
              <a:tr h="173298">
                <a:tc>
                  <a:txBody>
                    <a:bodyPr/>
                    <a:lstStyle/>
                    <a:p>
                      <a:r>
                        <a:rPr lang="en-US" sz="1400" dirty="0"/>
                        <a:t>Ray-Matching criteria</a:t>
                      </a:r>
                    </a:p>
                  </a:txBody>
                  <a:tcPr/>
                </a:tc>
                <a:tc>
                  <a:txBody>
                    <a:bodyPr/>
                    <a:lstStyle/>
                    <a:p>
                      <a:r>
                        <a:rPr lang="en-US" sz="1400" dirty="0"/>
                        <a:t>Ray-Matching threshold</a:t>
                      </a:r>
                    </a:p>
                  </a:txBody>
                  <a:tcPr/>
                </a:tc>
                <a:extLst>
                  <a:ext uri="{0D108BD9-81ED-4DB2-BD59-A6C34878D82A}">
                    <a16:rowId xmlns:a16="http://schemas.microsoft.com/office/drawing/2014/main" val="1126055469"/>
                  </a:ext>
                </a:extLst>
              </a:tr>
              <a:tr h="187548">
                <a:tc>
                  <a:txBody>
                    <a:bodyPr/>
                    <a:lstStyle/>
                    <a:p>
                      <a:r>
                        <a:rPr lang="en-US" sz="1400" dirty="0"/>
                        <a:t>Time matching difference</a:t>
                      </a:r>
                    </a:p>
                  </a:txBody>
                  <a:tcPr/>
                </a:tc>
                <a:tc>
                  <a:txBody>
                    <a:bodyPr/>
                    <a:lstStyle/>
                    <a:p>
                      <a:r>
                        <a:rPr lang="en-US" sz="1400" b="0" dirty="0">
                          <a:solidFill>
                            <a:schemeClr val="tx1"/>
                          </a:solidFill>
                        </a:rPr>
                        <a:t>&lt; 5 minutes</a:t>
                      </a:r>
                    </a:p>
                  </a:txBody>
                  <a:tcPr/>
                </a:tc>
                <a:extLst>
                  <a:ext uri="{0D108BD9-81ED-4DB2-BD59-A6C34878D82A}">
                    <a16:rowId xmlns:a16="http://schemas.microsoft.com/office/drawing/2014/main" val="4272564562"/>
                  </a:ext>
                </a:extLst>
              </a:tr>
              <a:tr h="187548">
                <a:tc>
                  <a:txBody>
                    <a:bodyPr/>
                    <a:lstStyle/>
                    <a:p>
                      <a:r>
                        <a:rPr lang="en-US" sz="1400" dirty="0"/>
                        <a:t>Solar zenith angle (SZA) difference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&lt;10</a:t>
                      </a:r>
                      <a:r>
                        <a:rPr lang="en-US" altLang="ja-JP" sz="1400" b="0" dirty="0">
                          <a:solidFill>
                            <a:schemeClr val="tx1"/>
                          </a:solidFill>
                        </a:rPr>
                        <a:t>°</a:t>
                      </a:r>
                    </a:p>
                  </a:txBody>
                  <a:tcPr/>
                </a:tc>
                <a:extLst>
                  <a:ext uri="{0D108BD9-81ED-4DB2-BD59-A6C34878D82A}">
                    <a16:rowId xmlns:a16="http://schemas.microsoft.com/office/drawing/2014/main" val="3113827297"/>
                  </a:ext>
                </a:extLst>
              </a:tr>
              <a:tr h="187548">
                <a:tc>
                  <a:txBody>
                    <a:bodyPr/>
                    <a:lstStyle/>
                    <a:p>
                      <a:r>
                        <a:rPr lang="en-US" sz="1400" dirty="0"/>
                        <a:t>View zenith angle (VZA) difference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0" dirty="0">
                          <a:solidFill>
                            <a:schemeClr val="tx1"/>
                          </a:solidFill>
                        </a:rPr>
                        <a:t>&lt;10°</a:t>
                      </a:r>
                    </a:p>
                  </a:txBody>
                  <a:tcPr/>
                </a:tc>
                <a:extLst>
                  <a:ext uri="{0D108BD9-81ED-4DB2-BD59-A6C34878D82A}">
                    <a16:rowId xmlns:a16="http://schemas.microsoft.com/office/drawing/2014/main" val="544679350"/>
                  </a:ext>
                </a:extLst>
              </a:tr>
              <a:tr h="187548">
                <a:tc>
                  <a:txBody>
                    <a:bodyPr/>
                    <a:lstStyle/>
                    <a:p>
                      <a:r>
                        <a:rPr lang="en-US" sz="1400" dirty="0"/>
                        <a:t>Relative azimuthal angle (RAA) difference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0" dirty="0">
                          <a:solidFill>
                            <a:schemeClr val="tx1"/>
                          </a:solidFill>
                        </a:rPr>
                        <a:t>&lt;10°</a:t>
                      </a:r>
                    </a:p>
                  </a:txBody>
                  <a:tcPr/>
                </a:tc>
                <a:extLst>
                  <a:ext uri="{0D108BD9-81ED-4DB2-BD59-A6C34878D82A}">
                    <a16:rowId xmlns:a16="http://schemas.microsoft.com/office/drawing/2014/main" val="529645642"/>
                  </a:ext>
                </a:extLst>
              </a:tr>
              <a:tr h="187548">
                <a:tc>
                  <a:txBody>
                    <a:bodyPr/>
                    <a:lstStyle/>
                    <a:p>
                      <a:r>
                        <a:rPr lang="en-US" sz="1400" dirty="0"/>
                        <a:t>Scattering angle difference</a:t>
                      </a:r>
                    </a:p>
                  </a:txBody>
                  <a:tcPr/>
                </a:tc>
                <a:tc>
                  <a:txBody>
                    <a:bodyPr/>
                    <a:lstStyle/>
                    <a:p>
                      <a:r>
                        <a:rPr lang="en-US" sz="1400" b="0" dirty="0">
                          <a:solidFill>
                            <a:schemeClr val="tx1"/>
                          </a:solidFill>
                        </a:rPr>
                        <a:t>-</a:t>
                      </a:r>
                    </a:p>
                  </a:txBody>
                  <a:tcPr/>
                </a:tc>
                <a:extLst>
                  <a:ext uri="{0D108BD9-81ED-4DB2-BD59-A6C34878D82A}">
                    <a16:rowId xmlns:a16="http://schemas.microsoft.com/office/drawing/2014/main" val="318406776"/>
                  </a:ext>
                </a:extLst>
              </a:tr>
              <a:tr h="187548">
                <a:tc>
                  <a:txBody>
                    <a:bodyPr/>
                    <a:lstStyle/>
                    <a:p>
                      <a:r>
                        <a:rPr lang="en-US" sz="1400" dirty="0"/>
                        <a:t>Sun glint angle (Scattering angle)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0" dirty="0">
                          <a:solidFill>
                            <a:schemeClr val="tx1"/>
                          </a:solidFill>
                        </a:rPr>
                        <a:t>&gt;25°for AHI only</a:t>
                      </a:r>
                    </a:p>
                  </a:txBody>
                  <a:tcPr/>
                </a:tc>
                <a:extLst>
                  <a:ext uri="{0D108BD9-81ED-4DB2-BD59-A6C34878D82A}">
                    <a16:rowId xmlns:a16="http://schemas.microsoft.com/office/drawing/2014/main" val="1632415899"/>
                  </a:ext>
                </a:extLst>
              </a:tr>
              <a:tr h="187548">
                <a:tc>
                  <a:txBody>
                    <a:bodyPr/>
                    <a:lstStyle/>
                    <a:p>
                      <a:r>
                        <a:rPr lang="en-US" sz="1400" dirty="0"/>
                        <a:t>Linear regression, regression through space offset</a:t>
                      </a:r>
                    </a:p>
                  </a:txBody>
                  <a:tcPr/>
                </a:tc>
                <a:tc>
                  <a:txBody>
                    <a:bodyPr/>
                    <a:lstStyle/>
                    <a:p>
                      <a:r>
                        <a:rPr lang="en-US" altLang="ja-JP" sz="1400" b="0" dirty="0">
                          <a:solidFill>
                            <a:schemeClr val="tx1"/>
                          </a:solidFill>
                        </a:rPr>
                        <a:t>Linear regression with</a:t>
                      </a:r>
                      <a:r>
                        <a:rPr lang="en-US" altLang="ja-JP" sz="1400" b="0" baseline="0" dirty="0">
                          <a:solidFill>
                            <a:schemeClr val="tx1"/>
                          </a:solidFill>
                        </a:rPr>
                        <a:t> offset </a:t>
                      </a:r>
                      <a:r>
                        <a:rPr lang="en-US" altLang="ja-JP" sz="1400" b="0" dirty="0">
                          <a:solidFill>
                            <a:schemeClr val="tx1"/>
                          </a:solidFill>
                        </a:rPr>
                        <a:t>and linear regression via the origin (force-fit regression)</a:t>
                      </a:r>
                      <a:endParaRPr lang="en-US" sz="1400" b="0" dirty="0">
                        <a:solidFill>
                          <a:schemeClr val="tx1"/>
                        </a:solidFill>
                      </a:endParaRPr>
                    </a:p>
                  </a:txBody>
                  <a:tcPr/>
                </a:tc>
                <a:extLst>
                  <a:ext uri="{0D108BD9-81ED-4DB2-BD59-A6C34878D82A}">
                    <a16:rowId xmlns:a16="http://schemas.microsoft.com/office/drawing/2014/main" val="2563697565"/>
                  </a:ext>
                </a:extLst>
              </a:tr>
            </a:tbl>
          </a:graphicData>
        </a:graphic>
      </p:graphicFrame>
      <p:pic>
        <p:nvPicPr>
          <p:cNvPr id="36" name="図 35"/>
          <p:cNvPicPr>
            <a:picLocks noChangeAspect="1"/>
          </p:cNvPicPr>
          <p:nvPr/>
        </p:nvPicPr>
        <p:blipFill>
          <a:blip r:embed="rId2"/>
          <a:stretch>
            <a:fillRect/>
          </a:stretch>
        </p:blipFill>
        <p:spPr>
          <a:xfrm>
            <a:off x="1834101" y="5031559"/>
            <a:ext cx="3518520" cy="1236766"/>
          </a:xfrm>
          <a:prstGeom prst="rect">
            <a:avLst/>
          </a:prstGeom>
        </p:spPr>
      </p:pic>
      <p:sp>
        <p:nvSpPr>
          <p:cNvPr id="37" name="テキスト ボックス 36"/>
          <p:cNvSpPr txBox="1"/>
          <p:nvPr/>
        </p:nvSpPr>
        <p:spPr>
          <a:xfrm>
            <a:off x="2964627" y="5519137"/>
            <a:ext cx="1742739" cy="261610"/>
          </a:xfrm>
          <a:prstGeom prst="rect">
            <a:avLst/>
          </a:prstGeom>
          <a:noFill/>
        </p:spPr>
        <p:txBody>
          <a:bodyPr wrap="square" rtlCol="0">
            <a:spAutoFit/>
          </a:bodyPr>
          <a:lstStyle/>
          <a:p>
            <a:r>
              <a:rPr lang="en-US" altLang="ja-JP" sz="1100" dirty="0"/>
              <a:t>θ</a:t>
            </a:r>
            <a:r>
              <a:rPr lang="ja-JP" altLang="en-US" sz="1100" dirty="0"/>
              <a:t>：</a:t>
            </a:r>
            <a:r>
              <a:rPr lang="en-US" altLang="ja-JP" sz="1100" dirty="0"/>
              <a:t> Sun glint angle</a:t>
            </a:r>
            <a:endParaRPr lang="ja-JP" altLang="en-US" sz="1100" dirty="0"/>
          </a:p>
        </p:txBody>
      </p:sp>
      <p:sp>
        <p:nvSpPr>
          <p:cNvPr id="39" name="テキスト ボックス 38"/>
          <p:cNvSpPr txBox="1"/>
          <p:nvPr/>
        </p:nvSpPr>
        <p:spPr>
          <a:xfrm>
            <a:off x="1329605" y="1199464"/>
            <a:ext cx="1533197" cy="338554"/>
          </a:xfrm>
          <a:prstGeom prst="rect">
            <a:avLst/>
          </a:prstGeom>
          <a:noFill/>
        </p:spPr>
        <p:txBody>
          <a:bodyPr wrap="square" rtlCol="0">
            <a:spAutoFit/>
          </a:bodyPr>
          <a:lstStyle/>
          <a:p>
            <a:r>
              <a:rPr lang="en-US" altLang="ja-JP" sz="1600" u="sng" dirty="0"/>
              <a:t>Table A</a:t>
            </a:r>
            <a:endParaRPr lang="ja-JP" altLang="en-US" sz="1600" u="sng" dirty="0"/>
          </a:p>
        </p:txBody>
      </p:sp>
      <p:sp>
        <p:nvSpPr>
          <p:cNvPr id="40" name="テキスト ボックス 39"/>
          <p:cNvSpPr txBox="1"/>
          <p:nvPr/>
        </p:nvSpPr>
        <p:spPr>
          <a:xfrm>
            <a:off x="6266931" y="1190238"/>
            <a:ext cx="1533197" cy="338554"/>
          </a:xfrm>
          <a:prstGeom prst="rect">
            <a:avLst/>
          </a:prstGeom>
          <a:noFill/>
        </p:spPr>
        <p:txBody>
          <a:bodyPr wrap="square" rtlCol="0">
            <a:spAutoFit/>
          </a:bodyPr>
          <a:lstStyle/>
          <a:p>
            <a:r>
              <a:rPr lang="en-US" altLang="ja-JP" sz="1600" u="sng" dirty="0"/>
              <a:t>Table</a:t>
            </a:r>
            <a:r>
              <a:rPr lang="ja-JP" altLang="en-US" sz="1600" u="sng" dirty="0"/>
              <a:t> </a:t>
            </a:r>
            <a:r>
              <a:rPr lang="en-US" altLang="ja-JP" sz="1600" u="sng" dirty="0"/>
              <a:t>B</a:t>
            </a:r>
            <a:endParaRPr lang="ja-JP" altLang="en-US" sz="1600" u="sng" dirty="0"/>
          </a:p>
        </p:txBody>
      </p:sp>
      <p:graphicFrame>
        <p:nvGraphicFramePr>
          <p:cNvPr id="41" name="表 40"/>
          <p:cNvGraphicFramePr>
            <a:graphicFrameLocks noGrp="1"/>
          </p:cNvGraphicFramePr>
          <p:nvPr/>
        </p:nvGraphicFramePr>
        <p:xfrm>
          <a:off x="6356266" y="1580953"/>
          <a:ext cx="4485812" cy="1970648"/>
        </p:xfrm>
        <a:graphic>
          <a:graphicData uri="http://schemas.openxmlformats.org/drawingml/2006/table">
            <a:tbl>
              <a:tblPr/>
              <a:tblGrid>
                <a:gridCol w="2242906">
                  <a:extLst>
                    <a:ext uri="{9D8B030D-6E8A-4147-A177-3AD203B41FA5}">
                      <a16:colId xmlns:a16="http://schemas.microsoft.com/office/drawing/2014/main" val="2623960169"/>
                    </a:ext>
                  </a:extLst>
                </a:gridCol>
                <a:gridCol w="2242906">
                  <a:extLst>
                    <a:ext uri="{9D8B030D-6E8A-4147-A177-3AD203B41FA5}">
                      <a16:colId xmlns:a16="http://schemas.microsoft.com/office/drawing/2014/main" val="2715356906"/>
                    </a:ext>
                  </a:extLst>
                </a:gridCol>
              </a:tblGrid>
              <a:tr h="449635">
                <a:tc>
                  <a:txBody>
                    <a:bodyPr/>
                    <a:lstStyle/>
                    <a:p>
                      <a:pPr algn="l" fontAlgn="base"/>
                      <a:r>
                        <a:rPr lang="en-US" sz="1400" b="1" i="0" dirty="0">
                          <a:solidFill>
                            <a:srgbClr val="FFFFFF"/>
                          </a:solidFill>
                          <a:effectLst/>
                          <a:latin typeface="Calibri" panose="020F0502020204030204" pitchFamily="34" charset="0"/>
                        </a:rPr>
                        <a:t>Ray-Matching ATBD 2011 (NASA)​</a:t>
                      </a:r>
                      <a:endParaRPr lang="en-US" b="1" i="0" dirty="0">
                        <a:solidFill>
                          <a:srgbClr val="FFFFFF"/>
                        </a:solidFill>
                        <a:effectLst/>
                      </a:endParaRP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34766" cap="flat" cmpd="sng" algn="ctr">
                      <a:solidFill>
                        <a:srgbClr val="FFFFFF"/>
                      </a:solidFill>
                      <a:prstDash val="solid"/>
                      <a:round/>
                      <a:headEnd type="none" w="med" len="med"/>
                      <a:tailEnd type="none" w="med" len="med"/>
                    </a:lnB>
                    <a:solidFill>
                      <a:srgbClr val="4472C4"/>
                    </a:solidFill>
                  </a:tcPr>
                </a:tc>
                <a:tc>
                  <a:txBody>
                    <a:bodyPr/>
                    <a:lstStyle/>
                    <a:p>
                      <a:pPr algn="l" fontAlgn="base"/>
                      <a:r>
                        <a:rPr lang="en-US" sz="1400" b="1" i="0" dirty="0">
                          <a:solidFill>
                            <a:srgbClr val="FFFFFF"/>
                          </a:solidFill>
                          <a:effectLst/>
                          <a:latin typeface="Calibri" panose="020F0502020204030204" pitchFamily="34" charset="0"/>
                        </a:rPr>
                        <a:t>Ray-Matching threshold​</a:t>
                      </a:r>
                      <a:endParaRPr lang="en-US" b="1" i="0" dirty="0">
                        <a:solidFill>
                          <a:srgbClr val="FFFFFF"/>
                        </a:solidFill>
                        <a:effectLst/>
                      </a:endParaRP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34766"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3229972802"/>
                  </a:ext>
                </a:extLst>
              </a:tr>
              <a:tr h="449635">
                <a:tc>
                  <a:txBody>
                    <a:bodyPr/>
                    <a:lstStyle/>
                    <a:p>
                      <a:pPr algn="l" fontAlgn="base"/>
                      <a:r>
                        <a:rPr lang="en-US" sz="1400" b="0" i="0">
                          <a:solidFill>
                            <a:srgbClr val="000000"/>
                          </a:solidFill>
                          <a:effectLst/>
                          <a:latin typeface="Calibri" panose="020F0502020204030204" pitchFamily="34" charset="0"/>
                        </a:rPr>
                        <a:t>Timeline temporal resolution​</a:t>
                      </a:r>
                      <a:endParaRPr lang="en-US" b="0" i="0">
                        <a:solidFill>
                          <a:srgbClr val="000000"/>
                        </a:solidFill>
                        <a:effectLst/>
                      </a:endParaRP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34766"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400" b="0" i="0" dirty="0">
                          <a:solidFill>
                            <a:schemeClr val="tx1"/>
                          </a:solidFill>
                          <a:effectLst/>
                          <a:latin typeface="Calibri" panose="020F0502020204030204" pitchFamily="34" charset="0"/>
                        </a:rPr>
                        <a:t>Monthly and daily​</a:t>
                      </a:r>
                      <a:endParaRPr lang="en-US" sz="1400" b="0" i="0" dirty="0">
                        <a:solidFill>
                          <a:schemeClr val="tx1"/>
                        </a:solidFill>
                        <a:effectLst/>
                      </a:endParaRP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34766"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800474434"/>
                  </a:ext>
                </a:extLst>
              </a:tr>
              <a:tr h="264491">
                <a:tc>
                  <a:txBody>
                    <a:bodyPr/>
                    <a:lstStyle/>
                    <a:p>
                      <a:pPr algn="l" fontAlgn="base"/>
                      <a:r>
                        <a:rPr lang="en-US" sz="1400" b="0" i="0">
                          <a:solidFill>
                            <a:srgbClr val="000000"/>
                          </a:solidFill>
                          <a:effectLst/>
                          <a:latin typeface="Calibri" panose="020F0502020204030204" pitchFamily="34" charset="0"/>
                        </a:rPr>
                        <a:t>Outlier Filter​</a:t>
                      </a:r>
                      <a:endParaRPr lang="en-US" b="0" i="0">
                        <a:solidFill>
                          <a:srgbClr val="000000"/>
                        </a:solidFill>
                        <a:effectLst/>
                      </a:endParaRP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9EBF5"/>
                    </a:solidFill>
                  </a:tcPr>
                </a:tc>
                <a:tc>
                  <a:txBody>
                    <a:bodyPr/>
                    <a:lstStyle/>
                    <a:p>
                      <a:r>
                        <a:rPr lang="en-US" altLang="ja-JP" sz="1400" b="0" dirty="0">
                          <a:solidFill>
                            <a:schemeClr val="tx1"/>
                          </a:solidFill>
                        </a:rPr>
                        <a:t>-</a:t>
                      </a: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797160649"/>
                  </a:ext>
                </a:extLst>
              </a:tr>
              <a:tr h="264491">
                <a:tc>
                  <a:txBody>
                    <a:bodyPr/>
                    <a:lstStyle/>
                    <a:p>
                      <a:pPr algn="l" fontAlgn="base"/>
                      <a:r>
                        <a:rPr lang="en-US" sz="1400" b="0" i="0">
                          <a:solidFill>
                            <a:srgbClr val="000000"/>
                          </a:solidFill>
                          <a:effectLst/>
                          <a:latin typeface="Calibri" panose="020F0502020204030204" pitchFamily="34" charset="0"/>
                        </a:rPr>
                        <a:t>Other criteria​</a:t>
                      </a:r>
                      <a:endParaRPr lang="en-US" b="0" i="0">
                        <a:solidFill>
                          <a:srgbClr val="000000"/>
                        </a:solidFill>
                        <a:effectLst/>
                      </a:endParaRP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CFD5EA"/>
                    </a:solidFill>
                  </a:tcPr>
                </a:tc>
                <a:tc>
                  <a:txBody>
                    <a:bodyPr/>
                    <a:lstStyle/>
                    <a:p>
                      <a:r>
                        <a:rPr lang="en-US" altLang="ja-JP" sz="1400" b="0" dirty="0">
                          <a:solidFill>
                            <a:schemeClr val="tx1"/>
                          </a:solidFill>
                        </a:rPr>
                        <a:t>-</a:t>
                      </a: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699355075"/>
                  </a:ext>
                </a:extLst>
              </a:tr>
              <a:tr h="324728">
                <a:tc>
                  <a:txBody>
                    <a:bodyPr/>
                    <a:lstStyle/>
                    <a:p>
                      <a:pPr algn="l" fontAlgn="base"/>
                      <a:r>
                        <a:rPr lang="en-US" sz="1400" b="0" i="0" dirty="0">
                          <a:solidFill>
                            <a:srgbClr val="000000"/>
                          </a:solidFill>
                          <a:effectLst/>
                          <a:latin typeface="Calibri" panose="020F0502020204030204" pitchFamily="34" charset="0"/>
                        </a:rPr>
                        <a:t>Temporal regression​</a:t>
                      </a:r>
                      <a:endParaRPr lang="en-US" b="0" i="0" dirty="0">
                        <a:solidFill>
                          <a:srgbClr val="000000"/>
                        </a:solidFill>
                        <a:effectLst/>
                      </a:endParaRP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9EBF5"/>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altLang="ja-JP" sz="1400" b="0" dirty="0">
                          <a:solidFill>
                            <a:schemeClr val="tx1"/>
                          </a:solidFill>
                        </a:rPr>
                        <a:t>-</a:t>
                      </a:r>
                      <a:r>
                        <a:rPr lang="en-US" altLang="ja-JP" sz="1400" b="0" i="0" dirty="0">
                          <a:solidFill>
                            <a:schemeClr val="tx1"/>
                          </a:solidFill>
                          <a:effectLst/>
                          <a:latin typeface="游ゴシック" panose="020B0400000000000000" pitchFamily="50" charset="-128"/>
                        </a:rPr>
                        <a:t>​</a:t>
                      </a:r>
                      <a:endParaRPr lang="en-US" altLang="ja-JP" sz="1400" b="0" i="0" dirty="0">
                        <a:solidFill>
                          <a:schemeClr val="tx1"/>
                        </a:solidFill>
                        <a:effectLst/>
                      </a:endParaRP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300047294"/>
                  </a:ext>
                </a:extLst>
              </a:tr>
            </a:tbl>
          </a:graphicData>
        </a:graphic>
      </p:graphicFrame>
      <p:sp>
        <p:nvSpPr>
          <p:cNvPr id="42" name="Rectangle 1"/>
          <p:cNvSpPr>
            <a:spLocks noChangeArrowheads="1"/>
          </p:cNvSpPr>
          <p:nvPr/>
        </p:nvSpPr>
        <p:spPr bwMode="auto">
          <a:xfrm>
            <a:off x="2057400" y="2299386"/>
            <a:ext cx="9906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kumimoji="0" lang="ja-JP" altLang="ja-JP">
                <a:solidFill>
                  <a:srgbClr val="000000"/>
                </a:solidFill>
                <a:latin typeface="メイリオ" panose="020B0604030504040204" pitchFamily="50" charset="-128"/>
                <a:ea typeface="メイリオ" panose="020B0604030504040204" pitchFamily="50" charset="-128"/>
              </a:rPr>
              <a:t> </a:t>
            </a:r>
            <a:endParaRPr kumimoji="0" lang="ja-JP" altLang="ja-JP"/>
          </a:p>
          <a:p>
            <a:pPr eaLnBrk="0" hangingPunct="0"/>
            <a:endParaRPr kumimoji="0" lang="ja-JP" altLang="ja-JP"/>
          </a:p>
        </p:txBody>
      </p:sp>
      <p:pic>
        <p:nvPicPr>
          <p:cNvPr id="44" name="図 43"/>
          <p:cNvPicPr>
            <a:picLocks noChangeAspect="1"/>
          </p:cNvPicPr>
          <p:nvPr/>
        </p:nvPicPr>
        <p:blipFill>
          <a:blip r:embed="rId3"/>
          <a:stretch>
            <a:fillRect/>
          </a:stretch>
        </p:blipFill>
        <p:spPr>
          <a:xfrm>
            <a:off x="6792799" y="3603762"/>
            <a:ext cx="3384225" cy="3240614"/>
          </a:xfrm>
          <a:prstGeom prst="rect">
            <a:avLst/>
          </a:prstGeom>
        </p:spPr>
      </p:pic>
      <p:sp>
        <p:nvSpPr>
          <p:cNvPr id="3" name="テキスト ボックス 2"/>
          <p:cNvSpPr txBox="1"/>
          <p:nvPr/>
        </p:nvSpPr>
        <p:spPr>
          <a:xfrm>
            <a:off x="9314351" y="3681710"/>
            <a:ext cx="862673" cy="276999"/>
          </a:xfrm>
          <a:prstGeom prst="rect">
            <a:avLst/>
          </a:prstGeom>
          <a:noFill/>
        </p:spPr>
        <p:txBody>
          <a:bodyPr wrap="square" rtlCol="0">
            <a:spAutoFit/>
          </a:bodyPr>
          <a:lstStyle/>
          <a:p>
            <a:r>
              <a:rPr lang="en-US" altLang="ja-JP" sz="1200" dirty="0"/>
              <a:t>Intercept</a:t>
            </a:r>
            <a:endParaRPr lang="ja-JP" altLang="en-US" sz="1200" dirty="0"/>
          </a:p>
        </p:txBody>
      </p:sp>
      <p:sp>
        <p:nvSpPr>
          <p:cNvPr id="25" name="テキスト ボックス 24"/>
          <p:cNvSpPr txBox="1"/>
          <p:nvPr/>
        </p:nvSpPr>
        <p:spPr>
          <a:xfrm>
            <a:off x="9314351" y="5270913"/>
            <a:ext cx="862673" cy="276999"/>
          </a:xfrm>
          <a:prstGeom prst="rect">
            <a:avLst/>
          </a:prstGeom>
          <a:noFill/>
        </p:spPr>
        <p:txBody>
          <a:bodyPr wrap="square" rtlCol="0">
            <a:spAutoFit/>
          </a:bodyPr>
          <a:lstStyle/>
          <a:p>
            <a:r>
              <a:rPr lang="en-US" altLang="ja-JP" sz="1200" dirty="0"/>
              <a:t>slope</a:t>
            </a:r>
            <a:endParaRPr lang="ja-JP" altLang="en-US" sz="1200" dirty="0"/>
          </a:p>
        </p:txBody>
      </p:sp>
    </p:spTree>
    <p:extLst>
      <p:ext uri="{BB962C8B-B14F-4D97-AF65-F5344CB8AC3E}">
        <p14:creationId xmlns:p14="http://schemas.microsoft.com/office/powerpoint/2010/main" val="1687660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642A1C-E4CA-4C1C-BDEE-A9779EFAAE67}"/>
              </a:ext>
            </a:extLst>
          </p:cNvPr>
          <p:cNvSpPr>
            <a:spLocks noGrp="1"/>
          </p:cNvSpPr>
          <p:nvPr>
            <p:ph type="title"/>
          </p:nvPr>
        </p:nvSpPr>
        <p:spPr/>
        <p:txBody>
          <a:bodyPr/>
          <a:lstStyle/>
          <a:p>
            <a:r>
              <a:rPr lang="en-US" altLang="ja-JP" sz="3200" dirty="0"/>
              <a:t>Our implementation details – resolution difference -</a:t>
            </a:r>
            <a:endParaRPr lang="ja-JP" altLang="en-US" sz="3200" dirty="0"/>
          </a:p>
        </p:txBody>
      </p:sp>
      <p:sp>
        <p:nvSpPr>
          <p:cNvPr id="164" name="正方形/長方形 163">
            <a:extLst>
              <a:ext uri="{FF2B5EF4-FFF2-40B4-BE49-F238E27FC236}">
                <a16:creationId xmlns:a16="http://schemas.microsoft.com/office/drawing/2014/main" id="{C5E3B920-0EB6-44A2-82DC-1D079E3F0AFB}"/>
              </a:ext>
            </a:extLst>
          </p:cNvPr>
          <p:cNvSpPr/>
          <p:nvPr/>
        </p:nvSpPr>
        <p:spPr>
          <a:xfrm>
            <a:off x="3397367" y="5294630"/>
            <a:ext cx="720000" cy="720000"/>
          </a:xfrm>
          <a:prstGeom prst="rect">
            <a:avLst/>
          </a:prstGeom>
          <a:ln w="19050">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413" name="コンテンツ プレースホルダー 2">
            <a:extLst>
              <a:ext uri="{FF2B5EF4-FFF2-40B4-BE49-F238E27FC236}">
                <a16:creationId xmlns:a16="http://schemas.microsoft.com/office/drawing/2014/main" id="{A1C872C0-9BFC-400C-9DCD-5320B94BD443}"/>
              </a:ext>
            </a:extLst>
          </p:cNvPr>
          <p:cNvSpPr txBox="1">
            <a:spLocks/>
          </p:cNvSpPr>
          <p:nvPr/>
        </p:nvSpPr>
        <p:spPr bwMode="auto">
          <a:xfrm>
            <a:off x="3002969" y="6089901"/>
            <a:ext cx="1508796" cy="73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ja-JP" sz="1600" dirty="0"/>
              <a:t>Reflectance of</a:t>
            </a:r>
          </a:p>
          <a:p>
            <a:pPr marL="0" indent="0" algn="ctr">
              <a:buNone/>
            </a:pPr>
            <a:r>
              <a:rPr lang="en-US" altLang="ja-JP" sz="1600" dirty="0"/>
              <a:t>AHI 1 pixel</a:t>
            </a:r>
          </a:p>
        </p:txBody>
      </p:sp>
      <p:sp>
        <p:nvSpPr>
          <p:cNvPr id="414" name="コンテンツ プレースホルダー 2">
            <a:extLst>
              <a:ext uri="{FF2B5EF4-FFF2-40B4-BE49-F238E27FC236}">
                <a16:creationId xmlns:a16="http://schemas.microsoft.com/office/drawing/2014/main" id="{D8013E2D-CBE1-4339-A418-B6011E15F2F7}"/>
              </a:ext>
            </a:extLst>
          </p:cNvPr>
          <p:cNvSpPr txBox="1">
            <a:spLocks/>
          </p:cNvSpPr>
          <p:nvPr/>
        </p:nvSpPr>
        <p:spPr bwMode="auto">
          <a:xfrm>
            <a:off x="5466925" y="6052641"/>
            <a:ext cx="3184085" cy="73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ja-JP" sz="1600" dirty="0"/>
              <a:t>Average reflectance</a:t>
            </a:r>
          </a:p>
          <a:p>
            <a:pPr marL="0" indent="0" algn="ctr">
              <a:buNone/>
            </a:pPr>
            <a:r>
              <a:rPr lang="en-US" altLang="ja-JP" sz="1600" dirty="0"/>
              <a:t>on 3x3 VIIRS M band pixels</a:t>
            </a:r>
          </a:p>
        </p:txBody>
      </p:sp>
      <p:sp>
        <p:nvSpPr>
          <p:cNvPr id="13" name="矢印: 左右 12">
            <a:extLst>
              <a:ext uri="{FF2B5EF4-FFF2-40B4-BE49-F238E27FC236}">
                <a16:creationId xmlns:a16="http://schemas.microsoft.com/office/drawing/2014/main" id="{95005B78-BB7F-4658-B7E4-B2B823A0D5C2}"/>
              </a:ext>
            </a:extLst>
          </p:cNvPr>
          <p:cNvSpPr/>
          <p:nvPr/>
        </p:nvSpPr>
        <p:spPr>
          <a:xfrm>
            <a:off x="4454364" y="5495488"/>
            <a:ext cx="1819161" cy="297711"/>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138" name="コンテンツ プレースホルダー 2">
            <a:extLst>
              <a:ext uri="{FF2B5EF4-FFF2-40B4-BE49-F238E27FC236}">
                <a16:creationId xmlns:a16="http://schemas.microsoft.com/office/drawing/2014/main" id="{71057F49-F3ED-46C5-948F-2F3F2909AC95}"/>
              </a:ext>
            </a:extLst>
          </p:cNvPr>
          <p:cNvSpPr txBox="1">
            <a:spLocks/>
          </p:cNvSpPr>
          <p:nvPr/>
        </p:nvSpPr>
        <p:spPr bwMode="auto">
          <a:xfrm>
            <a:off x="1593655" y="1145789"/>
            <a:ext cx="5343692" cy="369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ja-JP" sz="2400" dirty="0"/>
              <a:t>To considering resolution difference of Input data, our implementation is following way.</a:t>
            </a:r>
          </a:p>
          <a:p>
            <a:pPr marL="0" indent="0">
              <a:buNone/>
            </a:pPr>
            <a:endParaRPr lang="en-US" altLang="ja-JP" sz="2000" dirty="0"/>
          </a:p>
          <a:p>
            <a:pPr marL="0" indent="0">
              <a:buNone/>
            </a:pPr>
            <a:r>
              <a:rPr lang="en-US" altLang="ja-JP" sz="2000" u="sng" dirty="0"/>
              <a:t>Collocating</a:t>
            </a:r>
          </a:p>
          <a:p>
            <a:pPr marL="685800" lvl="1">
              <a:buFont typeface="Arial" panose="020B0604020202020204" pitchFamily="34" charset="0"/>
              <a:buChar char="•"/>
            </a:pPr>
            <a:r>
              <a:rPr lang="en-US" altLang="ja-JP" sz="2000" dirty="0"/>
              <a:t>Matching up AHI 1 pixel with VIIRS 1pixel</a:t>
            </a:r>
          </a:p>
          <a:p>
            <a:pPr marL="400050" lvl="1" indent="0">
              <a:buNone/>
            </a:pPr>
            <a:endParaRPr lang="en-US" altLang="ja-JP" sz="2000" dirty="0"/>
          </a:p>
          <a:p>
            <a:pPr marL="0" indent="0">
              <a:buNone/>
            </a:pPr>
            <a:r>
              <a:rPr lang="en-US" altLang="ja-JP" sz="2000" u="sng" dirty="0"/>
              <a:t>Comparison for AHI refl. with VIIRS refl.</a:t>
            </a:r>
            <a:endParaRPr lang="en-US" altLang="ja-JP" sz="1600" u="sng" dirty="0"/>
          </a:p>
          <a:p>
            <a:pPr lvl="1">
              <a:buFont typeface="Arial" panose="020B0604020202020204" pitchFamily="34" charset="0"/>
              <a:buChar char="•"/>
            </a:pPr>
            <a:r>
              <a:rPr lang="en-US" altLang="ja-JP" sz="2000" dirty="0"/>
              <a:t>Comparing refl. of AHI 1 pixel with</a:t>
            </a:r>
            <a:r>
              <a:rPr lang="ja-JP" altLang="en-US" sz="2000" dirty="0"/>
              <a:t> </a:t>
            </a:r>
            <a:r>
              <a:rPr lang="en-US" altLang="ja-JP" sz="2000" dirty="0"/>
              <a:t>average refl. of VIIRS 3x3 pixels in M bands </a:t>
            </a:r>
          </a:p>
        </p:txBody>
      </p:sp>
      <p:sp>
        <p:nvSpPr>
          <p:cNvPr id="142" name="正方形/長方形 141">
            <a:extLst>
              <a:ext uri="{FF2B5EF4-FFF2-40B4-BE49-F238E27FC236}">
                <a16:creationId xmlns:a16="http://schemas.microsoft.com/office/drawing/2014/main" id="{0D1A3C9D-E3EE-4E9C-ACA1-3E7AA9E5153E}"/>
              </a:ext>
            </a:extLst>
          </p:cNvPr>
          <p:cNvSpPr/>
          <p:nvPr/>
        </p:nvSpPr>
        <p:spPr>
          <a:xfrm>
            <a:off x="7177574" y="2769291"/>
            <a:ext cx="720000" cy="7200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43" name="正方形/長方形 142">
            <a:extLst>
              <a:ext uri="{FF2B5EF4-FFF2-40B4-BE49-F238E27FC236}">
                <a16:creationId xmlns:a16="http://schemas.microsoft.com/office/drawing/2014/main" id="{7BED907B-0E18-40F2-A3EA-7066FA023D8E}"/>
              </a:ext>
            </a:extLst>
          </p:cNvPr>
          <p:cNvSpPr/>
          <p:nvPr/>
        </p:nvSpPr>
        <p:spPr>
          <a:xfrm>
            <a:off x="9393856" y="3026264"/>
            <a:ext cx="270000" cy="24783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矢印: 左右 143">
            <a:extLst>
              <a:ext uri="{FF2B5EF4-FFF2-40B4-BE49-F238E27FC236}">
                <a16:creationId xmlns:a16="http://schemas.microsoft.com/office/drawing/2014/main" id="{A9C4B6BA-2EE2-47DA-84DA-CFFAAC42DC38}"/>
              </a:ext>
            </a:extLst>
          </p:cNvPr>
          <p:cNvSpPr/>
          <p:nvPr/>
        </p:nvSpPr>
        <p:spPr>
          <a:xfrm>
            <a:off x="7999543" y="3011235"/>
            <a:ext cx="1268119" cy="297711"/>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146" name="コンテンツ プレースホルダー 2">
            <a:extLst>
              <a:ext uri="{FF2B5EF4-FFF2-40B4-BE49-F238E27FC236}">
                <a16:creationId xmlns:a16="http://schemas.microsoft.com/office/drawing/2014/main" id="{A9D0AB79-D90F-4B09-BE1F-81203619F20F}"/>
              </a:ext>
            </a:extLst>
          </p:cNvPr>
          <p:cNvSpPr txBox="1">
            <a:spLocks/>
          </p:cNvSpPr>
          <p:nvPr/>
        </p:nvSpPr>
        <p:spPr bwMode="auto">
          <a:xfrm>
            <a:off x="8143224" y="2756265"/>
            <a:ext cx="981656" cy="27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ja-JP" sz="1600" dirty="0"/>
              <a:t>Match up</a:t>
            </a:r>
          </a:p>
        </p:txBody>
      </p:sp>
      <p:sp>
        <p:nvSpPr>
          <p:cNvPr id="147" name="正方形/長方形 146">
            <a:extLst>
              <a:ext uri="{FF2B5EF4-FFF2-40B4-BE49-F238E27FC236}">
                <a16:creationId xmlns:a16="http://schemas.microsoft.com/office/drawing/2014/main" id="{F7BF952B-7128-42C6-9492-F15C5C05E430}"/>
              </a:ext>
            </a:extLst>
          </p:cNvPr>
          <p:cNvSpPr/>
          <p:nvPr/>
        </p:nvSpPr>
        <p:spPr>
          <a:xfrm>
            <a:off x="6612792" y="5242467"/>
            <a:ext cx="270000" cy="27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48" name="正方形/長方形 147">
            <a:extLst>
              <a:ext uri="{FF2B5EF4-FFF2-40B4-BE49-F238E27FC236}">
                <a16:creationId xmlns:a16="http://schemas.microsoft.com/office/drawing/2014/main" id="{09667F62-54B2-4AD9-847D-16C07DCBE842}"/>
              </a:ext>
            </a:extLst>
          </p:cNvPr>
          <p:cNvSpPr/>
          <p:nvPr/>
        </p:nvSpPr>
        <p:spPr>
          <a:xfrm>
            <a:off x="6882792" y="5242467"/>
            <a:ext cx="270000" cy="27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49" name="正方形/長方形 148">
            <a:extLst>
              <a:ext uri="{FF2B5EF4-FFF2-40B4-BE49-F238E27FC236}">
                <a16:creationId xmlns:a16="http://schemas.microsoft.com/office/drawing/2014/main" id="{725FA1EB-CED2-44EA-8856-20433FCCFBC0}"/>
              </a:ext>
            </a:extLst>
          </p:cNvPr>
          <p:cNvSpPr/>
          <p:nvPr/>
        </p:nvSpPr>
        <p:spPr>
          <a:xfrm>
            <a:off x="7152792" y="5242467"/>
            <a:ext cx="270000" cy="27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50" name="正方形/長方形 149">
            <a:extLst>
              <a:ext uri="{FF2B5EF4-FFF2-40B4-BE49-F238E27FC236}">
                <a16:creationId xmlns:a16="http://schemas.microsoft.com/office/drawing/2014/main" id="{FEBB8AE1-D635-4676-AAC3-675D2A696399}"/>
              </a:ext>
            </a:extLst>
          </p:cNvPr>
          <p:cNvSpPr/>
          <p:nvPr/>
        </p:nvSpPr>
        <p:spPr>
          <a:xfrm>
            <a:off x="6612792" y="5512467"/>
            <a:ext cx="270000" cy="27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51" name="正方形/長方形 150">
            <a:extLst>
              <a:ext uri="{FF2B5EF4-FFF2-40B4-BE49-F238E27FC236}">
                <a16:creationId xmlns:a16="http://schemas.microsoft.com/office/drawing/2014/main" id="{061A2259-5439-442F-AC71-C5B0F29A8C8A}"/>
              </a:ext>
            </a:extLst>
          </p:cNvPr>
          <p:cNvSpPr/>
          <p:nvPr/>
        </p:nvSpPr>
        <p:spPr>
          <a:xfrm>
            <a:off x="7152792" y="5512467"/>
            <a:ext cx="270000" cy="27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152" name="正方形/長方形 151">
            <a:extLst>
              <a:ext uri="{FF2B5EF4-FFF2-40B4-BE49-F238E27FC236}">
                <a16:creationId xmlns:a16="http://schemas.microsoft.com/office/drawing/2014/main" id="{66CE2B92-5452-4C69-9FAC-7D095DEDD065}"/>
              </a:ext>
            </a:extLst>
          </p:cNvPr>
          <p:cNvSpPr/>
          <p:nvPr/>
        </p:nvSpPr>
        <p:spPr>
          <a:xfrm>
            <a:off x="6612792" y="5765367"/>
            <a:ext cx="270000" cy="27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53" name="正方形/長方形 152">
            <a:extLst>
              <a:ext uri="{FF2B5EF4-FFF2-40B4-BE49-F238E27FC236}">
                <a16:creationId xmlns:a16="http://schemas.microsoft.com/office/drawing/2014/main" id="{0979DADE-534A-400F-8A25-50FE06E66CDB}"/>
              </a:ext>
            </a:extLst>
          </p:cNvPr>
          <p:cNvSpPr/>
          <p:nvPr/>
        </p:nvSpPr>
        <p:spPr>
          <a:xfrm>
            <a:off x="6882792" y="5512467"/>
            <a:ext cx="270000" cy="24783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a:extLst>
              <a:ext uri="{FF2B5EF4-FFF2-40B4-BE49-F238E27FC236}">
                <a16:creationId xmlns:a16="http://schemas.microsoft.com/office/drawing/2014/main" id="{F7391CD9-50BE-4739-8514-8D32470926F6}"/>
              </a:ext>
            </a:extLst>
          </p:cNvPr>
          <p:cNvSpPr/>
          <p:nvPr/>
        </p:nvSpPr>
        <p:spPr>
          <a:xfrm>
            <a:off x="6880520" y="5760302"/>
            <a:ext cx="270000" cy="282167"/>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155" name="正方形/長方形 154">
            <a:extLst>
              <a:ext uri="{FF2B5EF4-FFF2-40B4-BE49-F238E27FC236}">
                <a16:creationId xmlns:a16="http://schemas.microsoft.com/office/drawing/2014/main" id="{ADD36FF0-D3EB-4C66-A4B6-EBFCC21A32A3}"/>
              </a:ext>
            </a:extLst>
          </p:cNvPr>
          <p:cNvSpPr/>
          <p:nvPr/>
        </p:nvSpPr>
        <p:spPr>
          <a:xfrm>
            <a:off x="7155064" y="5777468"/>
            <a:ext cx="270000" cy="27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56" name="正方形/長方形 155">
            <a:extLst>
              <a:ext uri="{FF2B5EF4-FFF2-40B4-BE49-F238E27FC236}">
                <a16:creationId xmlns:a16="http://schemas.microsoft.com/office/drawing/2014/main" id="{490176D3-907D-4A76-AD84-8EE41D31BFAB}"/>
              </a:ext>
            </a:extLst>
          </p:cNvPr>
          <p:cNvSpPr/>
          <p:nvPr/>
        </p:nvSpPr>
        <p:spPr>
          <a:xfrm>
            <a:off x="6610520" y="5242467"/>
            <a:ext cx="810000" cy="803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コンテンツ プレースホルダー 2">
            <a:extLst>
              <a:ext uri="{FF2B5EF4-FFF2-40B4-BE49-F238E27FC236}">
                <a16:creationId xmlns:a16="http://schemas.microsoft.com/office/drawing/2014/main" id="{654A5EE0-544A-43DE-BFDB-1511FB209F5B}"/>
              </a:ext>
            </a:extLst>
          </p:cNvPr>
          <p:cNvSpPr txBox="1">
            <a:spLocks/>
          </p:cNvSpPr>
          <p:nvPr/>
        </p:nvSpPr>
        <p:spPr bwMode="auto">
          <a:xfrm>
            <a:off x="6937675" y="2399434"/>
            <a:ext cx="1112476" cy="41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ja-JP" sz="1600" dirty="0"/>
              <a:t>AHI 1 pixel</a:t>
            </a:r>
          </a:p>
        </p:txBody>
      </p:sp>
      <p:sp>
        <p:nvSpPr>
          <p:cNvPr id="165" name="コンテンツ プレースホルダー 2">
            <a:extLst>
              <a:ext uri="{FF2B5EF4-FFF2-40B4-BE49-F238E27FC236}">
                <a16:creationId xmlns:a16="http://schemas.microsoft.com/office/drawing/2014/main" id="{606D515B-B321-4CC8-8866-37498F9BD20A}"/>
              </a:ext>
            </a:extLst>
          </p:cNvPr>
          <p:cNvSpPr txBox="1">
            <a:spLocks/>
          </p:cNvSpPr>
          <p:nvPr/>
        </p:nvSpPr>
        <p:spPr bwMode="auto">
          <a:xfrm>
            <a:off x="8911962" y="2401464"/>
            <a:ext cx="1264849" cy="41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ja-JP" sz="1600" dirty="0"/>
              <a:t>VIIRS 1 pixel</a:t>
            </a:r>
          </a:p>
        </p:txBody>
      </p:sp>
      <p:cxnSp>
        <p:nvCxnSpPr>
          <p:cNvPr id="166" name="直線矢印コネクタ 165">
            <a:extLst>
              <a:ext uri="{FF2B5EF4-FFF2-40B4-BE49-F238E27FC236}">
                <a16:creationId xmlns:a16="http://schemas.microsoft.com/office/drawing/2014/main" id="{E1656265-CDE4-45D0-B065-49C209B20B32}"/>
              </a:ext>
            </a:extLst>
          </p:cNvPr>
          <p:cNvCxnSpPr>
            <a:cxnSpLocks/>
          </p:cNvCxnSpPr>
          <p:nvPr/>
        </p:nvCxnSpPr>
        <p:spPr>
          <a:xfrm flipH="1">
            <a:off x="7150520" y="3342286"/>
            <a:ext cx="2368664" cy="2252342"/>
          </a:xfrm>
          <a:prstGeom prst="straightConnector1">
            <a:avLst/>
          </a:prstGeom>
          <a:ln>
            <a:solidFill>
              <a:srgbClr val="00CC00"/>
            </a:solidFill>
            <a:tailEnd type="triangle"/>
          </a:ln>
        </p:spPr>
        <p:style>
          <a:lnRef idx="3">
            <a:schemeClr val="accent4"/>
          </a:lnRef>
          <a:fillRef idx="0">
            <a:schemeClr val="accent4"/>
          </a:fillRef>
          <a:effectRef idx="2">
            <a:schemeClr val="accent4"/>
          </a:effectRef>
          <a:fontRef idx="minor">
            <a:schemeClr val="tx1"/>
          </a:fontRef>
        </p:style>
      </p:cxnSp>
      <p:sp>
        <p:nvSpPr>
          <p:cNvPr id="374" name="コンテンツ プレースホルダー 2">
            <a:extLst>
              <a:ext uri="{FF2B5EF4-FFF2-40B4-BE49-F238E27FC236}">
                <a16:creationId xmlns:a16="http://schemas.microsoft.com/office/drawing/2014/main" id="{412E5ECB-F41E-48AF-8EE5-05577C6BCB9D}"/>
              </a:ext>
            </a:extLst>
          </p:cNvPr>
          <p:cNvSpPr txBox="1">
            <a:spLocks/>
          </p:cNvSpPr>
          <p:nvPr/>
        </p:nvSpPr>
        <p:spPr bwMode="auto">
          <a:xfrm>
            <a:off x="4915446" y="5263932"/>
            <a:ext cx="981656" cy="27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ja-JP" sz="1600" dirty="0"/>
              <a:t>Compare</a:t>
            </a:r>
          </a:p>
        </p:txBody>
      </p:sp>
      <p:sp>
        <p:nvSpPr>
          <p:cNvPr id="376" name="テキスト ボックス 375">
            <a:extLst>
              <a:ext uri="{FF2B5EF4-FFF2-40B4-BE49-F238E27FC236}">
                <a16:creationId xmlns:a16="http://schemas.microsoft.com/office/drawing/2014/main" id="{5D22181E-E6E5-460A-8230-0E9533CF68AF}"/>
              </a:ext>
            </a:extLst>
          </p:cNvPr>
          <p:cNvSpPr txBox="1"/>
          <p:nvPr/>
        </p:nvSpPr>
        <p:spPr>
          <a:xfrm>
            <a:off x="6770263" y="1145790"/>
            <a:ext cx="3828082" cy="98488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altLang="ja-JP" sz="2000" u="sng" dirty="0">
                <a:solidFill>
                  <a:schemeClr val="tx1"/>
                </a:solidFill>
              </a:rPr>
              <a:t>Input Data we use in ray-matching</a:t>
            </a:r>
          </a:p>
          <a:p>
            <a:pPr lvl="1"/>
            <a:r>
              <a:rPr lang="en-US" altLang="ja-JP" dirty="0">
                <a:solidFill>
                  <a:schemeClr val="tx1"/>
                </a:solidFill>
              </a:rPr>
              <a:t>AHI : 2km resolution</a:t>
            </a:r>
          </a:p>
          <a:p>
            <a:pPr lvl="1"/>
            <a:r>
              <a:rPr lang="en-US" altLang="ja-JP" dirty="0">
                <a:solidFill>
                  <a:schemeClr val="tx1"/>
                </a:solidFill>
              </a:rPr>
              <a:t>VIIRS : 0.75km(M) 0.375km(I)</a:t>
            </a:r>
            <a:endParaRPr lang="en-US" altLang="ja-JP" sz="2000" dirty="0">
              <a:solidFill>
                <a:schemeClr val="tx1"/>
              </a:solidFill>
            </a:endParaRPr>
          </a:p>
        </p:txBody>
      </p:sp>
    </p:spTree>
    <p:extLst>
      <p:ext uri="{BB962C8B-B14F-4D97-AF65-F5344CB8AC3E}">
        <p14:creationId xmlns:p14="http://schemas.microsoft.com/office/powerpoint/2010/main" val="3717789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642A1C-E4CA-4C1C-BDEE-A9779EFAAE67}"/>
              </a:ext>
            </a:extLst>
          </p:cNvPr>
          <p:cNvSpPr>
            <a:spLocks noGrp="1"/>
          </p:cNvSpPr>
          <p:nvPr>
            <p:ph type="title"/>
          </p:nvPr>
        </p:nvSpPr>
        <p:spPr/>
        <p:txBody>
          <a:bodyPr/>
          <a:lstStyle/>
          <a:p>
            <a:r>
              <a:rPr lang="en-US" altLang="ja-JP" sz="3200" dirty="0"/>
              <a:t>Our implementation details – spatial homogeneity -</a:t>
            </a:r>
            <a:endParaRPr lang="ja-JP" altLang="en-US" sz="3200" dirty="0"/>
          </a:p>
        </p:txBody>
      </p:sp>
      <p:sp>
        <p:nvSpPr>
          <p:cNvPr id="138" name="コンテンツ プレースホルダー 2">
            <a:extLst>
              <a:ext uri="{FF2B5EF4-FFF2-40B4-BE49-F238E27FC236}">
                <a16:creationId xmlns:a16="http://schemas.microsoft.com/office/drawing/2014/main" id="{71057F49-F3ED-46C5-948F-2F3F2909AC95}"/>
              </a:ext>
            </a:extLst>
          </p:cNvPr>
          <p:cNvSpPr txBox="1">
            <a:spLocks/>
          </p:cNvSpPr>
          <p:nvPr/>
        </p:nvSpPr>
        <p:spPr bwMode="auto">
          <a:xfrm>
            <a:off x="1614923" y="1093166"/>
            <a:ext cx="9171810" cy="1020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ja-JP" sz="2400" dirty="0"/>
              <a:t>Pixels in green area are used for checking spatial homogeneity.</a:t>
            </a:r>
          </a:p>
          <a:p>
            <a:r>
              <a:rPr lang="en-US" altLang="ja-JP" sz="2400" dirty="0"/>
              <a:t>The condition of spatial homogeneity check is</a:t>
            </a:r>
          </a:p>
          <a:p>
            <a:pPr marL="0" indent="0">
              <a:buNone/>
            </a:pPr>
            <a:endParaRPr lang="en-US" altLang="ja-JP" sz="2400" dirty="0"/>
          </a:p>
          <a:p>
            <a:pPr marL="0" indent="0">
              <a:buNone/>
            </a:pPr>
            <a:endParaRPr lang="en-US" altLang="ja-JP" sz="2400" dirty="0"/>
          </a:p>
        </p:txBody>
      </p:sp>
      <p:sp>
        <p:nvSpPr>
          <p:cNvPr id="174" name="コンテンツ プレースホルダー 2">
            <a:extLst>
              <a:ext uri="{FF2B5EF4-FFF2-40B4-BE49-F238E27FC236}">
                <a16:creationId xmlns:a16="http://schemas.microsoft.com/office/drawing/2014/main" id="{21B2D9B5-57B8-47BE-A341-09A082BDFCFA}"/>
              </a:ext>
            </a:extLst>
          </p:cNvPr>
          <p:cNvSpPr txBox="1">
            <a:spLocks/>
          </p:cNvSpPr>
          <p:nvPr/>
        </p:nvSpPr>
        <p:spPr bwMode="auto">
          <a:xfrm>
            <a:off x="2907532" y="5495517"/>
            <a:ext cx="2171653" cy="6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ja-JP" sz="1600" dirty="0"/>
              <a:t>AHI data</a:t>
            </a:r>
          </a:p>
          <a:p>
            <a:pPr marL="0" indent="0" algn="ctr">
              <a:buNone/>
            </a:pPr>
            <a:r>
              <a:rPr lang="en-US" altLang="ja-JP" sz="1600" dirty="0"/>
              <a:t>2km / 1pixel </a:t>
            </a:r>
          </a:p>
        </p:txBody>
      </p:sp>
      <p:sp>
        <p:nvSpPr>
          <p:cNvPr id="175" name="正方形/長方形 174">
            <a:extLst>
              <a:ext uri="{FF2B5EF4-FFF2-40B4-BE49-F238E27FC236}">
                <a16:creationId xmlns:a16="http://schemas.microsoft.com/office/drawing/2014/main" id="{CC60345B-35C9-4DDE-9ED3-BDABBC32F036}"/>
              </a:ext>
            </a:extLst>
          </p:cNvPr>
          <p:cNvSpPr/>
          <p:nvPr/>
        </p:nvSpPr>
        <p:spPr>
          <a:xfrm>
            <a:off x="2948428" y="3199841"/>
            <a:ext cx="720000" cy="7200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6" name="正方形/長方形 175">
            <a:extLst>
              <a:ext uri="{FF2B5EF4-FFF2-40B4-BE49-F238E27FC236}">
                <a16:creationId xmlns:a16="http://schemas.microsoft.com/office/drawing/2014/main" id="{E2B48904-4829-43CD-9103-E73A27BAF753}"/>
              </a:ext>
            </a:extLst>
          </p:cNvPr>
          <p:cNvSpPr/>
          <p:nvPr/>
        </p:nvSpPr>
        <p:spPr>
          <a:xfrm>
            <a:off x="3668428" y="3199841"/>
            <a:ext cx="720000" cy="7200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7" name="正方形/長方形 176">
            <a:extLst>
              <a:ext uri="{FF2B5EF4-FFF2-40B4-BE49-F238E27FC236}">
                <a16:creationId xmlns:a16="http://schemas.microsoft.com/office/drawing/2014/main" id="{9E0238E3-B513-42EF-B132-3F97C9F7199F}"/>
              </a:ext>
            </a:extLst>
          </p:cNvPr>
          <p:cNvSpPr/>
          <p:nvPr/>
        </p:nvSpPr>
        <p:spPr>
          <a:xfrm>
            <a:off x="4388428" y="3199841"/>
            <a:ext cx="720000" cy="7200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8" name="正方形/長方形 177">
            <a:extLst>
              <a:ext uri="{FF2B5EF4-FFF2-40B4-BE49-F238E27FC236}">
                <a16:creationId xmlns:a16="http://schemas.microsoft.com/office/drawing/2014/main" id="{C80E1C7E-74ED-4F3B-9465-54BF9A244A7B}"/>
              </a:ext>
            </a:extLst>
          </p:cNvPr>
          <p:cNvSpPr/>
          <p:nvPr/>
        </p:nvSpPr>
        <p:spPr>
          <a:xfrm>
            <a:off x="2948428" y="3919841"/>
            <a:ext cx="720000" cy="7200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9" name="正方形/長方形 178">
            <a:extLst>
              <a:ext uri="{FF2B5EF4-FFF2-40B4-BE49-F238E27FC236}">
                <a16:creationId xmlns:a16="http://schemas.microsoft.com/office/drawing/2014/main" id="{1F82968E-863B-4ADD-B885-E62E90D6C74E}"/>
              </a:ext>
            </a:extLst>
          </p:cNvPr>
          <p:cNvSpPr/>
          <p:nvPr/>
        </p:nvSpPr>
        <p:spPr>
          <a:xfrm>
            <a:off x="4388428" y="3919841"/>
            <a:ext cx="720000" cy="7200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0" name="正方形/長方形 179">
            <a:extLst>
              <a:ext uri="{FF2B5EF4-FFF2-40B4-BE49-F238E27FC236}">
                <a16:creationId xmlns:a16="http://schemas.microsoft.com/office/drawing/2014/main" id="{BC28F0F3-C47F-466F-8F65-7006902E3242}"/>
              </a:ext>
            </a:extLst>
          </p:cNvPr>
          <p:cNvSpPr/>
          <p:nvPr/>
        </p:nvSpPr>
        <p:spPr>
          <a:xfrm>
            <a:off x="2948428" y="4639841"/>
            <a:ext cx="720000" cy="7200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1" name="正方形/長方形 180">
            <a:extLst>
              <a:ext uri="{FF2B5EF4-FFF2-40B4-BE49-F238E27FC236}">
                <a16:creationId xmlns:a16="http://schemas.microsoft.com/office/drawing/2014/main" id="{6D6031D2-D87C-40E4-AD2D-AC1F475E83DD}"/>
              </a:ext>
            </a:extLst>
          </p:cNvPr>
          <p:cNvSpPr/>
          <p:nvPr/>
        </p:nvSpPr>
        <p:spPr>
          <a:xfrm>
            <a:off x="3668428" y="4639841"/>
            <a:ext cx="720000" cy="7200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2" name="正方形/長方形 181">
            <a:extLst>
              <a:ext uri="{FF2B5EF4-FFF2-40B4-BE49-F238E27FC236}">
                <a16:creationId xmlns:a16="http://schemas.microsoft.com/office/drawing/2014/main" id="{CC0AD419-0ED8-4CD9-B07B-13749C562300}"/>
              </a:ext>
            </a:extLst>
          </p:cNvPr>
          <p:cNvSpPr/>
          <p:nvPr/>
        </p:nvSpPr>
        <p:spPr>
          <a:xfrm>
            <a:off x="4388428" y="4639841"/>
            <a:ext cx="720000" cy="7200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3" name="正方形/長方形 182">
            <a:extLst>
              <a:ext uri="{FF2B5EF4-FFF2-40B4-BE49-F238E27FC236}">
                <a16:creationId xmlns:a16="http://schemas.microsoft.com/office/drawing/2014/main" id="{967F0398-CF74-44AB-B05E-EBFD18CF3176}"/>
              </a:ext>
            </a:extLst>
          </p:cNvPr>
          <p:cNvSpPr/>
          <p:nvPr/>
        </p:nvSpPr>
        <p:spPr>
          <a:xfrm>
            <a:off x="7603049" y="3561070"/>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84" name="正方形/長方形 183">
            <a:extLst>
              <a:ext uri="{FF2B5EF4-FFF2-40B4-BE49-F238E27FC236}">
                <a16:creationId xmlns:a16="http://schemas.microsoft.com/office/drawing/2014/main" id="{11006FA7-DAC4-40A5-920D-2C5B9133B15C}"/>
              </a:ext>
            </a:extLst>
          </p:cNvPr>
          <p:cNvSpPr/>
          <p:nvPr/>
        </p:nvSpPr>
        <p:spPr>
          <a:xfrm>
            <a:off x="7873049" y="3561070"/>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85" name="正方形/長方形 184">
            <a:extLst>
              <a:ext uri="{FF2B5EF4-FFF2-40B4-BE49-F238E27FC236}">
                <a16:creationId xmlns:a16="http://schemas.microsoft.com/office/drawing/2014/main" id="{E832E432-29B2-40AB-9B1E-71F2A4577A38}"/>
              </a:ext>
            </a:extLst>
          </p:cNvPr>
          <p:cNvSpPr/>
          <p:nvPr/>
        </p:nvSpPr>
        <p:spPr>
          <a:xfrm>
            <a:off x="8143049" y="3561070"/>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86" name="正方形/長方形 185">
            <a:extLst>
              <a:ext uri="{FF2B5EF4-FFF2-40B4-BE49-F238E27FC236}">
                <a16:creationId xmlns:a16="http://schemas.microsoft.com/office/drawing/2014/main" id="{5A37D9E4-9F99-4565-91BC-D57D46B376C4}"/>
              </a:ext>
            </a:extLst>
          </p:cNvPr>
          <p:cNvSpPr/>
          <p:nvPr/>
        </p:nvSpPr>
        <p:spPr>
          <a:xfrm>
            <a:off x="8413049" y="3561070"/>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87" name="正方形/長方形 186">
            <a:extLst>
              <a:ext uri="{FF2B5EF4-FFF2-40B4-BE49-F238E27FC236}">
                <a16:creationId xmlns:a16="http://schemas.microsoft.com/office/drawing/2014/main" id="{D5238428-7ACA-4C27-AACE-F0176FE74D80}"/>
              </a:ext>
            </a:extLst>
          </p:cNvPr>
          <p:cNvSpPr/>
          <p:nvPr/>
        </p:nvSpPr>
        <p:spPr>
          <a:xfrm>
            <a:off x="8683049" y="3561070"/>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88" name="正方形/長方形 187">
            <a:extLst>
              <a:ext uri="{FF2B5EF4-FFF2-40B4-BE49-F238E27FC236}">
                <a16:creationId xmlns:a16="http://schemas.microsoft.com/office/drawing/2014/main" id="{189D8E6B-754B-4028-9B72-D35F770D548D}"/>
              </a:ext>
            </a:extLst>
          </p:cNvPr>
          <p:cNvSpPr/>
          <p:nvPr/>
        </p:nvSpPr>
        <p:spPr>
          <a:xfrm>
            <a:off x="7603049" y="3831070"/>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89" name="正方形/長方形 188">
            <a:extLst>
              <a:ext uri="{FF2B5EF4-FFF2-40B4-BE49-F238E27FC236}">
                <a16:creationId xmlns:a16="http://schemas.microsoft.com/office/drawing/2014/main" id="{76189453-A74A-49EF-A8CC-914394DFF322}"/>
              </a:ext>
            </a:extLst>
          </p:cNvPr>
          <p:cNvSpPr/>
          <p:nvPr/>
        </p:nvSpPr>
        <p:spPr>
          <a:xfrm>
            <a:off x="7873049" y="3831070"/>
            <a:ext cx="270000" cy="27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90" name="正方形/長方形 189">
            <a:extLst>
              <a:ext uri="{FF2B5EF4-FFF2-40B4-BE49-F238E27FC236}">
                <a16:creationId xmlns:a16="http://schemas.microsoft.com/office/drawing/2014/main" id="{4B5C2811-CB9A-4085-9EEE-00A0A644D5B6}"/>
              </a:ext>
            </a:extLst>
          </p:cNvPr>
          <p:cNvSpPr/>
          <p:nvPr/>
        </p:nvSpPr>
        <p:spPr>
          <a:xfrm>
            <a:off x="8683049" y="3831070"/>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91" name="正方形/長方形 190">
            <a:extLst>
              <a:ext uri="{FF2B5EF4-FFF2-40B4-BE49-F238E27FC236}">
                <a16:creationId xmlns:a16="http://schemas.microsoft.com/office/drawing/2014/main" id="{B84BCCFC-F83D-4921-8D75-404B284C0122}"/>
              </a:ext>
            </a:extLst>
          </p:cNvPr>
          <p:cNvSpPr/>
          <p:nvPr/>
        </p:nvSpPr>
        <p:spPr>
          <a:xfrm>
            <a:off x="7603049" y="4101070"/>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92" name="正方形/長方形 191">
            <a:extLst>
              <a:ext uri="{FF2B5EF4-FFF2-40B4-BE49-F238E27FC236}">
                <a16:creationId xmlns:a16="http://schemas.microsoft.com/office/drawing/2014/main" id="{51CA8CE5-12CF-4209-A8F5-C2D93BE58A56}"/>
              </a:ext>
            </a:extLst>
          </p:cNvPr>
          <p:cNvSpPr/>
          <p:nvPr/>
        </p:nvSpPr>
        <p:spPr>
          <a:xfrm>
            <a:off x="8683049" y="4101070"/>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93" name="正方形/長方形 192">
            <a:extLst>
              <a:ext uri="{FF2B5EF4-FFF2-40B4-BE49-F238E27FC236}">
                <a16:creationId xmlns:a16="http://schemas.microsoft.com/office/drawing/2014/main" id="{4C5808B9-C478-44B9-9ED2-AB11CA0C3550}"/>
              </a:ext>
            </a:extLst>
          </p:cNvPr>
          <p:cNvSpPr/>
          <p:nvPr/>
        </p:nvSpPr>
        <p:spPr>
          <a:xfrm>
            <a:off x="7603049" y="4353970"/>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94" name="正方形/長方形 193">
            <a:extLst>
              <a:ext uri="{FF2B5EF4-FFF2-40B4-BE49-F238E27FC236}">
                <a16:creationId xmlns:a16="http://schemas.microsoft.com/office/drawing/2014/main" id="{7322BB7B-DEF9-4C6E-931D-C80F2D2D37F4}"/>
              </a:ext>
            </a:extLst>
          </p:cNvPr>
          <p:cNvSpPr/>
          <p:nvPr/>
        </p:nvSpPr>
        <p:spPr>
          <a:xfrm>
            <a:off x="8683049" y="4353970"/>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95" name="正方形/長方形 194">
            <a:extLst>
              <a:ext uri="{FF2B5EF4-FFF2-40B4-BE49-F238E27FC236}">
                <a16:creationId xmlns:a16="http://schemas.microsoft.com/office/drawing/2014/main" id="{BCE7803C-C15F-4ED9-B977-0F6264F9B41B}"/>
              </a:ext>
            </a:extLst>
          </p:cNvPr>
          <p:cNvSpPr/>
          <p:nvPr/>
        </p:nvSpPr>
        <p:spPr>
          <a:xfrm>
            <a:off x="7603049" y="4623970"/>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96" name="正方形/長方形 195">
            <a:extLst>
              <a:ext uri="{FF2B5EF4-FFF2-40B4-BE49-F238E27FC236}">
                <a16:creationId xmlns:a16="http://schemas.microsoft.com/office/drawing/2014/main" id="{228D1FB1-0843-41AE-8940-634409B0C710}"/>
              </a:ext>
            </a:extLst>
          </p:cNvPr>
          <p:cNvSpPr/>
          <p:nvPr/>
        </p:nvSpPr>
        <p:spPr>
          <a:xfrm>
            <a:off x="7873049" y="4623970"/>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97" name="正方形/長方形 196">
            <a:extLst>
              <a:ext uri="{FF2B5EF4-FFF2-40B4-BE49-F238E27FC236}">
                <a16:creationId xmlns:a16="http://schemas.microsoft.com/office/drawing/2014/main" id="{7BEAB64F-84B3-4632-8293-497BEA33C91B}"/>
              </a:ext>
            </a:extLst>
          </p:cNvPr>
          <p:cNvSpPr/>
          <p:nvPr/>
        </p:nvSpPr>
        <p:spPr>
          <a:xfrm>
            <a:off x="8143049" y="4623970"/>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98" name="正方形/長方形 197">
            <a:extLst>
              <a:ext uri="{FF2B5EF4-FFF2-40B4-BE49-F238E27FC236}">
                <a16:creationId xmlns:a16="http://schemas.microsoft.com/office/drawing/2014/main" id="{741ED194-209D-4F49-855D-20C928DEC5CD}"/>
              </a:ext>
            </a:extLst>
          </p:cNvPr>
          <p:cNvSpPr/>
          <p:nvPr/>
        </p:nvSpPr>
        <p:spPr>
          <a:xfrm>
            <a:off x="8413049" y="4623970"/>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99" name="正方形/長方形 198">
            <a:extLst>
              <a:ext uri="{FF2B5EF4-FFF2-40B4-BE49-F238E27FC236}">
                <a16:creationId xmlns:a16="http://schemas.microsoft.com/office/drawing/2014/main" id="{5F18AD46-41D6-4014-B79E-BB05D01BB0F8}"/>
              </a:ext>
            </a:extLst>
          </p:cNvPr>
          <p:cNvSpPr/>
          <p:nvPr/>
        </p:nvSpPr>
        <p:spPr>
          <a:xfrm>
            <a:off x="8683049" y="4623970"/>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00" name="正方形/長方形 199">
            <a:extLst>
              <a:ext uri="{FF2B5EF4-FFF2-40B4-BE49-F238E27FC236}">
                <a16:creationId xmlns:a16="http://schemas.microsoft.com/office/drawing/2014/main" id="{9E05B521-3465-4942-ACD5-94EBA89BD862}"/>
              </a:ext>
            </a:extLst>
          </p:cNvPr>
          <p:cNvSpPr/>
          <p:nvPr/>
        </p:nvSpPr>
        <p:spPr>
          <a:xfrm>
            <a:off x="3668428" y="3919841"/>
            <a:ext cx="720000" cy="720000"/>
          </a:xfrm>
          <a:prstGeom prst="rect">
            <a:avLst/>
          </a:prstGeom>
          <a:ln w="19050">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01" name="正方形/長方形 200">
            <a:extLst>
              <a:ext uri="{FF2B5EF4-FFF2-40B4-BE49-F238E27FC236}">
                <a16:creationId xmlns:a16="http://schemas.microsoft.com/office/drawing/2014/main" id="{42FDD635-CA76-4811-B876-E43E4E15D90F}"/>
              </a:ext>
            </a:extLst>
          </p:cNvPr>
          <p:cNvSpPr/>
          <p:nvPr/>
        </p:nvSpPr>
        <p:spPr>
          <a:xfrm>
            <a:off x="3668070" y="3919841"/>
            <a:ext cx="720000" cy="720000"/>
          </a:xfrm>
          <a:prstGeom prst="rect">
            <a:avLst/>
          </a:prstGeom>
          <a:ln w="19050">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02" name="コンテンツ プレースホルダー 2">
            <a:extLst>
              <a:ext uri="{FF2B5EF4-FFF2-40B4-BE49-F238E27FC236}">
                <a16:creationId xmlns:a16="http://schemas.microsoft.com/office/drawing/2014/main" id="{E13BA062-BEE2-459A-8F2B-90F5A8DDB6D0}"/>
              </a:ext>
            </a:extLst>
          </p:cNvPr>
          <p:cNvSpPr txBox="1">
            <a:spLocks/>
          </p:cNvSpPr>
          <p:nvPr/>
        </p:nvSpPr>
        <p:spPr bwMode="auto">
          <a:xfrm>
            <a:off x="7002760" y="5495517"/>
            <a:ext cx="2535613" cy="64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ja-JP" sz="1600" dirty="0"/>
              <a:t>VIIRS data M</a:t>
            </a:r>
            <a:r>
              <a:rPr lang="ja-JP" altLang="en-US" sz="1600" dirty="0"/>
              <a:t> </a:t>
            </a:r>
            <a:r>
              <a:rPr lang="en-US" altLang="ja-JP" sz="1600" dirty="0"/>
              <a:t>bands</a:t>
            </a:r>
          </a:p>
          <a:p>
            <a:pPr marL="0" indent="0" algn="ctr">
              <a:buNone/>
            </a:pPr>
            <a:r>
              <a:rPr lang="en-US" altLang="ja-JP" sz="1600" dirty="0"/>
              <a:t>0.75km / 1pixel</a:t>
            </a:r>
          </a:p>
        </p:txBody>
      </p:sp>
      <p:sp>
        <p:nvSpPr>
          <p:cNvPr id="203" name="正方形/長方形 202">
            <a:extLst>
              <a:ext uri="{FF2B5EF4-FFF2-40B4-BE49-F238E27FC236}">
                <a16:creationId xmlns:a16="http://schemas.microsoft.com/office/drawing/2014/main" id="{7784FFB4-EAB3-48EE-B72B-13AE9E6FE569}"/>
              </a:ext>
            </a:extLst>
          </p:cNvPr>
          <p:cNvSpPr/>
          <p:nvPr/>
        </p:nvSpPr>
        <p:spPr>
          <a:xfrm>
            <a:off x="8950777" y="355735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04" name="正方形/長方形 203">
            <a:extLst>
              <a:ext uri="{FF2B5EF4-FFF2-40B4-BE49-F238E27FC236}">
                <a16:creationId xmlns:a16="http://schemas.microsoft.com/office/drawing/2014/main" id="{A39EF72A-ECA7-4007-9BBC-044C94E45B16}"/>
              </a:ext>
            </a:extLst>
          </p:cNvPr>
          <p:cNvSpPr/>
          <p:nvPr/>
        </p:nvSpPr>
        <p:spPr>
          <a:xfrm>
            <a:off x="9220777" y="355735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05" name="正方形/長方形 204">
            <a:extLst>
              <a:ext uri="{FF2B5EF4-FFF2-40B4-BE49-F238E27FC236}">
                <a16:creationId xmlns:a16="http://schemas.microsoft.com/office/drawing/2014/main" id="{4EAA74C1-2665-4C4C-A22A-8E6DCAB97F20}"/>
              </a:ext>
            </a:extLst>
          </p:cNvPr>
          <p:cNvSpPr/>
          <p:nvPr/>
        </p:nvSpPr>
        <p:spPr>
          <a:xfrm>
            <a:off x="8950777" y="382735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06" name="正方形/長方形 205">
            <a:extLst>
              <a:ext uri="{FF2B5EF4-FFF2-40B4-BE49-F238E27FC236}">
                <a16:creationId xmlns:a16="http://schemas.microsoft.com/office/drawing/2014/main" id="{6C2275B8-79C4-4900-B5CA-CAD37483FD0D}"/>
              </a:ext>
            </a:extLst>
          </p:cNvPr>
          <p:cNvSpPr/>
          <p:nvPr/>
        </p:nvSpPr>
        <p:spPr>
          <a:xfrm>
            <a:off x="9220777" y="382735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07" name="正方形/長方形 206">
            <a:extLst>
              <a:ext uri="{FF2B5EF4-FFF2-40B4-BE49-F238E27FC236}">
                <a16:creationId xmlns:a16="http://schemas.microsoft.com/office/drawing/2014/main" id="{234162A1-2938-4B0E-98BC-0F61350A4320}"/>
              </a:ext>
            </a:extLst>
          </p:cNvPr>
          <p:cNvSpPr/>
          <p:nvPr/>
        </p:nvSpPr>
        <p:spPr>
          <a:xfrm>
            <a:off x="8950777" y="409735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208" name="正方形/長方形 207">
            <a:extLst>
              <a:ext uri="{FF2B5EF4-FFF2-40B4-BE49-F238E27FC236}">
                <a16:creationId xmlns:a16="http://schemas.microsoft.com/office/drawing/2014/main" id="{AC88C7E6-B0C4-409F-8621-42D473CEC80E}"/>
              </a:ext>
            </a:extLst>
          </p:cNvPr>
          <p:cNvSpPr/>
          <p:nvPr/>
        </p:nvSpPr>
        <p:spPr>
          <a:xfrm>
            <a:off x="9220777" y="409735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09" name="正方形/長方形 208">
            <a:extLst>
              <a:ext uri="{FF2B5EF4-FFF2-40B4-BE49-F238E27FC236}">
                <a16:creationId xmlns:a16="http://schemas.microsoft.com/office/drawing/2014/main" id="{26D4ABA7-CE9B-429E-A512-78D735B0B094}"/>
              </a:ext>
            </a:extLst>
          </p:cNvPr>
          <p:cNvSpPr/>
          <p:nvPr/>
        </p:nvSpPr>
        <p:spPr>
          <a:xfrm>
            <a:off x="8950777" y="435025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10" name="正方形/長方形 209">
            <a:extLst>
              <a:ext uri="{FF2B5EF4-FFF2-40B4-BE49-F238E27FC236}">
                <a16:creationId xmlns:a16="http://schemas.microsoft.com/office/drawing/2014/main" id="{1095AE5E-B0F3-42DF-BB4B-8E905F250699}"/>
              </a:ext>
            </a:extLst>
          </p:cNvPr>
          <p:cNvSpPr/>
          <p:nvPr/>
        </p:nvSpPr>
        <p:spPr>
          <a:xfrm>
            <a:off x="9220777" y="435025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11" name="正方形/長方形 210">
            <a:extLst>
              <a:ext uri="{FF2B5EF4-FFF2-40B4-BE49-F238E27FC236}">
                <a16:creationId xmlns:a16="http://schemas.microsoft.com/office/drawing/2014/main" id="{ED3D60BC-1978-41F6-B111-475643F887B6}"/>
              </a:ext>
            </a:extLst>
          </p:cNvPr>
          <p:cNvSpPr/>
          <p:nvPr/>
        </p:nvSpPr>
        <p:spPr>
          <a:xfrm>
            <a:off x="8950777" y="462025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12" name="正方形/長方形 211">
            <a:extLst>
              <a:ext uri="{FF2B5EF4-FFF2-40B4-BE49-F238E27FC236}">
                <a16:creationId xmlns:a16="http://schemas.microsoft.com/office/drawing/2014/main" id="{09932D0B-70D6-4447-884F-41D85F5A7B63}"/>
              </a:ext>
            </a:extLst>
          </p:cNvPr>
          <p:cNvSpPr/>
          <p:nvPr/>
        </p:nvSpPr>
        <p:spPr>
          <a:xfrm>
            <a:off x="9220777" y="462025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13" name="正方形/長方形 212">
            <a:extLst>
              <a:ext uri="{FF2B5EF4-FFF2-40B4-BE49-F238E27FC236}">
                <a16:creationId xmlns:a16="http://schemas.microsoft.com/office/drawing/2014/main" id="{D546280F-2C54-40AD-A376-C9A7D04916DF}"/>
              </a:ext>
            </a:extLst>
          </p:cNvPr>
          <p:cNvSpPr/>
          <p:nvPr/>
        </p:nvSpPr>
        <p:spPr>
          <a:xfrm>
            <a:off x="7063049" y="355735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14" name="正方形/長方形 213">
            <a:extLst>
              <a:ext uri="{FF2B5EF4-FFF2-40B4-BE49-F238E27FC236}">
                <a16:creationId xmlns:a16="http://schemas.microsoft.com/office/drawing/2014/main" id="{40B91632-6DC5-4B30-82C0-C46D127D7C36}"/>
              </a:ext>
            </a:extLst>
          </p:cNvPr>
          <p:cNvSpPr/>
          <p:nvPr/>
        </p:nvSpPr>
        <p:spPr>
          <a:xfrm>
            <a:off x="7333049" y="355735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15" name="正方形/長方形 214">
            <a:extLst>
              <a:ext uri="{FF2B5EF4-FFF2-40B4-BE49-F238E27FC236}">
                <a16:creationId xmlns:a16="http://schemas.microsoft.com/office/drawing/2014/main" id="{50C71635-B3B3-4BD7-BAAF-10D0F516F156}"/>
              </a:ext>
            </a:extLst>
          </p:cNvPr>
          <p:cNvSpPr/>
          <p:nvPr/>
        </p:nvSpPr>
        <p:spPr>
          <a:xfrm>
            <a:off x="7063049" y="382735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16" name="正方形/長方形 215">
            <a:extLst>
              <a:ext uri="{FF2B5EF4-FFF2-40B4-BE49-F238E27FC236}">
                <a16:creationId xmlns:a16="http://schemas.microsoft.com/office/drawing/2014/main" id="{751EBB0D-8A8A-424F-8B33-129F782A39D5}"/>
              </a:ext>
            </a:extLst>
          </p:cNvPr>
          <p:cNvSpPr/>
          <p:nvPr/>
        </p:nvSpPr>
        <p:spPr>
          <a:xfrm>
            <a:off x="7333049" y="382735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17" name="正方形/長方形 216">
            <a:extLst>
              <a:ext uri="{FF2B5EF4-FFF2-40B4-BE49-F238E27FC236}">
                <a16:creationId xmlns:a16="http://schemas.microsoft.com/office/drawing/2014/main" id="{AAB0DD4C-9A80-4E76-BE8A-7E5930DDEC9C}"/>
              </a:ext>
            </a:extLst>
          </p:cNvPr>
          <p:cNvSpPr/>
          <p:nvPr/>
        </p:nvSpPr>
        <p:spPr>
          <a:xfrm>
            <a:off x="7063049" y="409735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218" name="正方形/長方形 217">
            <a:extLst>
              <a:ext uri="{FF2B5EF4-FFF2-40B4-BE49-F238E27FC236}">
                <a16:creationId xmlns:a16="http://schemas.microsoft.com/office/drawing/2014/main" id="{D2908514-EEAC-4590-8622-9615F589F260}"/>
              </a:ext>
            </a:extLst>
          </p:cNvPr>
          <p:cNvSpPr/>
          <p:nvPr/>
        </p:nvSpPr>
        <p:spPr>
          <a:xfrm>
            <a:off x="7333049" y="409735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19" name="正方形/長方形 218">
            <a:extLst>
              <a:ext uri="{FF2B5EF4-FFF2-40B4-BE49-F238E27FC236}">
                <a16:creationId xmlns:a16="http://schemas.microsoft.com/office/drawing/2014/main" id="{D8D618B4-5A49-4380-A614-EE6362535474}"/>
              </a:ext>
            </a:extLst>
          </p:cNvPr>
          <p:cNvSpPr/>
          <p:nvPr/>
        </p:nvSpPr>
        <p:spPr>
          <a:xfrm>
            <a:off x="7063049" y="435025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20" name="正方形/長方形 219">
            <a:extLst>
              <a:ext uri="{FF2B5EF4-FFF2-40B4-BE49-F238E27FC236}">
                <a16:creationId xmlns:a16="http://schemas.microsoft.com/office/drawing/2014/main" id="{7528D662-72ED-4363-8E25-A3BC0453CE4D}"/>
              </a:ext>
            </a:extLst>
          </p:cNvPr>
          <p:cNvSpPr/>
          <p:nvPr/>
        </p:nvSpPr>
        <p:spPr>
          <a:xfrm>
            <a:off x="7333049" y="435025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21" name="正方形/長方形 220">
            <a:extLst>
              <a:ext uri="{FF2B5EF4-FFF2-40B4-BE49-F238E27FC236}">
                <a16:creationId xmlns:a16="http://schemas.microsoft.com/office/drawing/2014/main" id="{8D0C56AE-923D-4D90-AE1A-0C480112A2B5}"/>
              </a:ext>
            </a:extLst>
          </p:cNvPr>
          <p:cNvSpPr/>
          <p:nvPr/>
        </p:nvSpPr>
        <p:spPr>
          <a:xfrm>
            <a:off x="7063049" y="462025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27" name="正方形/長方形 226">
            <a:extLst>
              <a:ext uri="{FF2B5EF4-FFF2-40B4-BE49-F238E27FC236}">
                <a16:creationId xmlns:a16="http://schemas.microsoft.com/office/drawing/2014/main" id="{0CFF8EA6-4BDA-4E3A-AED7-170FCA1A6DFF}"/>
              </a:ext>
            </a:extLst>
          </p:cNvPr>
          <p:cNvSpPr/>
          <p:nvPr/>
        </p:nvSpPr>
        <p:spPr>
          <a:xfrm>
            <a:off x="7333049" y="462025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240" name="グループ化 239">
            <a:extLst>
              <a:ext uri="{FF2B5EF4-FFF2-40B4-BE49-F238E27FC236}">
                <a16:creationId xmlns:a16="http://schemas.microsoft.com/office/drawing/2014/main" id="{523EC30D-C978-4EB4-AAE5-33B7C0EFBBC6}"/>
              </a:ext>
            </a:extLst>
          </p:cNvPr>
          <p:cNvGrpSpPr/>
          <p:nvPr/>
        </p:nvGrpSpPr>
        <p:grpSpPr>
          <a:xfrm>
            <a:off x="7063049" y="4878941"/>
            <a:ext cx="2427728" cy="273717"/>
            <a:chOff x="6273162" y="2949946"/>
            <a:chExt cx="2427728" cy="273717"/>
          </a:xfrm>
        </p:grpSpPr>
        <p:sp>
          <p:nvSpPr>
            <p:cNvPr id="253" name="正方形/長方形 252">
              <a:extLst>
                <a:ext uri="{FF2B5EF4-FFF2-40B4-BE49-F238E27FC236}">
                  <a16:creationId xmlns:a16="http://schemas.microsoft.com/office/drawing/2014/main" id="{48D3D37D-E4FD-4E99-874D-9642F1EE27C8}"/>
                </a:ext>
              </a:extLst>
            </p:cNvPr>
            <p:cNvSpPr/>
            <p:nvPr/>
          </p:nvSpPr>
          <p:spPr>
            <a:xfrm>
              <a:off x="6813162" y="295366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54" name="正方形/長方形 253">
              <a:extLst>
                <a:ext uri="{FF2B5EF4-FFF2-40B4-BE49-F238E27FC236}">
                  <a16:creationId xmlns:a16="http://schemas.microsoft.com/office/drawing/2014/main" id="{35A64870-C62A-4B9D-8294-C74A9ED52AA8}"/>
                </a:ext>
              </a:extLst>
            </p:cNvPr>
            <p:cNvSpPr/>
            <p:nvPr/>
          </p:nvSpPr>
          <p:spPr>
            <a:xfrm>
              <a:off x="7083162" y="295366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55" name="正方形/長方形 254">
              <a:extLst>
                <a:ext uri="{FF2B5EF4-FFF2-40B4-BE49-F238E27FC236}">
                  <a16:creationId xmlns:a16="http://schemas.microsoft.com/office/drawing/2014/main" id="{F1AA16A0-5836-4A82-BF1D-CA641A560E64}"/>
                </a:ext>
              </a:extLst>
            </p:cNvPr>
            <p:cNvSpPr/>
            <p:nvPr/>
          </p:nvSpPr>
          <p:spPr>
            <a:xfrm>
              <a:off x="7353162" y="295366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56" name="正方形/長方形 255">
              <a:extLst>
                <a:ext uri="{FF2B5EF4-FFF2-40B4-BE49-F238E27FC236}">
                  <a16:creationId xmlns:a16="http://schemas.microsoft.com/office/drawing/2014/main" id="{EBA15A88-2AD2-4961-AFB4-D4518F787C4A}"/>
                </a:ext>
              </a:extLst>
            </p:cNvPr>
            <p:cNvSpPr/>
            <p:nvPr/>
          </p:nvSpPr>
          <p:spPr>
            <a:xfrm>
              <a:off x="7623162" y="295366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57" name="正方形/長方形 256">
              <a:extLst>
                <a:ext uri="{FF2B5EF4-FFF2-40B4-BE49-F238E27FC236}">
                  <a16:creationId xmlns:a16="http://schemas.microsoft.com/office/drawing/2014/main" id="{DC162DF8-3CC9-46FF-9F85-B72B36974D00}"/>
                </a:ext>
              </a:extLst>
            </p:cNvPr>
            <p:cNvSpPr/>
            <p:nvPr/>
          </p:nvSpPr>
          <p:spPr>
            <a:xfrm>
              <a:off x="7893162" y="295366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58" name="正方形/長方形 257">
              <a:extLst>
                <a:ext uri="{FF2B5EF4-FFF2-40B4-BE49-F238E27FC236}">
                  <a16:creationId xmlns:a16="http://schemas.microsoft.com/office/drawing/2014/main" id="{5B172D31-BBC0-4F6D-96A6-A514990DF08F}"/>
                </a:ext>
              </a:extLst>
            </p:cNvPr>
            <p:cNvSpPr/>
            <p:nvPr/>
          </p:nvSpPr>
          <p:spPr>
            <a:xfrm>
              <a:off x="8160890" y="2949946"/>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59" name="正方形/長方形 258">
              <a:extLst>
                <a:ext uri="{FF2B5EF4-FFF2-40B4-BE49-F238E27FC236}">
                  <a16:creationId xmlns:a16="http://schemas.microsoft.com/office/drawing/2014/main" id="{35BE155C-672B-4EEA-80BC-DEB8CD87C034}"/>
                </a:ext>
              </a:extLst>
            </p:cNvPr>
            <p:cNvSpPr/>
            <p:nvPr/>
          </p:nvSpPr>
          <p:spPr>
            <a:xfrm>
              <a:off x="8430890" y="2949946"/>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60" name="正方形/長方形 259">
              <a:extLst>
                <a:ext uri="{FF2B5EF4-FFF2-40B4-BE49-F238E27FC236}">
                  <a16:creationId xmlns:a16="http://schemas.microsoft.com/office/drawing/2014/main" id="{61BF162F-C166-4B28-AA1F-DA0C2B3A853D}"/>
                </a:ext>
              </a:extLst>
            </p:cNvPr>
            <p:cNvSpPr/>
            <p:nvPr/>
          </p:nvSpPr>
          <p:spPr>
            <a:xfrm>
              <a:off x="6273162" y="2949946"/>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61" name="正方形/長方形 260">
              <a:extLst>
                <a:ext uri="{FF2B5EF4-FFF2-40B4-BE49-F238E27FC236}">
                  <a16:creationId xmlns:a16="http://schemas.microsoft.com/office/drawing/2014/main" id="{B6CB9C2C-627A-412E-AFA6-4023584F763C}"/>
                </a:ext>
              </a:extLst>
            </p:cNvPr>
            <p:cNvSpPr/>
            <p:nvPr/>
          </p:nvSpPr>
          <p:spPr>
            <a:xfrm>
              <a:off x="6543162" y="2949946"/>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262" name="グループ化 261">
            <a:extLst>
              <a:ext uri="{FF2B5EF4-FFF2-40B4-BE49-F238E27FC236}">
                <a16:creationId xmlns:a16="http://schemas.microsoft.com/office/drawing/2014/main" id="{E698E61C-D733-4091-B0AC-C3E1C2F9F275}"/>
              </a:ext>
            </a:extLst>
          </p:cNvPr>
          <p:cNvGrpSpPr/>
          <p:nvPr/>
        </p:nvGrpSpPr>
        <p:grpSpPr>
          <a:xfrm>
            <a:off x="7063049" y="5138088"/>
            <a:ext cx="2427728" cy="273717"/>
            <a:chOff x="6273162" y="2949946"/>
            <a:chExt cx="2427728" cy="273717"/>
          </a:xfrm>
        </p:grpSpPr>
        <p:sp>
          <p:nvSpPr>
            <p:cNvPr id="263" name="正方形/長方形 262">
              <a:extLst>
                <a:ext uri="{FF2B5EF4-FFF2-40B4-BE49-F238E27FC236}">
                  <a16:creationId xmlns:a16="http://schemas.microsoft.com/office/drawing/2014/main" id="{401C3897-1EEA-4492-98A7-1EF11F08F18C}"/>
                </a:ext>
              </a:extLst>
            </p:cNvPr>
            <p:cNvSpPr/>
            <p:nvPr/>
          </p:nvSpPr>
          <p:spPr>
            <a:xfrm>
              <a:off x="6813162" y="295366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64" name="正方形/長方形 263">
              <a:extLst>
                <a:ext uri="{FF2B5EF4-FFF2-40B4-BE49-F238E27FC236}">
                  <a16:creationId xmlns:a16="http://schemas.microsoft.com/office/drawing/2014/main" id="{A8BAAAF6-C059-45E2-BB99-631E21CB1414}"/>
                </a:ext>
              </a:extLst>
            </p:cNvPr>
            <p:cNvSpPr/>
            <p:nvPr/>
          </p:nvSpPr>
          <p:spPr>
            <a:xfrm>
              <a:off x="7083162" y="295366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65" name="正方形/長方形 264">
              <a:extLst>
                <a:ext uri="{FF2B5EF4-FFF2-40B4-BE49-F238E27FC236}">
                  <a16:creationId xmlns:a16="http://schemas.microsoft.com/office/drawing/2014/main" id="{E0DC1877-5842-4920-B923-7FBF2CA6646B}"/>
                </a:ext>
              </a:extLst>
            </p:cNvPr>
            <p:cNvSpPr/>
            <p:nvPr/>
          </p:nvSpPr>
          <p:spPr>
            <a:xfrm>
              <a:off x="7353162" y="295366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76" name="正方形/長方形 275">
              <a:extLst>
                <a:ext uri="{FF2B5EF4-FFF2-40B4-BE49-F238E27FC236}">
                  <a16:creationId xmlns:a16="http://schemas.microsoft.com/office/drawing/2014/main" id="{AD1865BC-8570-4FF6-89E9-B2DE2891F932}"/>
                </a:ext>
              </a:extLst>
            </p:cNvPr>
            <p:cNvSpPr/>
            <p:nvPr/>
          </p:nvSpPr>
          <p:spPr>
            <a:xfrm>
              <a:off x="7623162" y="295366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86" name="正方形/長方形 285">
              <a:extLst>
                <a:ext uri="{FF2B5EF4-FFF2-40B4-BE49-F238E27FC236}">
                  <a16:creationId xmlns:a16="http://schemas.microsoft.com/office/drawing/2014/main" id="{905C646C-922D-44BB-8838-D3AF71630CB1}"/>
                </a:ext>
              </a:extLst>
            </p:cNvPr>
            <p:cNvSpPr/>
            <p:nvPr/>
          </p:nvSpPr>
          <p:spPr>
            <a:xfrm>
              <a:off x="7893162" y="295366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87" name="正方形/長方形 286">
              <a:extLst>
                <a:ext uri="{FF2B5EF4-FFF2-40B4-BE49-F238E27FC236}">
                  <a16:creationId xmlns:a16="http://schemas.microsoft.com/office/drawing/2014/main" id="{77396582-6687-4E91-9E1A-2E17878AE0ED}"/>
                </a:ext>
              </a:extLst>
            </p:cNvPr>
            <p:cNvSpPr/>
            <p:nvPr/>
          </p:nvSpPr>
          <p:spPr>
            <a:xfrm>
              <a:off x="8160890" y="2949946"/>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88" name="正方形/長方形 287">
              <a:extLst>
                <a:ext uri="{FF2B5EF4-FFF2-40B4-BE49-F238E27FC236}">
                  <a16:creationId xmlns:a16="http://schemas.microsoft.com/office/drawing/2014/main" id="{7F41A3D0-E60E-4C25-A6EC-FFA31BD92CDF}"/>
                </a:ext>
              </a:extLst>
            </p:cNvPr>
            <p:cNvSpPr/>
            <p:nvPr/>
          </p:nvSpPr>
          <p:spPr>
            <a:xfrm>
              <a:off x="8430890" y="2949946"/>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89" name="正方形/長方形 288">
              <a:extLst>
                <a:ext uri="{FF2B5EF4-FFF2-40B4-BE49-F238E27FC236}">
                  <a16:creationId xmlns:a16="http://schemas.microsoft.com/office/drawing/2014/main" id="{0CB9E946-C147-4B7B-9B6A-FC577EB476B5}"/>
                </a:ext>
              </a:extLst>
            </p:cNvPr>
            <p:cNvSpPr/>
            <p:nvPr/>
          </p:nvSpPr>
          <p:spPr>
            <a:xfrm>
              <a:off x="6273162" y="2949946"/>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90" name="正方形/長方形 289">
              <a:extLst>
                <a:ext uri="{FF2B5EF4-FFF2-40B4-BE49-F238E27FC236}">
                  <a16:creationId xmlns:a16="http://schemas.microsoft.com/office/drawing/2014/main" id="{12E83C8F-96C0-429D-918C-60086505FCF4}"/>
                </a:ext>
              </a:extLst>
            </p:cNvPr>
            <p:cNvSpPr/>
            <p:nvPr/>
          </p:nvSpPr>
          <p:spPr>
            <a:xfrm>
              <a:off x="6543162" y="2949946"/>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sp>
        <p:nvSpPr>
          <p:cNvPr id="291" name="正方形/長方形 290">
            <a:extLst>
              <a:ext uri="{FF2B5EF4-FFF2-40B4-BE49-F238E27FC236}">
                <a16:creationId xmlns:a16="http://schemas.microsoft.com/office/drawing/2014/main" id="{19543744-A25A-4882-991A-E44F21A0D2DF}"/>
              </a:ext>
            </a:extLst>
          </p:cNvPr>
          <p:cNvSpPr/>
          <p:nvPr/>
        </p:nvSpPr>
        <p:spPr>
          <a:xfrm>
            <a:off x="7604185" y="5132252"/>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92" name="正方形/長方形 291">
            <a:extLst>
              <a:ext uri="{FF2B5EF4-FFF2-40B4-BE49-F238E27FC236}">
                <a16:creationId xmlns:a16="http://schemas.microsoft.com/office/drawing/2014/main" id="{76454A3B-42FC-485F-B443-01F8FAFA6694}"/>
              </a:ext>
            </a:extLst>
          </p:cNvPr>
          <p:cNvSpPr/>
          <p:nvPr/>
        </p:nvSpPr>
        <p:spPr>
          <a:xfrm>
            <a:off x="7874185" y="5132252"/>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93" name="正方形/長方形 292">
            <a:extLst>
              <a:ext uri="{FF2B5EF4-FFF2-40B4-BE49-F238E27FC236}">
                <a16:creationId xmlns:a16="http://schemas.microsoft.com/office/drawing/2014/main" id="{160A1478-202A-44B5-A8A0-87433A692457}"/>
              </a:ext>
            </a:extLst>
          </p:cNvPr>
          <p:cNvSpPr/>
          <p:nvPr/>
        </p:nvSpPr>
        <p:spPr>
          <a:xfrm>
            <a:off x="8144185" y="5132252"/>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94" name="正方形/長方形 293">
            <a:extLst>
              <a:ext uri="{FF2B5EF4-FFF2-40B4-BE49-F238E27FC236}">
                <a16:creationId xmlns:a16="http://schemas.microsoft.com/office/drawing/2014/main" id="{99F560D2-DFFD-4A28-9C7C-D8A92EF1E9C3}"/>
              </a:ext>
            </a:extLst>
          </p:cNvPr>
          <p:cNvSpPr/>
          <p:nvPr/>
        </p:nvSpPr>
        <p:spPr>
          <a:xfrm>
            <a:off x="8414185" y="5132252"/>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95" name="正方形/長方形 294">
            <a:extLst>
              <a:ext uri="{FF2B5EF4-FFF2-40B4-BE49-F238E27FC236}">
                <a16:creationId xmlns:a16="http://schemas.microsoft.com/office/drawing/2014/main" id="{07882E33-E45A-4E10-A504-C02BF52DFDE0}"/>
              </a:ext>
            </a:extLst>
          </p:cNvPr>
          <p:cNvSpPr/>
          <p:nvPr/>
        </p:nvSpPr>
        <p:spPr>
          <a:xfrm>
            <a:off x="8684185" y="5132252"/>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96" name="正方形/長方形 295">
            <a:extLst>
              <a:ext uri="{FF2B5EF4-FFF2-40B4-BE49-F238E27FC236}">
                <a16:creationId xmlns:a16="http://schemas.microsoft.com/office/drawing/2014/main" id="{343CA519-7163-4051-B93E-F9BDE77D0BEF}"/>
              </a:ext>
            </a:extLst>
          </p:cNvPr>
          <p:cNvSpPr/>
          <p:nvPr/>
        </p:nvSpPr>
        <p:spPr>
          <a:xfrm>
            <a:off x="8951913" y="5139168"/>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97" name="正方形/長方形 296">
            <a:extLst>
              <a:ext uri="{FF2B5EF4-FFF2-40B4-BE49-F238E27FC236}">
                <a16:creationId xmlns:a16="http://schemas.microsoft.com/office/drawing/2014/main" id="{75956BBA-B19B-4077-AE5D-EA24329E16BB}"/>
              </a:ext>
            </a:extLst>
          </p:cNvPr>
          <p:cNvSpPr/>
          <p:nvPr/>
        </p:nvSpPr>
        <p:spPr>
          <a:xfrm>
            <a:off x="9221913" y="5139168"/>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98" name="正方形/長方形 297">
            <a:extLst>
              <a:ext uri="{FF2B5EF4-FFF2-40B4-BE49-F238E27FC236}">
                <a16:creationId xmlns:a16="http://schemas.microsoft.com/office/drawing/2014/main" id="{3C724703-A344-4611-9ED5-E196A00C7985}"/>
              </a:ext>
            </a:extLst>
          </p:cNvPr>
          <p:cNvSpPr/>
          <p:nvPr/>
        </p:nvSpPr>
        <p:spPr>
          <a:xfrm>
            <a:off x="7064185" y="5139168"/>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99" name="正方形/長方形 298">
            <a:extLst>
              <a:ext uri="{FF2B5EF4-FFF2-40B4-BE49-F238E27FC236}">
                <a16:creationId xmlns:a16="http://schemas.microsoft.com/office/drawing/2014/main" id="{4B6B7A7A-530F-47DC-BEFF-D9DAEC48AE41}"/>
              </a:ext>
            </a:extLst>
          </p:cNvPr>
          <p:cNvSpPr/>
          <p:nvPr/>
        </p:nvSpPr>
        <p:spPr>
          <a:xfrm>
            <a:off x="7334185" y="5139168"/>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300" name="グループ化 299">
            <a:extLst>
              <a:ext uri="{FF2B5EF4-FFF2-40B4-BE49-F238E27FC236}">
                <a16:creationId xmlns:a16="http://schemas.microsoft.com/office/drawing/2014/main" id="{14CF3F60-46D3-423E-A221-8770E91474BA}"/>
              </a:ext>
            </a:extLst>
          </p:cNvPr>
          <p:cNvGrpSpPr/>
          <p:nvPr/>
        </p:nvGrpSpPr>
        <p:grpSpPr>
          <a:xfrm>
            <a:off x="7061913" y="3293409"/>
            <a:ext cx="2427728" cy="273717"/>
            <a:chOff x="6273162" y="2949946"/>
            <a:chExt cx="2427728" cy="273717"/>
          </a:xfrm>
        </p:grpSpPr>
        <p:sp>
          <p:nvSpPr>
            <p:cNvPr id="301" name="正方形/長方形 300">
              <a:extLst>
                <a:ext uri="{FF2B5EF4-FFF2-40B4-BE49-F238E27FC236}">
                  <a16:creationId xmlns:a16="http://schemas.microsoft.com/office/drawing/2014/main" id="{2B40F935-B948-41E8-98D1-4BA8FA2344B8}"/>
                </a:ext>
              </a:extLst>
            </p:cNvPr>
            <p:cNvSpPr/>
            <p:nvPr/>
          </p:nvSpPr>
          <p:spPr>
            <a:xfrm>
              <a:off x="6813162" y="295366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02" name="正方形/長方形 301">
              <a:extLst>
                <a:ext uri="{FF2B5EF4-FFF2-40B4-BE49-F238E27FC236}">
                  <a16:creationId xmlns:a16="http://schemas.microsoft.com/office/drawing/2014/main" id="{C331A60C-DFD2-4A23-9A51-FB897236CDCF}"/>
                </a:ext>
              </a:extLst>
            </p:cNvPr>
            <p:cNvSpPr/>
            <p:nvPr/>
          </p:nvSpPr>
          <p:spPr>
            <a:xfrm>
              <a:off x="7083162" y="295366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03" name="正方形/長方形 302">
              <a:extLst>
                <a:ext uri="{FF2B5EF4-FFF2-40B4-BE49-F238E27FC236}">
                  <a16:creationId xmlns:a16="http://schemas.microsoft.com/office/drawing/2014/main" id="{4AC4A1A2-10A8-4C43-951C-1C9346019A75}"/>
                </a:ext>
              </a:extLst>
            </p:cNvPr>
            <p:cNvSpPr/>
            <p:nvPr/>
          </p:nvSpPr>
          <p:spPr>
            <a:xfrm>
              <a:off x="7353162" y="295366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04" name="正方形/長方形 303">
              <a:extLst>
                <a:ext uri="{FF2B5EF4-FFF2-40B4-BE49-F238E27FC236}">
                  <a16:creationId xmlns:a16="http://schemas.microsoft.com/office/drawing/2014/main" id="{87F25E54-BBE5-42D8-AE7E-859BEA5CE2D8}"/>
                </a:ext>
              </a:extLst>
            </p:cNvPr>
            <p:cNvSpPr/>
            <p:nvPr/>
          </p:nvSpPr>
          <p:spPr>
            <a:xfrm>
              <a:off x="7623162" y="295366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05" name="正方形/長方形 304">
              <a:extLst>
                <a:ext uri="{FF2B5EF4-FFF2-40B4-BE49-F238E27FC236}">
                  <a16:creationId xmlns:a16="http://schemas.microsoft.com/office/drawing/2014/main" id="{5ADA283A-AC6A-4A26-8BF1-D7790EF9B8E6}"/>
                </a:ext>
              </a:extLst>
            </p:cNvPr>
            <p:cNvSpPr/>
            <p:nvPr/>
          </p:nvSpPr>
          <p:spPr>
            <a:xfrm>
              <a:off x="7893162" y="295366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06" name="正方形/長方形 305">
              <a:extLst>
                <a:ext uri="{FF2B5EF4-FFF2-40B4-BE49-F238E27FC236}">
                  <a16:creationId xmlns:a16="http://schemas.microsoft.com/office/drawing/2014/main" id="{02A54B94-DEBB-4917-8166-176C9723AB3A}"/>
                </a:ext>
              </a:extLst>
            </p:cNvPr>
            <p:cNvSpPr/>
            <p:nvPr/>
          </p:nvSpPr>
          <p:spPr>
            <a:xfrm>
              <a:off x="8160890" y="2949946"/>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07" name="正方形/長方形 306">
              <a:extLst>
                <a:ext uri="{FF2B5EF4-FFF2-40B4-BE49-F238E27FC236}">
                  <a16:creationId xmlns:a16="http://schemas.microsoft.com/office/drawing/2014/main" id="{BB75DAE9-7BBA-4375-BD0E-E5C6FD890700}"/>
                </a:ext>
              </a:extLst>
            </p:cNvPr>
            <p:cNvSpPr/>
            <p:nvPr/>
          </p:nvSpPr>
          <p:spPr>
            <a:xfrm>
              <a:off x="8430890" y="2949946"/>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08" name="正方形/長方形 307">
              <a:extLst>
                <a:ext uri="{FF2B5EF4-FFF2-40B4-BE49-F238E27FC236}">
                  <a16:creationId xmlns:a16="http://schemas.microsoft.com/office/drawing/2014/main" id="{6146C7F5-6728-497F-B46B-13AAF7D4839D}"/>
                </a:ext>
              </a:extLst>
            </p:cNvPr>
            <p:cNvSpPr/>
            <p:nvPr/>
          </p:nvSpPr>
          <p:spPr>
            <a:xfrm>
              <a:off x="6273162" y="2949946"/>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09" name="正方形/長方形 308">
              <a:extLst>
                <a:ext uri="{FF2B5EF4-FFF2-40B4-BE49-F238E27FC236}">
                  <a16:creationId xmlns:a16="http://schemas.microsoft.com/office/drawing/2014/main" id="{3E634FE5-8EE9-4A99-8E81-B631051F254F}"/>
                </a:ext>
              </a:extLst>
            </p:cNvPr>
            <p:cNvSpPr/>
            <p:nvPr/>
          </p:nvSpPr>
          <p:spPr>
            <a:xfrm>
              <a:off x="6543162" y="2949946"/>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310" name="グループ化 309">
            <a:extLst>
              <a:ext uri="{FF2B5EF4-FFF2-40B4-BE49-F238E27FC236}">
                <a16:creationId xmlns:a16="http://schemas.microsoft.com/office/drawing/2014/main" id="{32E66DBD-1DE0-483D-AB7D-28A2386B0D18}"/>
              </a:ext>
            </a:extLst>
          </p:cNvPr>
          <p:cNvGrpSpPr/>
          <p:nvPr/>
        </p:nvGrpSpPr>
        <p:grpSpPr>
          <a:xfrm>
            <a:off x="7063049" y="3294490"/>
            <a:ext cx="2427728" cy="273717"/>
            <a:chOff x="6273162" y="2949946"/>
            <a:chExt cx="2427728" cy="273717"/>
          </a:xfrm>
        </p:grpSpPr>
        <p:sp>
          <p:nvSpPr>
            <p:cNvPr id="311" name="正方形/長方形 310">
              <a:extLst>
                <a:ext uri="{FF2B5EF4-FFF2-40B4-BE49-F238E27FC236}">
                  <a16:creationId xmlns:a16="http://schemas.microsoft.com/office/drawing/2014/main" id="{8F883B6F-6069-4EC5-BF53-88E3217B6FBB}"/>
                </a:ext>
              </a:extLst>
            </p:cNvPr>
            <p:cNvSpPr/>
            <p:nvPr/>
          </p:nvSpPr>
          <p:spPr>
            <a:xfrm>
              <a:off x="6813162" y="295366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12" name="正方形/長方形 311">
              <a:extLst>
                <a:ext uri="{FF2B5EF4-FFF2-40B4-BE49-F238E27FC236}">
                  <a16:creationId xmlns:a16="http://schemas.microsoft.com/office/drawing/2014/main" id="{15BB31AF-9A57-4555-8790-F4FD09C72C45}"/>
                </a:ext>
              </a:extLst>
            </p:cNvPr>
            <p:cNvSpPr/>
            <p:nvPr/>
          </p:nvSpPr>
          <p:spPr>
            <a:xfrm>
              <a:off x="7083162" y="295366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13" name="正方形/長方形 312">
              <a:extLst>
                <a:ext uri="{FF2B5EF4-FFF2-40B4-BE49-F238E27FC236}">
                  <a16:creationId xmlns:a16="http://schemas.microsoft.com/office/drawing/2014/main" id="{6A35EC0C-BAB7-4AA4-B380-7983B186C30A}"/>
                </a:ext>
              </a:extLst>
            </p:cNvPr>
            <p:cNvSpPr/>
            <p:nvPr/>
          </p:nvSpPr>
          <p:spPr>
            <a:xfrm>
              <a:off x="7353162" y="295366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14" name="正方形/長方形 313">
              <a:extLst>
                <a:ext uri="{FF2B5EF4-FFF2-40B4-BE49-F238E27FC236}">
                  <a16:creationId xmlns:a16="http://schemas.microsoft.com/office/drawing/2014/main" id="{997B82F5-5988-4022-80BD-1D1C1D23AA10}"/>
                </a:ext>
              </a:extLst>
            </p:cNvPr>
            <p:cNvSpPr/>
            <p:nvPr/>
          </p:nvSpPr>
          <p:spPr>
            <a:xfrm>
              <a:off x="7623162" y="295366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15" name="正方形/長方形 314">
              <a:extLst>
                <a:ext uri="{FF2B5EF4-FFF2-40B4-BE49-F238E27FC236}">
                  <a16:creationId xmlns:a16="http://schemas.microsoft.com/office/drawing/2014/main" id="{B726CF33-EEEA-432F-96CD-45A8EA059A12}"/>
                </a:ext>
              </a:extLst>
            </p:cNvPr>
            <p:cNvSpPr/>
            <p:nvPr/>
          </p:nvSpPr>
          <p:spPr>
            <a:xfrm>
              <a:off x="7893162" y="295366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16" name="正方形/長方形 315">
              <a:extLst>
                <a:ext uri="{FF2B5EF4-FFF2-40B4-BE49-F238E27FC236}">
                  <a16:creationId xmlns:a16="http://schemas.microsoft.com/office/drawing/2014/main" id="{C0D3989B-E981-4288-8D7E-9ED7DB6D87E6}"/>
                </a:ext>
              </a:extLst>
            </p:cNvPr>
            <p:cNvSpPr/>
            <p:nvPr/>
          </p:nvSpPr>
          <p:spPr>
            <a:xfrm>
              <a:off x="8160890" y="2949946"/>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17" name="正方形/長方形 316">
              <a:extLst>
                <a:ext uri="{FF2B5EF4-FFF2-40B4-BE49-F238E27FC236}">
                  <a16:creationId xmlns:a16="http://schemas.microsoft.com/office/drawing/2014/main" id="{926C02B0-8619-4181-AFCC-185EED28D178}"/>
                </a:ext>
              </a:extLst>
            </p:cNvPr>
            <p:cNvSpPr/>
            <p:nvPr/>
          </p:nvSpPr>
          <p:spPr>
            <a:xfrm>
              <a:off x="8430890" y="2949946"/>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18" name="正方形/長方形 317">
              <a:extLst>
                <a:ext uri="{FF2B5EF4-FFF2-40B4-BE49-F238E27FC236}">
                  <a16:creationId xmlns:a16="http://schemas.microsoft.com/office/drawing/2014/main" id="{8281F39C-1894-4396-98BC-7432159313F8}"/>
                </a:ext>
              </a:extLst>
            </p:cNvPr>
            <p:cNvSpPr/>
            <p:nvPr/>
          </p:nvSpPr>
          <p:spPr>
            <a:xfrm>
              <a:off x="6273162" y="2949946"/>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19" name="正方形/長方形 318">
              <a:extLst>
                <a:ext uri="{FF2B5EF4-FFF2-40B4-BE49-F238E27FC236}">
                  <a16:creationId xmlns:a16="http://schemas.microsoft.com/office/drawing/2014/main" id="{A9D3EA6C-BC39-4885-B06F-9DE3C80CD7B7}"/>
                </a:ext>
              </a:extLst>
            </p:cNvPr>
            <p:cNvSpPr/>
            <p:nvPr/>
          </p:nvSpPr>
          <p:spPr>
            <a:xfrm>
              <a:off x="6543162" y="2949946"/>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320" name="グループ化 319">
            <a:extLst>
              <a:ext uri="{FF2B5EF4-FFF2-40B4-BE49-F238E27FC236}">
                <a16:creationId xmlns:a16="http://schemas.microsoft.com/office/drawing/2014/main" id="{7569C32E-11D2-47DE-9F96-C5E0531E2D7E}"/>
              </a:ext>
            </a:extLst>
          </p:cNvPr>
          <p:cNvGrpSpPr/>
          <p:nvPr/>
        </p:nvGrpSpPr>
        <p:grpSpPr>
          <a:xfrm>
            <a:off x="7060777" y="3034835"/>
            <a:ext cx="2427728" cy="273717"/>
            <a:chOff x="6273162" y="2949946"/>
            <a:chExt cx="2427728" cy="273717"/>
          </a:xfrm>
        </p:grpSpPr>
        <p:sp>
          <p:nvSpPr>
            <p:cNvPr id="321" name="正方形/長方形 320">
              <a:extLst>
                <a:ext uri="{FF2B5EF4-FFF2-40B4-BE49-F238E27FC236}">
                  <a16:creationId xmlns:a16="http://schemas.microsoft.com/office/drawing/2014/main" id="{CF149274-5F27-4740-8AA8-2D2D0DCC30A9}"/>
                </a:ext>
              </a:extLst>
            </p:cNvPr>
            <p:cNvSpPr/>
            <p:nvPr/>
          </p:nvSpPr>
          <p:spPr>
            <a:xfrm>
              <a:off x="6813162" y="295366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22" name="正方形/長方形 321">
              <a:extLst>
                <a:ext uri="{FF2B5EF4-FFF2-40B4-BE49-F238E27FC236}">
                  <a16:creationId xmlns:a16="http://schemas.microsoft.com/office/drawing/2014/main" id="{E6EF722D-C0E2-48B0-BF68-A7E98ECDF3C4}"/>
                </a:ext>
              </a:extLst>
            </p:cNvPr>
            <p:cNvSpPr/>
            <p:nvPr/>
          </p:nvSpPr>
          <p:spPr>
            <a:xfrm>
              <a:off x="7083162" y="295366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23" name="正方形/長方形 322">
              <a:extLst>
                <a:ext uri="{FF2B5EF4-FFF2-40B4-BE49-F238E27FC236}">
                  <a16:creationId xmlns:a16="http://schemas.microsoft.com/office/drawing/2014/main" id="{0B23F1E1-3373-4147-9BA6-B30218565403}"/>
                </a:ext>
              </a:extLst>
            </p:cNvPr>
            <p:cNvSpPr/>
            <p:nvPr/>
          </p:nvSpPr>
          <p:spPr>
            <a:xfrm>
              <a:off x="7353162" y="295366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24" name="正方形/長方形 323">
              <a:extLst>
                <a:ext uri="{FF2B5EF4-FFF2-40B4-BE49-F238E27FC236}">
                  <a16:creationId xmlns:a16="http://schemas.microsoft.com/office/drawing/2014/main" id="{F0192375-A194-4BB2-AA3F-F6814B6EEC39}"/>
                </a:ext>
              </a:extLst>
            </p:cNvPr>
            <p:cNvSpPr/>
            <p:nvPr/>
          </p:nvSpPr>
          <p:spPr>
            <a:xfrm>
              <a:off x="7623162" y="295366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25" name="正方形/長方形 324">
              <a:extLst>
                <a:ext uri="{FF2B5EF4-FFF2-40B4-BE49-F238E27FC236}">
                  <a16:creationId xmlns:a16="http://schemas.microsoft.com/office/drawing/2014/main" id="{744D27AA-14BF-4574-B782-0AB6EC4EC5F9}"/>
                </a:ext>
              </a:extLst>
            </p:cNvPr>
            <p:cNvSpPr/>
            <p:nvPr/>
          </p:nvSpPr>
          <p:spPr>
            <a:xfrm>
              <a:off x="7893162" y="2953663"/>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26" name="正方形/長方形 325">
              <a:extLst>
                <a:ext uri="{FF2B5EF4-FFF2-40B4-BE49-F238E27FC236}">
                  <a16:creationId xmlns:a16="http://schemas.microsoft.com/office/drawing/2014/main" id="{A8AE5BE7-6B4C-4070-89BF-CBF6FD1CFA64}"/>
                </a:ext>
              </a:extLst>
            </p:cNvPr>
            <p:cNvSpPr/>
            <p:nvPr/>
          </p:nvSpPr>
          <p:spPr>
            <a:xfrm>
              <a:off x="8160890" y="2949946"/>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27" name="正方形/長方形 326">
              <a:extLst>
                <a:ext uri="{FF2B5EF4-FFF2-40B4-BE49-F238E27FC236}">
                  <a16:creationId xmlns:a16="http://schemas.microsoft.com/office/drawing/2014/main" id="{74ADFE63-2527-4159-B3DE-3F14F0CAC2B3}"/>
                </a:ext>
              </a:extLst>
            </p:cNvPr>
            <p:cNvSpPr/>
            <p:nvPr/>
          </p:nvSpPr>
          <p:spPr>
            <a:xfrm>
              <a:off x="8430890" y="2949946"/>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28" name="正方形/長方形 327">
              <a:extLst>
                <a:ext uri="{FF2B5EF4-FFF2-40B4-BE49-F238E27FC236}">
                  <a16:creationId xmlns:a16="http://schemas.microsoft.com/office/drawing/2014/main" id="{56C72722-0705-4263-8705-D0B436956EA3}"/>
                </a:ext>
              </a:extLst>
            </p:cNvPr>
            <p:cNvSpPr/>
            <p:nvPr/>
          </p:nvSpPr>
          <p:spPr>
            <a:xfrm>
              <a:off x="6273162" y="2949946"/>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29" name="正方形/長方形 328">
              <a:extLst>
                <a:ext uri="{FF2B5EF4-FFF2-40B4-BE49-F238E27FC236}">
                  <a16:creationId xmlns:a16="http://schemas.microsoft.com/office/drawing/2014/main" id="{8CFB977D-70C9-4DFD-B98A-14799253EFA1}"/>
                </a:ext>
              </a:extLst>
            </p:cNvPr>
            <p:cNvSpPr/>
            <p:nvPr/>
          </p:nvSpPr>
          <p:spPr>
            <a:xfrm>
              <a:off x="6543162" y="2949946"/>
              <a:ext cx="270000" cy="27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sp>
        <p:nvSpPr>
          <p:cNvPr id="330" name="正方形/長方形 329">
            <a:extLst>
              <a:ext uri="{FF2B5EF4-FFF2-40B4-BE49-F238E27FC236}">
                <a16:creationId xmlns:a16="http://schemas.microsoft.com/office/drawing/2014/main" id="{7405D0AB-44EC-47F5-ABDE-DFD32481B3C0}"/>
              </a:ext>
            </a:extLst>
          </p:cNvPr>
          <p:cNvSpPr/>
          <p:nvPr/>
        </p:nvSpPr>
        <p:spPr>
          <a:xfrm>
            <a:off x="8143049" y="3831070"/>
            <a:ext cx="270000" cy="27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31" name="正方形/長方形 330">
            <a:extLst>
              <a:ext uri="{FF2B5EF4-FFF2-40B4-BE49-F238E27FC236}">
                <a16:creationId xmlns:a16="http://schemas.microsoft.com/office/drawing/2014/main" id="{844E2F78-2482-46F8-A090-F6E5D4E8199C}"/>
              </a:ext>
            </a:extLst>
          </p:cNvPr>
          <p:cNvSpPr/>
          <p:nvPr/>
        </p:nvSpPr>
        <p:spPr>
          <a:xfrm>
            <a:off x="8413049" y="3831070"/>
            <a:ext cx="270000" cy="27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32" name="正方形/長方形 331">
            <a:extLst>
              <a:ext uri="{FF2B5EF4-FFF2-40B4-BE49-F238E27FC236}">
                <a16:creationId xmlns:a16="http://schemas.microsoft.com/office/drawing/2014/main" id="{8DD85B40-018B-4798-9475-23BC32572635}"/>
              </a:ext>
            </a:extLst>
          </p:cNvPr>
          <p:cNvSpPr/>
          <p:nvPr/>
        </p:nvSpPr>
        <p:spPr>
          <a:xfrm>
            <a:off x="7873049" y="4101070"/>
            <a:ext cx="270000" cy="27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33" name="正方形/長方形 332">
            <a:extLst>
              <a:ext uri="{FF2B5EF4-FFF2-40B4-BE49-F238E27FC236}">
                <a16:creationId xmlns:a16="http://schemas.microsoft.com/office/drawing/2014/main" id="{4A6C5995-2A1F-438A-B43E-AEE61C46CBAB}"/>
              </a:ext>
            </a:extLst>
          </p:cNvPr>
          <p:cNvSpPr/>
          <p:nvPr/>
        </p:nvSpPr>
        <p:spPr>
          <a:xfrm>
            <a:off x="8413049" y="4101070"/>
            <a:ext cx="270000" cy="27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364" name="正方形/長方形 363">
            <a:extLst>
              <a:ext uri="{FF2B5EF4-FFF2-40B4-BE49-F238E27FC236}">
                <a16:creationId xmlns:a16="http://schemas.microsoft.com/office/drawing/2014/main" id="{615DEB0B-2A9D-4245-9051-E6C40BFDC711}"/>
              </a:ext>
            </a:extLst>
          </p:cNvPr>
          <p:cNvSpPr/>
          <p:nvPr/>
        </p:nvSpPr>
        <p:spPr>
          <a:xfrm>
            <a:off x="7873049" y="4353970"/>
            <a:ext cx="270000" cy="27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67" name="正方形/長方形 366">
            <a:extLst>
              <a:ext uri="{FF2B5EF4-FFF2-40B4-BE49-F238E27FC236}">
                <a16:creationId xmlns:a16="http://schemas.microsoft.com/office/drawing/2014/main" id="{6D944553-81DB-488C-8D51-AEF0C15D686E}"/>
              </a:ext>
            </a:extLst>
          </p:cNvPr>
          <p:cNvSpPr/>
          <p:nvPr/>
        </p:nvSpPr>
        <p:spPr>
          <a:xfrm>
            <a:off x="8413049" y="4353970"/>
            <a:ext cx="270000" cy="27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68" name="正方形/長方形 367">
            <a:extLst>
              <a:ext uri="{FF2B5EF4-FFF2-40B4-BE49-F238E27FC236}">
                <a16:creationId xmlns:a16="http://schemas.microsoft.com/office/drawing/2014/main" id="{33908B62-FFC0-4EC5-9961-6B93E32324BB}"/>
              </a:ext>
            </a:extLst>
          </p:cNvPr>
          <p:cNvSpPr/>
          <p:nvPr/>
        </p:nvSpPr>
        <p:spPr>
          <a:xfrm>
            <a:off x="8143049" y="4101070"/>
            <a:ext cx="270000" cy="24783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9" name="正方形/長方形 368">
            <a:extLst>
              <a:ext uri="{FF2B5EF4-FFF2-40B4-BE49-F238E27FC236}">
                <a16:creationId xmlns:a16="http://schemas.microsoft.com/office/drawing/2014/main" id="{46382DF2-BF97-4778-8398-CEF3BD8BE2CE}"/>
              </a:ext>
            </a:extLst>
          </p:cNvPr>
          <p:cNvSpPr/>
          <p:nvPr/>
        </p:nvSpPr>
        <p:spPr>
          <a:xfrm>
            <a:off x="8140777" y="4348454"/>
            <a:ext cx="270000" cy="29261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70" name="正方形/長方形 369">
            <a:extLst>
              <a:ext uri="{FF2B5EF4-FFF2-40B4-BE49-F238E27FC236}">
                <a16:creationId xmlns:a16="http://schemas.microsoft.com/office/drawing/2014/main" id="{CCBFB7F5-0930-46C9-AEC7-418102EA779B}"/>
              </a:ext>
            </a:extLst>
          </p:cNvPr>
          <p:cNvSpPr/>
          <p:nvPr/>
        </p:nvSpPr>
        <p:spPr>
          <a:xfrm>
            <a:off x="7870777" y="3815590"/>
            <a:ext cx="810000" cy="8192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1" name="正方形/長方形 370">
            <a:extLst>
              <a:ext uri="{FF2B5EF4-FFF2-40B4-BE49-F238E27FC236}">
                <a16:creationId xmlns:a16="http://schemas.microsoft.com/office/drawing/2014/main" id="{6ADABCEB-9E8E-4A63-AA38-FF988A8598FE}"/>
              </a:ext>
            </a:extLst>
          </p:cNvPr>
          <p:cNvSpPr/>
          <p:nvPr/>
        </p:nvSpPr>
        <p:spPr>
          <a:xfrm>
            <a:off x="2936775" y="3199842"/>
            <a:ext cx="2171653" cy="21600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2" name="正方形/長方形 371">
            <a:extLst>
              <a:ext uri="{FF2B5EF4-FFF2-40B4-BE49-F238E27FC236}">
                <a16:creationId xmlns:a16="http://schemas.microsoft.com/office/drawing/2014/main" id="{C54306AD-83CF-4639-A09F-56FDBBDBC91E}"/>
              </a:ext>
            </a:extLst>
          </p:cNvPr>
          <p:cNvSpPr/>
          <p:nvPr/>
        </p:nvSpPr>
        <p:spPr>
          <a:xfrm>
            <a:off x="7052629" y="3029205"/>
            <a:ext cx="2435877" cy="236206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正方形/長方形 156">
            <a:extLst>
              <a:ext uri="{FF2B5EF4-FFF2-40B4-BE49-F238E27FC236}">
                <a16:creationId xmlns:a16="http://schemas.microsoft.com/office/drawing/2014/main" id="{433867CF-7889-40D7-89C7-8D62C53A00A9}"/>
              </a:ext>
            </a:extLst>
          </p:cNvPr>
          <p:cNvSpPr/>
          <p:nvPr/>
        </p:nvSpPr>
        <p:spPr>
          <a:xfrm>
            <a:off x="4871085" y="5935526"/>
            <a:ext cx="318157" cy="27913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コンテンツ プレースホルダー 2">
            <a:extLst>
              <a:ext uri="{FF2B5EF4-FFF2-40B4-BE49-F238E27FC236}">
                <a16:creationId xmlns:a16="http://schemas.microsoft.com/office/drawing/2014/main" id="{00E4ADF4-7578-40A1-A052-749BBFF8B47C}"/>
              </a:ext>
            </a:extLst>
          </p:cNvPr>
          <p:cNvSpPr txBox="1">
            <a:spLocks/>
          </p:cNvSpPr>
          <p:nvPr/>
        </p:nvSpPr>
        <p:spPr bwMode="auto">
          <a:xfrm>
            <a:off x="5189241" y="5903189"/>
            <a:ext cx="2374686" cy="41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ja-JP" sz="1600" dirty="0"/>
              <a:t>Spatial homogeneity area</a:t>
            </a:r>
          </a:p>
        </p:txBody>
      </p:sp>
      <p:cxnSp>
        <p:nvCxnSpPr>
          <p:cNvPr id="6" name="直線コネクタ 5">
            <a:extLst>
              <a:ext uri="{FF2B5EF4-FFF2-40B4-BE49-F238E27FC236}">
                <a16:creationId xmlns:a16="http://schemas.microsoft.com/office/drawing/2014/main" id="{BE3651C4-8838-447F-9607-CFB1777A5D88}"/>
              </a:ext>
            </a:extLst>
          </p:cNvPr>
          <p:cNvCxnSpPr>
            <a:cxnSpLocks/>
            <a:endCxn id="167" idx="3"/>
          </p:cNvCxnSpPr>
          <p:nvPr/>
        </p:nvCxnSpPr>
        <p:spPr>
          <a:xfrm flipV="1">
            <a:off x="4171551" y="2464355"/>
            <a:ext cx="2374686" cy="6117"/>
          </a:xfrm>
          <a:prstGeom prst="line">
            <a:avLst/>
          </a:prstGeom>
        </p:spPr>
        <p:style>
          <a:lnRef idx="1">
            <a:schemeClr val="dk1"/>
          </a:lnRef>
          <a:fillRef idx="0">
            <a:schemeClr val="dk1"/>
          </a:fillRef>
          <a:effectRef idx="0">
            <a:schemeClr val="dk1"/>
          </a:effectRef>
          <a:fontRef idx="minor">
            <a:schemeClr val="tx1"/>
          </a:fontRef>
        </p:style>
      </p:cxnSp>
      <p:sp>
        <p:nvSpPr>
          <p:cNvPr id="167" name="テキスト ボックス 166">
            <a:extLst>
              <a:ext uri="{FF2B5EF4-FFF2-40B4-BE49-F238E27FC236}">
                <a16:creationId xmlns:a16="http://schemas.microsoft.com/office/drawing/2014/main" id="{77992737-8C87-4927-BAD1-EDD3350B1050}"/>
              </a:ext>
            </a:extLst>
          </p:cNvPr>
          <p:cNvSpPr txBox="1"/>
          <p:nvPr/>
        </p:nvSpPr>
        <p:spPr>
          <a:xfrm>
            <a:off x="4171551" y="2110411"/>
            <a:ext cx="2374686" cy="707886"/>
          </a:xfrm>
          <a:prstGeom prst="rect">
            <a:avLst/>
          </a:prstGeom>
          <a:noFill/>
        </p:spPr>
        <p:txBody>
          <a:bodyPr wrap="square">
            <a:spAutoFit/>
          </a:bodyPr>
          <a:lstStyle/>
          <a:p>
            <a:r>
              <a:rPr lang="en-US" altLang="ja-JP" sz="2000" dirty="0">
                <a:solidFill>
                  <a:schemeClr val="dk1"/>
                </a:solidFill>
                <a:latin typeface="+mn-lt"/>
                <a:ea typeface="+mn-ea"/>
              </a:rPr>
              <a:t>STDV of reflectance</a:t>
            </a:r>
          </a:p>
          <a:p>
            <a:r>
              <a:rPr lang="en-US" altLang="ja-JP" sz="2000" dirty="0">
                <a:solidFill>
                  <a:schemeClr val="dk1"/>
                </a:solidFill>
                <a:latin typeface="+mn-lt"/>
                <a:ea typeface="+mn-ea"/>
              </a:rPr>
              <a:t>Mean of reflectance</a:t>
            </a:r>
            <a:endParaRPr lang="ja-JP" altLang="en-US" sz="2000" dirty="0"/>
          </a:p>
        </p:txBody>
      </p:sp>
      <p:sp>
        <p:nvSpPr>
          <p:cNvPr id="12" name="テキスト ボックス 11">
            <a:extLst>
              <a:ext uri="{FF2B5EF4-FFF2-40B4-BE49-F238E27FC236}">
                <a16:creationId xmlns:a16="http://schemas.microsoft.com/office/drawing/2014/main" id="{68671AF9-D607-4C2A-A896-9A0113607555}"/>
              </a:ext>
            </a:extLst>
          </p:cNvPr>
          <p:cNvSpPr txBox="1"/>
          <p:nvPr/>
        </p:nvSpPr>
        <p:spPr>
          <a:xfrm>
            <a:off x="6570523" y="2223728"/>
            <a:ext cx="1520508" cy="400110"/>
          </a:xfrm>
          <a:prstGeom prst="rect">
            <a:avLst/>
          </a:prstGeom>
          <a:noFill/>
        </p:spPr>
        <p:txBody>
          <a:bodyPr wrap="square" rtlCol="0">
            <a:spAutoFit/>
          </a:bodyPr>
          <a:lstStyle/>
          <a:p>
            <a:r>
              <a:rPr lang="en-US" altLang="ja-JP" sz="2000" dirty="0"/>
              <a:t>&lt; 5%</a:t>
            </a:r>
            <a:endParaRPr lang="ja-JP" altLang="en-US" sz="2000" dirty="0"/>
          </a:p>
        </p:txBody>
      </p:sp>
    </p:spTree>
    <p:extLst>
      <p:ext uri="{BB962C8B-B14F-4D97-AF65-F5344CB8AC3E}">
        <p14:creationId xmlns:p14="http://schemas.microsoft.com/office/powerpoint/2010/main" val="3255815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7CFD46-F946-B4A3-983D-4B7328E4B9F5}"/>
              </a:ext>
            </a:extLst>
          </p:cNvPr>
          <p:cNvSpPr>
            <a:spLocks noGrp="1"/>
          </p:cNvSpPr>
          <p:nvPr>
            <p:ph type="title"/>
          </p:nvPr>
        </p:nvSpPr>
        <p:spPr/>
        <p:txBody>
          <a:bodyPr/>
          <a:lstStyle/>
          <a:p>
            <a:r>
              <a:rPr kumimoji="1" lang="en-US" altLang="ja-JP" dirty="0"/>
              <a:t>Remove outliers in warm scenes</a:t>
            </a:r>
            <a:endParaRPr kumimoji="1" lang="ja-JP" altLang="en-US" dirty="0"/>
          </a:p>
        </p:txBody>
      </p:sp>
      <p:sp>
        <p:nvSpPr>
          <p:cNvPr id="4" name="日付プレースホルダー 3">
            <a:extLst>
              <a:ext uri="{FF2B5EF4-FFF2-40B4-BE49-F238E27FC236}">
                <a16:creationId xmlns:a16="http://schemas.microsoft.com/office/drawing/2014/main" id="{BDB6972F-53C0-1508-4FBE-20B39A294137}"/>
              </a:ext>
            </a:extLst>
          </p:cNvPr>
          <p:cNvSpPr>
            <a:spLocks noGrp="1"/>
          </p:cNvSpPr>
          <p:nvPr>
            <p:ph type="dt" sz="half" idx="10"/>
          </p:nvPr>
        </p:nvSpPr>
        <p:spPr/>
        <p:txBody>
          <a:bodyPr/>
          <a:lstStyle/>
          <a:p>
            <a:pPr>
              <a:defRPr/>
            </a:pPr>
            <a:r>
              <a:rPr lang="en-US" altLang="ja-JP"/>
              <a:t>02 March 2023</a:t>
            </a:r>
            <a:endParaRPr lang="ja-JP" altLang="en-US" dirty="0"/>
          </a:p>
        </p:txBody>
      </p:sp>
      <p:sp>
        <p:nvSpPr>
          <p:cNvPr id="5" name="フッター プレースホルダー 4">
            <a:extLst>
              <a:ext uri="{FF2B5EF4-FFF2-40B4-BE49-F238E27FC236}">
                <a16:creationId xmlns:a16="http://schemas.microsoft.com/office/drawing/2014/main" id="{3F2BEFED-603A-A4BD-5063-98F0C5468BE0}"/>
              </a:ext>
            </a:extLst>
          </p:cNvPr>
          <p:cNvSpPr>
            <a:spLocks noGrp="1"/>
          </p:cNvSpPr>
          <p:nvPr>
            <p:ph type="ftr" sz="quarter" idx="11"/>
          </p:nvPr>
        </p:nvSpPr>
        <p:spPr/>
        <p:txBody>
          <a:bodyPr/>
          <a:lstStyle/>
          <a:p>
            <a:pPr>
              <a:defRPr/>
            </a:pPr>
            <a:r>
              <a:rPr lang="en-US" altLang="ja-JP" sz="1200" dirty="0"/>
              <a:t>GSICS Annual Meeting in College Park, Maryland, USA </a:t>
            </a:r>
            <a:endParaRPr lang="ja-JP" altLang="en-US" sz="1200" dirty="0"/>
          </a:p>
        </p:txBody>
      </p:sp>
      <p:sp>
        <p:nvSpPr>
          <p:cNvPr id="6" name="スライド番号プレースホルダー 5">
            <a:extLst>
              <a:ext uri="{FF2B5EF4-FFF2-40B4-BE49-F238E27FC236}">
                <a16:creationId xmlns:a16="http://schemas.microsoft.com/office/drawing/2014/main" id="{70F781A9-0C20-2356-B3D2-784FBCEB2C73}"/>
              </a:ext>
            </a:extLst>
          </p:cNvPr>
          <p:cNvSpPr>
            <a:spLocks noGrp="1"/>
          </p:cNvSpPr>
          <p:nvPr>
            <p:ph type="sldNum" sz="quarter" idx="12"/>
          </p:nvPr>
        </p:nvSpPr>
        <p:spPr/>
        <p:txBody>
          <a:bodyPr/>
          <a:lstStyle/>
          <a:p>
            <a:pPr>
              <a:defRPr/>
            </a:pPr>
            <a:fld id="{14F51097-32C8-4C75-8994-ACA15410FFEE}" type="slidenum">
              <a:rPr lang="ja-JP" altLang="en-US" smtClean="0"/>
              <a:pPr>
                <a:defRPr/>
              </a:pPr>
              <a:t>23</a:t>
            </a:fld>
            <a:endParaRPr lang="ja-JP" altLang="en-US"/>
          </a:p>
        </p:txBody>
      </p:sp>
      <p:pic>
        <p:nvPicPr>
          <p:cNvPr id="7" name="図 6" descr="カラフルな光のcg&#10;&#10;自動的に生成された説明">
            <a:extLst>
              <a:ext uri="{FF2B5EF4-FFF2-40B4-BE49-F238E27FC236}">
                <a16:creationId xmlns:a16="http://schemas.microsoft.com/office/drawing/2014/main" id="{CDDD769C-882E-C366-5143-13732E8C38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26235" y="1799426"/>
            <a:ext cx="2296819" cy="2662237"/>
          </a:xfrm>
          <a:prstGeom prst="rect">
            <a:avLst/>
          </a:prstGeom>
        </p:spPr>
      </p:pic>
      <p:sp>
        <p:nvSpPr>
          <p:cNvPr id="8" name="楕円 7">
            <a:extLst>
              <a:ext uri="{FF2B5EF4-FFF2-40B4-BE49-F238E27FC236}">
                <a16:creationId xmlns:a16="http://schemas.microsoft.com/office/drawing/2014/main" id="{8A23936C-C6B6-E420-8B2A-907C8ADC1B91}"/>
              </a:ext>
            </a:extLst>
          </p:cNvPr>
          <p:cNvSpPr/>
          <p:nvPr/>
        </p:nvSpPr>
        <p:spPr>
          <a:xfrm>
            <a:off x="2539505" y="2807118"/>
            <a:ext cx="164734" cy="248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77483D5-0475-E593-FA38-770393E338FE}"/>
              </a:ext>
            </a:extLst>
          </p:cNvPr>
          <p:cNvSpPr txBox="1"/>
          <p:nvPr/>
        </p:nvSpPr>
        <p:spPr>
          <a:xfrm>
            <a:off x="2887219" y="2530119"/>
            <a:ext cx="1171850" cy="276999"/>
          </a:xfrm>
          <a:prstGeom prst="rect">
            <a:avLst/>
          </a:prstGeom>
          <a:noFill/>
        </p:spPr>
        <p:txBody>
          <a:bodyPr wrap="square" rtlCol="0">
            <a:spAutoFit/>
          </a:bodyPr>
          <a:lstStyle/>
          <a:p>
            <a:r>
              <a:rPr kumimoji="1" lang="en-US" altLang="ja-JP" sz="1200">
                <a:solidFill>
                  <a:srgbClr val="FF0000"/>
                </a:solidFill>
              </a:rPr>
              <a:t>Some outliers</a:t>
            </a:r>
            <a:endParaRPr kumimoji="1" lang="ja-JP" altLang="en-US" sz="1200">
              <a:solidFill>
                <a:srgbClr val="FF0000"/>
              </a:solidFill>
            </a:endParaRPr>
          </a:p>
        </p:txBody>
      </p:sp>
      <p:cxnSp>
        <p:nvCxnSpPr>
          <p:cNvPr id="10" name="直線矢印コネクタ 9">
            <a:extLst>
              <a:ext uri="{FF2B5EF4-FFF2-40B4-BE49-F238E27FC236}">
                <a16:creationId xmlns:a16="http://schemas.microsoft.com/office/drawing/2014/main" id="{FC56E5F0-EC38-8184-5BB0-8B46C46F1F23}"/>
              </a:ext>
            </a:extLst>
          </p:cNvPr>
          <p:cNvCxnSpPr>
            <a:cxnSpLocks/>
          </p:cNvCxnSpPr>
          <p:nvPr/>
        </p:nvCxnSpPr>
        <p:spPr>
          <a:xfrm flipH="1">
            <a:off x="2704239" y="2668618"/>
            <a:ext cx="197281" cy="1858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E70327B4-53DE-5C8E-9C58-2EA32DDBE4EE}"/>
              </a:ext>
            </a:extLst>
          </p:cNvPr>
          <p:cNvSpPr txBox="1"/>
          <p:nvPr/>
        </p:nvSpPr>
        <p:spPr>
          <a:xfrm>
            <a:off x="1790084" y="4464961"/>
            <a:ext cx="3228973" cy="523220"/>
          </a:xfrm>
          <a:prstGeom prst="rect">
            <a:avLst/>
          </a:prstGeom>
          <a:noFill/>
        </p:spPr>
        <p:txBody>
          <a:bodyPr wrap="square" rtlCol="0">
            <a:spAutoFit/>
          </a:bodyPr>
          <a:lstStyle/>
          <a:p>
            <a:pPr algn="ctr"/>
            <a:r>
              <a:rPr kumimoji="1" lang="en-US" altLang="ja-JP" sz="1400" dirty="0"/>
              <a:t>Fig.1.  Ray-matching in All scenes (without TB condition) </a:t>
            </a:r>
            <a:endParaRPr kumimoji="1" lang="ja-JP" altLang="en-US" sz="1400" dirty="0"/>
          </a:p>
        </p:txBody>
      </p:sp>
      <p:sp>
        <p:nvSpPr>
          <p:cNvPr id="12" name="テキスト ボックス 11">
            <a:extLst>
              <a:ext uri="{FF2B5EF4-FFF2-40B4-BE49-F238E27FC236}">
                <a16:creationId xmlns:a16="http://schemas.microsoft.com/office/drawing/2014/main" id="{816EB1F4-DC36-C6F0-157F-5FB43D0A4733}"/>
              </a:ext>
            </a:extLst>
          </p:cNvPr>
          <p:cNvSpPr txBox="1"/>
          <p:nvPr/>
        </p:nvSpPr>
        <p:spPr>
          <a:xfrm>
            <a:off x="7499905" y="4464961"/>
            <a:ext cx="3228973" cy="523220"/>
          </a:xfrm>
          <a:prstGeom prst="rect">
            <a:avLst/>
          </a:prstGeom>
          <a:noFill/>
        </p:spPr>
        <p:txBody>
          <a:bodyPr wrap="square" rtlCol="0">
            <a:spAutoFit/>
          </a:bodyPr>
          <a:lstStyle/>
          <a:p>
            <a:pPr algn="ctr"/>
            <a:r>
              <a:rPr kumimoji="1" lang="en-US" altLang="ja-JP" sz="1400"/>
              <a:t>Fig.2.  Ray-matching in cold scenes (with TB condition of 273K ) </a:t>
            </a:r>
            <a:endParaRPr kumimoji="1" lang="ja-JP" altLang="en-US" sz="1400"/>
          </a:p>
        </p:txBody>
      </p:sp>
      <p:sp>
        <p:nvSpPr>
          <p:cNvPr id="13" name="矢印: 右 12">
            <a:extLst>
              <a:ext uri="{FF2B5EF4-FFF2-40B4-BE49-F238E27FC236}">
                <a16:creationId xmlns:a16="http://schemas.microsoft.com/office/drawing/2014/main" id="{5AEBAA9F-6052-7412-D8F2-0EF28109A586}"/>
              </a:ext>
            </a:extLst>
          </p:cNvPr>
          <p:cNvSpPr/>
          <p:nvPr/>
        </p:nvSpPr>
        <p:spPr>
          <a:xfrm>
            <a:off x="4590239" y="2931284"/>
            <a:ext cx="2813188" cy="276859"/>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pic>
        <p:nvPicPr>
          <p:cNvPr id="14" name="図 13" descr="図形&#10;&#10;自動的に生成された説明">
            <a:extLst>
              <a:ext uri="{FF2B5EF4-FFF2-40B4-BE49-F238E27FC236}">
                <a16:creationId xmlns:a16="http://schemas.microsoft.com/office/drawing/2014/main" id="{2F402C1C-C464-46B0-4B1A-24E61B5EA1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660472" y="1840639"/>
            <a:ext cx="2228899" cy="2579809"/>
          </a:xfrm>
          <a:prstGeom prst="rect">
            <a:avLst/>
          </a:prstGeom>
        </p:spPr>
      </p:pic>
      <p:sp>
        <p:nvSpPr>
          <p:cNvPr id="15" name="テキスト ボックス 14">
            <a:extLst>
              <a:ext uri="{FF2B5EF4-FFF2-40B4-BE49-F238E27FC236}">
                <a16:creationId xmlns:a16="http://schemas.microsoft.com/office/drawing/2014/main" id="{E449CBAE-F5C7-6F0B-813A-67892F1744F4}"/>
              </a:ext>
            </a:extLst>
          </p:cNvPr>
          <p:cNvSpPr txBox="1"/>
          <p:nvPr/>
        </p:nvSpPr>
        <p:spPr>
          <a:xfrm>
            <a:off x="4729676" y="2685205"/>
            <a:ext cx="2476434" cy="338554"/>
          </a:xfrm>
          <a:prstGeom prst="rect">
            <a:avLst/>
          </a:prstGeom>
          <a:noFill/>
        </p:spPr>
        <p:txBody>
          <a:bodyPr wrap="square" rtlCol="0">
            <a:spAutoFit/>
          </a:bodyPr>
          <a:lstStyle/>
          <a:p>
            <a:r>
              <a:rPr lang="en-US" altLang="ja-JP" sz="1600"/>
              <a:t>Apply threshold of 273K</a:t>
            </a:r>
            <a:endParaRPr kumimoji="1" lang="ja-JP" altLang="en-US" sz="1600"/>
          </a:p>
        </p:txBody>
      </p:sp>
    </p:spTree>
    <p:extLst>
      <p:ext uri="{BB962C8B-B14F-4D97-AF65-F5344CB8AC3E}">
        <p14:creationId xmlns:p14="http://schemas.microsoft.com/office/powerpoint/2010/main" val="146058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Rough uncertainty estimation</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a:t>02 March 2023</a:t>
            </a:r>
            <a:endParaRPr lang="ja-JP" altLang="en-US" dirty="0"/>
          </a:p>
        </p:txBody>
      </p:sp>
      <p:sp>
        <p:nvSpPr>
          <p:cNvPr id="5" name="フッター プレースホルダー 4"/>
          <p:cNvSpPr>
            <a:spLocks noGrp="1"/>
          </p:cNvSpPr>
          <p:nvPr>
            <p:ph type="ftr" sz="quarter" idx="11"/>
          </p:nvPr>
        </p:nvSpPr>
        <p:spPr/>
        <p:txBody>
          <a:bodyPr/>
          <a:lstStyle/>
          <a:p>
            <a:pPr>
              <a:defRPr/>
            </a:pPr>
            <a:r>
              <a:rPr lang="en-US" altLang="ja-JP" sz="1200" dirty="0"/>
              <a:t>GSICS Annual Meeting in College Park, Maryland, USA </a:t>
            </a:r>
            <a:endParaRPr lang="ja-JP" altLang="en-US" sz="1200" dirty="0"/>
          </a:p>
        </p:txBody>
      </p:sp>
      <p:sp>
        <p:nvSpPr>
          <p:cNvPr id="6" name="スライド番号プレースホルダー 5"/>
          <p:cNvSpPr>
            <a:spLocks noGrp="1"/>
          </p:cNvSpPr>
          <p:nvPr>
            <p:ph type="sldNum" sz="quarter" idx="12"/>
          </p:nvPr>
        </p:nvSpPr>
        <p:spPr/>
        <p:txBody>
          <a:bodyPr/>
          <a:lstStyle/>
          <a:p>
            <a:pPr>
              <a:defRPr/>
            </a:pPr>
            <a:fld id="{14F51097-32C8-4C75-8994-ACA15410FFEE}" type="slidenum">
              <a:rPr lang="ja-JP" altLang="en-US" smtClean="0"/>
              <a:pPr>
                <a:defRPr/>
              </a:pPr>
              <a:t>24</a:t>
            </a:fld>
            <a:endParaRPr lang="ja-JP" altLang="en-US"/>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633175742"/>
              </p:ext>
            </p:extLst>
          </p:nvPr>
        </p:nvGraphicFramePr>
        <p:xfrm>
          <a:off x="1098550" y="999207"/>
          <a:ext cx="4711700" cy="5184775"/>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6464300" y="2344710"/>
            <a:ext cx="5118100" cy="2031325"/>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t>Bar plots show the biases by validation on 1 month statistic period in Oct.</a:t>
            </a:r>
          </a:p>
          <a:p>
            <a:pPr marL="285750" indent="-285750">
              <a:buFont typeface="Arial" panose="020B0604020202020204" pitchFamily="34" charset="0"/>
              <a:buChar char="•"/>
            </a:pPr>
            <a:r>
              <a:rPr lang="en-US" altLang="ja-JP" dirty="0"/>
              <a:t>Error bars mean the range of the biases by validation in 1day period in Oct.</a:t>
            </a:r>
          </a:p>
          <a:p>
            <a:pPr marL="742950" lvl="1" indent="-285750">
              <a:buFont typeface="Wingdings" panose="05000000000000000000" pitchFamily="2" charset="2"/>
              <a:buChar char="Ø"/>
            </a:pPr>
            <a:r>
              <a:rPr lang="en-US" altLang="ja-JP" dirty="0"/>
              <a:t>As rough estimation, Ray-matching method seems to have ~1% uncertainty at least.</a:t>
            </a:r>
            <a:endParaRPr kumimoji="1" lang="ja-JP" altLang="en-US" dirty="0"/>
          </a:p>
        </p:txBody>
      </p:sp>
      <p:sp>
        <p:nvSpPr>
          <p:cNvPr id="9" name="テキスト ボックス 8">
            <a:extLst>
              <a:ext uri="{FF2B5EF4-FFF2-40B4-BE49-F238E27FC236}">
                <a16:creationId xmlns:a16="http://schemas.microsoft.com/office/drawing/2014/main" id="{CFB02344-840E-87BC-ECAE-18201C040558}"/>
              </a:ext>
            </a:extLst>
          </p:cNvPr>
          <p:cNvSpPr txBox="1"/>
          <p:nvPr/>
        </p:nvSpPr>
        <p:spPr>
          <a:xfrm>
            <a:off x="19744" y="6030094"/>
            <a:ext cx="1353760" cy="307777"/>
          </a:xfrm>
          <a:prstGeom prst="rect">
            <a:avLst/>
          </a:prstGeom>
          <a:noFill/>
        </p:spPr>
        <p:txBody>
          <a:bodyPr wrap="square" rtlCol="0">
            <a:spAutoFit/>
          </a:bodyPr>
          <a:lstStyle/>
          <a:p>
            <a:r>
              <a:rPr lang="en-US" altLang="ja-JP" sz="1400" b="1" dirty="0">
                <a:latin typeface="+mn-lt"/>
              </a:rPr>
              <a:t>AHI9 is darker</a:t>
            </a:r>
            <a:endParaRPr kumimoji="1" lang="en-US" altLang="ja-JP" sz="1400" b="1" dirty="0">
              <a:latin typeface="+mn-lt"/>
            </a:endParaRPr>
          </a:p>
        </p:txBody>
      </p:sp>
      <p:sp>
        <p:nvSpPr>
          <p:cNvPr id="10" name="矢印: 左右 10">
            <a:extLst>
              <a:ext uri="{FF2B5EF4-FFF2-40B4-BE49-F238E27FC236}">
                <a16:creationId xmlns:a16="http://schemas.microsoft.com/office/drawing/2014/main" id="{2A8EE5A1-7ADE-9DC4-2EAF-7F5DF0365E4A}"/>
              </a:ext>
            </a:extLst>
          </p:cNvPr>
          <p:cNvSpPr/>
          <p:nvPr/>
        </p:nvSpPr>
        <p:spPr>
          <a:xfrm rot="16200000">
            <a:off x="-1617335" y="3556079"/>
            <a:ext cx="4649192" cy="261879"/>
          </a:xfrm>
          <a:prstGeom prst="leftRightArrow">
            <a:avLst/>
          </a:prstGeom>
          <a:gradFill flip="none" rotWithShape="1">
            <a:gsLst>
              <a:gs pos="9000">
                <a:schemeClr val="accent1">
                  <a:lumMod val="5000"/>
                  <a:lumOff val="95000"/>
                </a:schemeClr>
              </a:gs>
              <a:gs pos="47000">
                <a:schemeClr val="tx1">
                  <a:lumMod val="75000"/>
                  <a:lumOff val="25000"/>
                </a:schemeClr>
              </a:gs>
              <a:gs pos="75000">
                <a:schemeClr val="tx1">
                  <a:lumMod val="85000"/>
                  <a:lumOff val="15000"/>
                </a:schemeClr>
              </a:gs>
              <a:gs pos="100000">
                <a:schemeClr val="tx1"/>
              </a:gs>
            </a:gsLst>
            <a:lin ang="108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FAC8A5D9-5E83-83DC-C94B-D4D5C855CF6D}"/>
              </a:ext>
            </a:extLst>
          </p:cNvPr>
          <p:cNvSpPr txBox="1"/>
          <p:nvPr/>
        </p:nvSpPr>
        <p:spPr>
          <a:xfrm>
            <a:off x="39488" y="1017687"/>
            <a:ext cx="1353760" cy="307777"/>
          </a:xfrm>
          <a:prstGeom prst="rect">
            <a:avLst/>
          </a:prstGeom>
          <a:noFill/>
        </p:spPr>
        <p:txBody>
          <a:bodyPr wrap="square" rtlCol="0">
            <a:spAutoFit/>
          </a:bodyPr>
          <a:lstStyle/>
          <a:p>
            <a:r>
              <a:rPr lang="en-US" altLang="ja-JP" sz="1400" b="1" dirty="0">
                <a:latin typeface="+mn-lt"/>
              </a:rPr>
              <a:t>AHI9 is Brighter</a:t>
            </a:r>
            <a:endParaRPr kumimoji="1" lang="en-US" altLang="ja-JP" sz="1400" b="1" dirty="0">
              <a:latin typeface="+mn-lt"/>
            </a:endParaRPr>
          </a:p>
        </p:txBody>
      </p:sp>
    </p:spTree>
    <p:extLst>
      <p:ext uri="{BB962C8B-B14F-4D97-AF65-F5344CB8AC3E}">
        <p14:creationId xmlns:p14="http://schemas.microsoft.com/office/powerpoint/2010/main" val="111881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Outline </a:t>
            </a:r>
            <a:endParaRPr kumimoji="1" lang="ja-JP" altLang="en-US" dirty="0"/>
          </a:p>
        </p:txBody>
      </p:sp>
      <p:sp>
        <p:nvSpPr>
          <p:cNvPr id="3" name="コンテンツ プレースホルダー 2"/>
          <p:cNvSpPr>
            <a:spLocks noGrp="1"/>
          </p:cNvSpPr>
          <p:nvPr>
            <p:ph idx="1"/>
          </p:nvPr>
        </p:nvSpPr>
        <p:spPr>
          <a:xfrm>
            <a:off x="191911" y="1052736"/>
            <a:ext cx="11842045" cy="5184576"/>
          </a:xfrm>
        </p:spPr>
        <p:txBody>
          <a:bodyPr/>
          <a:lstStyle/>
          <a:p>
            <a:r>
              <a:rPr lang="en-GB" altLang="ja-JP" sz="2800" dirty="0">
                <a:solidFill>
                  <a:srgbClr val="FF0000"/>
                </a:solidFill>
                <a:latin typeface="+mn-lt"/>
              </a:rPr>
              <a:t>Ray-matching method</a:t>
            </a:r>
          </a:p>
          <a:p>
            <a:pPr lvl="1"/>
            <a:r>
              <a:rPr kumimoji="1" lang="en-US" altLang="ja-JP" sz="2400" dirty="0">
                <a:latin typeface="+mn-lt"/>
              </a:rPr>
              <a:t>Outline of </a:t>
            </a:r>
            <a:r>
              <a:rPr lang="en-US" altLang="ja-JP" sz="2400" dirty="0">
                <a:latin typeface="+mn-lt"/>
              </a:rPr>
              <a:t>implementation</a:t>
            </a:r>
            <a:r>
              <a:rPr kumimoji="1" lang="en-US" altLang="ja-JP" sz="2400" dirty="0">
                <a:latin typeface="+mn-lt"/>
              </a:rPr>
              <a:t> in JMA </a:t>
            </a:r>
          </a:p>
          <a:p>
            <a:pPr lvl="1"/>
            <a:r>
              <a:rPr kumimoji="1" lang="en-US" altLang="ja-JP" sz="2400" dirty="0">
                <a:latin typeface="+mn-lt"/>
              </a:rPr>
              <a:t>Validation resul</a:t>
            </a:r>
            <a:r>
              <a:rPr lang="en-US" altLang="ja-JP" sz="2400" dirty="0">
                <a:latin typeface="+mn-lt"/>
              </a:rPr>
              <a:t>ts for AHI8 and AHI9</a:t>
            </a:r>
          </a:p>
          <a:p>
            <a:r>
              <a:rPr kumimoji="1" lang="en-US" altLang="ja-JP" sz="2800" dirty="0">
                <a:latin typeface="+mn-lt"/>
              </a:rPr>
              <a:t>DCC metho</a:t>
            </a:r>
            <a:r>
              <a:rPr lang="en-US" altLang="ja-JP" sz="2800" dirty="0">
                <a:latin typeface="+mn-lt"/>
              </a:rPr>
              <a:t>d</a:t>
            </a:r>
          </a:p>
          <a:p>
            <a:pPr lvl="1"/>
            <a:r>
              <a:rPr kumimoji="1" lang="en-US" altLang="ja-JP" sz="2400" dirty="0">
                <a:latin typeface="+mn-lt"/>
              </a:rPr>
              <a:t>Outline of test </a:t>
            </a:r>
            <a:r>
              <a:rPr lang="en-US" altLang="ja-JP" sz="2400" dirty="0">
                <a:latin typeface="+mn-lt"/>
              </a:rPr>
              <a:t>implementation </a:t>
            </a:r>
            <a:r>
              <a:rPr kumimoji="1" lang="en-US" altLang="ja-JP" sz="2400" dirty="0">
                <a:latin typeface="+mn-lt"/>
              </a:rPr>
              <a:t>in JMA </a:t>
            </a:r>
          </a:p>
          <a:p>
            <a:pPr lvl="1"/>
            <a:r>
              <a:rPr kumimoji="1" lang="en-US" altLang="ja-JP" sz="2400" dirty="0">
                <a:latin typeface="+mn-lt"/>
              </a:rPr>
              <a:t>Validation results for AHI8 and AHI9</a:t>
            </a:r>
          </a:p>
          <a:p>
            <a:r>
              <a:rPr lang="en-US" altLang="ja-JP" sz="2800" dirty="0">
                <a:latin typeface="+mn-lt"/>
              </a:rPr>
              <a:t>Comparing Ray-matching and DCC methods on AHI9 biases validation</a:t>
            </a:r>
          </a:p>
          <a:p>
            <a:pPr lvl="1"/>
            <a:r>
              <a:rPr lang="en-US" altLang="ja-JP" sz="2400" dirty="0">
                <a:latin typeface="+mn-lt"/>
              </a:rPr>
              <a:t>Comparison with the direct comparison(GEO-GEO approach)</a:t>
            </a:r>
            <a:r>
              <a:rPr lang="ja-JP" altLang="en-US" sz="2400" dirty="0">
                <a:latin typeface="+mn-lt"/>
              </a:rPr>
              <a:t> </a:t>
            </a:r>
            <a:r>
              <a:rPr lang="en-US" altLang="ja-JP" sz="2400" dirty="0">
                <a:latin typeface="+mn-lt"/>
              </a:rPr>
              <a:t>: AHI9 vs. AHI8</a:t>
            </a:r>
          </a:p>
          <a:p>
            <a:r>
              <a:rPr lang="en-US" altLang="ja-JP" sz="2800" dirty="0">
                <a:latin typeface="+mn-lt"/>
              </a:rPr>
              <a:t>The validation of AHI sensor sensitivity trends</a:t>
            </a:r>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a:t>02 March 2023</a:t>
            </a:r>
            <a:endParaRPr lang="ja-JP" altLang="en-US" dirty="0"/>
          </a:p>
        </p:txBody>
      </p:sp>
      <p:sp>
        <p:nvSpPr>
          <p:cNvPr id="5" name="フッター プレースホルダー 4"/>
          <p:cNvSpPr>
            <a:spLocks noGrp="1"/>
          </p:cNvSpPr>
          <p:nvPr>
            <p:ph type="ftr" sz="quarter" idx="11"/>
          </p:nvPr>
        </p:nvSpPr>
        <p:spPr/>
        <p:txBody>
          <a:bodyPr/>
          <a:lstStyle/>
          <a:p>
            <a:pPr>
              <a:defRPr/>
            </a:pPr>
            <a:r>
              <a:rPr lang="en-US" altLang="ja-JP" sz="1200" dirty="0"/>
              <a:t>GSICS Annual Meeting in College Park, Maryland, USA </a:t>
            </a:r>
            <a:endParaRPr lang="ja-JP" altLang="en-US" sz="1200" dirty="0"/>
          </a:p>
        </p:txBody>
      </p:sp>
      <p:sp>
        <p:nvSpPr>
          <p:cNvPr id="6" name="スライド番号プレースホルダー 5"/>
          <p:cNvSpPr>
            <a:spLocks noGrp="1"/>
          </p:cNvSpPr>
          <p:nvPr>
            <p:ph type="sldNum" sz="quarter" idx="12"/>
          </p:nvPr>
        </p:nvSpPr>
        <p:spPr/>
        <p:txBody>
          <a:bodyPr/>
          <a:lstStyle/>
          <a:p>
            <a:pPr>
              <a:defRPr/>
            </a:pPr>
            <a:fld id="{14F51097-32C8-4C75-8994-ACA15410FFEE}" type="slidenum">
              <a:rPr lang="ja-JP" altLang="en-US" sz="1800" smtClean="0"/>
              <a:pPr>
                <a:defRPr/>
              </a:pPr>
              <a:t>3</a:t>
            </a:fld>
            <a:endParaRPr lang="ja-JP" altLang="en-US" sz="1800" dirty="0"/>
          </a:p>
        </p:txBody>
      </p:sp>
    </p:spTree>
    <p:extLst>
      <p:ext uri="{BB962C8B-B14F-4D97-AF65-F5344CB8AC3E}">
        <p14:creationId xmlns:p14="http://schemas.microsoft.com/office/powerpoint/2010/main" val="1911285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正方形/長方形 132">
            <a:extLst>
              <a:ext uri="{FF2B5EF4-FFF2-40B4-BE49-F238E27FC236}">
                <a16:creationId xmlns:a16="http://schemas.microsoft.com/office/drawing/2014/main" id="{50942B27-864C-4535-B087-2FFF7E9B38BD}"/>
              </a:ext>
            </a:extLst>
          </p:cNvPr>
          <p:cNvSpPr/>
          <p:nvPr/>
        </p:nvSpPr>
        <p:spPr>
          <a:xfrm>
            <a:off x="491085" y="4992597"/>
            <a:ext cx="11353583" cy="690992"/>
          </a:xfrm>
          <a:prstGeom prst="rect">
            <a:avLst/>
          </a:prstGeom>
          <a:solidFill>
            <a:schemeClr val="bg2">
              <a:lumMod val="50000"/>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endParaRPr kumimoji="1" lang="ja-JP" altLang="en-US"/>
          </a:p>
        </p:txBody>
      </p:sp>
      <p:sp>
        <p:nvSpPr>
          <p:cNvPr id="132" name="正方形/長方形 131">
            <a:extLst>
              <a:ext uri="{FF2B5EF4-FFF2-40B4-BE49-F238E27FC236}">
                <a16:creationId xmlns:a16="http://schemas.microsoft.com/office/drawing/2014/main" id="{852FEF90-F26C-4A1A-ACBF-2B8E94EE213D}"/>
              </a:ext>
            </a:extLst>
          </p:cNvPr>
          <p:cNvSpPr/>
          <p:nvPr/>
        </p:nvSpPr>
        <p:spPr>
          <a:xfrm>
            <a:off x="491086" y="3104371"/>
            <a:ext cx="11353583" cy="1812925"/>
          </a:xfrm>
          <a:prstGeom prst="rect">
            <a:avLst/>
          </a:prstGeom>
          <a:solidFill>
            <a:srgbClr val="A9D7E2"/>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endParaRPr kumimoji="1" lang="ja-JP" altLang="en-US"/>
          </a:p>
        </p:txBody>
      </p:sp>
      <p:sp>
        <p:nvSpPr>
          <p:cNvPr id="91" name="正方形/長方形 90">
            <a:extLst>
              <a:ext uri="{FF2B5EF4-FFF2-40B4-BE49-F238E27FC236}">
                <a16:creationId xmlns:a16="http://schemas.microsoft.com/office/drawing/2014/main" id="{D6E3E33F-4830-47F1-BF14-306715C73E7C}"/>
              </a:ext>
            </a:extLst>
          </p:cNvPr>
          <p:cNvSpPr/>
          <p:nvPr/>
        </p:nvSpPr>
        <p:spPr>
          <a:xfrm>
            <a:off x="491085" y="1241079"/>
            <a:ext cx="11390487" cy="1784805"/>
          </a:xfrm>
          <a:prstGeom prst="rect">
            <a:avLst/>
          </a:prstGeom>
          <a:solidFill>
            <a:srgbClr val="F5D3D3"/>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endParaRPr kumimoji="1" lang="ja-JP" altLang="en-US" dirty="0"/>
          </a:p>
        </p:txBody>
      </p:sp>
      <p:sp>
        <p:nvSpPr>
          <p:cNvPr id="12294" name="Title 1">
            <a:extLst>
              <a:ext uri="{FF2B5EF4-FFF2-40B4-BE49-F238E27FC236}">
                <a16:creationId xmlns:a16="http://schemas.microsoft.com/office/drawing/2014/main" id="{7042D49A-B623-4EDD-893A-A45B34901E0C}"/>
              </a:ext>
            </a:extLst>
          </p:cNvPr>
          <p:cNvSpPr>
            <a:spLocks noGrp="1"/>
          </p:cNvSpPr>
          <p:nvPr>
            <p:ph type="title"/>
          </p:nvPr>
        </p:nvSpPr>
        <p:spPr/>
        <p:txBody>
          <a:bodyPr/>
          <a:lstStyle/>
          <a:p>
            <a:pPr eaLnBrk="1" hangingPunct="1"/>
            <a:r>
              <a:rPr lang="en-GB" altLang="ja-JP" dirty="0"/>
              <a:t>Outline of Ray-matching method in JMA</a:t>
            </a:r>
          </a:p>
        </p:txBody>
      </p:sp>
      <p:sp>
        <p:nvSpPr>
          <p:cNvPr id="7171" name="Content Placeholder 2">
            <a:extLst>
              <a:ext uri="{FF2B5EF4-FFF2-40B4-BE49-F238E27FC236}">
                <a16:creationId xmlns:a16="http://schemas.microsoft.com/office/drawing/2014/main" id="{B57F9D55-E2A6-4F72-9424-E1D2FDE3392D}"/>
              </a:ext>
            </a:extLst>
          </p:cNvPr>
          <p:cNvSpPr>
            <a:spLocks noGrp="1"/>
          </p:cNvSpPr>
          <p:nvPr>
            <p:ph idx="1"/>
          </p:nvPr>
        </p:nvSpPr>
        <p:spPr>
          <a:xfrm>
            <a:off x="491085" y="1258949"/>
            <a:ext cx="1379537" cy="427038"/>
          </a:xfrm>
        </p:spPr>
        <p:txBody>
          <a:bodyPr/>
          <a:lstStyle/>
          <a:p>
            <a:pPr marL="0" indent="0" eaLnBrk="1" hangingPunct="1">
              <a:buNone/>
              <a:defRPr/>
            </a:pPr>
            <a:r>
              <a:rPr lang="en-GB" altLang="ja-JP" sz="2000" dirty="0">
                <a:latin typeface="+mj-lt"/>
              </a:rPr>
              <a:t>Input data</a:t>
            </a:r>
          </a:p>
          <a:p>
            <a:pPr lvl="1" eaLnBrk="1" hangingPunct="1">
              <a:buFontTx/>
              <a:buChar char="•"/>
              <a:defRPr/>
            </a:pPr>
            <a:endParaRPr lang="en-GB" altLang="ja-JP" sz="1600" dirty="0"/>
          </a:p>
          <a:p>
            <a:pPr lvl="1" eaLnBrk="1" hangingPunct="1">
              <a:buFontTx/>
              <a:buChar char="•"/>
              <a:defRPr/>
            </a:pPr>
            <a:endParaRPr lang="en-GB" altLang="ja-JP" sz="1600" dirty="0"/>
          </a:p>
          <a:p>
            <a:pPr lvl="1" eaLnBrk="1" hangingPunct="1">
              <a:buFontTx/>
              <a:buChar char="•"/>
              <a:defRPr/>
            </a:pPr>
            <a:endParaRPr lang="en-GB" altLang="ja-JP" sz="1600" dirty="0"/>
          </a:p>
          <a:p>
            <a:pPr eaLnBrk="1" hangingPunct="1">
              <a:buFontTx/>
              <a:buChar char="•"/>
              <a:defRPr/>
            </a:pPr>
            <a:endParaRPr lang="en-GB" altLang="ja-JP" sz="800" dirty="0"/>
          </a:p>
        </p:txBody>
      </p:sp>
      <p:sp>
        <p:nvSpPr>
          <p:cNvPr id="22" name="円柱 21">
            <a:extLst>
              <a:ext uri="{FF2B5EF4-FFF2-40B4-BE49-F238E27FC236}">
                <a16:creationId xmlns:a16="http://schemas.microsoft.com/office/drawing/2014/main" id="{5B491AD5-0C0C-4DE3-861B-8D15D0D59966}"/>
              </a:ext>
            </a:extLst>
          </p:cNvPr>
          <p:cNvSpPr/>
          <p:nvPr/>
        </p:nvSpPr>
        <p:spPr>
          <a:xfrm>
            <a:off x="2219874" y="1924066"/>
            <a:ext cx="1318015" cy="866775"/>
          </a:xfrm>
          <a:prstGeom prst="can">
            <a:avLst/>
          </a:prstGeom>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1400" dirty="0">
                <a:solidFill>
                  <a:schemeClr val="tx1"/>
                </a:solidFill>
              </a:rPr>
              <a:t>SNPP or N20</a:t>
            </a:r>
          </a:p>
          <a:p>
            <a:pPr algn="ctr" eaLnBrk="1" hangingPunct="1">
              <a:defRPr/>
            </a:pPr>
            <a:r>
              <a:rPr lang="en-US" altLang="ja-JP" sz="1400" dirty="0">
                <a:solidFill>
                  <a:schemeClr val="tx1"/>
                </a:solidFill>
              </a:rPr>
              <a:t>VIIRS SDR</a:t>
            </a:r>
          </a:p>
        </p:txBody>
      </p:sp>
      <p:sp>
        <p:nvSpPr>
          <p:cNvPr id="23" name="円柱 22">
            <a:extLst>
              <a:ext uri="{FF2B5EF4-FFF2-40B4-BE49-F238E27FC236}">
                <a16:creationId xmlns:a16="http://schemas.microsoft.com/office/drawing/2014/main" id="{7685E946-05C1-4CD4-8B6F-DB47EB189F3F}"/>
              </a:ext>
            </a:extLst>
          </p:cNvPr>
          <p:cNvSpPr/>
          <p:nvPr/>
        </p:nvSpPr>
        <p:spPr>
          <a:xfrm>
            <a:off x="599426" y="1924066"/>
            <a:ext cx="1462087" cy="887413"/>
          </a:xfrm>
          <a:prstGeom prst="can">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en-US" altLang="ja-JP" sz="1400" dirty="0">
                <a:solidFill>
                  <a:schemeClr val="tx1"/>
                </a:solidFill>
              </a:rPr>
              <a:t>Himawari-8/9 AHI data </a:t>
            </a:r>
          </a:p>
          <a:p>
            <a:pPr algn="ctr" eaLnBrk="1" hangingPunct="1">
              <a:defRPr/>
            </a:pPr>
            <a:r>
              <a:rPr lang="en-US" altLang="ja-JP" sz="1400" dirty="0">
                <a:solidFill>
                  <a:schemeClr val="tx1"/>
                </a:solidFill>
              </a:rPr>
              <a:t>(2 km resolution)</a:t>
            </a:r>
          </a:p>
        </p:txBody>
      </p:sp>
      <p:sp>
        <p:nvSpPr>
          <p:cNvPr id="41" name="円柱 40">
            <a:extLst>
              <a:ext uri="{FF2B5EF4-FFF2-40B4-BE49-F238E27FC236}">
                <a16:creationId xmlns:a16="http://schemas.microsoft.com/office/drawing/2014/main" id="{3929F018-F2AF-4299-87A6-3D007550F2CA}"/>
              </a:ext>
            </a:extLst>
          </p:cNvPr>
          <p:cNvSpPr/>
          <p:nvPr/>
        </p:nvSpPr>
        <p:spPr>
          <a:xfrm>
            <a:off x="1456286" y="4101320"/>
            <a:ext cx="1865312" cy="704850"/>
          </a:xfrm>
          <a:prstGeom prst="can">
            <a:avLst/>
          </a:prstGeom>
          <a:solidFill>
            <a:schemeClr val="accent3">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r>
              <a:rPr lang="en-US" altLang="ja-JP" sz="1600" dirty="0">
                <a:solidFill>
                  <a:schemeClr val="tx1"/>
                </a:solidFill>
              </a:rPr>
              <a:t>Collocations</a:t>
            </a:r>
          </a:p>
        </p:txBody>
      </p:sp>
      <p:grpSp>
        <p:nvGrpSpPr>
          <p:cNvPr id="7198" name="グループ化 7197">
            <a:extLst>
              <a:ext uri="{FF2B5EF4-FFF2-40B4-BE49-F238E27FC236}">
                <a16:creationId xmlns:a16="http://schemas.microsoft.com/office/drawing/2014/main" id="{3CF22F63-7923-4808-9DF0-CF9C5260DEA3}"/>
              </a:ext>
            </a:extLst>
          </p:cNvPr>
          <p:cNvGrpSpPr/>
          <p:nvPr/>
        </p:nvGrpSpPr>
        <p:grpSpPr>
          <a:xfrm>
            <a:off x="1590689" y="3443780"/>
            <a:ext cx="1623889" cy="379319"/>
            <a:chOff x="6288595" y="2852309"/>
            <a:chExt cx="1863968" cy="379319"/>
          </a:xfrm>
          <a:solidFill>
            <a:schemeClr val="bg1"/>
          </a:solidFill>
        </p:grpSpPr>
        <p:sp>
          <p:nvSpPr>
            <p:cNvPr id="44" name="円柱 43">
              <a:extLst>
                <a:ext uri="{FF2B5EF4-FFF2-40B4-BE49-F238E27FC236}">
                  <a16:creationId xmlns:a16="http://schemas.microsoft.com/office/drawing/2014/main" id="{0A969702-46EB-43F5-9E98-0904BB699FA5}"/>
                </a:ext>
              </a:extLst>
            </p:cNvPr>
            <p:cNvSpPr/>
            <p:nvPr/>
          </p:nvSpPr>
          <p:spPr>
            <a:xfrm>
              <a:off x="6288595" y="2853466"/>
              <a:ext cx="1863968" cy="378162"/>
            </a:xfrm>
            <a:prstGeom prst="can">
              <a:avLst>
                <a:gd name="adj" fmla="val 50000"/>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ja-JP" sz="500" dirty="0">
                <a:solidFill>
                  <a:schemeClr val="tx1"/>
                </a:solidFill>
                <a:sym typeface="Wingdings"/>
              </a:endParaRPr>
            </a:p>
            <a:p>
              <a:pPr algn="ctr" eaLnBrk="1" hangingPunct="1">
                <a:defRPr/>
              </a:pPr>
              <a:r>
                <a:rPr lang="en-US" altLang="ja-JP" sz="1200" dirty="0">
                  <a:solidFill>
                    <a:schemeClr val="tx1"/>
                  </a:solidFill>
                  <a:sym typeface="Wingdings"/>
                </a:rPr>
                <a:t>data filtering </a:t>
              </a:r>
              <a:endParaRPr lang="en-US" altLang="ja-JP" sz="1000" dirty="0">
                <a:solidFill>
                  <a:schemeClr val="tx1"/>
                </a:solidFill>
              </a:endParaRPr>
            </a:p>
          </p:txBody>
        </p:sp>
        <p:pic>
          <p:nvPicPr>
            <p:cNvPr id="64" name="図 63">
              <a:extLst>
                <a:ext uri="{FF2B5EF4-FFF2-40B4-BE49-F238E27FC236}">
                  <a16:creationId xmlns:a16="http://schemas.microsoft.com/office/drawing/2014/main" id="{0C2D90D6-12C8-4652-A8D7-88AD9EB2BA97}"/>
                </a:ext>
              </a:extLst>
            </p:cNvPr>
            <p:cNvPicPr>
              <a:picLocks noChangeAspect="1"/>
            </p:cNvPicPr>
            <p:nvPr/>
          </p:nvPicPr>
          <p:blipFill>
            <a:blip r:embed="rId3"/>
            <a:stretch>
              <a:fillRect/>
            </a:stretch>
          </p:blipFill>
          <p:spPr>
            <a:xfrm>
              <a:off x="6307829" y="2852309"/>
              <a:ext cx="1825499" cy="180531"/>
            </a:xfrm>
            <a:prstGeom prst="ellipse">
              <a:avLst/>
            </a:prstGeom>
            <a:grpFill/>
          </p:spPr>
        </p:pic>
      </p:grpSp>
      <p:cxnSp>
        <p:nvCxnSpPr>
          <p:cNvPr id="21" name="直線矢印コネクタ 20">
            <a:extLst>
              <a:ext uri="{FF2B5EF4-FFF2-40B4-BE49-F238E27FC236}">
                <a16:creationId xmlns:a16="http://schemas.microsoft.com/office/drawing/2014/main" id="{DF89EE8E-5654-4FAB-8D19-331BF3C428E3}"/>
              </a:ext>
            </a:extLst>
          </p:cNvPr>
          <p:cNvCxnSpPr>
            <a:cxnSpLocks/>
            <a:stCxn id="23" idx="3"/>
            <a:endCxn id="64" idx="0"/>
          </p:cNvCxnSpPr>
          <p:nvPr/>
        </p:nvCxnSpPr>
        <p:spPr>
          <a:xfrm>
            <a:off x="1330470" y="2811479"/>
            <a:ext cx="1072164" cy="6323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2CAE805A-4076-4B53-85FC-A80A348F1C83}"/>
              </a:ext>
            </a:extLst>
          </p:cNvPr>
          <p:cNvCxnSpPr>
            <a:cxnSpLocks/>
            <a:stCxn id="22" idx="3"/>
            <a:endCxn id="64" idx="0"/>
          </p:cNvCxnSpPr>
          <p:nvPr/>
        </p:nvCxnSpPr>
        <p:spPr>
          <a:xfrm flipH="1">
            <a:off x="2402634" y="2790841"/>
            <a:ext cx="476248" cy="65293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227D8FC9-167C-495B-AD7B-7D0C82274D28}"/>
              </a:ext>
            </a:extLst>
          </p:cNvPr>
          <p:cNvCxnSpPr>
            <a:cxnSpLocks/>
            <a:endCxn id="41" idx="0"/>
          </p:cNvCxnSpPr>
          <p:nvPr/>
        </p:nvCxnSpPr>
        <p:spPr>
          <a:xfrm>
            <a:off x="2389736" y="3829859"/>
            <a:ext cx="0" cy="4476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303" name="テキスト ボックス 58">
            <a:extLst>
              <a:ext uri="{FF2B5EF4-FFF2-40B4-BE49-F238E27FC236}">
                <a16:creationId xmlns:a16="http://schemas.microsoft.com/office/drawing/2014/main" id="{9BB4A7FF-2FD9-4DD9-858F-1F32D143151E}"/>
              </a:ext>
            </a:extLst>
          </p:cNvPr>
          <p:cNvSpPr txBox="1">
            <a:spLocks noChangeArrowheads="1"/>
          </p:cNvSpPr>
          <p:nvPr/>
        </p:nvSpPr>
        <p:spPr bwMode="auto">
          <a:xfrm>
            <a:off x="2402436" y="3850495"/>
            <a:ext cx="6207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ja-JP" sz="900">
                <a:latin typeface="Tahoma" panose="020B0604030504040204" pitchFamily="34" charset="0"/>
              </a:rPr>
              <a:t>Pass</a:t>
            </a:r>
            <a:endParaRPr lang="ja-JP" altLang="en-US" sz="900">
              <a:latin typeface="Tahoma" panose="020B0604030504040204" pitchFamily="34" charset="0"/>
            </a:endParaRPr>
          </a:p>
        </p:txBody>
      </p:sp>
      <p:graphicFrame>
        <p:nvGraphicFramePr>
          <p:cNvPr id="98" name="表 97">
            <a:extLst>
              <a:ext uri="{FF2B5EF4-FFF2-40B4-BE49-F238E27FC236}">
                <a16:creationId xmlns:a16="http://schemas.microsoft.com/office/drawing/2014/main" id="{E8C41CF0-095F-4BA5-A2CA-2EFA91C85CDE}"/>
              </a:ext>
            </a:extLst>
          </p:cNvPr>
          <p:cNvGraphicFramePr>
            <a:graphicFrameLocks noGrp="1"/>
          </p:cNvGraphicFramePr>
          <p:nvPr>
            <p:extLst>
              <p:ext uri="{D42A27DB-BD31-4B8C-83A1-F6EECF244321}">
                <p14:modId xmlns:p14="http://schemas.microsoft.com/office/powerpoint/2010/main" val="3372832984"/>
              </p:ext>
            </p:extLst>
          </p:nvPr>
        </p:nvGraphicFramePr>
        <p:xfrm>
          <a:off x="3930599" y="1892976"/>
          <a:ext cx="6770302" cy="1036320"/>
        </p:xfrm>
        <a:graphic>
          <a:graphicData uri="http://schemas.openxmlformats.org/drawingml/2006/table">
            <a:tbl>
              <a:tblPr firstRow="1" bandRow="1">
                <a:tableStyleId>{5C22544A-7EE6-4342-B048-85BDC9FD1C3A}</a:tableStyleId>
              </a:tblPr>
              <a:tblGrid>
                <a:gridCol w="1286088">
                  <a:extLst>
                    <a:ext uri="{9D8B030D-6E8A-4147-A177-3AD203B41FA5}">
                      <a16:colId xmlns:a16="http://schemas.microsoft.com/office/drawing/2014/main" val="20000"/>
                    </a:ext>
                  </a:extLst>
                </a:gridCol>
                <a:gridCol w="931134">
                  <a:extLst>
                    <a:ext uri="{9D8B030D-6E8A-4147-A177-3AD203B41FA5}">
                      <a16:colId xmlns:a16="http://schemas.microsoft.com/office/drawing/2014/main" val="20001"/>
                    </a:ext>
                  </a:extLst>
                </a:gridCol>
                <a:gridCol w="910616">
                  <a:extLst>
                    <a:ext uri="{9D8B030D-6E8A-4147-A177-3AD203B41FA5}">
                      <a16:colId xmlns:a16="http://schemas.microsoft.com/office/drawing/2014/main" val="20002"/>
                    </a:ext>
                  </a:extLst>
                </a:gridCol>
                <a:gridCol w="910616">
                  <a:extLst>
                    <a:ext uri="{9D8B030D-6E8A-4147-A177-3AD203B41FA5}">
                      <a16:colId xmlns:a16="http://schemas.microsoft.com/office/drawing/2014/main" val="20003"/>
                    </a:ext>
                  </a:extLst>
                </a:gridCol>
                <a:gridCol w="910616">
                  <a:extLst>
                    <a:ext uri="{9D8B030D-6E8A-4147-A177-3AD203B41FA5}">
                      <a16:colId xmlns:a16="http://schemas.microsoft.com/office/drawing/2014/main" val="20004"/>
                    </a:ext>
                  </a:extLst>
                </a:gridCol>
                <a:gridCol w="910616">
                  <a:extLst>
                    <a:ext uri="{9D8B030D-6E8A-4147-A177-3AD203B41FA5}">
                      <a16:colId xmlns:a16="http://schemas.microsoft.com/office/drawing/2014/main" val="20005"/>
                    </a:ext>
                  </a:extLst>
                </a:gridCol>
                <a:gridCol w="910616">
                  <a:extLst>
                    <a:ext uri="{9D8B030D-6E8A-4147-A177-3AD203B41FA5}">
                      <a16:colId xmlns:a16="http://schemas.microsoft.com/office/drawing/2014/main" val="20006"/>
                    </a:ext>
                  </a:extLst>
                </a:gridCol>
              </a:tblGrid>
              <a:tr h="0">
                <a:tc>
                  <a:txBody>
                    <a:bodyPr/>
                    <a:lstStyle/>
                    <a:p>
                      <a:r>
                        <a:rPr kumimoji="1" lang="en-US" altLang="ja-JP" sz="1400" b="1" dirty="0">
                          <a:solidFill>
                            <a:schemeClr val="tx1"/>
                          </a:solidFill>
                          <a:latin typeface="+mn-lt"/>
                        </a:rPr>
                        <a:t>Himawari-8/9 </a:t>
                      </a:r>
                    </a:p>
                    <a:p>
                      <a:r>
                        <a:rPr kumimoji="1" lang="en-US" altLang="ja-JP" sz="1400" b="1" dirty="0">
                          <a:solidFill>
                            <a:schemeClr val="tx1"/>
                          </a:solidFill>
                          <a:latin typeface="+mn-lt"/>
                        </a:rPr>
                        <a:t>AHI</a:t>
                      </a:r>
                      <a:endParaRPr kumimoji="1" lang="ja-JP" altLang="en-US" sz="1400" b="1" dirty="0">
                        <a:solidFill>
                          <a:schemeClr val="tx1"/>
                        </a:solidFill>
                        <a:latin typeface="+mn-lt"/>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b="0" dirty="0">
                          <a:solidFill>
                            <a:sysClr val="windowText" lastClr="000000"/>
                          </a:solidFill>
                          <a:latin typeface="+mn-lt"/>
                        </a:rPr>
                        <a:t>Band01</a:t>
                      </a:r>
                    </a:p>
                    <a:p>
                      <a:pPr algn="ctr"/>
                      <a:r>
                        <a:rPr kumimoji="1" lang="en-US" altLang="ja-JP" sz="1400" b="0" dirty="0">
                          <a:solidFill>
                            <a:sysClr val="windowText" lastClr="000000"/>
                          </a:solidFill>
                          <a:latin typeface="+mn-lt"/>
                        </a:rPr>
                        <a:t>(0.47 </a:t>
                      </a:r>
                      <a:r>
                        <a:rPr kumimoji="1" lang="en-US" altLang="ja-JP" sz="1400" b="0" dirty="0" err="1">
                          <a:solidFill>
                            <a:sysClr val="windowText" lastClr="000000"/>
                          </a:solidFill>
                          <a:latin typeface="+mn-lt"/>
                        </a:rPr>
                        <a:t>μm</a:t>
                      </a:r>
                      <a:r>
                        <a:rPr kumimoji="1" lang="en-US" altLang="ja-JP" sz="1400" b="0" dirty="0">
                          <a:solidFill>
                            <a:sysClr val="windowText" lastClr="000000"/>
                          </a:solidFill>
                          <a:latin typeface="+mn-lt"/>
                        </a:rPr>
                        <a:t>)</a:t>
                      </a:r>
                      <a:endParaRPr kumimoji="1" lang="ja-JP" altLang="en-US" sz="1400" b="0" dirty="0">
                        <a:solidFill>
                          <a:sysClr val="windowText" lastClr="000000"/>
                        </a:solidFill>
                        <a:latin typeface="+mn-lt"/>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b="0" dirty="0">
                          <a:solidFill>
                            <a:sysClr val="windowText" lastClr="000000"/>
                          </a:solidFill>
                          <a:latin typeface="+mn-lt"/>
                        </a:rPr>
                        <a:t>Band02</a:t>
                      </a:r>
                    </a:p>
                    <a:p>
                      <a:pPr algn="ctr"/>
                      <a:r>
                        <a:rPr kumimoji="1" lang="en-US" altLang="ja-JP" sz="1400" b="0" dirty="0">
                          <a:solidFill>
                            <a:sysClr val="windowText" lastClr="000000"/>
                          </a:solidFill>
                          <a:latin typeface="+mn-lt"/>
                        </a:rPr>
                        <a:t>(0.51 </a:t>
                      </a:r>
                      <a:r>
                        <a:rPr kumimoji="1" lang="en-US" altLang="ja-JP" sz="1400" b="0" dirty="0" err="1">
                          <a:solidFill>
                            <a:sysClr val="windowText" lastClr="000000"/>
                          </a:solidFill>
                          <a:latin typeface="+mn-lt"/>
                        </a:rPr>
                        <a:t>μm</a:t>
                      </a:r>
                      <a:r>
                        <a:rPr kumimoji="1" lang="en-US" altLang="ja-JP" sz="1400" b="0" dirty="0">
                          <a:solidFill>
                            <a:sysClr val="windowText" lastClr="000000"/>
                          </a:solidFill>
                          <a:latin typeface="+mn-lt"/>
                        </a:rPr>
                        <a:t>)</a:t>
                      </a:r>
                      <a:endParaRPr kumimoji="1" lang="ja-JP" altLang="en-US" sz="1400" b="0" dirty="0">
                        <a:solidFill>
                          <a:sysClr val="windowText" lastClr="000000"/>
                        </a:solidFill>
                        <a:latin typeface="+mn-lt"/>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b="0" dirty="0">
                          <a:solidFill>
                            <a:schemeClr val="tx1"/>
                          </a:solidFill>
                          <a:latin typeface="+mn-lt"/>
                        </a:rPr>
                        <a:t>Band03</a:t>
                      </a:r>
                    </a:p>
                    <a:p>
                      <a:pPr algn="ctr"/>
                      <a:r>
                        <a:rPr kumimoji="1" lang="en-US" altLang="ja-JP" sz="1400" b="0" dirty="0">
                          <a:solidFill>
                            <a:schemeClr val="tx1"/>
                          </a:solidFill>
                          <a:latin typeface="+mn-lt"/>
                        </a:rPr>
                        <a:t>(0.64 </a:t>
                      </a:r>
                      <a:r>
                        <a:rPr kumimoji="1" lang="en-US" altLang="ja-JP" sz="1400" b="0" dirty="0" err="1">
                          <a:solidFill>
                            <a:schemeClr val="tx1"/>
                          </a:solidFill>
                          <a:latin typeface="+mn-lt"/>
                        </a:rPr>
                        <a:t>μm</a:t>
                      </a:r>
                      <a:r>
                        <a:rPr kumimoji="1" lang="en-US" altLang="ja-JP" sz="1400" b="0" dirty="0">
                          <a:solidFill>
                            <a:schemeClr val="tx1"/>
                          </a:solidFill>
                          <a:latin typeface="+mn-lt"/>
                        </a:rPr>
                        <a:t>)</a:t>
                      </a:r>
                      <a:endParaRPr kumimoji="1" lang="ja-JP" altLang="en-US" sz="1400" b="0" dirty="0">
                        <a:solidFill>
                          <a:schemeClr val="tx1"/>
                        </a:solidFill>
                        <a:latin typeface="+mn-lt"/>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b="0" dirty="0">
                          <a:solidFill>
                            <a:sysClr val="windowText" lastClr="000000"/>
                          </a:solidFill>
                          <a:latin typeface="+mn-lt"/>
                        </a:rPr>
                        <a:t>Band04</a:t>
                      </a:r>
                    </a:p>
                    <a:p>
                      <a:pPr algn="ctr"/>
                      <a:r>
                        <a:rPr kumimoji="1" lang="en-US" altLang="ja-JP" sz="1400" b="0" dirty="0">
                          <a:solidFill>
                            <a:sysClr val="windowText" lastClr="000000"/>
                          </a:solidFill>
                          <a:latin typeface="+mn-lt"/>
                        </a:rPr>
                        <a:t>(0.86 </a:t>
                      </a:r>
                      <a:r>
                        <a:rPr kumimoji="1" lang="en-US" altLang="ja-JP" sz="1400" b="0" dirty="0" err="1">
                          <a:solidFill>
                            <a:sysClr val="windowText" lastClr="000000"/>
                          </a:solidFill>
                          <a:latin typeface="+mn-lt"/>
                        </a:rPr>
                        <a:t>μm</a:t>
                      </a:r>
                      <a:r>
                        <a:rPr kumimoji="1" lang="en-US" altLang="ja-JP" sz="1400" b="0" dirty="0">
                          <a:solidFill>
                            <a:sysClr val="windowText" lastClr="000000"/>
                          </a:solidFill>
                          <a:latin typeface="+mn-lt"/>
                        </a:rPr>
                        <a:t>)</a:t>
                      </a:r>
                      <a:endParaRPr kumimoji="1" lang="ja-JP" altLang="en-US" sz="1400" b="0" dirty="0">
                        <a:solidFill>
                          <a:sysClr val="windowText" lastClr="000000"/>
                        </a:solidFill>
                        <a:latin typeface="+mn-lt"/>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b="0" dirty="0">
                          <a:solidFill>
                            <a:sysClr val="windowText" lastClr="000000"/>
                          </a:solidFill>
                          <a:latin typeface="+mn-lt"/>
                        </a:rPr>
                        <a:t>Band05</a:t>
                      </a:r>
                    </a:p>
                    <a:p>
                      <a:pPr algn="ctr"/>
                      <a:r>
                        <a:rPr kumimoji="1" lang="en-US" altLang="ja-JP" sz="1400" b="0" dirty="0">
                          <a:solidFill>
                            <a:sysClr val="windowText" lastClr="000000"/>
                          </a:solidFill>
                          <a:latin typeface="+mn-lt"/>
                        </a:rPr>
                        <a:t>(1.6 </a:t>
                      </a:r>
                      <a:r>
                        <a:rPr kumimoji="1" lang="en-US" altLang="ja-JP" sz="1400" b="0" dirty="0" err="1">
                          <a:solidFill>
                            <a:sysClr val="windowText" lastClr="000000"/>
                          </a:solidFill>
                          <a:latin typeface="+mn-lt"/>
                        </a:rPr>
                        <a:t>μm</a:t>
                      </a:r>
                      <a:r>
                        <a:rPr kumimoji="1" lang="en-US" altLang="ja-JP" sz="1400" b="0" dirty="0">
                          <a:solidFill>
                            <a:sysClr val="windowText" lastClr="000000"/>
                          </a:solidFill>
                          <a:latin typeface="+mn-lt"/>
                        </a:rPr>
                        <a:t>)</a:t>
                      </a:r>
                      <a:endParaRPr kumimoji="1" lang="ja-JP" altLang="en-US" sz="1400" b="0" dirty="0">
                        <a:solidFill>
                          <a:sysClr val="windowText" lastClr="000000"/>
                        </a:solidFill>
                        <a:latin typeface="+mn-lt"/>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b="0" dirty="0">
                          <a:solidFill>
                            <a:sysClr val="windowText" lastClr="000000"/>
                          </a:solidFill>
                          <a:latin typeface="+mn-lt"/>
                        </a:rPr>
                        <a:t>Band06</a:t>
                      </a:r>
                    </a:p>
                    <a:p>
                      <a:pPr algn="ctr"/>
                      <a:r>
                        <a:rPr kumimoji="1" lang="en-US" altLang="ja-JP" sz="1400" b="0" dirty="0">
                          <a:solidFill>
                            <a:sysClr val="windowText" lastClr="000000"/>
                          </a:solidFill>
                          <a:latin typeface="+mn-lt"/>
                        </a:rPr>
                        <a:t>(2.3 </a:t>
                      </a:r>
                      <a:r>
                        <a:rPr kumimoji="1" lang="en-US" altLang="ja-JP" sz="1400" b="0" dirty="0" err="1">
                          <a:solidFill>
                            <a:sysClr val="windowText" lastClr="000000"/>
                          </a:solidFill>
                          <a:latin typeface="+mn-lt"/>
                        </a:rPr>
                        <a:t>μm</a:t>
                      </a:r>
                      <a:r>
                        <a:rPr kumimoji="1" lang="en-US" altLang="ja-JP" sz="1400" b="0" dirty="0">
                          <a:solidFill>
                            <a:sysClr val="windowText" lastClr="000000"/>
                          </a:solidFill>
                          <a:latin typeface="+mn-lt"/>
                        </a:rPr>
                        <a:t>)</a:t>
                      </a:r>
                      <a:endParaRPr kumimoji="1" lang="ja-JP" altLang="en-US" sz="1400" b="0" dirty="0">
                        <a:solidFill>
                          <a:sysClr val="windowText" lastClr="000000"/>
                        </a:solidFill>
                        <a:latin typeface="+mn-lt"/>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23039">
                <a:tc>
                  <a:txBody>
                    <a:bodyPr/>
                    <a:lstStyle/>
                    <a:p>
                      <a:r>
                        <a:rPr kumimoji="1" lang="en-US" altLang="ja-JP" sz="1400" b="1" dirty="0">
                          <a:solidFill>
                            <a:schemeClr val="tx1"/>
                          </a:solidFill>
                          <a:latin typeface="+mn-lt"/>
                        </a:rPr>
                        <a:t>SNPP or N20</a:t>
                      </a:r>
                    </a:p>
                    <a:p>
                      <a:r>
                        <a:rPr kumimoji="1" lang="en-US" altLang="ja-JP" sz="1400" b="1" dirty="0">
                          <a:solidFill>
                            <a:schemeClr val="tx1"/>
                          </a:solidFill>
                          <a:latin typeface="+mn-lt"/>
                        </a:rPr>
                        <a:t>VIIRS</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en-US" altLang="ja-JP" sz="1400" dirty="0">
                          <a:latin typeface="+mn-lt"/>
                        </a:rPr>
                        <a:t>M3</a:t>
                      </a:r>
                    </a:p>
                    <a:p>
                      <a:pPr algn="ctr"/>
                      <a:r>
                        <a:rPr kumimoji="1" lang="en-US" altLang="ja-JP" sz="1400" dirty="0">
                          <a:latin typeface="+mn-lt"/>
                        </a:rPr>
                        <a:t>(0.49 </a:t>
                      </a:r>
                      <a:r>
                        <a:rPr kumimoji="1" lang="en-US" altLang="ja-JP" sz="1400" dirty="0" err="1">
                          <a:latin typeface="+mn-lt"/>
                        </a:rPr>
                        <a:t>μm</a:t>
                      </a:r>
                      <a:r>
                        <a:rPr kumimoji="1" lang="en-US" altLang="ja-JP" sz="1400" dirty="0">
                          <a:latin typeface="+mn-lt"/>
                        </a:rPr>
                        <a:t>)</a:t>
                      </a:r>
                      <a:endParaRPr kumimoji="1" lang="ja-JP" altLang="en-US" sz="1400" dirty="0">
                        <a:latin typeface="+mn-lt"/>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200" dirty="0"/>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b="0" dirty="0">
                          <a:solidFill>
                            <a:schemeClr val="tx1"/>
                          </a:solidFill>
                          <a:latin typeface="+mn-lt"/>
                        </a:rPr>
                        <a:t>I1</a:t>
                      </a:r>
                    </a:p>
                    <a:p>
                      <a:pPr algn="ctr"/>
                      <a:r>
                        <a:rPr kumimoji="1" lang="en-US" altLang="ja-JP" sz="1400" b="0" dirty="0">
                          <a:solidFill>
                            <a:schemeClr val="tx1"/>
                          </a:solidFill>
                          <a:latin typeface="+mn-lt"/>
                        </a:rPr>
                        <a:t>(0.64 </a:t>
                      </a:r>
                      <a:r>
                        <a:rPr kumimoji="1" lang="en-US" altLang="ja-JP" sz="1400" b="0" dirty="0" err="1">
                          <a:solidFill>
                            <a:schemeClr val="tx1"/>
                          </a:solidFill>
                          <a:latin typeface="+mn-lt"/>
                        </a:rPr>
                        <a:t>μm</a:t>
                      </a:r>
                      <a:r>
                        <a:rPr kumimoji="1" lang="en-US" altLang="ja-JP" sz="1400" b="0" dirty="0">
                          <a:solidFill>
                            <a:schemeClr val="tx1"/>
                          </a:solidFill>
                          <a:latin typeface="+mn-lt"/>
                        </a:rPr>
                        <a:t>)</a:t>
                      </a:r>
                      <a:endParaRPr kumimoji="1" lang="ja-JP" altLang="en-US" sz="1400" b="0" dirty="0">
                        <a:solidFill>
                          <a:schemeClr val="tx1"/>
                        </a:solidFill>
                        <a:latin typeface="+mn-lt"/>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latin typeface="+mn-lt"/>
                        </a:rPr>
                        <a:t>M7</a:t>
                      </a:r>
                    </a:p>
                    <a:p>
                      <a:pPr algn="ctr"/>
                      <a:r>
                        <a:rPr kumimoji="1" lang="en-US" altLang="ja-JP" sz="1400" dirty="0">
                          <a:latin typeface="+mn-lt"/>
                        </a:rPr>
                        <a:t>(0.87 </a:t>
                      </a:r>
                      <a:r>
                        <a:rPr kumimoji="1" lang="en-US" altLang="ja-JP" sz="1400" dirty="0" err="1">
                          <a:latin typeface="+mn-lt"/>
                        </a:rPr>
                        <a:t>μm</a:t>
                      </a:r>
                      <a:r>
                        <a:rPr kumimoji="1" lang="en-US" altLang="ja-JP" sz="1400" dirty="0">
                          <a:latin typeface="+mn-lt"/>
                        </a:rPr>
                        <a:t>)</a:t>
                      </a:r>
                      <a:endParaRPr kumimoji="1" lang="ja-JP" altLang="en-US" sz="1400" dirty="0">
                        <a:latin typeface="+mn-lt"/>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latin typeface="+mn-lt"/>
                        </a:rPr>
                        <a:t>M10</a:t>
                      </a:r>
                    </a:p>
                    <a:p>
                      <a:pPr algn="ctr"/>
                      <a:r>
                        <a:rPr kumimoji="1" lang="en-US" altLang="ja-JP" sz="1400" dirty="0">
                          <a:latin typeface="+mn-lt"/>
                        </a:rPr>
                        <a:t>(1.6 </a:t>
                      </a:r>
                      <a:r>
                        <a:rPr kumimoji="1" lang="en-US" altLang="ja-JP" sz="1400" dirty="0" err="1">
                          <a:latin typeface="+mn-lt"/>
                        </a:rPr>
                        <a:t>μm</a:t>
                      </a:r>
                      <a:r>
                        <a:rPr kumimoji="1" lang="en-US" altLang="ja-JP" sz="1400" dirty="0">
                          <a:latin typeface="+mn-lt"/>
                        </a:rPr>
                        <a:t>)</a:t>
                      </a:r>
                      <a:endParaRPr kumimoji="1" lang="ja-JP" altLang="en-US" sz="1400" dirty="0">
                        <a:latin typeface="+mn-lt"/>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latin typeface="+mn-lt"/>
                        </a:rPr>
                        <a:t>M11</a:t>
                      </a:r>
                    </a:p>
                    <a:p>
                      <a:pPr algn="ctr"/>
                      <a:r>
                        <a:rPr kumimoji="1" lang="en-US" altLang="ja-JP" sz="1400" dirty="0">
                          <a:latin typeface="+mn-lt"/>
                        </a:rPr>
                        <a:t>(2.3 </a:t>
                      </a:r>
                      <a:r>
                        <a:rPr kumimoji="1" lang="en-US" altLang="ja-JP" sz="1400" dirty="0" err="1">
                          <a:latin typeface="+mn-lt"/>
                        </a:rPr>
                        <a:t>μm</a:t>
                      </a:r>
                      <a:r>
                        <a:rPr kumimoji="1" lang="en-US" altLang="ja-JP" sz="1400" dirty="0">
                          <a:latin typeface="+mn-lt"/>
                        </a:rPr>
                        <a:t>)</a:t>
                      </a:r>
                      <a:endParaRPr kumimoji="1" lang="ja-JP" altLang="en-US" sz="1400" dirty="0">
                        <a:latin typeface="+mn-lt"/>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75" name="表 75">
            <a:extLst>
              <a:ext uri="{FF2B5EF4-FFF2-40B4-BE49-F238E27FC236}">
                <a16:creationId xmlns:a16="http://schemas.microsoft.com/office/drawing/2014/main" id="{918E78BE-75B0-443A-B24C-3193E78614FF}"/>
              </a:ext>
            </a:extLst>
          </p:cNvPr>
          <p:cNvGraphicFramePr>
            <a:graphicFrameLocks noGrp="1"/>
          </p:cNvGraphicFramePr>
          <p:nvPr>
            <p:extLst>
              <p:ext uri="{D42A27DB-BD31-4B8C-83A1-F6EECF244321}">
                <p14:modId xmlns:p14="http://schemas.microsoft.com/office/powerpoint/2010/main" val="3373872732"/>
              </p:ext>
            </p:extLst>
          </p:nvPr>
        </p:nvGraphicFramePr>
        <p:xfrm>
          <a:off x="3943138" y="3161597"/>
          <a:ext cx="4292600" cy="1712913"/>
        </p:xfrm>
        <a:graphic>
          <a:graphicData uri="http://schemas.openxmlformats.org/drawingml/2006/table">
            <a:tbl>
              <a:tblPr firstRow="1" bandRow="1">
                <a:tableStyleId>{5C22544A-7EE6-4342-B048-85BDC9FD1C3A}</a:tableStyleId>
              </a:tblPr>
              <a:tblGrid>
                <a:gridCol w="3152655">
                  <a:extLst>
                    <a:ext uri="{9D8B030D-6E8A-4147-A177-3AD203B41FA5}">
                      <a16:colId xmlns:a16="http://schemas.microsoft.com/office/drawing/2014/main" val="20000"/>
                    </a:ext>
                  </a:extLst>
                </a:gridCol>
                <a:gridCol w="1139945">
                  <a:extLst>
                    <a:ext uri="{9D8B030D-6E8A-4147-A177-3AD203B41FA5}">
                      <a16:colId xmlns:a16="http://schemas.microsoft.com/office/drawing/2014/main" val="20001"/>
                    </a:ext>
                  </a:extLst>
                </a:gridCol>
              </a:tblGrid>
              <a:tr h="274285">
                <a:tc>
                  <a:txBody>
                    <a:bodyPr/>
                    <a:lstStyle/>
                    <a:p>
                      <a:pPr algn="l">
                        <a:lnSpc>
                          <a:spcPct val="100000"/>
                        </a:lnSpc>
                      </a:pPr>
                      <a:r>
                        <a:rPr lang="en-US" sz="1200" b="0" kern="100" dirty="0">
                          <a:solidFill>
                            <a:schemeClr val="tx1"/>
                          </a:solidFill>
                          <a:effectLst/>
                          <a:latin typeface="+mn-lt"/>
                          <a:ea typeface="ＭＳ 明朝" panose="02020609040205080304" pitchFamily="17" charset="-128"/>
                          <a:cs typeface="Times New Roman" panose="02020603050405020304" pitchFamily="18" charset="0"/>
                        </a:rPr>
                        <a:t>Observation time difference</a:t>
                      </a:r>
                      <a:endParaRPr lang="ja-JP" sz="1200" b="0" kern="100" dirty="0">
                        <a:solidFill>
                          <a:schemeClr val="tx1"/>
                        </a:solidFill>
                        <a:effectLst/>
                        <a:latin typeface="+mn-lt"/>
                        <a:ea typeface="ＭＳ 明朝" panose="02020609040205080304" pitchFamily="17" charset="-128"/>
                        <a:cs typeface="Times New Roman" panose="02020603050405020304" pitchFamily="18" charset="0"/>
                      </a:endParaRPr>
                    </a:p>
                  </a:txBody>
                  <a:tcPr marL="68591" marR="68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200" b="0" kern="1200" dirty="0">
                          <a:solidFill>
                            <a:schemeClr val="tx1"/>
                          </a:solidFill>
                          <a:effectLst/>
                          <a:latin typeface="+mn-lt"/>
                          <a:ea typeface="+mn-ea"/>
                          <a:cs typeface="+mn-cs"/>
                        </a:rPr>
                        <a:t>&lt; 5 min.</a:t>
                      </a:r>
                      <a:endParaRPr kumimoji="1" lang="ja-JP" altLang="en-US" sz="1200" b="0" dirty="0">
                        <a:solidFill>
                          <a:schemeClr val="tx1"/>
                        </a:solidFill>
                        <a:latin typeface="+mn-lt"/>
                      </a:endParaRPr>
                    </a:p>
                  </a:txBody>
                  <a:tcPr marL="91455" marR="91455"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85725">
                <a:tc>
                  <a:txBody>
                    <a:bodyPr/>
                    <a:lstStyle/>
                    <a:p>
                      <a:r>
                        <a:rPr lang="en-US" altLang="ja-JP" sz="1200" kern="1200" dirty="0">
                          <a:solidFill>
                            <a:schemeClr val="dk1"/>
                          </a:solidFill>
                          <a:effectLst/>
                          <a:latin typeface="+mn-lt"/>
                          <a:ea typeface="+mn-ea"/>
                          <a:cs typeface="+mn-cs"/>
                        </a:rPr>
                        <a:t>Satellite zenith angle difference</a:t>
                      </a:r>
                      <a:endParaRPr kumimoji="1" lang="ja-JP" altLang="en-US" sz="1200" dirty="0">
                        <a:latin typeface="+mn-lt"/>
                      </a:endParaRPr>
                    </a:p>
                  </a:txBody>
                  <a:tcPr marL="91455" marR="91455"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200" kern="1200" dirty="0">
                          <a:solidFill>
                            <a:schemeClr val="dk1"/>
                          </a:solidFill>
                          <a:effectLst/>
                          <a:latin typeface="+mn-lt"/>
                          <a:ea typeface="+mn-ea"/>
                          <a:cs typeface="+mn-cs"/>
                        </a:rPr>
                        <a:t>&lt; 10 deg.</a:t>
                      </a:r>
                      <a:endParaRPr kumimoji="1" lang="ja-JP" altLang="en-US" sz="1200" dirty="0">
                        <a:latin typeface="+mn-lt"/>
                      </a:endParaRPr>
                    </a:p>
                  </a:txBody>
                  <a:tcPr marL="91455" marR="91455"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5725">
                <a:tc>
                  <a:txBody>
                    <a:bodyPr/>
                    <a:lstStyle/>
                    <a:p>
                      <a:r>
                        <a:rPr lang="en-US" altLang="ja-JP" sz="1200" kern="1200" dirty="0">
                          <a:solidFill>
                            <a:schemeClr val="dk1"/>
                          </a:solidFill>
                          <a:effectLst/>
                          <a:latin typeface="+mn-lt"/>
                          <a:ea typeface="+mn-ea"/>
                          <a:cs typeface="+mn-cs"/>
                        </a:rPr>
                        <a:t>Satellite azimuth angle difference</a:t>
                      </a:r>
                      <a:endParaRPr kumimoji="1" lang="ja-JP" altLang="en-US" sz="1200" dirty="0">
                        <a:latin typeface="+mn-lt"/>
                      </a:endParaRPr>
                    </a:p>
                  </a:txBody>
                  <a:tcPr marL="91455" marR="91455"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200" kern="1200" dirty="0">
                          <a:solidFill>
                            <a:schemeClr val="dk1"/>
                          </a:solidFill>
                          <a:effectLst/>
                          <a:latin typeface="+mn-lt"/>
                          <a:ea typeface="+mn-ea"/>
                          <a:cs typeface="+mn-cs"/>
                        </a:rPr>
                        <a:t>&lt; 10 deg.</a:t>
                      </a:r>
                      <a:endParaRPr kumimoji="1" lang="ja-JP" altLang="en-US" sz="1200" dirty="0">
                        <a:latin typeface="+mn-lt"/>
                      </a:endParaRPr>
                    </a:p>
                  </a:txBody>
                  <a:tcPr marL="91455" marR="91455"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5725">
                <a:tc>
                  <a:txBody>
                    <a:bodyPr/>
                    <a:lstStyle/>
                    <a:p>
                      <a:r>
                        <a:rPr lang="en-US" altLang="ja-JP" sz="1200" kern="1200" dirty="0">
                          <a:solidFill>
                            <a:schemeClr val="dk1"/>
                          </a:solidFill>
                          <a:effectLst/>
                          <a:latin typeface="+mn-lt"/>
                          <a:ea typeface="+mn-ea"/>
                          <a:cs typeface="+mn-cs"/>
                        </a:rPr>
                        <a:t>Sun glint angle (AHI only)</a:t>
                      </a:r>
                      <a:endParaRPr kumimoji="1" lang="ja-JP" altLang="en-US" sz="1200" dirty="0">
                        <a:latin typeface="+mn-lt"/>
                      </a:endParaRPr>
                    </a:p>
                  </a:txBody>
                  <a:tcPr marL="91455" marR="91455"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200" kern="1200" dirty="0">
                          <a:solidFill>
                            <a:schemeClr val="dk1"/>
                          </a:solidFill>
                          <a:effectLst/>
                          <a:latin typeface="+mn-lt"/>
                          <a:ea typeface="+mn-ea"/>
                          <a:cs typeface="+mn-cs"/>
                        </a:rPr>
                        <a:t>&gt; 25 deg.</a:t>
                      </a:r>
                      <a:endParaRPr kumimoji="1" lang="ja-JP" altLang="en-US" sz="1200" dirty="0">
                        <a:latin typeface="+mn-lt"/>
                      </a:endParaRPr>
                    </a:p>
                  </a:txBody>
                  <a:tcPr marL="91455" marR="91455"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5727">
                <a:tc>
                  <a:txBody>
                    <a:bodyPr/>
                    <a:lstStyle/>
                    <a:p>
                      <a:r>
                        <a:rPr lang="en-US" altLang="ja-JP" sz="1200" kern="1200" dirty="0">
                          <a:solidFill>
                            <a:schemeClr val="dk1"/>
                          </a:solidFill>
                          <a:effectLst/>
                          <a:latin typeface="+mn-lt"/>
                          <a:ea typeface="+mn-ea"/>
                          <a:cs typeface="+mn-cs"/>
                        </a:rPr>
                        <a:t>Brightness temperature @ 10.4 </a:t>
                      </a:r>
                      <a:r>
                        <a:rPr lang="ja-JP" altLang="ja-JP" sz="1200" kern="1200" dirty="0">
                          <a:solidFill>
                            <a:schemeClr val="dk1"/>
                          </a:solidFill>
                          <a:effectLst/>
                          <a:latin typeface="+mn-lt"/>
                          <a:ea typeface="+mn-ea"/>
                          <a:cs typeface="+mn-cs"/>
                        </a:rPr>
                        <a:t>μ</a:t>
                      </a:r>
                      <a:r>
                        <a:rPr lang="en-US" altLang="ja-JP" sz="1200" kern="1200" dirty="0">
                          <a:solidFill>
                            <a:schemeClr val="dk1"/>
                          </a:solidFill>
                          <a:effectLst/>
                          <a:latin typeface="+mn-lt"/>
                          <a:ea typeface="+mn-ea"/>
                          <a:cs typeface="+mn-cs"/>
                        </a:rPr>
                        <a:t>m (AHI only)</a:t>
                      </a:r>
                      <a:endParaRPr kumimoji="1" lang="ja-JP" altLang="en-US" sz="1200" dirty="0">
                        <a:latin typeface="+mn-lt"/>
                      </a:endParaRPr>
                    </a:p>
                  </a:txBody>
                  <a:tcPr marL="91455" marR="91455"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200" kern="1200" dirty="0">
                          <a:solidFill>
                            <a:schemeClr val="dk1"/>
                          </a:solidFill>
                          <a:effectLst/>
                          <a:latin typeface="+mn-lt"/>
                          <a:ea typeface="+mn-ea"/>
                          <a:cs typeface="+mn-cs"/>
                        </a:rPr>
                        <a:t>&lt; 273.15 K</a:t>
                      </a:r>
                      <a:endParaRPr kumimoji="1" lang="ja-JP" altLang="en-US" sz="1200" dirty="0">
                        <a:latin typeface="+mn-lt"/>
                      </a:endParaRPr>
                    </a:p>
                  </a:txBody>
                  <a:tcPr marL="91455" marR="91455"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85725">
                <a:tc>
                  <a:txBody>
                    <a:bodyPr/>
                    <a:lstStyle/>
                    <a:p>
                      <a:r>
                        <a:rPr lang="en-US" altLang="ja-JP" sz="1200" kern="1200" dirty="0">
                          <a:solidFill>
                            <a:schemeClr val="dk1"/>
                          </a:solidFill>
                          <a:effectLst/>
                          <a:latin typeface="+mn-lt"/>
                          <a:ea typeface="+mn-ea"/>
                          <a:cs typeface="+mn-cs"/>
                        </a:rPr>
                        <a:t>STDV of reflectance/Mean of reflectance</a:t>
                      </a:r>
                      <a:endParaRPr kumimoji="1" lang="ja-JP" altLang="en-US" sz="1200" dirty="0">
                        <a:latin typeface="+mn-lt"/>
                      </a:endParaRPr>
                    </a:p>
                  </a:txBody>
                  <a:tcPr marL="91455" marR="91455"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200" kern="1200" dirty="0">
                          <a:solidFill>
                            <a:schemeClr val="dk1"/>
                          </a:solidFill>
                          <a:effectLst/>
                          <a:latin typeface="+mn-lt"/>
                          <a:ea typeface="+mn-ea"/>
                          <a:cs typeface="+mn-cs"/>
                        </a:rPr>
                        <a:t> &lt; 5%</a:t>
                      </a:r>
                      <a:endParaRPr kumimoji="1" lang="ja-JP" altLang="en-US" sz="1200" dirty="0">
                        <a:latin typeface="+mn-lt"/>
                      </a:endParaRPr>
                    </a:p>
                  </a:txBody>
                  <a:tcPr marL="91455" marR="91455"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cxnSp>
        <p:nvCxnSpPr>
          <p:cNvPr id="122" name="直線矢印コネクタ 121">
            <a:extLst>
              <a:ext uri="{FF2B5EF4-FFF2-40B4-BE49-F238E27FC236}">
                <a16:creationId xmlns:a16="http://schemas.microsoft.com/office/drawing/2014/main" id="{5DED4738-A20F-40EE-8760-1464649F8562}"/>
              </a:ext>
            </a:extLst>
          </p:cNvPr>
          <p:cNvCxnSpPr>
            <a:cxnSpLocks/>
            <a:stCxn id="129" idx="2"/>
          </p:cNvCxnSpPr>
          <p:nvPr/>
        </p:nvCxnSpPr>
        <p:spPr>
          <a:xfrm flipH="1">
            <a:off x="2389737" y="5339889"/>
            <a:ext cx="515937" cy="95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9" name="円柱 128">
            <a:extLst>
              <a:ext uri="{FF2B5EF4-FFF2-40B4-BE49-F238E27FC236}">
                <a16:creationId xmlns:a16="http://schemas.microsoft.com/office/drawing/2014/main" id="{D3EEF3F1-9CC0-4F98-B4A4-966EE2831A27}"/>
              </a:ext>
            </a:extLst>
          </p:cNvPr>
          <p:cNvSpPr/>
          <p:nvPr/>
        </p:nvSpPr>
        <p:spPr>
          <a:xfrm>
            <a:off x="2905673" y="5079538"/>
            <a:ext cx="939800" cy="520700"/>
          </a:xfrm>
          <a:prstGeom prst="can">
            <a:avLst>
              <a:gd name="adj" fmla="val 3694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ja-JP" sz="1050" dirty="0">
              <a:solidFill>
                <a:schemeClr val="tx1"/>
              </a:solidFill>
            </a:endParaRPr>
          </a:p>
          <a:p>
            <a:pPr algn="ctr" eaLnBrk="1" hangingPunct="1">
              <a:defRPr/>
            </a:pPr>
            <a:r>
              <a:rPr lang="en-US" altLang="ja-JP" sz="1600" dirty="0">
                <a:solidFill>
                  <a:schemeClr val="tx1"/>
                </a:solidFill>
              </a:rPr>
              <a:t>SBAFs</a:t>
            </a:r>
          </a:p>
        </p:txBody>
      </p:sp>
      <p:cxnSp>
        <p:nvCxnSpPr>
          <p:cNvPr id="115" name="直線矢印コネクタ 114">
            <a:extLst>
              <a:ext uri="{FF2B5EF4-FFF2-40B4-BE49-F238E27FC236}">
                <a16:creationId xmlns:a16="http://schemas.microsoft.com/office/drawing/2014/main" id="{1297059D-695F-4721-9D93-F96C0FABB8A2}"/>
              </a:ext>
            </a:extLst>
          </p:cNvPr>
          <p:cNvCxnSpPr>
            <a:cxnSpLocks/>
            <a:stCxn id="41" idx="3"/>
            <a:endCxn id="217" idx="0"/>
          </p:cNvCxnSpPr>
          <p:nvPr/>
        </p:nvCxnSpPr>
        <p:spPr>
          <a:xfrm>
            <a:off x="2388942" y="4806170"/>
            <a:ext cx="13494" cy="10882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356" name="テキスト ボックス 157">
            <a:extLst>
              <a:ext uri="{FF2B5EF4-FFF2-40B4-BE49-F238E27FC236}">
                <a16:creationId xmlns:a16="http://schemas.microsoft.com/office/drawing/2014/main" id="{C8302EF9-4B25-472F-AECC-4D14A9204E27}"/>
              </a:ext>
            </a:extLst>
          </p:cNvPr>
          <p:cNvSpPr txBox="1">
            <a:spLocks noChangeArrowheads="1"/>
          </p:cNvSpPr>
          <p:nvPr/>
        </p:nvSpPr>
        <p:spPr bwMode="auto">
          <a:xfrm>
            <a:off x="3953423" y="5167130"/>
            <a:ext cx="76289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ja-JP" sz="1800" dirty="0">
                <a:latin typeface="+mn-lt"/>
              </a:rPr>
              <a:t>Using NASA SBAF Tool (B01-05) and calculating radiative transfer model (B06)</a:t>
            </a:r>
            <a:endParaRPr lang="ja-JP" altLang="en-US" sz="1800" dirty="0">
              <a:latin typeface="+mn-lt"/>
            </a:endParaRPr>
          </a:p>
        </p:txBody>
      </p:sp>
      <p:sp>
        <p:nvSpPr>
          <p:cNvPr id="169" name="テキスト ボックス 168">
            <a:extLst>
              <a:ext uri="{FF2B5EF4-FFF2-40B4-BE49-F238E27FC236}">
                <a16:creationId xmlns:a16="http://schemas.microsoft.com/office/drawing/2014/main" id="{F87CA866-5355-46E0-B0C5-A22021774D0E}"/>
              </a:ext>
            </a:extLst>
          </p:cNvPr>
          <p:cNvSpPr txBox="1"/>
          <p:nvPr/>
        </p:nvSpPr>
        <p:spPr>
          <a:xfrm>
            <a:off x="494261" y="3053570"/>
            <a:ext cx="1663700" cy="400050"/>
          </a:xfrm>
          <a:prstGeom prst="rect">
            <a:avLst/>
          </a:prstGeom>
          <a:noFill/>
        </p:spPr>
        <p:txBody>
          <a:bodyPr>
            <a:spAutoFit/>
          </a:bodyPr>
          <a:lstStyle/>
          <a:p>
            <a:pPr eaLnBrk="1" hangingPunct="1">
              <a:defRPr/>
            </a:pPr>
            <a:r>
              <a:rPr lang="en-GB" altLang="ja-JP" sz="2000" dirty="0">
                <a:latin typeface="+mj-lt"/>
              </a:rPr>
              <a:t>Collocating</a:t>
            </a:r>
          </a:p>
        </p:txBody>
      </p:sp>
      <p:sp>
        <p:nvSpPr>
          <p:cNvPr id="171" name="テキスト ボックス 170">
            <a:extLst>
              <a:ext uri="{FF2B5EF4-FFF2-40B4-BE49-F238E27FC236}">
                <a16:creationId xmlns:a16="http://schemas.microsoft.com/office/drawing/2014/main" id="{A8AAA8EE-F414-4D6F-BD26-1D6E5A02934F}"/>
              </a:ext>
            </a:extLst>
          </p:cNvPr>
          <p:cNvSpPr txBox="1"/>
          <p:nvPr/>
        </p:nvSpPr>
        <p:spPr>
          <a:xfrm>
            <a:off x="491087" y="4998575"/>
            <a:ext cx="1728787" cy="400050"/>
          </a:xfrm>
          <a:prstGeom prst="rect">
            <a:avLst/>
          </a:prstGeom>
          <a:noFill/>
        </p:spPr>
        <p:txBody>
          <a:bodyPr>
            <a:spAutoFit/>
          </a:bodyPr>
          <a:lstStyle/>
          <a:p>
            <a:pPr eaLnBrk="1" hangingPunct="1">
              <a:defRPr/>
            </a:pPr>
            <a:r>
              <a:rPr lang="en-GB" altLang="ja-JP" sz="2000" dirty="0">
                <a:latin typeface="+mj-lt"/>
              </a:rPr>
              <a:t>Apply SBAFs</a:t>
            </a:r>
            <a:endParaRPr lang="en-GB" altLang="ja-JP" dirty="0">
              <a:latin typeface="+mj-lt"/>
            </a:endParaRPr>
          </a:p>
        </p:txBody>
      </p:sp>
      <p:sp>
        <p:nvSpPr>
          <p:cNvPr id="135" name="右中かっこ 134">
            <a:extLst>
              <a:ext uri="{FF2B5EF4-FFF2-40B4-BE49-F238E27FC236}">
                <a16:creationId xmlns:a16="http://schemas.microsoft.com/office/drawing/2014/main" id="{AA95038C-A50C-4366-B13D-96DCFC716696}"/>
              </a:ext>
            </a:extLst>
          </p:cNvPr>
          <p:cNvSpPr/>
          <p:nvPr/>
        </p:nvSpPr>
        <p:spPr>
          <a:xfrm rot="10800000">
            <a:off x="3288211" y="3141543"/>
            <a:ext cx="442912" cy="1730375"/>
          </a:xfrm>
          <a:prstGeom prst="rightBrace">
            <a:avLst>
              <a:gd name="adj1" fmla="val 8333"/>
              <a:gd name="adj2" fmla="val 7022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kumimoji="1" lang="ja-JP" altLang="en-US">
              <a:ln>
                <a:solidFill>
                  <a:sysClr val="windowText" lastClr="000000"/>
                </a:solidFill>
              </a:ln>
            </a:endParaRPr>
          </a:p>
        </p:txBody>
      </p:sp>
      <p:sp>
        <p:nvSpPr>
          <p:cNvPr id="12361" name="テキスト ボックス 172">
            <a:extLst>
              <a:ext uri="{FF2B5EF4-FFF2-40B4-BE49-F238E27FC236}">
                <a16:creationId xmlns:a16="http://schemas.microsoft.com/office/drawing/2014/main" id="{C73E5D53-299B-46D3-B3F9-21E8E4E2CC4E}"/>
              </a:ext>
            </a:extLst>
          </p:cNvPr>
          <p:cNvSpPr txBox="1">
            <a:spLocks noChangeArrowheads="1"/>
          </p:cNvSpPr>
          <p:nvPr/>
        </p:nvSpPr>
        <p:spPr bwMode="auto">
          <a:xfrm>
            <a:off x="3731123" y="1281024"/>
            <a:ext cx="76868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1450" indent="-171450">
              <a:spcBef>
                <a:spcPct val="0"/>
              </a:spcBef>
            </a:pPr>
            <a:r>
              <a:rPr lang="en-US" altLang="ja-JP" sz="1800" dirty="0">
                <a:latin typeface="+mn-lt"/>
              </a:rPr>
              <a:t>Himawari-8/9 data is not corrected by solar diffuser on real-time basis </a:t>
            </a:r>
          </a:p>
          <a:p>
            <a:pPr marL="171450" indent="-171450">
              <a:spcBef>
                <a:spcPct val="0"/>
              </a:spcBef>
            </a:pPr>
            <a:r>
              <a:rPr lang="en-US" altLang="ja-JP" sz="1800" dirty="0">
                <a:latin typeface="+mn-lt"/>
              </a:rPr>
              <a:t>VIIRS data is downloaded from NOAA CLASS server.</a:t>
            </a:r>
            <a:endParaRPr lang="ja-JP" altLang="en-US" sz="1800" dirty="0">
              <a:latin typeface="+mn-lt"/>
            </a:endParaRPr>
          </a:p>
        </p:txBody>
      </p:sp>
      <p:sp>
        <p:nvSpPr>
          <p:cNvPr id="217" name="テキスト ボックス 216">
            <a:extLst>
              <a:ext uri="{FF2B5EF4-FFF2-40B4-BE49-F238E27FC236}">
                <a16:creationId xmlns:a16="http://schemas.microsoft.com/office/drawing/2014/main" id="{2D6CD754-5585-4AFE-8E23-6370B04349F8}"/>
              </a:ext>
            </a:extLst>
          </p:cNvPr>
          <p:cNvSpPr txBox="1"/>
          <p:nvPr/>
        </p:nvSpPr>
        <p:spPr>
          <a:xfrm>
            <a:off x="1595986" y="5894401"/>
            <a:ext cx="1612900" cy="400050"/>
          </a:xfrm>
          <a:prstGeom prst="rect">
            <a:avLst/>
          </a:prstGeom>
          <a:noFill/>
        </p:spPr>
        <p:txBody>
          <a:bodyPr>
            <a:spAutoFit/>
          </a:bodyPr>
          <a:lstStyle/>
          <a:p>
            <a:pPr algn="ctr" eaLnBrk="1" hangingPunct="1">
              <a:defRPr/>
            </a:pPr>
            <a:r>
              <a:rPr lang="en-GB" altLang="ja-JP" sz="2000" dirty="0">
                <a:latin typeface="+mj-lt"/>
              </a:rPr>
              <a:t>Outcomes</a:t>
            </a:r>
          </a:p>
        </p:txBody>
      </p:sp>
      <p:sp>
        <p:nvSpPr>
          <p:cNvPr id="13" name="テキスト ボックス 12"/>
          <p:cNvSpPr txBox="1"/>
          <p:nvPr/>
        </p:nvSpPr>
        <p:spPr>
          <a:xfrm>
            <a:off x="8370626" y="3692759"/>
            <a:ext cx="3339154" cy="646331"/>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n-lt"/>
              </a:rPr>
              <a:t>Details of our implementation is shown on back-up slides.</a:t>
            </a:r>
            <a:endParaRPr kumimoji="1" lang="ja-JP" altLang="en-US" dirty="0">
              <a:latin typeface="+mn-lt"/>
            </a:endParaRPr>
          </a:p>
        </p:txBody>
      </p:sp>
      <p:sp>
        <p:nvSpPr>
          <p:cNvPr id="2" name="日付プレースホルダー 3">
            <a:extLst>
              <a:ext uri="{FF2B5EF4-FFF2-40B4-BE49-F238E27FC236}">
                <a16:creationId xmlns:a16="http://schemas.microsoft.com/office/drawing/2014/main" id="{C124CDC3-B183-C8CE-7A04-77129E0AEAA5}"/>
              </a:ext>
            </a:extLst>
          </p:cNvPr>
          <p:cNvSpPr>
            <a:spLocks noGrp="1"/>
          </p:cNvSpPr>
          <p:nvPr>
            <p:ph type="dt" sz="half" idx="10"/>
          </p:nvPr>
        </p:nvSpPr>
        <p:spPr>
          <a:xfrm>
            <a:off x="609600" y="6356351"/>
            <a:ext cx="2844800" cy="365125"/>
          </a:xfrm>
        </p:spPr>
        <p:txBody>
          <a:bodyPr/>
          <a:lstStyle/>
          <a:p>
            <a:pPr>
              <a:defRPr/>
            </a:pPr>
            <a:r>
              <a:rPr lang="en-US" altLang="ja-JP"/>
              <a:t>02 March 2023</a:t>
            </a:r>
            <a:endParaRPr lang="ja-JP" altLang="en-US" dirty="0"/>
          </a:p>
        </p:txBody>
      </p:sp>
      <p:sp>
        <p:nvSpPr>
          <p:cNvPr id="3" name="フッター プレースホルダー 4">
            <a:extLst>
              <a:ext uri="{FF2B5EF4-FFF2-40B4-BE49-F238E27FC236}">
                <a16:creationId xmlns:a16="http://schemas.microsoft.com/office/drawing/2014/main" id="{16CDEC76-945D-0385-1172-329DAE8A5FAB}"/>
              </a:ext>
            </a:extLst>
          </p:cNvPr>
          <p:cNvSpPr>
            <a:spLocks noGrp="1"/>
          </p:cNvSpPr>
          <p:nvPr>
            <p:ph type="ftr" sz="quarter" idx="11"/>
          </p:nvPr>
        </p:nvSpPr>
        <p:spPr>
          <a:xfrm>
            <a:off x="4165600" y="6356351"/>
            <a:ext cx="3968206" cy="365125"/>
          </a:xfrm>
        </p:spPr>
        <p:txBody>
          <a:bodyPr/>
          <a:lstStyle/>
          <a:p>
            <a:pPr>
              <a:defRPr/>
            </a:pPr>
            <a:r>
              <a:rPr lang="en-US" altLang="ja-JP" sz="1200" dirty="0"/>
              <a:t>GSICS Annual Meeting in College Park, Maryland, USA </a:t>
            </a:r>
            <a:endParaRPr lang="ja-JP" altLang="en-US" sz="1200" dirty="0"/>
          </a:p>
        </p:txBody>
      </p:sp>
      <p:sp>
        <p:nvSpPr>
          <p:cNvPr id="4" name="スライド番号プレースホルダー 5">
            <a:extLst>
              <a:ext uri="{FF2B5EF4-FFF2-40B4-BE49-F238E27FC236}">
                <a16:creationId xmlns:a16="http://schemas.microsoft.com/office/drawing/2014/main" id="{48132DC9-5CB0-1F6B-D4DB-1647C320327E}"/>
              </a:ext>
            </a:extLst>
          </p:cNvPr>
          <p:cNvSpPr>
            <a:spLocks noGrp="1"/>
          </p:cNvSpPr>
          <p:nvPr>
            <p:ph type="sldNum" sz="quarter" idx="12"/>
          </p:nvPr>
        </p:nvSpPr>
        <p:spPr>
          <a:xfrm>
            <a:off x="8737600" y="6356351"/>
            <a:ext cx="2844800" cy="365125"/>
          </a:xfrm>
        </p:spPr>
        <p:txBody>
          <a:bodyPr/>
          <a:lstStyle/>
          <a:p>
            <a:pPr>
              <a:defRPr/>
            </a:pPr>
            <a:fld id="{14F51097-32C8-4C75-8994-ACA15410FFEE}" type="slidenum">
              <a:rPr lang="ja-JP" altLang="en-US" sz="1800" smtClean="0"/>
              <a:pPr>
                <a:defRPr/>
              </a:pPr>
              <a:t>4</a:t>
            </a:fld>
            <a:endParaRPr lang="ja-JP" altLang="en-US" sz="1800" dirty="0"/>
          </a:p>
        </p:txBody>
      </p:sp>
    </p:spTree>
    <p:extLst>
      <p:ext uri="{BB962C8B-B14F-4D97-AF65-F5344CB8AC3E}">
        <p14:creationId xmlns:p14="http://schemas.microsoft.com/office/powerpoint/2010/main" val="427778307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Validation results by Ray-matching method</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a:t>02 March 2023</a:t>
            </a:r>
            <a:endParaRPr lang="ja-JP" altLang="en-US" dirty="0"/>
          </a:p>
        </p:txBody>
      </p:sp>
      <p:sp>
        <p:nvSpPr>
          <p:cNvPr id="5" name="フッター プレースホルダー 4"/>
          <p:cNvSpPr>
            <a:spLocks noGrp="1"/>
          </p:cNvSpPr>
          <p:nvPr>
            <p:ph type="ftr" sz="quarter" idx="11"/>
          </p:nvPr>
        </p:nvSpPr>
        <p:spPr/>
        <p:txBody>
          <a:bodyPr/>
          <a:lstStyle/>
          <a:p>
            <a:pPr>
              <a:defRPr/>
            </a:pPr>
            <a:r>
              <a:rPr lang="en-US" altLang="ja-JP" sz="1200" dirty="0"/>
              <a:t>GSICS Annual Meeting in College Park, Maryland, USA </a:t>
            </a:r>
            <a:endParaRPr lang="ja-JP" altLang="en-US" sz="1200" dirty="0"/>
          </a:p>
        </p:txBody>
      </p:sp>
      <p:sp>
        <p:nvSpPr>
          <p:cNvPr id="6" name="スライド番号プレースホルダー 5"/>
          <p:cNvSpPr>
            <a:spLocks noGrp="1"/>
          </p:cNvSpPr>
          <p:nvPr>
            <p:ph type="sldNum" sz="quarter" idx="12"/>
          </p:nvPr>
        </p:nvSpPr>
        <p:spPr/>
        <p:txBody>
          <a:bodyPr/>
          <a:lstStyle/>
          <a:p>
            <a:pPr>
              <a:defRPr/>
            </a:pPr>
            <a:fld id="{14F51097-32C8-4C75-8994-ACA15410FFEE}" type="slidenum">
              <a:rPr lang="ja-JP" altLang="en-US" sz="1800" smtClean="0"/>
              <a:pPr>
                <a:defRPr/>
              </a:pPr>
              <a:t>5</a:t>
            </a:fld>
            <a:endParaRPr lang="ja-JP" altLang="en-US" sz="1800" dirty="0"/>
          </a:p>
        </p:txBody>
      </p:sp>
      <p:pic>
        <p:nvPicPr>
          <p:cNvPr id="4098" name="Picture 2" descr="http://epksv10.naps.kishou.go.jp/~msanal13/grpD/work/TMP17/tmp/scat_rad_ahi8_viirs0_r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477480" y="3841452"/>
            <a:ext cx="2430122" cy="2520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epksv10.naps.kishou.go.jp/~msanal13/grpD/work/TMP17/tmp/scat_rad_ahi8_viirs1_ra.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5450" y="3841452"/>
            <a:ext cx="2518984" cy="2520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epksv10.naps.kishou.go.jp/~msanal13/grpD/work/TMP17/tmp/scat_rad_ahi9_viirs0_ra.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477480" y="1319818"/>
            <a:ext cx="2515753" cy="2520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epksv10.naps.kishou.go.jp/~msanal13/grpD/work/TMP17/tmp/scat_rad_ahi9_viirs1_ra.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5450" y="1351375"/>
            <a:ext cx="2546975" cy="252000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4907602" y="3610869"/>
            <a:ext cx="7284398" cy="2554545"/>
          </a:xfrm>
          <a:prstGeom prst="rect">
            <a:avLst/>
          </a:prstGeom>
          <a:noFill/>
        </p:spPr>
        <p:txBody>
          <a:bodyPr wrap="square" rtlCol="0">
            <a:spAutoFit/>
          </a:bodyPr>
          <a:lstStyle/>
          <a:p>
            <a:pPr marL="285750" indent="-285750">
              <a:buFont typeface="Arial" panose="020B0604020202020204" pitchFamily="34" charset="0"/>
              <a:buChar char="•"/>
            </a:pPr>
            <a:r>
              <a:rPr lang="en-US" altLang="ja-JP" sz="2000" dirty="0">
                <a:latin typeface="+mn-lt"/>
              </a:rPr>
              <a:t>Scatter plot variation and number of collocations of AHI9 are similar to those of AHI8.</a:t>
            </a:r>
          </a:p>
          <a:p>
            <a:pPr marL="285750" indent="-285750">
              <a:buFont typeface="Arial" panose="020B0604020202020204" pitchFamily="34" charset="0"/>
              <a:buChar char="•"/>
            </a:pPr>
            <a:r>
              <a:rPr lang="en-US" altLang="ja-JP" sz="2000" dirty="0">
                <a:latin typeface="+mn-lt"/>
              </a:rPr>
              <a:t>The differences between AHI9 and AHI8 are in ~5%. (except B05)</a:t>
            </a:r>
          </a:p>
          <a:p>
            <a:pPr marL="285750" indent="-285750">
              <a:buFont typeface="Arial" panose="020B0604020202020204" pitchFamily="34" charset="0"/>
              <a:buChar char="•"/>
            </a:pPr>
            <a:r>
              <a:rPr lang="en-US" altLang="ja-JP" sz="2000" dirty="0">
                <a:latin typeface="+mn-lt"/>
              </a:rPr>
              <a:t>In both AHIs, the differences against N20 and SNPP are in ~2%.</a:t>
            </a:r>
          </a:p>
          <a:p>
            <a:pPr marL="285750" indent="-285750">
              <a:buFont typeface="Arial" panose="020B0604020202020204" pitchFamily="34" charset="0"/>
              <a:buChar char="•"/>
            </a:pPr>
            <a:r>
              <a:rPr lang="en-US" altLang="ja-JP" sz="2000" dirty="0">
                <a:latin typeface="+mn-lt"/>
              </a:rPr>
              <a:t>Moyer et al. (2021) indicates that ~2% bias exists between SNPP and N20 in all reflective solar bands.</a:t>
            </a:r>
          </a:p>
          <a:p>
            <a:pPr marL="742950" lvl="1" indent="-285750">
              <a:buFont typeface="Wingdings" panose="05000000000000000000" pitchFamily="2" charset="2"/>
              <a:buChar char="Ø"/>
            </a:pPr>
            <a:r>
              <a:rPr kumimoji="1" lang="en-US" altLang="ja-JP" sz="2000" dirty="0">
                <a:latin typeface="+mn-lt"/>
              </a:rPr>
              <a:t>These r</a:t>
            </a:r>
            <a:r>
              <a:rPr lang="en-US" altLang="ja-JP" sz="2000" dirty="0">
                <a:latin typeface="+mn-lt"/>
              </a:rPr>
              <a:t>ay-matching results are good agreement with this reference.</a:t>
            </a:r>
            <a:endParaRPr kumimoji="1" lang="en-US" altLang="ja-JP" sz="2000" dirty="0">
              <a:latin typeface="+mn-lt"/>
            </a:endParaRPr>
          </a:p>
        </p:txBody>
      </p:sp>
      <p:graphicFrame>
        <p:nvGraphicFramePr>
          <p:cNvPr id="23" name="表 22">
            <a:extLst>
              <a:ext uri="{FF2B5EF4-FFF2-40B4-BE49-F238E27FC236}">
                <a16:creationId xmlns:a16="http://schemas.microsoft.com/office/drawing/2014/main" id="{B5BC1560-FF3C-FC19-F3D1-920C9EE439A3}"/>
              </a:ext>
            </a:extLst>
          </p:cNvPr>
          <p:cNvGraphicFramePr>
            <a:graphicFrameLocks noGrp="1"/>
          </p:cNvGraphicFramePr>
          <p:nvPr>
            <p:extLst>
              <p:ext uri="{D42A27DB-BD31-4B8C-83A1-F6EECF244321}">
                <p14:modId xmlns:p14="http://schemas.microsoft.com/office/powerpoint/2010/main" val="1146391202"/>
              </p:ext>
            </p:extLst>
          </p:nvPr>
        </p:nvGraphicFramePr>
        <p:xfrm>
          <a:off x="5658320" y="1163393"/>
          <a:ext cx="5484432" cy="2249805"/>
        </p:xfrm>
        <a:graphic>
          <a:graphicData uri="http://schemas.openxmlformats.org/drawingml/2006/table">
            <a:tbl>
              <a:tblPr>
                <a:tableStyleId>{5C22544A-7EE6-4342-B048-85BDC9FD1C3A}</a:tableStyleId>
              </a:tblPr>
              <a:tblGrid>
                <a:gridCol w="1396302">
                  <a:extLst>
                    <a:ext uri="{9D8B030D-6E8A-4147-A177-3AD203B41FA5}">
                      <a16:colId xmlns:a16="http://schemas.microsoft.com/office/drawing/2014/main" val="352475887"/>
                    </a:ext>
                  </a:extLst>
                </a:gridCol>
                <a:gridCol w="1037561">
                  <a:extLst>
                    <a:ext uri="{9D8B030D-6E8A-4147-A177-3AD203B41FA5}">
                      <a16:colId xmlns:a16="http://schemas.microsoft.com/office/drawing/2014/main" val="339761481"/>
                    </a:ext>
                  </a:extLst>
                </a:gridCol>
                <a:gridCol w="1038225">
                  <a:extLst>
                    <a:ext uri="{9D8B030D-6E8A-4147-A177-3AD203B41FA5}">
                      <a16:colId xmlns:a16="http://schemas.microsoft.com/office/drawing/2014/main" val="3857054186"/>
                    </a:ext>
                  </a:extLst>
                </a:gridCol>
                <a:gridCol w="1009650">
                  <a:extLst>
                    <a:ext uri="{9D8B030D-6E8A-4147-A177-3AD203B41FA5}">
                      <a16:colId xmlns:a16="http://schemas.microsoft.com/office/drawing/2014/main" val="1879131604"/>
                    </a:ext>
                  </a:extLst>
                </a:gridCol>
                <a:gridCol w="1002694">
                  <a:extLst>
                    <a:ext uri="{9D8B030D-6E8A-4147-A177-3AD203B41FA5}">
                      <a16:colId xmlns:a16="http://schemas.microsoft.com/office/drawing/2014/main" val="516874402"/>
                    </a:ext>
                  </a:extLst>
                </a:gridCol>
              </a:tblGrid>
              <a:tr h="332305">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ea typeface="游ゴシック" panose="020B0400000000000000" pitchFamily="50" charset="-128"/>
                        </a:rPr>
                        <a:t>AHI biases</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ea typeface="游ゴシック" panose="020B0400000000000000" pitchFamily="50" charset="-128"/>
                        </a:rPr>
                        <a:t>against references</a:t>
                      </a:r>
                    </a:p>
                    <a:p>
                      <a:pPr marL="0" marR="0" lvl="0" indent="0" algn="ctr" defTabSz="914400" rtl="0" eaLnBrk="1" fontAlgn="b" latinLnBrk="0" hangingPunct="1">
                        <a:lnSpc>
                          <a:spcPct val="100000"/>
                        </a:lnSpc>
                        <a:spcBef>
                          <a:spcPts val="0"/>
                        </a:spcBef>
                        <a:spcAft>
                          <a:spcPts val="0"/>
                        </a:spcAft>
                        <a:buClrTx/>
                        <a:buSzTx/>
                        <a:buFontTx/>
                        <a:buNone/>
                        <a:tabLst/>
                        <a:defRPr/>
                      </a:pPr>
                      <a:r>
                        <a:rPr lang="en-US" altLang="ja-JP" sz="1400" b="1" u="none" strike="noStrike" dirty="0">
                          <a:effectLst/>
                          <a:latin typeface="+mn-lt"/>
                        </a:rPr>
                        <a:t>in Oct.2022</a:t>
                      </a:r>
                      <a:endParaRPr lang="en-US" altLang="ja-JP" sz="1800" b="1"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rtl="0" fontAlgn="b"/>
                      <a:r>
                        <a:rPr lang="en-US" sz="1400" b="1" i="0" u="none" strike="noStrike" dirty="0">
                          <a:solidFill>
                            <a:srgbClr val="000000"/>
                          </a:solidFill>
                          <a:effectLst/>
                          <a:latin typeface="+mn-lt"/>
                          <a:ea typeface="游ゴシック" panose="020B0400000000000000" pitchFamily="50" charset="-128"/>
                        </a:rPr>
                        <a:t>AHI9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kumimoji="1" lang="ja-JP" altLang="en-US"/>
                    </a:p>
                  </a:txBody>
                  <a:tcPr/>
                </a:tc>
                <a:tc gridSpan="2">
                  <a:txBody>
                    <a:bodyPr/>
                    <a:lstStyle/>
                    <a:p>
                      <a:pPr algn="ctr" rtl="0" fontAlgn="b"/>
                      <a:r>
                        <a:rPr lang="en-US" sz="1400" b="1" i="0" u="none" strike="noStrike" dirty="0">
                          <a:solidFill>
                            <a:srgbClr val="000000"/>
                          </a:solidFill>
                          <a:effectLst/>
                          <a:latin typeface="+mn-lt"/>
                          <a:ea typeface="游ゴシック" panose="020B0400000000000000" pitchFamily="50" charset="-128"/>
                        </a:rPr>
                        <a:t>AHI8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590188824"/>
                  </a:ext>
                </a:extLst>
              </a:tr>
              <a:tr h="37030">
                <a:tc vMerge="1">
                  <a:txBody>
                    <a:bodyPr/>
                    <a:lstStyle/>
                    <a:p>
                      <a:pPr algn="ctr" fontAlgn="b"/>
                      <a:endParaRPr lang="en-US" altLang="ja-JP" sz="1800" u="none" strike="noStrike" dirty="0">
                        <a:effectLs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mn-lt"/>
                          <a:ea typeface="游ゴシック" panose="020B0400000000000000" pitchFamily="50" charset="-128"/>
                        </a:rPr>
                        <a:t>Vs. N20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rtl="0" fontAlgn="ctr"/>
                      <a:r>
                        <a:rPr lang="en-US" sz="1400" b="1" i="0" u="none" strike="noStrike" dirty="0">
                          <a:solidFill>
                            <a:srgbClr val="000000"/>
                          </a:solidFill>
                          <a:effectLst/>
                          <a:latin typeface="+mn-lt"/>
                          <a:ea typeface="游ゴシック" panose="020B0400000000000000" pitchFamily="50" charset="-128"/>
                        </a:rPr>
                        <a:t>Vs. SNPP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400" b="1" i="0" u="none" strike="noStrike" dirty="0">
                          <a:solidFill>
                            <a:srgbClr val="000000"/>
                          </a:solidFill>
                          <a:effectLst/>
                          <a:latin typeface="+mn-lt"/>
                          <a:ea typeface="游ゴシック" panose="020B0400000000000000" pitchFamily="50" charset="-128"/>
                        </a:rPr>
                        <a:t>Vs. N20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rtl="0" fontAlgn="ctr"/>
                      <a:r>
                        <a:rPr lang="en-US" sz="1400" b="1" i="0" u="none" strike="noStrike" dirty="0">
                          <a:solidFill>
                            <a:srgbClr val="000000"/>
                          </a:solidFill>
                          <a:effectLst/>
                          <a:latin typeface="+mn-lt"/>
                          <a:ea typeface="游ゴシック" panose="020B0400000000000000" pitchFamily="50" charset="-128"/>
                        </a:rPr>
                        <a:t>Vs. SNPP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861265877"/>
                  </a:ext>
                </a:extLst>
              </a:tr>
              <a:tr h="266700">
                <a:tc>
                  <a:txBody>
                    <a:bodyPr/>
                    <a:lstStyle/>
                    <a:p>
                      <a:pPr algn="ctr" rtl="0" fontAlgn="b"/>
                      <a:r>
                        <a:rPr lang="en-US" sz="1400" u="none" strike="noStrike" dirty="0">
                          <a:effectLst/>
                          <a:latin typeface="+mn-lt"/>
                        </a:rPr>
                        <a:t>B01 </a:t>
                      </a:r>
                      <a:r>
                        <a:rPr lang="el-GR" sz="1400" u="none" strike="noStrike" dirty="0">
                          <a:effectLst/>
                          <a:latin typeface="+mn-lt"/>
                        </a:rPr>
                        <a:t>(0.47 μ</a:t>
                      </a:r>
                      <a:r>
                        <a:rPr lang="en-US" sz="1400" u="none" strike="noStrike" dirty="0">
                          <a:effectLst/>
                          <a:latin typeface="+mn-lt"/>
                        </a:rPr>
                        <a:t>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u="none" strike="noStrike" dirty="0">
                          <a:effectLst/>
                          <a:latin typeface="+mn-lt"/>
                        </a:rPr>
                        <a:t>2.9%</a:t>
                      </a:r>
                      <a:endParaRPr lang="en-US" altLang="ja-JP" sz="1400" b="0" i="0" u="none" strike="noStrike" dirty="0">
                        <a:solidFill>
                          <a:srgbClr val="000000"/>
                        </a:solidFill>
                        <a:effectLst/>
                        <a:latin typeface="+mn-lt"/>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u="none" strike="noStrike" dirty="0">
                          <a:effectLst/>
                          <a:latin typeface="+mn-lt"/>
                        </a:rPr>
                        <a:t>1.0%</a:t>
                      </a:r>
                      <a:endParaRPr lang="en-US" altLang="ja-JP" sz="1400" b="0" i="0" u="none" strike="noStrike" dirty="0">
                        <a:solidFill>
                          <a:srgbClr val="000000"/>
                        </a:solidFill>
                        <a:effectLst/>
                        <a:latin typeface="+mn-lt"/>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u="none" strike="noStrike" dirty="0">
                          <a:effectLst/>
                          <a:latin typeface="+mn-lt"/>
                        </a:rPr>
                        <a:t>-1.5%</a:t>
                      </a:r>
                      <a:endParaRPr lang="en-US" altLang="ja-JP" sz="1400" b="0" i="0" u="none" strike="noStrike" dirty="0">
                        <a:solidFill>
                          <a:srgbClr val="000000"/>
                        </a:solidFill>
                        <a:effectLst/>
                        <a:latin typeface="+mn-lt"/>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u="none" strike="noStrike" dirty="0">
                          <a:effectLst/>
                          <a:latin typeface="+mn-lt"/>
                        </a:rPr>
                        <a:t>-3.5%</a:t>
                      </a:r>
                      <a:endParaRPr lang="en-US" altLang="ja-JP" sz="1400" b="0" i="0" u="none" strike="noStrike" dirty="0">
                        <a:solidFill>
                          <a:srgbClr val="000000"/>
                        </a:solidFill>
                        <a:effectLst/>
                        <a:latin typeface="+mn-lt"/>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185771"/>
                  </a:ext>
                </a:extLst>
              </a:tr>
              <a:tr h="266700">
                <a:tc>
                  <a:txBody>
                    <a:bodyPr/>
                    <a:lstStyle/>
                    <a:p>
                      <a:pPr algn="ctr" rtl="0" fontAlgn="b"/>
                      <a:r>
                        <a:rPr lang="en-US" sz="1400" u="none" strike="noStrike" dirty="0">
                          <a:effectLst/>
                          <a:latin typeface="+mn-lt"/>
                        </a:rPr>
                        <a:t>B02 </a:t>
                      </a:r>
                      <a:r>
                        <a:rPr lang="el-GR" sz="1400" u="none" strike="noStrike" dirty="0">
                          <a:effectLst/>
                          <a:latin typeface="+mn-lt"/>
                        </a:rPr>
                        <a:t>(0.51 μ</a:t>
                      </a:r>
                      <a:r>
                        <a:rPr lang="en-US" sz="1400" u="none" strike="noStrike" dirty="0">
                          <a:effectLst/>
                          <a:latin typeface="+mn-lt"/>
                        </a:rPr>
                        <a:t>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u="none" strike="noStrike" dirty="0">
                          <a:effectLst/>
                          <a:latin typeface="+mn-lt"/>
                        </a:rPr>
                        <a:t>1.5%</a:t>
                      </a:r>
                      <a:endParaRPr lang="en-US" altLang="ja-JP" sz="1400" b="0" i="0" u="none" strike="noStrike" dirty="0">
                        <a:solidFill>
                          <a:srgbClr val="000000"/>
                        </a:solidFill>
                        <a:effectLst/>
                        <a:latin typeface="+mn-lt"/>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u="none" strike="noStrike" dirty="0">
                          <a:effectLst/>
                          <a:latin typeface="+mn-lt"/>
                        </a:rPr>
                        <a:t>0.0%</a:t>
                      </a:r>
                      <a:endParaRPr lang="en-US" altLang="ja-JP" sz="1400" b="0" i="0" u="none" strike="noStrike" dirty="0">
                        <a:solidFill>
                          <a:srgbClr val="000000"/>
                        </a:solidFill>
                        <a:effectLst/>
                        <a:latin typeface="+mn-lt"/>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u="none" strike="noStrike" dirty="0">
                          <a:effectLst/>
                          <a:latin typeface="+mn-lt"/>
                        </a:rPr>
                        <a:t>1.1%</a:t>
                      </a:r>
                      <a:endParaRPr lang="en-US" altLang="ja-JP" sz="1400" b="0" i="0" u="none" strike="noStrike" dirty="0">
                        <a:solidFill>
                          <a:srgbClr val="000000"/>
                        </a:solidFill>
                        <a:effectLst/>
                        <a:latin typeface="+mn-lt"/>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u="none" strike="noStrike" dirty="0">
                          <a:effectLst/>
                          <a:latin typeface="+mn-lt"/>
                        </a:rPr>
                        <a:t>-0.6%</a:t>
                      </a:r>
                      <a:endParaRPr lang="en-US" altLang="ja-JP" sz="1400" b="0" i="0" u="none" strike="noStrike" dirty="0">
                        <a:solidFill>
                          <a:srgbClr val="000000"/>
                        </a:solidFill>
                        <a:effectLst/>
                        <a:latin typeface="+mn-lt"/>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3185992"/>
                  </a:ext>
                </a:extLst>
              </a:tr>
              <a:tr h="266700">
                <a:tc>
                  <a:txBody>
                    <a:bodyPr/>
                    <a:lstStyle/>
                    <a:p>
                      <a:pPr algn="ctr" rtl="0" fontAlgn="b"/>
                      <a:r>
                        <a:rPr lang="en-US" sz="1400" u="none" strike="noStrike" dirty="0">
                          <a:effectLst/>
                          <a:latin typeface="+mn-lt"/>
                        </a:rPr>
                        <a:t>B03 </a:t>
                      </a:r>
                      <a:r>
                        <a:rPr lang="el-GR" sz="1400" u="none" strike="noStrike" dirty="0">
                          <a:effectLst/>
                          <a:latin typeface="+mn-lt"/>
                        </a:rPr>
                        <a:t>(0.64 μ</a:t>
                      </a:r>
                      <a:r>
                        <a:rPr lang="en-US" sz="1400" u="none" strike="noStrike" dirty="0">
                          <a:effectLst/>
                          <a:latin typeface="+mn-lt"/>
                        </a:rPr>
                        <a:t>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u="none" strike="noStrike" dirty="0">
                          <a:effectLst/>
                          <a:latin typeface="+mn-lt"/>
                        </a:rPr>
                        <a:t>-1.1%</a:t>
                      </a:r>
                      <a:endParaRPr lang="en-US" altLang="ja-JP" sz="1400" b="0" i="0" u="none" strike="noStrike" dirty="0">
                        <a:solidFill>
                          <a:srgbClr val="000000"/>
                        </a:solidFill>
                        <a:effectLst/>
                        <a:latin typeface="+mn-lt"/>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u="none" strike="noStrike" dirty="0">
                          <a:effectLst/>
                          <a:latin typeface="+mn-lt"/>
                        </a:rPr>
                        <a:t>-3.4%</a:t>
                      </a:r>
                      <a:endParaRPr lang="en-US" altLang="ja-JP" sz="1400" b="0" i="0" u="none" strike="noStrike" dirty="0">
                        <a:solidFill>
                          <a:srgbClr val="000000"/>
                        </a:solidFill>
                        <a:effectLst/>
                        <a:latin typeface="+mn-lt"/>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u="none" strike="noStrike" dirty="0">
                          <a:effectLst/>
                          <a:latin typeface="+mn-lt"/>
                        </a:rPr>
                        <a:t>1.0%</a:t>
                      </a:r>
                      <a:endParaRPr lang="en-US" altLang="ja-JP" sz="1400" b="0" i="0" u="none" strike="noStrike" dirty="0">
                        <a:solidFill>
                          <a:srgbClr val="000000"/>
                        </a:solidFill>
                        <a:effectLst/>
                        <a:latin typeface="+mn-lt"/>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u="none" strike="noStrike" dirty="0">
                          <a:effectLst/>
                          <a:latin typeface="+mn-lt"/>
                        </a:rPr>
                        <a:t>-1.3%</a:t>
                      </a:r>
                      <a:endParaRPr lang="en-US" altLang="ja-JP" sz="1400" b="0" i="0" u="none" strike="noStrike" dirty="0">
                        <a:solidFill>
                          <a:srgbClr val="000000"/>
                        </a:solidFill>
                        <a:effectLst/>
                        <a:latin typeface="+mn-lt"/>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2552025"/>
                  </a:ext>
                </a:extLst>
              </a:tr>
              <a:tr h="266700">
                <a:tc>
                  <a:txBody>
                    <a:bodyPr/>
                    <a:lstStyle/>
                    <a:p>
                      <a:pPr algn="ctr" rtl="0" fontAlgn="b"/>
                      <a:r>
                        <a:rPr lang="en-US" sz="1400" u="none" strike="noStrike" dirty="0">
                          <a:effectLst/>
                          <a:latin typeface="+mn-lt"/>
                        </a:rPr>
                        <a:t>B04 </a:t>
                      </a:r>
                      <a:r>
                        <a:rPr lang="el-GR" sz="1400" u="none" strike="noStrike" dirty="0">
                          <a:effectLst/>
                          <a:latin typeface="+mn-lt"/>
                        </a:rPr>
                        <a:t>(0.86 μ</a:t>
                      </a:r>
                      <a:r>
                        <a:rPr lang="en-US" sz="1400" u="none" strike="noStrike" dirty="0">
                          <a:effectLst/>
                          <a:latin typeface="+mn-lt"/>
                        </a:rPr>
                        <a:t>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u="none" strike="noStrike" dirty="0">
                          <a:effectLst/>
                          <a:latin typeface="+mn-lt"/>
                        </a:rPr>
                        <a:t>0.5%</a:t>
                      </a:r>
                      <a:endParaRPr lang="en-US" altLang="ja-JP" sz="1400" b="0" i="0" u="none" strike="noStrike" dirty="0">
                        <a:solidFill>
                          <a:srgbClr val="000000"/>
                        </a:solidFill>
                        <a:effectLst/>
                        <a:latin typeface="+mn-lt"/>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u="none" strike="noStrike" dirty="0">
                          <a:effectLst/>
                          <a:latin typeface="+mn-lt"/>
                        </a:rPr>
                        <a:t>-2.8%</a:t>
                      </a:r>
                      <a:endParaRPr lang="en-US" altLang="ja-JP" sz="1400" b="0" i="0" u="none" strike="noStrike" dirty="0">
                        <a:solidFill>
                          <a:srgbClr val="000000"/>
                        </a:solidFill>
                        <a:effectLst/>
                        <a:latin typeface="+mn-lt"/>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u="none" strike="noStrike" dirty="0">
                          <a:effectLst/>
                          <a:latin typeface="+mn-lt"/>
                        </a:rPr>
                        <a:t>0.9%</a:t>
                      </a:r>
                      <a:endParaRPr lang="en-US" altLang="ja-JP" sz="1400" b="0" i="0" u="none" strike="noStrike" dirty="0">
                        <a:solidFill>
                          <a:srgbClr val="000000"/>
                        </a:solidFill>
                        <a:effectLst/>
                        <a:latin typeface="+mn-lt"/>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u="none" strike="noStrike" dirty="0">
                          <a:effectLst/>
                          <a:latin typeface="+mn-lt"/>
                        </a:rPr>
                        <a:t>-2.5%</a:t>
                      </a:r>
                      <a:endParaRPr lang="en-US" altLang="ja-JP" sz="1400" b="0" i="0" u="none" strike="noStrike" dirty="0">
                        <a:solidFill>
                          <a:srgbClr val="000000"/>
                        </a:solidFill>
                        <a:effectLst/>
                        <a:latin typeface="+mn-lt"/>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4080489"/>
                  </a:ext>
                </a:extLst>
              </a:tr>
              <a:tr h="266700">
                <a:tc>
                  <a:txBody>
                    <a:bodyPr/>
                    <a:lstStyle/>
                    <a:p>
                      <a:pPr algn="ctr" rtl="0" fontAlgn="b"/>
                      <a:r>
                        <a:rPr lang="en-US" sz="1400" u="none" strike="noStrike" dirty="0">
                          <a:effectLst/>
                          <a:latin typeface="+mn-lt"/>
                        </a:rPr>
                        <a:t>B05 </a:t>
                      </a:r>
                      <a:r>
                        <a:rPr lang="el-GR" sz="1400" u="none" strike="noStrike" dirty="0">
                          <a:effectLst/>
                          <a:latin typeface="+mn-lt"/>
                        </a:rPr>
                        <a:t>(1.6 μ</a:t>
                      </a:r>
                      <a:r>
                        <a:rPr lang="en-US" sz="1400" u="none" strike="noStrike" dirty="0">
                          <a:effectLst/>
                          <a:latin typeface="+mn-lt"/>
                        </a:rPr>
                        <a:t>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u="none" strike="noStrike" dirty="0">
                          <a:effectLst/>
                          <a:latin typeface="+mn-lt"/>
                        </a:rPr>
                        <a:t>2.5%</a:t>
                      </a:r>
                      <a:endParaRPr lang="en-US" altLang="ja-JP" sz="1400" b="0" i="0" u="none" strike="noStrike" dirty="0">
                        <a:solidFill>
                          <a:srgbClr val="000000"/>
                        </a:solidFill>
                        <a:effectLst/>
                        <a:latin typeface="+mn-lt"/>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u="none" strike="noStrike" dirty="0">
                          <a:effectLst/>
                          <a:latin typeface="+mn-lt"/>
                        </a:rPr>
                        <a:t>-0.8%</a:t>
                      </a:r>
                      <a:endParaRPr lang="en-US" altLang="ja-JP" sz="1400" b="0" i="0" u="none" strike="noStrike" dirty="0">
                        <a:solidFill>
                          <a:srgbClr val="000000"/>
                        </a:solidFill>
                        <a:effectLst/>
                        <a:latin typeface="+mn-lt"/>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u="none" strike="noStrike" dirty="0">
                          <a:effectLst/>
                          <a:latin typeface="+mn-lt"/>
                        </a:rPr>
                        <a:t>8.9%</a:t>
                      </a:r>
                      <a:endParaRPr lang="en-US" altLang="ja-JP" sz="1400" b="0" i="0" u="none" strike="noStrike" dirty="0">
                        <a:solidFill>
                          <a:srgbClr val="000000"/>
                        </a:solidFill>
                        <a:effectLst/>
                        <a:latin typeface="+mn-lt"/>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u="none" strike="noStrike" dirty="0">
                          <a:effectLst/>
                          <a:latin typeface="+mn-lt"/>
                        </a:rPr>
                        <a:t>5.5%</a:t>
                      </a:r>
                      <a:endParaRPr lang="en-US" altLang="ja-JP" sz="1400" b="0" i="0" u="none" strike="noStrike" dirty="0">
                        <a:solidFill>
                          <a:srgbClr val="000000"/>
                        </a:solidFill>
                        <a:effectLst/>
                        <a:latin typeface="+mn-lt"/>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6770403"/>
                  </a:ext>
                </a:extLst>
              </a:tr>
              <a:tr h="266700">
                <a:tc>
                  <a:txBody>
                    <a:bodyPr/>
                    <a:lstStyle/>
                    <a:p>
                      <a:pPr algn="ctr" rtl="0" fontAlgn="b"/>
                      <a:r>
                        <a:rPr lang="en-US" sz="1400" u="none" strike="noStrike" dirty="0">
                          <a:effectLst/>
                          <a:latin typeface="+mn-lt"/>
                        </a:rPr>
                        <a:t>B06 </a:t>
                      </a:r>
                      <a:r>
                        <a:rPr lang="el-GR" sz="1400" u="none" strike="noStrike" dirty="0">
                          <a:effectLst/>
                          <a:latin typeface="+mn-lt"/>
                        </a:rPr>
                        <a:t>(2.3 μ</a:t>
                      </a:r>
                      <a:r>
                        <a:rPr lang="en-US" sz="1400" u="none" strike="noStrike" dirty="0">
                          <a:effectLst/>
                          <a:latin typeface="+mn-lt"/>
                        </a:rPr>
                        <a:t>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u="none" strike="noStrike" dirty="0">
                          <a:effectLst/>
                          <a:latin typeface="+mn-lt"/>
                        </a:rPr>
                        <a:t>-5.1%</a:t>
                      </a:r>
                      <a:endParaRPr lang="en-US" altLang="ja-JP" sz="1400" b="0" i="0" u="none" strike="noStrike" dirty="0">
                        <a:solidFill>
                          <a:srgbClr val="000000"/>
                        </a:solidFill>
                        <a:effectLst/>
                        <a:latin typeface="+mn-lt"/>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u="none" strike="noStrike" dirty="0">
                          <a:effectLst/>
                          <a:latin typeface="+mn-lt"/>
                        </a:rPr>
                        <a:t>-7.2%</a:t>
                      </a:r>
                      <a:endParaRPr lang="en-US" altLang="ja-JP" sz="1400" b="0" i="0" u="none" strike="noStrike" dirty="0">
                        <a:solidFill>
                          <a:srgbClr val="000000"/>
                        </a:solidFill>
                        <a:effectLst/>
                        <a:latin typeface="+mn-lt"/>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u="none" strike="noStrike" dirty="0">
                          <a:effectLst/>
                          <a:latin typeface="+mn-lt"/>
                        </a:rPr>
                        <a:t>-3.5%</a:t>
                      </a:r>
                      <a:endParaRPr lang="en-US" altLang="ja-JP" sz="1400" b="0" i="0" u="none" strike="noStrike" dirty="0">
                        <a:solidFill>
                          <a:srgbClr val="000000"/>
                        </a:solidFill>
                        <a:effectLst/>
                        <a:latin typeface="+mn-lt"/>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u="none" strike="noStrike" dirty="0">
                          <a:effectLst/>
                          <a:latin typeface="+mn-lt"/>
                        </a:rPr>
                        <a:t>-5.7%</a:t>
                      </a:r>
                      <a:endParaRPr lang="en-US" altLang="ja-JP" sz="1400" b="0" i="0" u="none" strike="noStrike" dirty="0">
                        <a:solidFill>
                          <a:srgbClr val="000000"/>
                        </a:solidFill>
                        <a:effectLst/>
                        <a:latin typeface="+mn-lt"/>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3974052"/>
                  </a:ext>
                </a:extLst>
              </a:tr>
            </a:tbl>
          </a:graphicData>
        </a:graphic>
      </p:graphicFrame>
      <p:sp>
        <p:nvSpPr>
          <p:cNvPr id="26" name="テキスト ボックス 25">
            <a:extLst>
              <a:ext uri="{FF2B5EF4-FFF2-40B4-BE49-F238E27FC236}">
                <a16:creationId xmlns:a16="http://schemas.microsoft.com/office/drawing/2014/main" id="{C5F920CE-48B7-8628-2094-6B89DB7D28E4}"/>
              </a:ext>
            </a:extLst>
          </p:cNvPr>
          <p:cNvSpPr txBox="1"/>
          <p:nvPr/>
        </p:nvSpPr>
        <p:spPr>
          <a:xfrm>
            <a:off x="800100" y="3070656"/>
            <a:ext cx="1595505" cy="338554"/>
          </a:xfrm>
          <a:prstGeom prst="rect">
            <a:avLst/>
          </a:prstGeom>
          <a:noFill/>
        </p:spPr>
        <p:txBody>
          <a:bodyPr wrap="square" rtlCol="0">
            <a:spAutoFit/>
          </a:bodyPr>
          <a:lstStyle/>
          <a:p>
            <a:pPr algn="r"/>
            <a:r>
              <a:rPr lang="en-US" altLang="ja-JP" sz="1600" b="1" dirty="0">
                <a:solidFill>
                  <a:srgbClr val="FF0000"/>
                </a:solidFill>
              </a:rPr>
              <a:t>AHI9</a:t>
            </a:r>
            <a:r>
              <a:rPr lang="en-US" altLang="ja-JP" sz="1600" b="1" dirty="0">
                <a:solidFill>
                  <a:schemeClr val="accent5"/>
                </a:solidFill>
              </a:rPr>
              <a:t> </a:t>
            </a:r>
            <a:r>
              <a:rPr lang="en-US" altLang="ja-JP" sz="1600" b="1" dirty="0"/>
              <a:t>vs.</a:t>
            </a:r>
            <a:r>
              <a:rPr lang="en-US" altLang="ja-JP" sz="1600" b="1" dirty="0">
                <a:solidFill>
                  <a:schemeClr val="accent5"/>
                </a:solidFill>
              </a:rPr>
              <a:t>N20</a:t>
            </a:r>
            <a:endParaRPr kumimoji="1" lang="ja-JP" altLang="en-US" sz="1600" b="1" dirty="0">
              <a:solidFill>
                <a:schemeClr val="accent5"/>
              </a:solidFill>
            </a:endParaRPr>
          </a:p>
        </p:txBody>
      </p:sp>
      <p:sp>
        <p:nvSpPr>
          <p:cNvPr id="27" name="テキスト ボックス 26">
            <a:extLst>
              <a:ext uri="{FF2B5EF4-FFF2-40B4-BE49-F238E27FC236}">
                <a16:creationId xmlns:a16="http://schemas.microsoft.com/office/drawing/2014/main" id="{1A5145A5-216C-152E-5E04-A4E54013CBD2}"/>
              </a:ext>
            </a:extLst>
          </p:cNvPr>
          <p:cNvSpPr txBox="1"/>
          <p:nvPr/>
        </p:nvSpPr>
        <p:spPr>
          <a:xfrm>
            <a:off x="3267512" y="3070656"/>
            <a:ext cx="1571509" cy="338554"/>
          </a:xfrm>
          <a:prstGeom prst="rect">
            <a:avLst/>
          </a:prstGeom>
          <a:noFill/>
        </p:spPr>
        <p:txBody>
          <a:bodyPr wrap="square" rtlCol="0">
            <a:spAutoFit/>
          </a:bodyPr>
          <a:lstStyle/>
          <a:p>
            <a:pPr algn="r"/>
            <a:r>
              <a:rPr lang="en-US" altLang="ja-JP" sz="1600" b="1" dirty="0">
                <a:solidFill>
                  <a:srgbClr val="FF0000"/>
                </a:solidFill>
              </a:rPr>
              <a:t>AHI9</a:t>
            </a:r>
            <a:r>
              <a:rPr lang="en-US" altLang="ja-JP" sz="1600" b="1" dirty="0">
                <a:solidFill>
                  <a:schemeClr val="accent5"/>
                </a:solidFill>
              </a:rPr>
              <a:t> </a:t>
            </a:r>
            <a:r>
              <a:rPr lang="en-US" altLang="ja-JP" sz="1600" b="1" dirty="0" err="1"/>
              <a:t>vs.</a:t>
            </a:r>
            <a:r>
              <a:rPr lang="en-US" altLang="ja-JP" sz="1600" b="1" dirty="0" err="1">
                <a:solidFill>
                  <a:srgbClr val="00B050"/>
                </a:solidFill>
              </a:rPr>
              <a:t>SNPP</a:t>
            </a:r>
            <a:endParaRPr kumimoji="1" lang="ja-JP" altLang="en-US" sz="1600" b="1" dirty="0">
              <a:solidFill>
                <a:srgbClr val="00B050"/>
              </a:solidFill>
            </a:endParaRPr>
          </a:p>
        </p:txBody>
      </p:sp>
      <p:sp>
        <p:nvSpPr>
          <p:cNvPr id="28" name="テキスト ボックス 27">
            <a:extLst>
              <a:ext uri="{FF2B5EF4-FFF2-40B4-BE49-F238E27FC236}">
                <a16:creationId xmlns:a16="http://schemas.microsoft.com/office/drawing/2014/main" id="{76A641E7-6A01-908A-AD1C-E04642F6E2E6}"/>
              </a:ext>
            </a:extLst>
          </p:cNvPr>
          <p:cNvSpPr txBox="1"/>
          <p:nvPr/>
        </p:nvSpPr>
        <p:spPr>
          <a:xfrm>
            <a:off x="3267512" y="5541374"/>
            <a:ext cx="1571509" cy="338554"/>
          </a:xfrm>
          <a:prstGeom prst="rect">
            <a:avLst/>
          </a:prstGeom>
          <a:noFill/>
        </p:spPr>
        <p:txBody>
          <a:bodyPr wrap="square" rtlCol="0">
            <a:spAutoFit/>
          </a:bodyPr>
          <a:lstStyle/>
          <a:p>
            <a:pPr algn="r"/>
            <a:r>
              <a:rPr lang="en-US" altLang="ja-JP" sz="1600" b="1" dirty="0">
                <a:solidFill>
                  <a:srgbClr val="0070C0"/>
                </a:solidFill>
              </a:rPr>
              <a:t>AHI8</a:t>
            </a:r>
            <a:r>
              <a:rPr lang="en-US" altLang="ja-JP" sz="1600" b="1" dirty="0">
                <a:solidFill>
                  <a:schemeClr val="accent5"/>
                </a:solidFill>
              </a:rPr>
              <a:t> </a:t>
            </a:r>
            <a:r>
              <a:rPr lang="en-US" altLang="ja-JP" sz="1600" b="1" dirty="0" err="1"/>
              <a:t>vs.</a:t>
            </a:r>
            <a:r>
              <a:rPr lang="en-US" altLang="ja-JP" sz="1600" b="1" dirty="0" err="1">
                <a:solidFill>
                  <a:srgbClr val="00B050"/>
                </a:solidFill>
              </a:rPr>
              <a:t>SNPP</a:t>
            </a:r>
            <a:endParaRPr kumimoji="1" lang="ja-JP" altLang="en-US" sz="1600" b="1" dirty="0">
              <a:solidFill>
                <a:srgbClr val="00B050"/>
              </a:solidFill>
            </a:endParaRPr>
          </a:p>
        </p:txBody>
      </p:sp>
      <p:sp>
        <p:nvSpPr>
          <p:cNvPr id="29" name="テキスト ボックス 28">
            <a:extLst>
              <a:ext uri="{FF2B5EF4-FFF2-40B4-BE49-F238E27FC236}">
                <a16:creationId xmlns:a16="http://schemas.microsoft.com/office/drawing/2014/main" id="{F1B98464-7DB1-C6F4-8B92-C31C245B2735}"/>
              </a:ext>
            </a:extLst>
          </p:cNvPr>
          <p:cNvSpPr txBox="1"/>
          <p:nvPr/>
        </p:nvSpPr>
        <p:spPr>
          <a:xfrm>
            <a:off x="949241" y="5541374"/>
            <a:ext cx="1446364" cy="338554"/>
          </a:xfrm>
          <a:prstGeom prst="rect">
            <a:avLst/>
          </a:prstGeom>
          <a:noFill/>
        </p:spPr>
        <p:txBody>
          <a:bodyPr wrap="square" rtlCol="0">
            <a:spAutoFit/>
          </a:bodyPr>
          <a:lstStyle/>
          <a:p>
            <a:pPr algn="r"/>
            <a:r>
              <a:rPr lang="en-US" altLang="ja-JP" sz="1600" b="1" dirty="0">
                <a:solidFill>
                  <a:srgbClr val="0070C0"/>
                </a:solidFill>
              </a:rPr>
              <a:t>AHI8</a:t>
            </a:r>
            <a:r>
              <a:rPr lang="en-US" altLang="ja-JP" sz="1600" b="1" dirty="0">
                <a:solidFill>
                  <a:schemeClr val="accent5"/>
                </a:solidFill>
              </a:rPr>
              <a:t> </a:t>
            </a:r>
            <a:r>
              <a:rPr lang="en-US" altLang="ja-JP" sz="1600" b="1" dirty="0"/>
              <a:t>vs.</a:t>
            </a:r>
            <a:r>
              <a:rPr lang="en-US" altLang="ja-JP" sz="1600" b="1" dirty="0">
                <a:solidFill>
                  <a:schemeClr val="accent5"/>
                </a:solidFill>
              </a:rPr>
              <a:t>N20</a:t>
            </a:r>
            <a:endParaRPr kumimoji="1" lang="ja-JP" altLang="en-US" sz="1600" b="1" dirty="0">
              <a:solidFill>
                <a:schemeClr val="accent5"/>
              </a:solidFill>
            </a:endParaRPr>
          </a:p>
        </p:txBody>
      </p:sp>
      <p:sp>
        <p:nvSpPr>
          <p:cNvPr id="17" name="テキスト ボックス 16">
            <a:extLst>
              <a:ext uri="{FF2B5EF4-FFF2-40B4-BE49-F238E27FC236}">
                <a16:creationId xmlns:a16="http://schemas.microsoft.com/office/drawing/2014/main" id="{6DDFC6CB-F15E-1956-76B8-FBE0DFCE63CC}"/>
              </a:ext>
            </a:extLst>
          </p:cNvPr>
          <p:cNvSpPr txBox="1"/>
          <p:nvPr/>
        </p:nvSpPr>
        <p:spPr>
          <a:xfrm>
            <a:off x="312732" y="980409"/>
            <a:ext cx="4594869" cy="338554"/>
          </a:xfrm>
          <a:prstGeom prst="rect">
            <a:avLst/>
          </a:prstGeom>
          <a:solidFill>
            <a:schemeClr val="bg1">
              <a:lumMod val="85000"/>
            </a:schemeClr>
          </a:solidFill>
        </p:spPr>
        <p:txBody>
          <a:bodyPr wrap="square" rtlCol="0">
            <a:spAutoFit/>
          </a:bodyPr>
          <a:lstStyle/>
          <a:p>
            <a:pPr algn="ctr"/>
            <a:r>
              <a:rPr lang="en-US" altLang="ja-JP" sz="1600" b="1" dirty="0"/>
              <a:t>B03 (0.64um) of AHIs</a:t>
            </a:r>
            <a:endParaRPr lang="ja-JP" altLang="en-US" sz="1600" b="1" dirty="0"/>
          </a:p>
        </p:txBody>
      </p:sp>
    </p:spTree>
    <p:extLst>
      <p:ext uri="{BB962C8B-B14F-4D97-AF65-F5344CB8AC3E}">
        <p14:creationId xmlns:p14="http://schemas.microsoft.com/office/powerpoint/2010/main" val="284502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Outline</a:t>
            </a:r>
            <a:endParaRPr kumimoji="1" lang="ja-JP" altLang="en-US" dirty="0"/>
          </a:p>
        </p:txBody>
      </p:sp>
      <p:sp>
        <p:nvSpPr>
          <p:cNvPr id="3" name="コンテンツ プレースホルダー 2"/>
          <p:cNvSpPr>
            <a:spLocks noGrp="1"/>
          </p:cNvSpPr>
          <p:nvPr>
            <p:ph idx="1"/>
          </p:nvPr>
        </p:nvSpPr>
        <p:spPr>
          <a:xfrm>
            <a:off x="191911" y="1052736"/>
            <a:ext cx="11842045" cy="5184576"/>
          </a:xfrm>
        </p:spPr>
        <p:txBody>
          <a:bodyPr/>
          <a:lstStyle/>
          <a:p>
            <a:r>
              <a:rPr lang="en-GB" altLang="ja-JP" sz="2800" dirty="0">
                <a:latin typeface="+mn-lt"/>
              </a:rPr>
              <a:t>Ray-matching method</a:t>
            </a:r>
          </a:p>
          <a:p>
            <a:pPr lvl="1"/>
            <a:r>
              <a:rPr kumimoji="1" lang="en-US" altLang="ja-JP" sz="2400" dirty="0">
                <a:latin typeface="+mn-lt"/>
              </a:rPr>
              <a:t>Outline of </a:t>
            </a:r>
            <a:r>
              <a:rPr lang="en-US" altLang="ja-JP" sz="2400" dirty="0">
                <a:latin typeface="+mn-lt"/>
              </a:rPr>
              <a:t>implementation</a:t>
            </a:r>
            <a:r>
              <a:rPr kumimoji="1" lang="en-US" altLang="ja-JP" sz="2400" dirty="0">
                <a:latin typeface="+mn-lt"/>
              </a:rPr>
              <a:t> in JMA </a:t>
            </a:r>
          </a:p>
          <a:p>
            <a:pPr lvl="1"/>
            <a:r>
              <a:rPr kumimoji="1" lang="en-US" altLang="ja-JP" sz="2400" dirty="0">
                <a:latin typeface="+mn-lt"/>
              </a:rPr>
              <a:t>Validation resul</a:t>
            </a:r>
            <a:r>
              <a:rPr lang="en-US" altLang="ja-JP" sz="2400" dirty="0">
                <a:latin typeface="+mn-lt"/>
              </a:rPr>
              <a:t>ts for AHI8 and AHI9</a:t>
            </a:r>
          </a:p>
          <a:p>
            <a:r>
              <a:rPr kumimoji="1" lang="en-US" altLang="ja-JP" sz="2800" dirty="0">
                <a:solidFill>
                  <a:srgbClr val="FF0000"/>
                </a:solidFill>
                <a:latin typeface="+mn-lt"/>
              </a:rPr>
              <a:t>DCC metho</a:t>
            </a:r>
            <a:r>
              <a:rPr lang="en-US" altLang="ja-JP" sz="2800" dirty="0">
                <a:solidFill>
                  <a:srgbClr val="FF0000"/>
                </a:solidFill>
                <a:latin typeface="+mn-lt"/>
              </a:rPr>
              <a:t>d</a:t>
            </a:r>
          </a:p>
          <a:p>
            <a:pPr lvl="1"/>
            <a:r>
              <a:rPr kumimoji="1" lang="en-US" altLang="ja-JP" sz="2400" dirty="0">
                <a:latin typeface="+mn-lt"/>
              </a:rPr>
              <a:t>Outline of test </a:t>
            </a:r>
            <a:r>
              <a:rPr lang="en-US" altLang="ja-JP" sz="2400" dirty="0">
                <a:latin typeface="+mn-lt"/>
              </a:rPr>
              <a:t>implementation </a:t>
            </a:r>
            <a:r>
              <a:rPr kumimoji="1" lang="en-US" altLang="ja-JP" sz="2400" dirty="0">
                <a:latin typeface="+mn-lt"/>
              </a:rPr>
              <a:t>in JMA </a:t>
            </a:r>
          </a:p>
          <a:p>
            <a:pPr lvl="1"/>
            <a:r>
              <a:rPr kumimoji="1" lang="en-US" altLang="ja-JP" sz="2400" dirty="0">
                <a:latin typeface="+mn-lt"/>
              </a:rPr>
              <a:t>Validation results for AHI8 and AHI9</a:t>
            </a:r>
          </a:p>
          <a:p>
            <a:r>
              <a:rPr lang="en-US" altLang="ja-JP" sz="2800" dirty="0">
                <a:latin typeface="+mn-lt"/>
              </a:rPr>
              <a:t>Comparing Ray-matching and DCC methods on AHI9 biases validation</a:t>
            </a:r>
          </a:p>
          <a:p>
            <a:pPr lvl="1"/>
            <a:r>
              <a:rPr lang="en-US" altLang="ja-JP" sz="2400" dirty="0">
                <a:latin typeface="+mn-lt"/>
              </a:rPr>
              <a:t>Comparison with the direct comparison(GEO-GEO approach)</a:t>
            </a:r>
            <a:r>
              <a:rPr lang="ja-JP" altLang="en-US" sz="2400" dirty="0">
                <a:latin typeface="+mn-lt"/>
              </a:rPr>
              <a:t> </a:t>
            </a:r>
            <a:r>
              <a:rPr lang="en-US" altLang="ja-JP" sz="2400" dirty="0">
                <a:latin typeface="+mn-lt"/>
              </a:rPr>
              <a:t>: AHI9 vs. AHI8</a:t>
            </a:r>
          </a:p>
          <a:p>
            <a:r>
              <a:rPr lang="en-US" altLang="ja-JP" sz="2800" dirty="0">
                <a:latin typeface="+mn-lt"/>
              </a:rPr>
              <a:t>The validation of AHI sensor sensitivity trends</a:t>
            </a:r>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a:t>02 March 2023</a:t>
            </a:r>
            <a:endParaRPr lang="ja-JP" altLang="en-US" dirty="0"/>
          </a:p>
        </p:txBody>
      </p:sp>
      <p:sp>
        <p:nvSpPr>
          <p:cNvPr id="5" name="フッター プレースホルダー 4"/>
          <p:cNvSpPr>
            <a:spLocks noGrp="1"/>
          </p:cNvSpPr>
          <p:nvPr>
            <p:ph type="ftr" sz="quarter" idx="11"/>
          </p:nvPr>
        </p:nvSpPr>
        <p:spPr/>
        <p:txBody>
          <a:bodyPr/>
          <a:lstStyle/>
          <a:p>
            <a:pPr>
              <a:defRPr/>
            </a:pPr>
            <a:r>
              <a:rPr lang="en-US" altLang="ja-JP" sz="1200" dirty="0"/>
              <a:t>GSICS Annual Meeting in College Park, Maryland, USA </a:t>
            </a:r>
            <a:endParaRPr lang="ja-JP" altLang="en-US" sz="1200" dirty="0"/>
          </a:p>
        </p:txBody>
      </p:sp>
      <p:sp>
        <p:nvSpPr>
          <p:cNvPr id="6" name="スライド番号プレースホルダー 5"/>
          <p:cNvSpPr>
            <a:spLocks noGrp="1"/>
          </p:cNvSpPr>
          <p:nvPr>
            <p:ph type="sldNum" sz="quarter" idx="12"/>
          </p:nvPr>
        </p:nvSpPr>
        <p:spPr/>
        <p:txBody>
          <a:bodyPr/>
          <a:lstStyle/>
          <a:p>
            <a:pPr>
              <a:defRPr/>
            </a:pPr>
            <a:fld id="{14F51097-32C8-4C75-8994-ACA15410FFEE}" type="slidenum">
              <a:rPr lang="ja-JP" altLang="en-US" sz="1800" smtClean="0"/>
              <a:pPr>
                <a:defRPr/>
              </a:pPr>
              <a:t>6</a:t>
            </a:fld>
            <a:endParaRPr lang="ja-JP" altLang="en-US" sz="1800" dirty="0"/>
          </a:p>
        </p:txBody>
      </p:sp>
    </p:spTree>
    <p:extLst>
      <p:ext uri="{BB962C8B-B14F-4D97-AF65-F5344CB8AC3E}">
        <p14:creationId xmlns:p14="http://schemas.microsoft.com/office/powerpoint/2010/main" val="1416307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a:extLst>
              <a:ext uri="{FF2B5EF4-FFF2-40B4-BE49-F238E27FC236}">
                <a16:creationId xmlns:a16="http://schemas.microsoft.com/office/drawing/2014/main" id="{50942B27-864C-4535-B087-2FFF7E9B38BD}"/>
              </a:ext>
            </a:extLst>
          </p:cNvPr>
          <p:cNvSpPr/>
          <p:nvPr/>
        </p:nvSpPr>
        <p:spPr>
          <a:xfrm>
            <a:off x="244150" y="980728"/>
            <a:ext cx="11815392" cy="5342403"/>
          </a:xfrm>
          <a:prstGeom prst="rect">
            <a:avLst/>
          </a:prstGeom>
          <a:solidFill>
            <a:srgbClr val="D0E4A6"/>
          </a:solidFill>
          <a:ln w="19050">
            <a:solidFill>
              <a:schemeClr val="bg1"/>
            </a:solid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endParaRPr kumimoji="1" lang="ja-JP" altLang="en-US"/>
          </a:p>
        </p:txBody>
      </p:sp>
      <p:sp>
        <p:nvSpPr>
          <p:cNvPr id="21" name="正方形/長方形 20">
            <a:extLst>
              <a:ext uri="{FF2B5EF4-FFF2-40B4-BE49-F238E27FC236}">
                <a16:creationId xmlns:a16="http://schemas.microsoft.com/office/drawing/2014/main" id="{852FEF90-F26C-4A1A-ACBF-2B8E94EE213D}"/>
              </a:ext>
            </a:extLst>
          </p:cNvPr>
          <p:cNvSpPr/>
          <p:nvPr/>
        </p:nvSpPr>
        <p:spPr>
          <a:xfrm>
            <a:off x="235211" y="1880131"/>
            <a:ext cx="9211613" cy="1786965"/>
          </a:xfrm>
          <a:prstGeom prst="rect">
            <a:avLst/>
          </a:prstGeom>
          <a:solidFill>
            <a:srgbClr val="A9D7E2"/>
          </a:solidFill>
          <a:ln w="38100">
            <a:solidFill>
              <a:schemeClr val="bg1"/>
            </a:solid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endParaRPr kumimoji="1" lang="ja-JP" altLang="en-US"/>
          </a:p>
        </p:txBody>
      </p:sp>
      <p:sp>
        <p:nvSpPr>
          <p:cNvPr id="2" name="タイトル 1"/>
          <p:cNvSpPr>
            <a:spLocks noGrp="1"/>
          </p:cNvSpPr>
          <p:nvPr>
            <p:ph type="title"/>
          </p:nvPr>
        </p:nvSpPr>
        <p:spPr/>
        <p:txBody>
          <a:bodyPr/>
          <a:lstStyle/>
          <a:p>
            <a:r>
              <a:rPr lang="en-US" altLang="ja-JP" dirty="0"/>
              <a:t>Test implementation outline of DCC method in JMA</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a:t>02 March 2023</a:t>
            </a:r>
            <a:endParaRPr lang="ja-JP" altLang="en-US" dirty="0"/>
          </a:p>
        </p:txBody>
      </p:sp>
      <p:sp>
        <p:nvSpPr>
          <p:cNvPr id="5" name="フッター プレースホルダー 4"/>
          <p:cNvSpPr>
            <a:spLocks noGrp="1"/>
          </p:cNvSpPr>
          <p:nvPr>
            <p:ph type="ftr" sz="quarter" idx="11"/>
          </p:nvPr>
        </p:nvSpPr>
        <p:spPr/>
        <p:txBody>
          <a:bodyPr/>
          <a:lstStyle/>
          <a:p>
            <a:pPr>
              <a:defRPr/>
            </a:pPr>
            <a:r>
              <a:rPr lang="en-US" altLang="ja-JP" sz="1200" dirty="0"/>
              <a:t>GSICS Annual Meeting in College Park, Maryland, USA </a:t>
            </a:r>
            <a:endParaRPr lang="ja-JP" altLang="en-US" sz="1200" dirty="0"/>
          </a:p>
        </p:txBody>
      </p:sp>
      <p:sp>
        <p:nvSpPr>
          <p:cNvPr id="6" name="スライド番号プレースホルダー 5"/>
          <p:cNvSpPr>
            <a:spLocks noGrp="1"/>
          </p:cNvSpPr>
          <p:nvPr>
            <p:ph type="sldNum" sz="quarter" idx="12"/>
          </p:nvPr>
        </p:nvSpPr>
        <p:spPr/>
        <p:txBody>
          <a:bodyPr/>
          <a:lstStyle/>
          <a:p>
            <a:pPr>
              <a:defRPr/>
            </a:pPr>
            <a:fld id="{14F51097-32C8-4C75-8994-ACA15410FFEE}" type="slidenum">
              <a:rPr lang="ja-JP" altLang="en-US" sz="1800" smtClean="0"/>
              <a:pPr>
                <a:defRPr/>
              </a:pPr>
              <a:t>7</a:t>
            </a:fld>
            <a:endParaRPr lang="ja-JP" altLang="en-US" sz="1800" dirty="0"/>
          </a:p>
        </p:txBody>
      </p:sp>
      <p:sp>
        <p:nvSpPr>
          <p:cNvPr id="7" name="正方形/長方形 6">
            <a:extLst>
              <a:ext uri="{FF2B5EF4-FFF2-40B4-BE49-F238E27FC236}">
                <a16:creationId xmlns:a16="http://schemas.microsoft.com/office/drawing/2014/main" id="{D6E3E33F-4830-47F1-BF14-306715C73E7C}"/>
              </a:ext>
            </a:extLst>
          </p:cNvPr>
          <p:cNvSpPr/>
          <p:nvPr/>
        </p:nvSpPr>
        <p:spPr>
          <a:xfrm>
            <a:off x="244152" y="995050"/>
            <a:ext cx="9207116" cy="901080"/>
          </a:xfrm>
          <a:prstGeom prst="rect">
            <a:avLst/>
          </a:prstGeom>
          <a:solidFill>
            <a:schemeClr val="accent3">
              <a:lumMod val="20000"/>
              <a:lumOff val="80000"/>
            </a:schemeClr>
          </a:solidFill>
          <a:ln w="38100">
            <a:solidFill>
              <a:schemeClr val="bg1"/>
            </a:solid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endParaRPr kumimoji="1" lang="ja-JP" altLang="en-US"/>
          </a:p>
        </p:txBody>
      </p:sp>
      <p:sp>
        <p:nvSpPr>
          <p:cNvPr id="8" name="Content Placeholder 2">
            <a:extLst>
              <a:ext uri="{FF2B5EF4-FFF2-40B4-BE49-F238E27FC236}">
                <a16:creationId xmlns:a16="http://schemas.microsoft.com/office/drawing/2014/main" id="{B57F9D55-E2A6-4F72-9424-E1D2FDE3392D}"/>
              </a:ext>
            </a:extLst>
          </p:cNvPr>
          <p:cNvSpPr txBox="1">
            <a:spLocks/>
          </p:cNvSpPr>
          <p:nvPr/>
        </p:nvSpPr>
        <p:spPr bwMode="auto">
          <a:xfrm>
            <a:off x="244151" y="1024243"/>
            <a:ext cx="1379537" cy="427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ea"/>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ea"/>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ea"/>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ea"/>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eaLnBrk="1" hangingPunct="1">
              <a:buFont typeface="Arial" charset="0"/>
              <a:buNone/>
              <a:defRPr/>
            </a:pPr>
            <a:r>
              <a:rPr lang="en-GB" altLang="ja-JP" sz="2000" dirty="0">
                <a:latin typeface="+mj-lt"/>
              </a:rPr>
              <a:t>Input data</a:t>
            </a:r>
          </a:p>
          <a:p>
            <a:pPr lvl="1" eaLnBrk="1" hangingPunct="1">
              <a:buFontTx/>
              <a:buChar char="•"/>
              <a:defRPr/>
            </a:pPr>
            <a:endParaRPr lang="en-GB" altLang="ja-JP" sz="1600" dirty="0"/>
          </a:p>
          <a:p>
            <a:pPr lvl="1" eaLnBrk="1" hangingPunct="1">
              <a:buFontTx/>
              <a:buChar char="•"/>
              <a:defRPr/>
            </a:pPr>
            <a:endParaRPr lang="en-GB" altLang="ja-JP" sz="1600" dirty="0"/>
          </a:p>
          <a:p>
            <a:pPr lvl="1" eaLnBrk="1" hangingPunct="1">
              <a:buFontTx/>
              <a:buChar char="•"/>
              <a:defRPr/>
            </a:pPr>
            <a:endParaRPr lang="en-GB" altLang="ja-JP" sz="1600" dirty="0"/>
          </a:p>
          <a:p>
            <a:pPr eaLnBrk="1" hangingPunct="1">
              <a:buFontTx/>
              <a:buChar char="•"/>
              <a:defRPr/>
            </a:pPr>
            <a:endParaRPr lang="en-GB" altLang="ja-JP" sz="800" dirty="0"/>
          </a:p>
        </p:txBody>
      </p:sp>
      <p:sp>
        <p:nvSpPr>
          <p:cNvPr id="9" name="円柱 8">
            <a:extLst>
              <a:ext uri="{FF2B5EF4-FFF2-40B4-BE49-F238E27FC236}">
                <a16:creationId xmlns:a16="http://schemas.microsoft.com/office/drawing/2014/main" id="{5B491AD5-0C0C-4DE3-861B-8D15D0D59966}"/>
              </a:ext>
            </a:extLst>
          </p:cNvPr>
          <p:cNvSpPr/>
          <p:nvPr/>
        </p:nvSpPr>
        <p:spPr>
          <a:xfrm>
            <a:off x="3370040" y="1047780"/>
            <a:ext cx="1318015" cy="747686"/>
          </a:xfrm>
          <a:prstGeom prst="can">
            <a:avLst/>
          </a:prstGeom>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1400" dirty="0">
                <a:solidFill>
                  <a:schemeClr val="tx1"/>
                </a:solidFill>
              </a:rPr>
              <a:t>SNPP or N20</a:t>
            </a:r>
          </a:p>
          <a:p>
            <a:pPr algn="ctr" eaLnBrk="1" hangingPunct="1">
              <a:defRPr/>
            </a:pPr>
            <a:r>
              <a:rPr lang="en-US" altLang="ja-JP" sz="1400" dirty="0">
                <a:solidFill>
                  <a:schemeClr val="tx1"/>
                </a:solidFill>
              </a:rPr>
              <a:t>VIIRS SDR</a:t>
            </a:r>
          </a:p>
        </p:txBody>
      </p:sp>
      <p:sp>
        <p:nvSpPr>
          <p:cNvPr id="10" name="円柱 9">
            <a:extLst>
              <a:ext uri="{FF2B5EF4-FFF2-40B4-BE49-F238E27FC236}">
                <a16:creationId xmlns:a16="http://schemas.microsoft.com/office/drawing/2014/main" id="{7685E946-05C1-4CD4-8B6F-DB47EB189F3F}"/>
              </a:ext>
            </a:extLst>
          </p:cNvPr>
          <p:cNvSpPr/>
          <p:nvPr/>
        </p:nvSpPr>
        <p:spPr>
          <a:xfrm>
            <a:off x="1609561" y="1035016"/>
            <a:ext cx="1462087" cy="744378"/>
          </a:xfrm>
          <a:prstGeom prst="can">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en-US" altLang="ja-JP" sz="1400" dirty="0">
                <a:solidFill>
                  <a:schemeClr val="tx1"/>
                </a:solidFill>
              </a:rPr>
              <a:t>Himawari-8/9 AHI data </a:t>
            </a:r>
          </a:p>
          <a:p>
            <a:pPr algn="ctr" eaLnBrk="1" hangingPunct="1">
              <a:defRPr/>
            </a:pPr>
            <a:r>
              <a:rPr lang="en-US" altLang="ja-JP" sz="1400" dirty="0">
                <a:solidFill>
                  <a:schemeClr val="tx1"/>
                </a:solidFill>
              </a:rPr>
              <a:t>(2 km resolution)</a:t>
            </a:r>
          </a:p>
        </p:txBody>
      </p:sp>
      <p:sp>
        <p:nvSpPr>
          <p:cNvPr id="12" name="テキスト ボックス 172">
            <a:extLst>
              <a:ext uri="{FF2B5EF4-FFF2-40B4-BE49-F238E27FC236}">
                <a16:creationId xmlns:a16="http://schemas.microsoft.com/office/drawing/2014/main" id="{C73E5D53-299B-46D3-B3F9-21E8E4E2CC4E}"/>
              </a:ext>
            </a:extLst>
          </p:cNvPr>
          <p:cNvSpPr txBox="1">
            <a:spLocks noChangeArrowheads="1"/>
          </p:cNvSpPr>
          <p:nvPr/>
        </p:nvSpPr>
        <p:spPr bwMode="auto">
          <a:xfrm>
            <a:off x="4797165" y="1246751"/>
            <a:ext cx="45695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1450" indent="-171450">
              <a:spcBef>
                <a:spcPct val="0"/>
              </a:spcBef>
            </a:pPr>
            <a:r>
              <a:rPr lang="en-US" altLang="ja-JP" sz="1600" dirty="0">
                <a:latin typeface="+mn-lt"/>
              </a:rPr>
              <a:t>Input data is the same as Ray-matching method.</a:t>
            </a:r>
            <a:endParaRPr lang="ja-JP" altLang="en-US" sz="1600" dirty="0">
              <a:latin typeface="+mn-lt"/>
            </a:endParaRPr>
          </a:p>
        </p:txBody>
      </p:sp>
      <p:grpSp>
        <p:nvGrpSpPr>
          <p:cNvPr id="28" name="グループ化 27">
            <a:extLst>
              <a:ext uri="{FF2B5EF4-FFF2-40B4-BE49-F238E27FC236}">
                <a16:creationId xmlns:a16="http://schemas.microsoft.com/office/drawing/2014/main" id="{3CF22F63-7923-4808-9DF0-CF9C5260DEA3}"/>
              </a:ext>
            </a:extLst>
          </p:cNvPr>
          <p:cNvGrpSpPr/>
          <p:nvPr/>
        </p:nvGrpSpPr>
        <p:grpSpPr>
          <a:xfrm>
            <a:off x="1786200" y="2382920"/>
            <a:ext cx="2657881" cy="379668"/>
            <a:chOff x="6428781" y="3120051"/>
            <a:chExt cx="2016921" cy="379668"/>
          </a:xfrm>
          <a:solidFill>
            <a:schemeClr val="bg1"/>
          </a:solidFill>
        </p:grpSpPr>
        <p:sp>
          <p:nvSpPr>
            <p:cNvPr id="29" name="円柱 28">
              <a:extLst>
                <a:ext uri="{FF2B5EF4-FFF2-40B4-BE49-F238E27FC236}">
                  <a16:creationId xmlns:a16="http://schemas.microsoft.com/office/drawing/2014/main" id="{0A969702-46EB-43F5-9E98-0904BB699FA5}"/>
                </a:ext>
              </a:extLst>
            </p:cNvPr>
            <p:cNvSpPr/>
            <p:nvPr/>
          </p:nvSpPr>
          <p:spPr>
            <a:xfrm>
              <a:off x="6430143" y="3121557"/>
              <a:ext cx="2015559" cy="378162"/>
            </a:xfrm>
            <a:prstGeom prst="can">
              <a:avLst>
                <a:gd name="adj" fmla="val 50000"/>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ja-JP" sz="500" dirty="0">
                <a:solidFill>
                  <a:schemeClr val="tx1"/>
                </a:solidFill>
                <a:sym typeface="Wingdings"/>
              </a:endParaRPr>
            </a:p>
            <a:p>
              <a:pPr algn="ctr" eaLnBrk="1" hangingPunct="1">
                <a:defRPr/>
              </a:pPr>
              <a:r>
                <a:rPr lang="en-US" altLang="ja-JP" sz="1200" dirty="0">
                  <a:solidFill>
                    <a:schemeClr val="tx1"/>
                  </a:solidFill>
                  <a:sym typeface="Wingdings"/>
                </a:rPr>
                <a:t>data filtering to get DCC pixels </a:t>
              </a:r>
              <a:endParaRPr lang="en-US" altLang="ja-JP" sz="1000" dirty="0">
                <a:solidFill>
                  <a:schemeClr val="tx1"/>
                </a:solidFill>
              </a:endParaRPr>
            </a:p>
          </p:txBody>
        </p:sp>
        <p:pic>
          <p:nvPicPr>
            <p:cNvPr id="30" name="図 29">
              <a:extLst>
                <a:ext uri="{FF2B5EF4-FFF2-40B4-BE49-F238E27FC236}">
                  <a16:creationId xmlns:a16="http://schemas.microsoft.com/office/drawing/2014/main" id="{0C2D90D6-12C8-4652-A8D7-88AD9EB2BA97}"/>
                </a:ext>
              </a:extLst>
            </p:cNvPr>
            <p:cNvPicPr>
              <a:picLocks noChangeAspect="1"/>
            </p:cNvPicPr>
            <p:nvPr/>
          </p:nvPicPr>
          <p:blipFill>
            <a:blip r:embed="rId3"/>
            <a:stretch>
              <a:fillRect/>
            </a:stretch>
          </p:blipFill>
          <p:spPr>
            <a:xfrm>
              <a:off x="6428781" y="3120051"/>
              <a:ext cx="1996325" cy="184796"/>
            </a:xfrm>
            <a:prstGeom prst="ellipse">
              <a:avLst/>
            </a:prstGeom>
            <a:grpFill/>
          </p:spPr>
        </p:pic>
      </p:grpSp>
      <p:sp>
        <p:nvSpPr>
          <p:cNvPr id="22" name="Content Placeholder 2">
            <a:extLst>
              <a:ext uri="{FF2B5EF4-FFF2-40B4-BE49-F238E27FC236}">
                <a16:creationId xmlns:a16="http://schemas.microsoft.com/office/drawing/2014/main" id="{B57F9D55-E2A6-4F72-9424-E1D2FDE3392D}"/>
              </a:ext>
            </a:extLst>
          </p:cNvPr>
          <p:cNvSpPr txBox="1">
            <a:spLocks/>
          </p:cNvSpPr>
          <p:nvPr/>
        </p:nvSpPr>
        <p:spPr bwMode="auto">
          <a:xfrm>
            <a:off x="236964" y="1851329"/>
            <a:ext cx="1379537" cy="427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ea"/>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ea"/>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ea"/>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ea"/>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eaLnBrk="1" hangingPunct="1">
              <a:buFont typeface="Arial" charset="0"/>
              <a:buNone/>
              <a:defRPr/>
            </a:pPr>
            <a:r>
              <a:rPr lang="en-GB" altLang="ja-JP" sz="2000" dirty="0">
                <a:latin typeface="+mj-lt"/>
              </a:rPr>
              <a:t>Select DCC</a:t>
            </a:r>
            <a:endParaRPr lang="en-GB" altLang="ja-JP" sz="1600" dirty="0"/>
          </a:p>
          <a:p>
            <a:pPr eaLnBrk="1" hangingPunct="1">
              <a:buFontTx/>
              <a:buChar char="•"/>
              <a:defRPr/>
            </a:pPr>
            <a:endParaRPr lang="en-GB" altLang="ja-JP" sz="800" dirty="0"/>
          </a:p>
        </p:txBody>
      </p:sp>
      <p:cxnSp>
        <p:nvCxnSpPr>
          <p:cNvPr id="19" name="直線矢印コネクタ 18">
            <a:extLst>
              <a:ext uri="{FF2B5EF4-FFF2-40B4-BE49-F238E27FC236}">
                <a16:creationId xmlns:a16="http://schemas.microsoft.com/office/drawing/2014/main" id="{DF89EE8E-5654-4FAB-8D19-331BF3C428E3}"/>
              </a:ext>
            </a:extLst>
          </p:cNvPr>
          <p:cNvCxnSpPr>
            <a:cxnSpLocks/>
            <a:endCxn id="30" idx="7"/>
          </p:cNvCxnSpPr>
          <p:nvPr/>
        </p:nvCxnSpPr>
        <p:spPr>
          <a:xfrm flipH="1">
            <a:off x="4031677" y="1818887"/>
            <a:ext cx="4" cy="5910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DF89EE8E-5654-4FAB-8D19-331BF3C428E3}"/>
              </a:ext>
            </a:extLst>
          </p:cNvPr>
          <p:cNvCxnSpPr>
            <a:cxnSpLocks/>
          </p:cNvCxnSpPr>
          <p:nvPr/>
        </p:nvCxnSpPr>
        <p:spPr>
          <a:xfrm>
            <a:off x="2339627" y="1782205"/>
            <a:ext cx="11631" cy="6022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3" name="表 75">
            <a:extLst>
              <a:ext uri="{FF2B5EF4-FFF2-40B4-BE49-F238E27FC236}">
                <a16:creationId xmlns:a16="http://schemas.microsoft.com/office/drawing/2014/main" id="{918E78BE-75B0-443A-B24C-3193E78614FF}"/>
              </a:ext>
            </a:extLst>
          </p:cNvPr>
          <p:cNvGraphicFramePr>
            <a:graphicFrameLocks noGrp="1"/>
          </p:cNvGraphicFramePr>
          <p:nvPr>
            <p:extLst>
              <p:ext uri="{D42A27DB-BD31-4B8C-83A1-F6EECF244321}">
                <p14:modId xmlns:p14="http://schemas.microsoft.com/office/powerpoint/2010/main" val="3220567545"/>
              </p:ext>
            </p:extLst>
          </p:nvPr>
        </p:nvGraphicFramePr>
        <p:xfrm>
          <a:off x="5022638" y="1946446"/>
          <a:ext cx="4313457" cy="1680033"/>
        </p:xfrm>
        <a:graphic>
          <a:graphicData uri="http://schemas.openxmlformats.org/drawingml/2006/table">
            <a:tbl>
              <a:tblPr firstRow="1" bandRow="1">
                <a:tableStyleId>{5C22544A-7EE6-4342-B048-85BDC9FD1C3A}</a:tableStyleId>
              </a:tblPr>
              <a:tblGrid>
                <a:gridCol w="2420079">
                  <a:extLst>
                    <a:ext uri="{9D8B030D-6E8A-4147-A177-3AD203B41FA5}">
                      <a16:colId xmlns:a16="http://schemas.microsoft.com/office/drawing/2014/main" val="20000"/>
                    </a:ext>
                  </a:extLst>
                </a:gridCol>
                <a:gridCol w="1893378">
                  <a:extLst>
                    <a:ext uri="{9D8B030D-6E8A-4147-A177-3AD203B41FA5}">
                      <a16:colId xmlns:a16="http://schemas.microsoft.com/office/drawing/2014/main" val="20001"/>
                    </a:ext>
                  </a:extLst>
                </a:gridCol>
              </a:tblGrid>
              <a:tr h="0">
                <a:tc>
                  <a:txBody>
                    <a:bodyPr/>
                    <a:lstStyle/>
                    <a:p>
                      <a:pPr algn="l">
                        <a:lnSpc>
                          <a:spcPct val="100000"/>
                        </a:lnSpc>
                      </a:pPr>
                      <a:r>
                        <a:rPr lang="en-US" altLang="ja-JP" sz="1200" b="0" kern="100" dirty="0">
                          <a:solidFill>
                            <a:schemeClr val="tx1"/>
                          </a:solidFill>
                          <a:effectLst/>
                          <a:latin typeface="+mn-lt"/>
                          <a:ea typeface="ＭＳ 明朝" panose="02020609040205080304" pitchFamily="17" charset="-128"/>
                          <a:cs typeface="Times New Roman" panose="02020603050405020304" pitchFamily="18" charset="0"/>
                        </a:rPr>
                        <a:t>Region of selecting DCC</a:t>
                      </a:r>
                      <a:endParaRPr lang="ja-JP" sz="1200" b="0" kern="100" dirty="0">
                        <a:solidFill>
                          <a:schemeClr val="tx1"/>
                        </a:solidFill>
                        <a:effectLst/>
                        <a:latin typeface="+mn-lt"/>
                        <a:ea typeface="ＭＳ 明朝" panose="02020609040205080304" pitchFamily="17" charset="-128"/>
                        <a:cs typeface="Times New Roman" panose="02020603050405020304" pitchFamily="18" charset="0"/>
                      </a:endParaRPr>
                    </a:p>
                  </a:txBody>
                  <a:tcPr marL="68591" marR="68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200" b="0" kern="1200" dirty="0">
                          <a:solidFill>
                            <a:schemeClr val="tx1"/>
                          </a:solidFill>
                          <a:effectLst/>
                          <a:latin typeface="+mn-lt"/>
                          <a:ea typeface="+mn-ea"/>
                          <a:cs typeface="+mn-cs"/>
                        </a:rPr>
                        <a:t>20S.~20N. and 120E.~160E. </a:t>
                      </a:r>
                      <a:endParaRPr kumimoji="1" lang="ja-JP" altLang="en-US" sz="1200" b="0" dirty="0">
                        <a:solidFill>
                          <a:schemeClr val="tx1"/>
                        </a:solidFill>
                        <a:latin typeface="+mn-lt"/>
                      </a:endParaRPr>
                    </a:p>
                  </a:txBody>
                  <a:tcPr marL="91455" marR="91455"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85725">
                <a:tc>
                  <a:txBody>
                    <a:bodyPr/>
                    <a:lstStyle/>
                    <a:p>
                      <a:r>
                        <a:rPr lang="en-US" altLang="ja-JP" sz="1200" kern="1200" dirty="0">
                          <a:solidFill>
                            <a:schemeClr val="dk1"/>
                          </a:solidFill>
                          <a:effectLst/>
                          <a:latin typeface="+mn-lt"/>
                          <a:ea typeface="+mn-ea"/>
                          <a:cs typeface="+mn-cs"/>
                        </a:rPr>
                        <a:t>BT</a:t>
                      </a:r>
                      <a:endParaRPr kumimoji="1" lang="ja-JP" altLang="en-US" sz="1200" dirty="0">
                        <a:latin typeface="+mn-lt"/>
                      </a:endParaRPr>
                    </a:p>
                  </a:txBody>
                  <a:tcPr marL="91455" marR="91455"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200" kern="1200" dirty="0">
                          <a:solidFill>
                            <a:schemeClr val="dk1"/>
                          </a:solidFill>
                          <a:effectLst/>
                          <a:latin typeface="+mn-lt"/>
                          <a:ea typeface="+mn-ea"/>
                          <a:cs typeface="+mn-cs"/>
                        </a:rPr>
                        <a:t>&lt; 206.8 K</a:t>
                      </a:r>
                      <a:endParaRPr kumimoji="1" lang="ja-JP" altLang="en-US" sz="1200" dirty="0">
                        <a:latin typeface="+mn-lt"/>
                      </a:endParaRPr>
                    </a:p>
                  </a:txBody>
                  <a:tcPr marL="91455" marR="91455"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7242380"/>
                  </a:ext>
                </a:extLst>
              </a:tr>
              <a:tr h="285725">
                <a:tc>
                  <a:txBody>
                    <a:bodyPr/>
                    <a:lstStyle/>
                    <a:p>
                      <a:r>
                        <a:rPr lang="en-US" altLang="ja-JP" sz="1200" kern="1200" dirty="0">
                          <a:solidFill>
                            <a:schemeClr val="dk1"/>
                          </a:solidFill>
                          <a:effectLst/>
                          <a:latin typeface="+mn-lt"/>
                          <a:ea typeface="+mn-ea"/>
                          <a:cs typeface="+mn-cs"/>
                        </a:rPr>
                        <a:t>Satellite zenith angle</a:t>
                      </a:r>
                      <a:endParaRPr kumimoji="1" lang="ja-JP" altLang="en-US" sz="1200" dirty="0">
                        <a:latin typeface="+mn-lt"/>
                      </a:endParaRPr>
                    </a:p>
                  </a:txBody>
                  <a:tcPr marL="91455" marR="91455"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200" kern="1200" dirty="0">
                          <a:solidFill>
                            <a:schemeClr val="dk1"/>
                          </a:solidFill>
                          <a:effectLst/>
                          <a:latin typeface="+mn-lt"/>
                          <a:ea typeface="+mn-ea"/>
                          <a:cs typeface="+mn-cs"/>
                        </a:rPr>
                        <a:t>&lt; 40 deg.</a:t>
                      </a:r>
                      <a:endParaRPr kumimoji="1" lang="ja-JP" altLang="en-US" sz="1200" dirty="0">
                        <a:latin typeface="+mn-lt"/>
                      </a:endParaRPr>
                    </a:p>
                  </a:txBody>
                  <a:tcPr marL="91455" marR="91455"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936905"/>
                  </a:ext>
                </a:extLst>
              </a:tr>
              <a:tr h="285725">
                <a:tc>
                  <a:txBody>
                    <a:bodyPr/>
                    <a:lstStyle/>
                    <a:p>
                      <a:r>
                        <a:rPr kumimoji="1" lang="en-US" altLang="ja-JP" sz="1200" dirty="0">
                          <a:latin typeface="+mn-lt"/>
                        </a:rPr>
                        <a:t>Sun zenith angle</a:t>
                      </a:r>
                      <a:endParaRPr kumimoji="1" lang="ja-JP" altLang="en-US" sz="1200" dirty="0">
                        <a:latin typeface="+mn-lt"/>
                      </a:endParaRPr>
                    </a:p>
                  </a:txBody>
                  <a:tcPr marL="91455" marR="91455"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dirty="0">
                          <a:latin typeface="+mn-lt"/>
                        </a:rPr>
                        <a:t>&lt;</a:t>
                      </a:r>
                      <a:r>
                        <a:rPr kumimoji="1" lang="en-US" altLang="ja-JP" sz="1200" baseline="0" dirty="0">
                          <a:latin typeface="+mn-lt"/>
                        </a:rPr>
                        <a:t> 40 deg.</a:t>
                      </a:r>
                      <a:endParaRPr kumimoji="1" lang="ja-JP" altLang="en-US" sz="1200" dirty="0">
                        <a:latin typeface="+mn-lt"/>
                      </a:endParaRPr>
                    </a:p>
                  </a:txBody>
                  <a:tcPr marL="91455" marR="91455"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4687934"/>
                  </a:ext>
                </a:extLst>
              </a:tr>
              <a:tr h="174241">
                <a:tc>
                  <a:txBody>
                    <a:bodyPr/>
                    <a:lstStyle/>
                    <a:p>
                      <a:r>
                        <a:rPr kumimoji="1" lang="en-US" altLang="ja-JP" sz="1200" dirty="0">
                          <a:latin typeface="+mn-lt"/>
                        </a:rPr>
                        <a:t>Relative azimuth angle</a:t>
                      </a:r>
                      <a:endParaRPr kumimoji="1" lang="ja-JP" altLang="en-US" sz="1200" dirty="0">
                        <a:latin typeface="+mn-lt"/>
                      </a:endParaRPr>
                    </a:p>
                  </a:txBody>
                  <a:tcPr marL="91455" marR="91455"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dirty="0">
                          <a:latin typeface="+mn-lt"/>
                        </a:rPr>
                        <a:t>10 &lt; RAA &lt; 170 deg.</a:t>
                      </a:r>
                      <a:endParaRPr kumimoji="1" lang="ja-JP" altLang="en-US" sz="1200" dirty="0">
                        <a:latin typeface="+mn-lt"/>
                      </a:endParaRPr>
                    </a:p>
                  </a:txBody>
                  <a:tcPr marL="91455" marR="91455"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7796227"/>
                  </a:ext>
                </a:extLst>
              </a:tr>
              <a:tr h="174241">
                <a:tc>
                  <a:txBody>
                    <a:bodyPr/>
                    <a:lstStyle/>
                    <a:p>
                      <a:r>
                        <a:rPr lang="en-US" altLang="ja-JP" sz="1200" kern="1200" dirty="0">
                          <a:solidFill>
                            <a:schemeClr val="dk1"/>
                          </a:solidFill>
                          <a:effectLst/>
                          <a:latin typeface="+mn-lt"/>
                          <a:ea typeface="+mn-ea"/>
                          <a:cs typeface="+mn-cs"/>
                        </a:rPr>
                        <a:t>STDV of IR(VNIR) /Mean of IR(VNIR)</a:t>
                      </a:r>
                      <a:endParaRPr kumimoji="1" lang="ja-JP" altLang="en-US" sz="1200" dirty="0">
                        <a:latin typeface="+mn-lt"/>
                      </a:endParaRPr>
                    </a:p>
                  </a:txBody>
                  <a:tcPr marL="91455" marR="91455"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200" kern="1200" dirty="0">
                          <a:solidFill>
                            <a:schemeClr val="dk1"/>
                          </a:solidFill>
                          <a:effectLst/>
                          <a:latin typeface="+mn-lt"/>
                          <a:ea typeface="+mn-ea"/>
                          <a:cs typeface="+mn-cs"/>
                        </a:rPr>
                        <a:t> &lt; 3%</a:t>
                      </a:r>
                      <a:endParaRPr kumimoji="1" lang="ja-JP" altLang="en-US" sz="1200" dirty="0">
                        <a:latin typeface="+mn-lt"/>
                      </a:endParaRPr>
                    </a:p>
                  </a:txBody>
                  <a:tcPr marL="91455" marR="91455"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34" name="右中かっこ 33">
            <a:extLst>
              <a:ext uri="{FF2B5EF4-FFF2-40B4-BE49-F238E27FC236}">
                <a16:creationId xmlns:a16="http://schemas.microsoft.com/office/drawing/2014/main" id="{AA95038C-A50C-4366-B13D-96DCFC716696}"/>
              </a:ext>
            </a:extLst>
          </p:cNvPr>
          <p:cNvSpPr/>
          <p:nvPr/>
        </p:nvSpPr>
        <p:spPr>
          <a:xfrm rot="10800000">
            <a:off x="4546833" y="1916965"/>
            <a:ext cx="398958" cy="1720952"/>
          </a:xfrm>
          <a:prstGeom prst="rightBrace">
            <a:avLst>
              <a:gd name="adj1" fmla="val 8333"/>
              <a:gd name="adj2" fmla="val 6278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kumimoji="1" lang="ja-JP" altLang="en-US">
              <a:ln>
                <a:solidFill>
                  <a:sysClr val="windowText" lastClr="000000"/>
                </a:solidFill>
              </a:ln>
            </a:endParaRPr>
          </a:p>
        </p:txBody>
      </p:sp>
      <p:sp>
        <p:nvSpPr>
          <p:cNvPr id="41" name="正方形/長方形 40">
            <a:extLst>
              <a:ext uri="{FF2B5EF4-FFF2-40B4-BE49-F238E27FC236}">
                <a16:creationId xmlns:a16="http://schemas.microsoft.com/office/drawing/2014/main" id="{50942B27-864C-4535-B087-2FFF7E9B38BD}"/>
              </a:ext>
            </a:extLst>
          </p:cNvPr>
          <p:cNvSpPr/>
          <p:nvPr/>
        </p:nvSpPr>
        <p:spPr>
          <a:xfrm>
            <a:off x="244151" y="3091439"/>
            <a:ext cx="4406967" cy="579171"/>
          </a:xfrm>
          <a:prstGeom prst="rect">
            <a:avLst/>
          </a:prstGeom>
          <a:solidFill>
            <a:schemeClr val="bg2">
              <a:lumMod val="90000"/>
            </a:schemeClr>
          </a:solidFill>
          <a:ln w="38100">
            <a:solidFill>
              <a:schemeClr val="bg1">
                <a:lumMod val="95000"/>
              </a:schemeClr>
            </a:solid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endParaRPr kumimoji="1" lang="ja-JP" altLang="en-US"/>
          </a:p>
        </p:txBody>
      </p:sp>
      <p:sp>
        <p:nvSpPr>
          <p:cNvPr id="45" name="テキスト ボックス 44">
            <a:extLst>
              <a:ext uri="{FF2B5EF4-FFF2-40B4-BE49-F238E27FC236}">
                <a16:creationId xmlns:a16="http://schemas.microsoft.com/office/drawing/2014/main" id="{A8AAA8EE-F414-4D6F-BD26-1D6E5A02934F}"/>
              </a:ext>
            </a:extLst>
          </p:cNvPr>
          <p:cNvSpPr txBox="1"/>
          <p:nvPr/>
        </p:nvSpPr>
        <p:spPr>
          <a:xfrm>
            <a:off x="223952" y="3091152"/>
            <a:ext cx="1860198" cy="400110"/>
          </a:xfrm>
          <a:prstGeom prst="rect">
            <a:avLst/>
          </a:prstGeom>
          <a:noFill/>
        </p:spPr>
        <p:txBody>
          <a:bodyPr wrap="square">
            <a:spAutoFit/>
          </a:bodyPr>
          <a:lstStyle/>
          <a:p>
            <a:pPr eaLnBrk="1" hangingPunct="1">
              <a:defRPr/>
            </a:pPr>
            <a:r>
              <a:rPr lang="en-GB" altLang="ja-JP" sz="2000" dirty="0">
                <a:latin typeface="+mj-lt"/>
              </a:rPr>
              <a:t>Apply Hu model</a:t>
            </a:r>
            <a:endParaRPr lang="en-GB" altLang="ja-JP" dirty="0">
              <a:latin typeface="+mj-lt"/>
            </a:endParaRPr>
          </a:p>
        </p:txBody>
      </p:sp>
      <p:sp>
        <p:nvSpPr>
          <p:cNvPr id="64" name="テキスト ボックス 63">
            <a:extLst>
              <a:ext uri="{FF2B5EF4-FFF2-40B4-BE49-F238E27FC236}">
                <a16:creationId xmlns:a16="http://schemas.microsoft.com/office/drawing/2014/main" id="{A8AAA8EE-F414-4D6F-BD26-1D6E5A02934F}"/>
              </a:ext>
            </a:extLst>
          </p:cNvPr>
          <p:cNvSpPr txBox="1"/>
          <p:nvPr/>
        </p:nvSpPr>
        <p:spPr>
          <a:xfrm>
            <a:off x="236070" y="3682122"/>
            <a:ext cx="1860198" cy="369332"/>
          </a:xfrm>
          <a:prstGeom prst="rect">
            <a:avLst/>
          </a:prstGeom>
          <a:noFill/>
        </p:spPr>
        <p:txBody>
          <a:bodyPr wrap="square">
            <a:spAutoFit/>
          </a:bodyPr>
          <a:lstStyle/>
          <a:p>
            <a:pPr eaLnBrk="1" hangingPunct="1">
              <a:defRPr/>
            </a:pPr>
            <a:r>
              <a:rPr lang="en-GB" altLang="ja-JP" dirty="0">
                <a:latin typeface="+mj-lt"/>
              </a:rPr>
              <a:t>Calculation</a:t>
            </a:r>
          </a:p>
        </p:txBody>
      </p:sp>
      <p:cxnSp>
        <p:nvCxnSpPr>
          <p:cNvPr id="98" name="直線矢印コネクタ 97">
            <a:extLst>
              <a:ext uri="{FF2B5EF4-FFF2-40B4-BE49-F238E27FC236}">
                <a16:creationId xmlns:a16="http://schemas.microsoft.com/office/drawing/2014/main" id="{DF89EE8E-5654-4FAB-8D19-331BF3C428E3}"/>
              </a:ext>
            </a:extLst>
          </p:cNvPr>
          <p:cNvCxnSpPr>
            <a:cxnSpLocks/>
          </p:cNvCxnSpPr>
          <p:nvPr/>
        </p:nvCxnSpPr>
        <p:spPr>
          <a:xfrm>
            <a:off x="4399902" y="4391830"/>
            <a:ext cx="9866" cy="8160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線矢印コネクタ 98">
            <a:extLst>
              <a:ext uri="{FF2B5EF4-FFF2-40B4-BE49-F238E27FC236}">
                <a16:creationId xmlns:a16="http://schemas.microsoft.com/office/drawing/2014/main" id="{DF89EE8E-5654-4FAB-8D19-331BF3C428E3}"/>
              </a:ext>
            </a:extLst>
          </p:cNvPr>
          <p:cNvCxnSpPr>
            <a:cxnSpLocks/>
          </p:cNvCxnSpPr>
          <p:nvPr/>
        </p:nvCxnSpPr>
        <p:spPr>
          <a:xfrm>
            <a:off x="1939621" y="4393409"/>
            <a:ext cx="0" cy="7883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テキスト ボックス 99"/>
          <p:cNvSpPr txBox="1"/>
          <p:nvPr/>
        </p:nvSpPr>
        <p:spPr>
          <a:xfrm>
            <a:off x="1114698" y="5160036"/>
            <a:ext cx="3849236" cy="1123384"/>
          </a:xfrm>
          <a:prstGeom prst="rect">
            <a:avLst/>
          </a:prstGeom>
          <a:noFill/>
        </p:spPr>
        <p:txBody>
          <a:bodyPr wrap="square" rtlCol="0">
            <a:spAutoFit/>
          </a:bodyPr>
          <a:lstStyle/>
          <a:p>
            <a:r>
              <a:rPr kumimoji="1" lang="en-US" altLang="ja-JP" sz="1600" dirty="0">
                <a:latin typeface="+mn-lt"/>
              </a:rPr>
              <a:t>Comparison with</a:t>
            </a:r>
          </a:p>
          <a:p>
            <a:r>
              <a:rPr kumimoji="1" lang="en-US" altLang="ja-JP" sz="1600" dirty="0">
                <a:latin typeface="+mn-lt"/>
              </a:rPr>
              <a:t>each mode </a:t>
            </a:r>
            <a:r>
              <a:rPr kumimoji="1" lang="en-US" altLang="ja-JP" sz="1050" dirty="0">
                <a:latin typeface="+mn-lt"/>
              </a:rPr>
              <a:t>(</a:t>
            </a:r>
            <a:r>
              <a:rPr kumimoji="1" lang="en-US" altLang="ja-JP" sz="1200" dirty="0">
                <a:latin typeface="+mn-lt"/>
              </a:rPr>
              <a:t>in B01-B04) </a:t>
            </a:r>
            <a:r>
              <a:rPr lang="en-US" altLang="ja-JP" sz="1600" dirty="0">
                <a:latin typeface="+mn-lt"/>
              </a:rPr>
              <a:t>o</a:t>
            </a:r>
            <a:r>
              <a:rPr kumimoji="1" lang="en-US" altLang="ja-JP" sz="1600" dirty="0">
                <a:latin typeface="+mn-lt"/>
              </a:rPr>
              <a:t>r mean </a:t>
            </a:r>
            <a:r>
              <a:rPr kumimoji="1" lang="en-US" altLang="ja-JP" sz="1200" dirty="0">
                <a:latin typeface="+mn-lt"/>
              </a:rPr>
              <a:t>(in B05-B06) </a:t>
            </a:r>
            <a:endParaRPr kumimoji="1" lang="en-US" altLang="ja-JP" sz="1100" dirty="0">
              <a:latin typeface="+mn-lt"/>
            </a:endParaRPr>
          </a:p>
          <a:p>
            <a:endParaRPr kumimoji="1" lang="en-US" altLang="ja-JP" sz="1100" dirty="0">
              <a:latin typeface="+mn-lt"/>
            </a:endParaRPr>
          </a:p>
          <a:p>
            <a:r>
              <a:rPr kumimoji="1" lang="en-US" altLang="ja-JP" sz="1200" dirty="0">
                <a:latin typeface="+mn-lt"/>
              </a:rPr>
              <a:t>* </a:t>
            </a:r>
            <a:r>
              <a:rPr kumimoji="1" lang="en-US" altLang="ja-JP" sz="1200" dirty="0" err="1">
                <a:latin typeface="+mn-lt"/>
              </a:rPr>
              <a:t>Deseasonalization</a:t>
            </a:r>
            <a:r>
              <a:rPr kumimoji="1" lang="en-US" altLang="ja-JP" sz="1200" dirty="0">
                <a:latin typeface="+mn-lt"/>
              </a:rPr>
              <a:t> is NOT applied yet in this test implementation.</a:t>
            </a:r>
          </a:p>
        </p:txBody>
      </p:sp>
      <p:sp>
        <p:nvSpPr>
          <p:cNvPr id="106" name="円柱 105">
            <a:extLst>
              <a:ext uri="{FF2B5EF4-FFF2-40B4-BE49-F238E27FC236}">
                <a16:creationId xmlns:a16="http://schemas.microsoft.com/office/drawing/2014/main" id="{7685E946-05C1-4CD4-8B6F-DB47EB189F3F}"/>
              </a:ext>
            </a:extLst>
          </p:cNvPr>
          <p:cNvSpPr/>
          <p:nvPr/>
        </p:nvSpPr>
        <p:spPr>
          <a:xfrm>
            <a:off x="2573955" y="3742191"/>
            <a:ext cx="1076137" cy="683783"/>
          </a:xfrm>
          <a:prstGeom prst="can">
            <a:avLst/>
          </a:prstGeom>
          <a:solidFill>
            <a:srgbClr val="9ACDF8"/>
          </a:solidFill>
          <a:ln>
            <a:solidFill>
              <a:srgbClr val="0052F6"/>
            </a:solidFill>
          </a:ln>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altLang="ja-JP" sz="1400" dirty="0">
                <a:solidFill>
                  <a:schemeClr val="tx1"/>
                </a:solidFill>
              </a:rPr>
              <a:t>N20 reference value *1</a:t>
            </a:r>
          </a:p>
        </p:txBody>
      </p:sp>
      <p:sp>
        <p:nvSpPr>
          <p:cNvPr id="107" name="円柱 106">
            <a:extLst>
              <a:ext uri="{FF2B5EF4-FFF2-40B4-BE49-F238E27FC236}">
                <a16:creationId xmlns:a16="http://schemas.microsoft.com/office/drawing/2014/main" id="{7685E946-05C1-4CD4-8B6F-DB47EB189F3F}"/>
              </a:ext>
            </a:extLst>
          </p:cNvPr>
          <p:cNvSpPr/>
          <p:nvPr/>
        </p:nvSpPr>
        <p:spPr>
          <a:xfrm>
            <a:off x="1407339" y="3752156"/>
            <a:ext cx="1111374" cy="653221"/>
          </a:xfrm>
          <a:prstGeom prst="can">
            <a:avLst/>
          </a:prstGeom>
          <a:solidFill>
            <a:srgbClr val="FFECAE"/>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altLang="ja-JP" sz="1400" dirty="0">
                <a:solidFill>
                  <a:schemeClr val="tx1"/>
                </a:solidFill>
              </a:rPr>
              <a:t>AHI</a:t>
            </a:r>
          </a:p>
          <a:p>
            <a:pPr algn="ctr" eaLnBrk="1" hangingPunct="1">
              <a:defRPr/>
            </a:pPr>
            <a:r>
              <a:rPr lang="en-US" altLang="ja-JP" sz="1400" dirty="0">
                <a:solidFill>
                  <a:schemeClr val="tx1"/>
                </a:solidFill>
              </a:rPr>
              <a:t>mode/mean value</a:t>
            </a:r>
          </a:p>
        </p:txBody>
      </p:sp>
      <p:sp>
        <p:nvSpPr>
          <p:cNvPr id="108" name="円柱 107">
            <a:extLst>
              <a:ext uri="{FF2B5EF4-FFF2-40B4-BE49-F238E27FC236}">
                <a16:creationId xmlns:a16="http://schemas.microsoft.com/office/drawing/2014/main" id="{7685E946-05C1-4CD4-8B6F-DB47EB189F3F}"/>
              </a:ext>
            </a:extLst>
          </p:cNvPr>
          <p:cNvSpPr/>
          <p:nvPr/>
        </p:nvSpPr>
        <p:spPr>
          <a:xfrm>
            <a:off x="3742180" y="3714319"/>
            <a:ext cx="1111375" cy="725374"/>
          </a:xfrm>
          <a:prstGeom prst="can">
            <a:avLst/>
          </a:prstGeom>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en-US" altLang="ja-JP" sz="1400" dirty="0">
                <a:solidFill>
                  <a:schemeClr val="tx1"/>
                </a:solidFill>
              </a:rPr>
              <a:t>VIIRS</a:t>
            </a:r>
          </a:p>
          <a:p>
            <a:pPr algn="ctr" eaLnBrk="1" hangingPunct="1">
              <a:defRPr/>
            </a:pPr>
            <a:r>
              <a:rPr lang="en-US" altLang="ja-JP" sz="1400" dirty="0">
                <a:solidFill>
                  <a:schemeClr val="tx1"/>
                </a:solidFill>
              </a:rPr>
              <a:t>Mode/mean value</a:t>
            </a:r>
          </a:p>
        </p:txBody>
      </p:sp>
      <p:cxnSp>
        <p:nvCxnSpPr>
          <p:cNvPr id="67" name="直線矢印コネクタ 66">
            <a:extLst>
              <a:ext uri="{FF2B5EF4-FFF2-40B4-BE49-F238E27FC236}">
                <a16:creationId xmlns:a16="http://schemas.microsoft.com/office/drawing/2014/main" id="{DF89EE8E-5654-4FAB-8D19-331BF3C428E3}"/>
              </a:ext>
            </a:extLst>
          </p:cNvPr>
          <p:cNvCxnSpPr>
            <a:cxnSpLocks/>
            <a:endCxn id="108" idx="1"/>
          </p:cNvCxnSpPr>
          <p:nvPr/>
        </p:nvCxnSpPr>
        <p:spPr>
          <a:xfrm>
            <a:off x="4063986" y="2732330"/>
            <a:ext cx="233882" cy="9819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直線矢印コネクタ 113"/>
          <p:cNvCxnSpPr>
            <a:cxnSpLocks/>
          </p:cNvCxnSpPr>
          <p:nvPr/>
        </p:nvCxnSpPr>
        <p:spPr>
          <a:xfrm flipV="1">
            <a:off x="2094546" y="3417634"/>
            <a:ext cx="2128120" cy="18371"/>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円柱 42">
            <a:extLst>
              <a:ext uri="{FF2B5EF4-FFF2-40B4-BE49-F238E27FC236}">
                <a16:creationId xmlns:a16="http://schemas.microsoft.com/office/drawing/2014/main" id="{D3EEF3F1-9CC0-4F98-B4A4-966EE2831A27}"/>
              </a:ext>
            </a:extLst>
          </p:cNvPr>
          <p:cNvSpPr/>
          <p:nvPr/>
        </p:nvSpPr>
        <p:spPr>
          <a:xfrm>
            <a:off x="2752139" y="3165523"/>
            <a:ext cx="939800" cy="465003"/>
          </a:xfrm>
          <a:prstGeom prst="can">
            <a:avLst>
              <a:gd name="adj" fmla="val 3694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1400" dirty="0">
                <a:solidFill>
                  <a:schemeClr val="tx1"/>
                </a:solidFill>
              </a:rPr>
              <a:t>Hu model</a:t>
            </a:r>
          </a:p>
        </p:txBody>
      </p:sp>
      <p:cxnSp>
        <p:nvCxnSpPr>
          <p:cNvPr id="135" name="直線矢印コネクタ 134"/>
          <p:cNvCxnSpPr/>
          <p:nvPr/>
        </p:nvCxnSpPr>
        <p:spPr>
          <a:xfrm flipV="1">
            <a:off x="3005902" y="4839066"/>
            <a:ext cx="1399101" cy="26144"/>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0" name="円柱 129">
            <a:extLst>
              <a:ext uri="{FF2B5EF4-FFF2-40B4-BE49-F238E27FC236}">
                <a16:creationId xmlns:a16="http://schemas.microsoft.com/office/drawing/2014/main" id="{D3EEF3F1-9CC0-4F98-B4A4-966EE2831A27}"/>
              </a:ext>
            </a:extLst>
          </p:cNvPr>
          <p:cNvSpPr/>
          <p:nvPr/>
        </p:nvSpPr>
        <p:spPr>
          <a:xfrm>
            <a:off x="3227332" y="4592113"/>
            <a:ext cx="939800" cy="520700"/>
          </a:xfrm>
          <a:prstGeom prst="can">
            <a:avLst>
              <a:gd name="adj" fmla="val 3694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ja-JP" sz="1050" dirty="0">
              <a:solidFill>
                <a:schemeClr val="tx1"/>
              </a:solidFill>
            </a:endParaRPr>
          </a:p>
          <a:p>
            <a:pPr algn="ctr" eaLnBrk="1" hangingPunct="1">
              <a:defRPr/>
            </a:pPr>
            <a:r>
              <a:rPr lang="en-US" altLang="ja-JP" sz="1600" dirty="0">
                <a:solidFill>
                  <a:schemeClr val="tx1"/>
                </a:solidFill>
              </a:rPr>
              <a:t>SBAFs</a:t>
            </a:r>
          </a:p>
        </p:txBody>
      </p:sp>
      <p:graphicFrame>
        <p:nvGraphicFramePr>
          <p:cNvPr id="142" name="表 141"/>
          <p:cNvGraphicFramePr>
            <a:graphicFrameLocks noGrp="1"/>
          </p:cNvGraphicFramePr>
          <p:nvPr>
            <p:extLst>
              <p:ext uri="{D42A27DB-BD31-4B8C-83A1-F6EECF244321}">
                <p14:modId xmlns:p14="http://schemas.microsoft.com/office/powerpoint/2010/main" val="2019400067"/>
              </p:ext>
            </p:extLst>
          </p:nvPr>
        </p:nvGraphicFramePr>
        <p:xfrm>
          <a:off x="9623835" y="1056539"/>
          <a:ext cx="2263140" cy="2103120"/>
        </p:xfrm>
        <a:graphic>
          <a:graphicData uri="http://schemas.openxmlformats.org/drawingml/2006/table">
            <a:tbl>
              <a:tblPr firstRow="1" bandRow="1">
                <a:tableStyleId>{69012ECD-51FC-41F1-AA8D-1B2483CD663E}</a:tableStyleId>
              </a:tblPr>
              <a:tblGrid>
                <a:gridCol w="465960">
                  <a:extLst>
                    <a:ext uri="{9D8B030D-6E8A-4147-A177-3AD203B41FA5}">
                      <a16:colId xmlns:a16="http://schemas.microsoft.com/office/drawing/2014/main" val="420565585"/>
                    </a:ext>
                  </a:extLst>
                </a:gridCol>
                <a:gridCol w="616334">
                  <a:extLst>
                    <a:ext uri="{9D8B030D-6E8A-4147-A177-3AD203B41FA5}">
                      <a16:colId xmlns:a16="http://schemas.microsoft.com/office/drawing/2014/main" val="757243484"/>
                    </a:ext>
                  </a:extLst>
                </a:gridCol>
                <a:gridCol w="514633">
                  <a:extLst>
                    <a:ext uri="{9D8B030D-6E8A-4147-A177-3AD203B41FA5}">
                      <a16:colId xmlns:a16="http://schemas.microsoft.com/office/drawing/2014/main" val="3632518771"/>
                    </a:ext>
                  </a:extLst>
                </a:gridCol>
                <a:gridCol w="666213">
                  <a:extLst>
                    <a:ext uri="{9D8B030D-6E8A-4147-A177-3AD203B41FA5}">
                      <a16:colId xmlns:a16="http://schemas.microsoft.com/office/drawing/2014/main" val="285581142"/>
                    </a:ext>
                  </a:extLst>
                </a:gridCol>
              </a:tblGrid>
              <a:tr h="257508">
                <a:tc gridSpan="2">
                  <a:txBody>
                    <a:bodyPr/>
                    <a:lstStyle/>
                    <a:p>
                      <a:r>
                        <a:rPr kumimoji="1" lang="en-US" altLang="ja-JP" sz="1200" dirty="0">
                          <a:solidFill>
                            <a:schemeClr val="tx1"/>
                          </a:solidFill>
                        </a:rPr>
                        <a:t>Bin</a:t>
                      </a:r>
                      <a:r>
                        <a:rPr kumimoji="1" lang="en-US" altLang="ja-JP" sz="1200" baseline="0" dirty="0">
                          <a:solidFill>
                            <a:schemeClr val="tx1"/>
                          </a:solidFill>
                        </a:rPr>
                        <a:t> s</a:t>
                      </a:r>
                      <a:r>
                        <a:rPr kumimoji="1" lang="en-US" altLang="ja-JP" sz="1200" dirty="0">
                          <a:solidFill>
                            <a:schemeClr val="tx1"/>
                          </a:solidFill>
                        </a:rPr>
                        <a:t>izes</a:t>
                      </a:r>
                      <a:r>
                        <a:rPr kumimoji="1" lang="en-US" altLang="ja-JP" sz="1200" baseline="0" dirty="0">
                          <a:solidFill>
                            <a:schemeClr val="tx1"/>
                          </a:solidFill>
                        </a:rPr>
                        <a:t> </a:t>
                      </a:r>
                    </a:p>
                    <a:p>
                      <a:r>
                        <a:rPr kumimoji="1" lang="en-US" altLang="ja-JP" sz="1200" baseline="0" dirty="0">
                          <a:solidFill>
                            <a:schemeClr val="tx1"/>
                          </a:solidFill>
                        </a:rPr>
                        <a:t>for AHI bands</a:t>
                      </a:r>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en-US" altLang="ja-JP" sz="1200" dirty="0">
                          <a:solidFill>
                            <a:schemeClr val="tx1"/>
                          </a:solidFill>
                        </a:rPr>
                        <a:t>Bin sizes</a:t>
                      </a:r>
                    </a:p>
                    <a:p>
                      <a:r>
                        <a:rPr kumimoji="1" lang="en-US" altLang="ja-JP" sz="1200" dirty="0">
                          <a:solidFill>
                            <a:schemeClr val="tx1"/>
                          </a:solidFill>
                        </a:rPr>
                        <a:t>for</a:t>
                      </a:r>
                      <a:r>
                        <a:rPr kumimoji="1" lang="en-US" altLang="ja-JP" sz="1200" baseline="0" dirty="0">
                          <a:solidFill>
                            <a:schemeClr val="tx1"/>
                          </a:solidFill>
                        </a:rPr>
                        <a:t> </a:t>
                      </a:r>
                      <a:r>
                        <a:rPr kumimoji="1" lang="en-US" altLang="ja-JP" sz="1200" dirty="0">
                          <a:solidFill>
                            <a:schemeClr val="tx1"/>
                          </a:solidFill>
                        </a:rPr>
                        <a:t>VIIRS bands</a:t>
                      </a:r>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6447850"/>
                  </a:ext>
                </a:extLst>
              </a:tr>
              <a:tr h="261583">
                <a:tc>
                  <a:txBody>
                    <a:bodyPr/>
                    <a:lstStyle/>
                    <a:p>
                      <a:pPr algn="ctr"/>
                      <a:r>
                        <a:rPr kumimoji="1" lang="en-US" altLang="ja-JP" sz="1200" dirty="0"/>
                        <a:t>B01</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t>1.70</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en-US" altLang="ja-JP" sz="1200" dirty="0"/>
                        <a:t>M3</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en-US" altLang="ja-JP" sz="1200" dirty="0"/>
                        <a:t>1.06</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564908"/>
                  </a:ext>
                </a:extLst>
              </a:tr>
              <a:tr h="261583">
                <a:tc>
                  <a:txBody>
                    <a:bodyPr/>
                    <a:lstStyle/>
                    <a:p>
                      <a:pPr algn="ctr"/>
                      <a:r>
                        <a:rPr kumimoji="1" lang="en-US" altLang="ja-JP" sz="1200" dirty="0"/>
                        <a:t>B02</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t>2.60</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3374735"/>
                  </a:ext>
                </a:extLst>
              </a:tr>
              <a:tr h="261583">
                <a:tc>
                  <a:txBody>
                    <a:bodyPr/>
                    <a:lstStyle/>
                    <a:p>
                      <a:pPr algn="ctr"/>
                      <a:r>
                        <a:rPr kumimoji="1" lang="en-US" altLang="ja-JP" sz="1200" dirty="0"/>
                        <a:t>B03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t>1.79</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t>I1</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t>2.04</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9071854"/>
                  </a:ext>
                </a:extLst>
              </a:tr>
              <a:tr h="261583">
                <a:tc>
                  <a:txBody>
                    <a:bodyPr/>
                    <a:lstStyle/>
                    <a:p>
                      <a:pPr algn="ctr"/>
                      <a:r>
                        <a:rPr kumimoji="1" lang="en-US" altLang="ja-JP" sz="1200" dirty="0"/>
                        <a:t>B04</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t>1.37</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t>M7</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t>0.50</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2962476"/>
                  </a:ext>
                </a:extLst>
              </a:tr>
              <a:tr h="261583">
                <a:tc>
                  <a:txBody>
                    <a:bodyPr/>
                    <a:lstStyle/>
                    <a:p>
                      <a:pPr algn="ctr"/>
                      <a:r>
                        <a:rPr kumimoji="1" lang="en-US" altLang="ja-JP" sz="1200" dirty="0"/>
                        <a:t>B05</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t>0.086</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t>M10</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t>0.050</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7433786"/>
                  </a:ext>
                </a:extLst>
              </a:tr>
              <a:tr h="261583">
                <a:tc>
                  <a:txBody>
                    <a:bodyPr/>
                    <a:lstStyle/>
                    <a:p>
                      <a:pPr algn="ctr"/>
                      <a:r>
                        <a:rPr kumimoji="1" lang="en-US" altLang="ja-JP" sz="1200" dirty="0"/>
                        <a:t>B06</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t>0.030</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t>M11</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t>0.041</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6433138"/>
                  </a:ext>
                </a:extLst>
              </a:tr>
            </a:tbl>
          </a:graphicData>
        </a:graphic>
      </p:graphicFrame>
      <p:cxnSp>
        <p:nvCxnSpPr>
          <p:cNvPr id="148" name="直線矢印コネクタ 147">
            <a:extLst>
              <a:ext uri="{FF2B5EF4-FFF2-40B4-BE49-F238E27FC236}">
                <a16:creationId xmlns:a16="http://schemas.microsoft.com/office/drawing/2014/main" id="{DF89EE8E-5654-4FAB-8D19-331BF3C428E3}"/>
              </a:ext>
            </a:extLst>
          </p:cNvPr>
          <p:cNvCxnSpPr>
            <a:cxnSpLocks/>
          </p:cNvCxnSpPr>
          <p:nvPr/>
        </p:nvCxnSpPr>
        <p:spPr>
          <a:xfrm>
            <a:off x="3002925" y="4425974"/>
            <a:ext cx="0" cy="7818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表 12">
            <a:extLst>
              <a:ext uri="{FF2B5EF4-FFF2-40B4-BE49-F238E27FC236}">
                <a16:creationId xmlns:a16="http://schemas.microsoft.com/office/drawing/2014/main" id="{0E23D6BA-B9FE-9D5D-90F6-528945F8EE47}"/>
              </a:ext>
            </a:extLst>
          </p:cNvPr>
          <p:cNvGraphicFramePr>
            <a:graphicFrameLocks noGrp="1"/>
          </p:cNvGraphicFramePr>
          <p:nvPr>
            <p:extLst>
              <p:ext uri="{D42A27DB-BD31-4B8C-83A1-F6EECF244321}">
                <p14:modId xmlns:p14="http://schemas.microsoft.com/office/powerpoint/2010/main" val="1567759049"/>
              </p:ext>
            </p:extLst>
          </p:nvPr>
        </p:nvGraphicFramePr>
        <p:xfrm>
          <a:off x="9616542" y="3637917"/>
          <a:ext cx="2263140" cy="1645920"/>
        </p:xfrm>
        <a:graphic>
          <a:graphicData uri="http://schemas.openxmlformats.org/drawingml/2006/table">
            <a:tbl>
              <a:tblPr firstRow="1" bandRow="1">
                <a:tableStyleId>{69012ECD-51FC-41F1-AA8D-1B2483CD663E}</a:tableStyleId>
              </a:tblPr>
              <a:tblGrid>
                <a:gridCol w="986316">
                  <a:extLst>
                    <a:ext uri="{9D8B030D-6E8A-4147-A177-3AD203B41FA5}">
                      <a16:colId xmlns:a16="http://schemas.microsoft.com/office/drawing/2014/main" val="3632518771"/>
                    </a:ext>
                  </a:extLst>
                </a:gridCol>
                <a:gridCol w="1276824">
                  <a:extLst>
                    <a:ext uri="{9D8B030D-6E8A-4147-A177-3AD203B41FA5}">
                      <a16:colId xmlns:a16="http://schemas.microsoft.com/office/drawing/2014/main" val="285581142"/>
                    </a:ext>
                  </a:extLst>
                </a:gridCol>
              </a:tblGrid>
              <a:tr h="257508">
                <a:tc gridSpan="2">
                  <a:txBody>
                    <a:bodyPr/>
                    <a:lstStyle/>
                    <a:p>
                      <a:pPr algn="ctr"/>
                      <a:r>
                        <a:rPr kumimoji="1" lang="en-US" altLang="ja-JP" sz="1200" dirty="0">
                          <a:solidFill>
                            <a:schemeClr val="tx1"/>
                          </a:solidFill>
                        </a:rPr>
                        <a:t>VIIRS radiance value for 140E *1</a:t>
                      </a:r>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CDF8"/>
                    </a:solidFill>
                  </a:tcPr>
                </a:tc>
                <a:tc h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6447850"/>
                  </a:ext>
                </a:extLst>
              </a:tr>
              <a:tr h="261583">
                <a:tc>
                  <a:txBody>
                    <a:bodyPr/>
                    <a:lstStyle/>
                    <a:p>
                      <a:pPr algn="ctr"/>
                      <a:r>
                        <a:rPr kumimoji="1" lang="en-US" altLang="ja-JP" sz="1200" dirty="0"/>
                        <a:t>M3</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t>570.81 (mode)</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564908"/>
                  </a:ext>
                </a:extLst>
              </a:tr>
              <a:tr h="261583">
                <a:tc>
                  <a:txBody>
                    <a:bodyPr/>
                    <a:lstStyle/>
                    <a:p>
                      <a:pPr algn="ctr"/>
                      <a:r>
                        <a:rPr kumimoji="1" lang="en-US" altLang="ja-JP" sz="1200" dirty="0"/>
                        <a:t>I1</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t>439.89 (mode)</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9071854"/>
                  </a:ext>
                </a:extLst>
              </a:tr>
              <a:tr h="261583">
                <a:tc>
                  <a:txBody>
                    <a:bodyPr/>
                    <a:lstStyle/>
                    <a:p>
                      <a:pPr algn="ctr"/>
                      <a:r>
                        <a:rPr kumimoji="1" lang="en-US" altLang="ja-JP" sz="1200" dirty="0"/>
                        <a:t>M7</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t>267.57 (mode) </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2962476"/>
                  </a:ext>
                </a:extLst>
              </a:tr>
              <a:tr h="261583">
                <a:tc>
                  <a:txBody>
                    <a:bodyPr/>
                    <a:lstStyle/>
                    <a:p>
                      <a:pPr algn="ctr"/>
                      <a:r>
                        <a:rPr kumimoji="1" lang="en-US" altLang="ja-JP" sz="1200" dirty="0"/>
                        <a:t>M10</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t>17.87(mean)</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1587433786"/>
                  </a:ext>
                </a:extLst>
              </a:tr>
              <a:tr h="261583">
                <a:tc>
                  <a:txBody>
                    <a:bodyPr/>
                    <a:lstStyle/>
                    <a:p>
                      <a:pPr algn="ctr"/>
                      <a:r>
                        <a:rPr kumimoji="1" lang="en-US" altLang="ja-JP" sz="1200" dirty="0"/>
                        <a:t>M11</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t>8.67(mean)</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2096433138"/>
                  </a:ext>
                </a:extLst>
              </a:tr>
            </a:tbl>
          </a:graphicData>
        </a:graphic>
      </p:graphicFrame>
      <p:sp>
        <p:nvSpPr>
          <p:cNvPr id="14" name="テキスト ボックス 13">
            <a:extLst>
              <a:ext uri="{FF2B5EF4-FFF2-40B4-BE49-F238E27FC236}">
                <a16:creationId xmlns:a16="http://schemas.microsoft.com/office/drawing/2014/main" id="{73A7C53E-FF5E-B338-1E12-065B9F5116A6}"/>
              </a:ext>
            </a:extLst>
          </p:cNvPr>
          <p:cNvSpPr txBox="1"/>
          <p:nvPr/>
        </p:nvSpPr>
        <p:spPr>
          <a:xfrm>
            <a:off x="9474212" y="3159659"/>
            <a:ext cx="2681102" cy="461665"/>
          </a:xfrm>
          <a:prstGeom prst="rect">
            <a:avLst/>
          </a:prstGeom>
          <a:noFill/>
        </p:spPr>
        <p:txBody>
          <a:bodyPr wrap="square">
            <a:spAutoFit/>
          </a:bodyPr>
          <a:lstStyle/>
          <a:p>
            <a:r>
              <a:rPr lang="en-US" altLang="ja-JP" sz="1200" dirty="0">
                <a:latin typeface="+mn-lt"/>
              </a:rPr>
              <a:t>Bin sizes are tentative and come from approximately 0.3% of the mean values.</a:t>
            </a:r>
          </a:p>
        </p:txBody>
      </p:sp>
      <p:sp>
        <p:nvSpPr>
          <p:cNvPr id="16" name="テキスト ボックス 15">
            <a:extLst>
              <a:ext uri="{FF2B5EF4-FFF2-40B4-BE49-F238E27FC236}">
                <a16:creationId xmlns:a16="http://schemas.microsoft.com/office/drawing/2014/main" id="{1F1F4DE6-F656-B675-507E-80501D642350}"/>
              </a:ext>
            </a:extLst>
          </p:cNvPr>
          <p:cNvSpPr txBox="1"/>
          <p:nvPr/>
        </p:nvSpPr>
        <p:spPr>
          <a:xfrm>
            <a:off x="4835796" y="5253035"/>
            <a:ext cx="7084095" cy="1277273"/>
          </a:xfrm>
          <a:prstGeom prst="rect">
            <a:avLst/>
          </a:prstGeom>
          <a:noFill/>
        </p:spPr>
        <p:txBody>
          <a:bodyPr wrap="square">
            <a:spAutoFit/>
          </a:bodyPr>
          <a:lstStyle/>
          <a:p>
            <a:r>
              <a:rPr lang="en-US" altLang="ja-JP" sz="1400" dirty="0">
                <a:latin typeface="+mn-lt"/>
              </a:rPr>
              <a:t>*1:</a:t>
            </a:r>
            <a:r>
              <a:rPr lang="ja-JP" altLang="en-US" sz="1400" dirty="0">
                <a:latin typeface="+mn-lt"/>
              </a:rPr>
              <a:t> </a:t>
            </a:r>
            <a:r>
              <a:rPr lang="en-US" altLang="ja-JP" sz="1400" dirty="0">
                <a:latin typeface="+mn-lt"/>
              </a:rPr>
              <a:t>In here, N20 reference value means the reference DCC radiances of N20/VIIRS calculated for each GEO domain suggested by Raj at the past GSICS VNIR monthly meeting. These values (right bottom table) refer to Raj’s following presentation.</a:t>
            </a:r>
          </a:p>
          <a:p>
            <a:r>
              <a:rPr lang="en-US" altLang="ja-JP" sz="1200" b="1" dirty="0">
                <a:latin typeface="+mn-lt"/>
              </a:rPr>
              <a:t>Reference</a:t>
            </a:r>
            <a:r>
              <a:rPr lang="en-US" altLang="ja-JP" sz="1200" dirty="0">
                <a:latin typeface="+mn-lt"/>
              </a:rPr>
              <a:t> http://gsics.atmos.umd.edu/pub/Development/20210610/DCC_ATBD_June_10_2021.pdf</a:t>
            </a:r>
          </a:p>
          <a:p>
            <a:r>
              <a:rPr kumimoji="1" lang="en-US" altLang="ja-JP" sz="1200" dirty="0">
                <a:latin typeface="+mn-lt"/>
              </a:rPr>
              <a:t> </a:t>
            </a:r>
            <a:r>
              <a:rPr lang="en-US" altLang="ja-JP" sz="1200" dirty="0">
                <a:latin typeface="+mn-lt"/>
              </a:rPr>
              <a:t>                   http://gsics.atmos.umd.edu/pub/Development/20230112/Bhatt_VIIRS_DCC_reference4GEOsV1.pdf</a:t>
            </a:r>
          </a:p>
          <a:p>
            <a:endParaRPr lang="en-US" altLang="ja-JP" sz="1100" dirty="0">
              <a:latin typeface="+mn-lt"/>
            </a:endParaRPr>
          </a:p>
        </p:txBody>
      </p:sp>
      <p:cxnSp>
        <p:nvCxnSpPr>
          <p:cNvPr id="36" name="直線矢印コネクタ 35">
            <a:extLst>
              <a:ext uri="{FF2B5EF4-FFF2-40B4-BE49-F238E27FC236}">
                <a16:creationId xmlns:a16="http://schemas.microsoft.com/office/drawing/2014/main" id="{DF89EE8E-5654-4FAB-8D19-331BF3C428E3}"/>
              </a:ext>
            </a:extLst>
          </p:cNvPr>
          <p:cNvCxnSpPr>
            <a:cxnSpLocks/>
            <a:endCxn id="107" idx="1"/>
          </p:cNvCxnSpPr>
          <p:nvPr/>
        </p:nvCxnSpPr>
        <p:spPr>
          <a:xfrm flipH="1">
            <a:off x="1963026" y="2756900"/>
            <a:ext cx="342803" cy="9952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テキスト ボックス 172">
            <a:extLst>
              <a:ext uri="{FF2B5EF4-FFF2-40B4-BE49-F238E27FC236}">
                <a16:creationId xmlns:a16="http://schemas.microsoft.com/office/drawing/2014/main" id="{22DC96B6-9517-2742-63A6-5743ADA67E83}"/>
              </a:ext>
            </a:extLst>
          </p:cNvPr>
          <p:cNvSpPr txBox="1">
            <a:spLocks noChangeArrowheads="1"/>
          </p:cNvSpPr>
          <p:nvPr/>
        </p:nvSpPr>
        <p:spPr bwMode="auto">
          <a:xfrm>
            <a:off x="4961090" y="3851029"/>
            <a:ext cx="4485733" cy="1384995"/>
          </a:xfrm>
          <a:prstGeom prst="rect">
            <a:avLst/>
          </a:prstGeom>
          <a:solidFill>
            <a:schemeClr val="bg1"/>
          </a:solidFill>
          <a:ln w="12700">
            <a:solidFill>
              <a:srgbClr val="1C1D20"/>
            </a:solidFill>
          </a:ln>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a:spcBef>
                <a:spcPct val="0"/>
              </a:spcBef>
            </a:pPr>
            <a:r>
              <a:rPr lang="en-US" altLang="ja-JP" sz="1400" dirty="0">
                <a:highlight>
                  <a:srgbClr val="FFECAE"/>
                </a:highlight>
                <a:latin typeface="Tahoma" panose="020B0604030504040204" pitchFamily="34" charset="0"/>
              </a:rPr>
              <a:t>AHI value</a:t>
            </a:r>
            <a:r>
              <a:rPr lang="en-US" altLang="ja-JP" sz="1400" dirty="0">
                <a:latin typeface="Tahoma" panose="020B0604030504040204" pitchFamily="34" charset="0"/>
              </a:rPr>
              <a:t> vs. </a:t>
            </a:r>
            <a:r>
              <a:rPr lang="en-US" altLang="ja-JP" sz="1400" dirty="0">
                <a:highlight>
                  <a:srgbClr val="9ACDF8"/>
                </a:highlight>
                <a:latin typeface="Tahoma" panose="020B0604030504040204" pitchFamily="34" charset="0"/>
              </a:rPr>
              <a:t>N20 reference value</a:t>
            </a:r>
            <a:r>
              <a:rPr lang="en-US" altLang="ja-JP" sz="1400" dirty="0">
                <a:latin typeface="Tahoma" panose="020B0604030504040204" pitchFamily="34" charset="0"/>
              </a:rPr>
              <a:t>*1</a:t>
            </a:r>
          </a:p>
          <a:p>
            <a:pPr marL="914400" lvl="1" indent="-171450">
              <a:spcBef>
                <a:spcPct val="0"/>
              </a:spcBef>
              <a:buFont typeface="Wingdings" panose="05000000000000000000" pitchFamily="2" charset="2"/>
              <a:buChar char="ü"/>
            </a:pPr>
            <a:r>
              <a:rPr lang="en-US" altLang="ja-JP" sz="1400" dirty="0">
                <a:latin typeface="Tahoma" panose="020B0604030504040204" pitchFamily="34" charset="0"/>
              </a:rPr>
              <a:t>AHI / N20_ref. *SBAF</a:t>
            </a:r>
          </a:p>
          <a:p>
            <a:pPr marL="285750" indent="-285750">
              <a:spcBef>
                <a:spcPct val="0"/>
              </a:spcBef>
            </a:pPr>
            <a:r>
              <a:rPr lang="en-US" altLang="ja-JP" sz="1400" dirty="0">
                <a:highlight>
                  <a:srgbClr val="FFECAE"/>
                </a:highlight>
                <a:latin typeface="Tahoma" panose="020B0604030504040204" pitchFamily="34" charset="0"/>
              </a:rPr>
              <a:t>AHI value</a:t>
            </a:r>
            <a:r>
              <a:rPr lang="en-US" altLang="ja-JP" sz="1400" dirty="0">
                <a:latin typeface="Tahoma" panose="020B0604030504040204" pitchFamily="34" charset="0"/>
              </a:rPr>
              <a:t> vs. </a:t>
            </a:r>
            <a:r>
              <a:rPr lang="en-US" altLang="ja-JP" sz="1400" dirty="0">
                <a:highlight>
                  <a:srgbClr val="D5D9ED"/>
                </a:highlight>
                <a:latin typeface="Tahoma" panose="020B0604030504040204" pitchFamily="34" charset="0"/>
              </a:rPr>
              <a:t>N20 observation derived from SDR</a:t>
            </a:r>
          </a:p>
          <a:p>
            <a:pPr marL="914400" lvl="1" indent="-171450">
              <a:spcBef>
                <a:spcPct val="0"/>
              </a:spcBef>
              <a:buFont typeface="Wingdings" panose="05000000000000000000" pitchFamily="2" charset="2"/>
              <a:buChar char="ü"/>
            </a:pPr>
            <a:r>
              <a:rPr lang="en-US" altLang="ja-JP" sz="1400" dirty="0">
                <a:latin typeface="Tahoma" panose="020B0604030504040204" pitchFamily="34" charset="0"/>
              </a:rPr>
              <a:t>AHI / N20_sdr *SBAF</a:t>
            </a:r>
          </a:p>
          <a:p>
            <a:pPr marL="285750" indent="-285750">
              <a:spcBef>
                <a:spcPct val="0"/>
              </a:spcBef>
            </a:pPr>
            <a:r>
              <a:rPr lang="en-US" altLang="ja-JP" sz="1400" dirty="0">
                <a:highlight>
                  <a:srgbClr val="FFECAE"/>
                </a:highlight>
                <a:latin typeface="Tahoma" panose="020B0604030504040204" pitchFamily="34" charset="0"/>
              </a:rPr>
              <a:t>AHI value</a:t>
            </a:r>
            <a:r>
              <a:rPr lang="en-US" altLang="ja-JP" sz="1400" dirty="0">
                <a:latin typeface="Tahoma" panose="020B0604030504040204" pitchFamily="34" charset="0"/>
              </a:rPr>
              <a:t> vs. </a:t>
            </a:r>
            <a:r>
              <a:rPr lang="en-US" altLang="ja-JP" sz="1400" dirty="0">
                <a:highlight>
                  <a:srgbClr val="D5D9ED"/>
                </a:highlight>
                <a:latin typeface="Tahoma" panose="020B0604030504040204" pitchFamily="34" charset="0"/>
              </a:rPr>
              <a:t>SNPP observation derived from SDR</a:t>
            </a:r>
            <a:endParaRPr lang="en-US" altLang="ja-JP" sz="1400" dirty="0">
              <a:latin typeface="Tahoma" panose="020B0604030504040204" pitchFamily="34" charset="0"/>
            </a:endParaRPr>
          </a:p>
          <a:p>
            <a:pPr marL="914400" lvl="1" indent="-171450">
              <a:spcBef>
                <a:spcPct val="0"/>
              </a:spcBef>
              <a:buFont typeface="Wingdings" panose="05000000000000000000" pitchFamily="2" charset="2"/>
              <a:buChar char="ü"/>
            </a:pPr>
            <a:r>
              <a:rPr lang="en-US" altLang="ja-JP" sz="1400" dirty="0">
                <a:latin typeface="Tahoma" panose="020B0604030504040204" pitchFamily="34" charset="0"/>
              </a:rPr>
              <a:t> AHI / SNPP_sdr *SBAF</a:t>
            </a:r>
          </a:p>
        </p:txBody>
      </p:sp>
    </p:spTree>
    <p:extLst>
      <p:ext uri="{BB962C8B-B14F-4D97-AF65-F5344CB8AC3E}">
        <p14:creationId xmlns:p14="http://schemas.microsoft.com/office/powerpoint/2010/main" val="1365107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descr="http://epksv10.naps.kishou.go.jp/~msanal13/grpD/work/Trend/Ver2/GEO-LEO_NoScaled_Tserise_B0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650350" y="4195504"/>
            <a:ext cx="2938317" cy="256478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epksv10.naps.kishou.go.jp/~msanal13/grpD/work/Trend/Ver2/GEO-LEO_NoScaled_Tserise_B03.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643254" y="1296013"/>
            <a:ext cx="2954345" cy="2637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pksv10.naps.kishou.go.jp/~msanal13/grpD/work/TMP17/Himawari9_AHI_MontlyPDFs_at206.8K_ra.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8147" y="1256423"/>
            <a:ext cx="2611459" cy="2524877"/>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lang="en-US" altLang="ja-JP" dirty="0"/>
              <a:t>Validation results b</a:t>
            </a:r>
            <a:r>
              <a:rPr kumimoji="1" lang="en-US" altLang="ja-JP" dirty="0"/>
              <a:t>y DCC method</a:t>
            </a:r>
            <a:endParaRPr kumimoji="1" lang="ja-JP" altLang="en-US" dirty="0"/>
          </a:p>
        </p:txBody>
      </p:sp>
      <p:sp>
        <p:nvSpPr>
          <p:cNvPr id="4" name="日付プレースホルダー 3"/>
          <p:cNvSpPr>
            <a:spLocks noGrp="1"/>
          </p:cNvSpPr>
          <p:nvPr>
            <p:ph type="dt" sz="half" idx="10"/>
          </p:nvPr>
        </p:nvSpPr>
        <p:spPr>
          <a:xfrm>
            <a:off x="557309" y="6469834"/>
            <a:ext cx="2844800" cy="365125"/>
          </a:xfrm>
        </p:spPr>
        <p:txBody>
          <a:bodyPr/>
          <a:lstStyle/>
          <a:p>
            <a:pPr>
              <a:defRPr/>
            </a:pPr>
            <a:r>
              <a:rPr lang="en-US" altLang="ja-JP"/>
              <a:t>02 March 2023</a:t>
            </a:r>
            <a:endParaRPr lang="ja-JP" altLang="en-US" dirty="0"/>
          </a:p>
        </p:txBody>
      </p:sp>
      <p:sp>
        <p:nvSpPr>
          <p:cNvPr id="6" name="スライド番号プレースホルダー 5"/>
          <p:cNvSpPr>
            <a:spLocks noGrp="1"/>
          </p:cNvSpPr>
          <p:nvPr>
            <p:ph type="sldNum" sz="quarter" idx="12"/>
          </p:nvPr>
        </p:nvSpPr>
        <p:spPr>
          <a:xfrm>
            <a:off x="8778717" y="6465964"/>
            <a:ext cx="2844800" cy="365125"/>
          </a:xfrm>
        </p:spPr>
        <p:txBody>
          <a:bodyPr/>
          <a:lstStyle/>
          <a:p>
            <a:pPr>
              <a:defRPr/>
            </a:pPr>
            <a:fld id="{14F51097-32C8-4C75-8994-ACA15410FFEE}" type="slidenum">
              <a:rPr lang="ja-JP" altLang="en-US" smtClean="0"/>
              <a:pPr>
                <a:defRPr/>
              </a:pPr>
              <a:t>8</a:t>
            </a:fld>
            <a:endParaRPr lang="ja-JP" altLang="en-US" dirty="0"/>
          </a:p>
        </p:txBody>
      </p:sp>
      <p:pic>
        <p:nvPicPr>
          <p:cNvPr id="1026" name="Picture 2" descr="http://epksv10.naps.kishou.go.jp/~msanal13/grpD/work/TMP17/Himawari8_AHI_MontlyPDFs_at206.8K_ra.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645" y="3984960"/>
            <a:ext cx="2629566" cy="2510090"/>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6192853" y="4323402"/>
            <a:ext cx="5776736" cy="1938992"/>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000" dirty="0">
                <a:latin typeface="+mn-lt"/>
              </a:rPr>
              <a:t>AHI9’s PDFs are smooth as similar to AHI8’s.</a:t>
            </a:r>
          </a:p>
          <a:p>
            <a:pPr marL="285750" indent="-285750">
              <a:buFont typeface="Arial" panose="020B0604020202020204" pitchFamily="34" charset="0"/>
              <a:buChar char="•"/>
            </a:pPr>
            <a:r>
              <a:rPr lang="en-US" altLang="ja-JP" sz="2000" dirty="0">
                <a:latin typeface="+mn-lt"/>
              </a:rPr>
              <a:t>Time series are stable but AHI9’s plots seem to have slight larger variation than AHI8’s.</a:t>
            </a:r>
            <a:endParaRPr kumimoji="1" lang="en-US" altLang="ja-JP" sz="2000" dirty="0">
              <a:latin typeface="+mn-lt"/>
            </a:endParaRPr>
          </a:p>
          <a:p>
            <a:pPr marL="285750" indent="-285750">
              <a:buFont typeface="Arial" panose="020B0604020202020204" pitchFamily="34" charset="0"/>
              <a:buChar char="•"/>
            </a:pPr>
            <a:r>
              <a:rPr lang="en-US" altLang="ja-JP" sz="2000" dirty="0">
                <a:latin typeface="+mn-lt"/>
              </a:rPr>
              <a:t>The differences between AHI9 and AHI8 are in ~5%. But in B01, it seems that AHI9 has slight large bias against N20.</a:t>
            </a:r>
          </a:p>
        </p:txBody>
      </p:sp>
      <p:sp>
        <p:nvSpPr>
          <p:cNvPr id="52" name="テキスト ボックス 51">
            <a:extLst>
              <a:ext uri="{FF2B5EF4-FFF2-40B4-BE49-F238E27FC236}">
                <a16:creationId xmlns:a16="http://schemas.microsoft.com/office/drawing/2014/main" id="{1A4925A6-4329-CD41-76BD-7067DB324FCD}"/>
              </a:ext>
            </a:extLst>
          </p:cNvPr>
          <p:cNvSpPr txBox="1"/>
          <p:nvPr/>
        </p:nvSpPr>
        <p:spPr>
          <a:xfrm>
            <a:off x="318874" y="981072"/>
            <a:ext cx="5532948" cy="307777"/>
          </a:xfrm>
          <a:prstGeom prst="rect">
            <a:avLst/>
          </a:prstGeom>
          <a:solidFill>
            <a:schemeClr val="accent3">
              <a:lumMod val="40000"/>
              <a:lumOff val="60000"/>
            </a:schemeClr>
          </a:solidFill>
        </p:spPr>
        <p:txBody>
          <a:bodyPr wrap="square" rtlCol="0">
            <a:spAutoFit/>
          </a:bodyPr>
          <a:lstStyle/>
          <a:p>
            <a:pPr algn="ctr"/>
            <a:r>
              <a:rPr kumimoji="1" lang="en-US" altLang="ja-JP" sz="1400" b="1" dirty="0">
                <a:latin typeface="+mn-lt"/>
              </a:rPr>
              <a:t>B03 (0.64um)</a:t>
            </a:r>
            <a:r>
              <a:rPr lang="en-US" altLang="ja-JP" sz="1400" b="1" dirty="0">
                <a:solidFill>
                  <a:srgbClr val="FF0000"/>
                </a:solidFill>
                <a:latin typeface="+mn-lt"/>
              </a:rPr>
              <a:t> </a:t>
            </a:r>
            <a:r>
              <a:rPr lang="en-US" altLang="ja-JP" sz="1400" b="1" dirty="0">
                <a:latin typeface="+mn-lt"/>
              </a:rPr>
              <a:t>of</a:t>
            </a:r>
            <a:r>
              <a:rPr lang="en-US" altLang="ja-JP" sz="1400" b="1" dirty="0">
                <a:solidFill>
                  <a:srgbClr val="FF0000"/>
                </a:solidFill>
                <a:latin typeface="+mn-lt"/>
              </a:rPr>
              <a:t> </a:t>
            </a:r>
            <a:r>
              <a:rPr lang="en-US" altLang="ja-JP" sz="1400" b="1" dirty="0">
                <a:latin typeface="+mn-lt"/>
              </a:rPr>
              <a:t>AHI9</a:t>
            </a:r>
            <a:endParaRPr kumimoji="1" lang="ja-JP" altLang="en-US" sz="1400" b="1" dirty="0">
              <a:latin typeface="+mn-lt"/>
            </a:endParaRPr>
          </a:p>
        </p:txBody>
      </p:sp>
      <p:graphicFrame>
        <p:nvGraphicFramePr>
          <p:cNvPr id="19" name="表 18">
            <a:extLst>
              <a:ext uri="{FF2B5EF4-FFF2-40B4-BE49-F238E27FC236}">
                <a16:creationId xmlns:a16="http://schemas.microsoft.com/office/drawing/2014/main" id="{C1693CA9-EFD6-8DAA-E546-5E0372BB13AA}"/>
              </a:ext>
            </a:extLst>
          </p:cNvPr>
          <p:cNvGraphicFramePr>
            <a:graphicFrameLocks noGrp="1"/>
          </p:cNvGraphicFramePr>
          <p:nvPr>
            <p:extLst>
              <p:ext uri="{D42A27DB-BD31-4B8C-83A1-F6EECF244321}">
                <p14:modId xmlns:p14="http://schemas.microsoft.com/office/powerpoint/2010/main" val="248975767"/>
              </p:ext>
            </p:extLst>
          </p:nvPr>
        </p:nvGraphicFramePr>
        <p:xfrm>
          <a:off x="5984950" y="1253640"/>
          <a:ext cx="6084939" cy="2978060"/>
        </p:xfrm>
        <a:graphic>
          <a:graphicData uri="http://schemas.openxmlformats.org/drawingml/2006/table">
            <a:tbl>
              <a:tblPr>
                <a:tableStyleId>{5C22544A-7EE6-4342-B048-85BDC9FD1C3A}</a:tableStyleId>
              </a:tblPr>
              <a:tblGrid>
                <a:gridCol w="1582429">
                  <a:extLst>
                    <a:ext uri="{9D8B030D-6E8A-4147-A177-3AD203B41FA5}">
                      <a16:colId xmlns:a16="http://schemas.microsoft.com/office/drawing/2014/main" val="352475887"/>
                    </a:ext>
                  </a:extLst>
                </a:gridCol>
                <a:gridCol w="748942">
                  <a:extLst>
                    <a:ext uri="{9D8B030D-6E8A-4147-A177-3AD203B41FA5}">
                      <a16:colId xmlns:a16="http://schemas.microsoft.com/office/drawing/2014/main" val="339761481"/>
                    </a:ext>
                  </a:extLst>
                </a:gridCol>
                <a:gridCol w="763971">
                  <a:extLst>
                    <a:ext uri="{9D8B030D-6E8A-4147-A177-3AD203B41FA5}">
                      <a16:colId xmlns:a16="http://schemas.microsoft.com/office/drawing/2014/main" val="364653391"/>
                    </a:ext>
                  </a:extLst>
                </a:gridCol>
                <a:gridCol w="764460">
                  <a:extLst>
                    <a:ext uri="{9D8B030D-6E8A-4147-A177-3AD203B41FA5}">
                      <a16:colId xmlns:a16="http://schemas.microsoft.com/office/drawing/2014/main" val="3857054186"/>
                    </a:ext>
                  </a:extLst>
                </a:gridCol>
                <a:gridCol w="743420">
                  <a:extLst>
                    <a:ext uri="{9D8B030D-6E8A-4147-A177-3AD203B41FA5}">
                      <a16:colId xmlns:a16="http://schemas.microsoft.com/office/drawing/2014/main" val="1879131604"/>
                    </a:ext>
                  </a:extLst>
                </a:gridCol>
                <a:gridCol w="743420">
                  <a:extLst>
                    <a:ext uri="{9D8B030D-6E8A-4147-A177-3AD203B41FA5}">
                      <a16:colId xmlns:a16="http://schemas.microsoft.com/office/drawing/2014/main" val="3135755765"/>
                    </a:ext>
                  </a:extLst>
                </a:gridCol>
                <a:gridCol w="738297">
                  <a:extLst>
                    <a:ext uri="{9D8B030D-6E8A-4147-A177-3AD203B41FA5}">
                      <a16:colId xmlns:a16="http://schemas.microsoft.com/office/drawing/2014/main" val="516874402"/>
                    </a:ext>
                  </a:extLst>
                </a:gridCol>
              </a:tblGrid>
              <a:tr h="417783">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ea typeface="游ゴシック" panose="020B0400000000000000" pitchFamily="50" charset="-128"/>
                        </a:rPr>
                        <a:t>AHI biases</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ea typeface="游ゴシック" panose="020B0400000000000000" pitchFamily="50" charset="-128"/>
                        </a:rPr>
                        <a:t>against references</a:t>
                      </a:r>
                    </a:p>
                    <a:p>
                      <a:pPr marL="0" marR="0" lvl="0" indent="0" algn="ctr" defTabSz="914400" rtl="0" eaLnBrk="1" fontAlgn="b" latinLnBrk="0" hangingPunct="1">
                        <a:lnSpc>
                          <a:spcPct val="100000"/>
                        </a:lnSpc>
                        <a:spcBef>
                          <a:spcPts val="0"/>
                        </a:spcBef>
                        <a:spcAft>
                          <a:spcPts val="0"/>
                        </a:spcAft>
                        <a:buClrTx/>
                        <a:buSzTx/>
                        <a:buFontTx/>
                        <a:buNone/>
                        <a:tabLst/>
                        <a:defRPr/>
                      </a:pPr>
                      <a:r>
                        <a:rPr lang="en-US" altLang="ja-JP" sz="1400" b="1" u="none" strike="noStrike" dirty="0">
                          <a:effectLst/>
                          <a:latin typeface="+mn-lt"/>
                        </a:rPr>
                        <a:t>in Oct.2022</a:t>
                      </a:r>
                      <a:endParaRPr lang="en-US" altLang="ja-JP" sz="1800" b="1"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rtl="0" fontAlgn="b"/>
                      <a:r>
                        <a:rPr lang="en-US" sz="1400" b="1" i="0" u="none" strike="noStrike" dirty="0">
                          <a:solidFill>
                            <a:srgbClr val="000000"/>
                          </a:solidFill>
                          <a:effectLst/>
                          <a:latin typeface="+mn-lt"/>
                          <a:ea typeface="游ゴシック" panose="020B0400000000000000" pitchFamily="50" charset="-128"/>
                        </a:rPr>
                        <a:t>AHI9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rtl="0" fontAlgn="b"/>
                      <a:r>
                        <a:rPr lang="en-US" sz="1400" b="1" i="0" u="none" strike="noStrike" dirty="0">
                          <a:solidFill>
                            <a:srgbClr val="000000"/>
                          </a:solidFill>
                          <a:effectLst/>
                          <a:latin typeface="+mn-lt"/>
                          <a:ea typeface="游ゴシック" panose="020B0400000000000000" pitchFamily="50" charset="-128"/>
                        </a:rPr>
                        <a:t>AHI8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90188824"/>
                  </a:ext>
                </a:extLst>
              </a:tr>
              <a:tr h="548459">
                <a:tc vMerge="1">
                  <a:txBody>
                    <a:bodyPr/>
                    <a:lstStyle/>
                    <a:p>
                      <a:pPr algn="ctr" fontAlgn="b"/>
                      <a:endParaRPr lang="en-US" altLang="ja-JP" sz="1800" u="none" strike="noStrike" dirty="0">
                        <a:effectLs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mn-lt"/>
                          <a:ea typeface="游ゴシック" panose="020B0400000000000000" pitchFamily="50" charset="-128"/>
                        </a:rPr>
                        <a:t>Vs.</a:t>
                      </a:r>
                    </a:p>
                    <a:p>
                      <a:pPr algn="ctr" rtl="0" fontAlgn="ctr"/>
                      <a:r>
                        <a:rPr lang="en-US" sz="1400" b="1" i="0" u="none" strike="noStrike" dirty="0">
                          <a:solidFill>
                            <a:srgbClr val="000000"/>
                          </a:solidFill>
                          <a:effectLst/>
                          <a:latin typeface="+mn-lt"/>
                          <a:ea typeface="游ゴシック" panose="020B0400000000000000" pitchFamily="50" charset="-128"/>
                        </a:rPr>
                        <a:t>N20_ref.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alpha val="80000"/>
                      </a:srgbClr>
                    </a:solidFill>
                  </a:tcPr>
                </a:tc>
                <a:tc>
                  <a:txBody>
                    <a:bodyPr/>
                    <a:lstStyle/>
                    <a:p>
                      <a:pPr algn="ctr" rtl="0" fontAlgn="ctr"/>
                      <a:r>
                        <a:rPr lang="en-US" sz="1400" b="1" i="0" u="none" strike="noStrike" dirty="0">
                          <a:solidFill>
                            <a:srgbClr val="000000"/>
                          </a:solidFill>
                          <a:effectLst/>
                          <a:latin typeface="+mn-lt"/>
                          <a:ea typeface="游ゴシック" panose="020B0400000000000000" pitchFamily="50" charset="-128"/>
                        </a:rPr>
                        <a:t>Vs. </a:t>
                      </a:r>
                    </a:p>
                    <a:p>
                      <a:pPr algn="ctr" rtl="0" fontAlgn="ctr"/>
                      <a:r>
                        <a:rPr lang="en-US" sz="1400" b="1" i="0" u="none" strike="noStrike" dirty="0">
                          <a:solidFill>
                            <a:srgbClr val="000000"/>
                          </a:solidFill>
                          <a:effectLst/>
                          <a:latin typeface="+mn-lt"/>
                          <a:ea typeface="游ゴシック" panose="020B0400000000000000" pitchFamily="50" charset="-128"/>
                        </a:rPr>
                        <a:t>N20</a:t>
                      </a:r>
                      <a:r>
                        <a:rPr lang="en-US" sz="1400" b="1" i="0" u="none" strike="noStrike" baseline="0" dirty="0">
                          <a:solidFill>
                            <a:srgbClr val="000000"/>
                          </a:solidFill>
                          <a:effectLst/>
                          <a:latin typeface="+mn-lt"/>
                          <a:ea typeface="游ゴシック" panose="020B0400000000000000" pitchFamily="50" charset="-128"/>
                        </a:rPr>
                        <a:t>_sdr</a:t>
                      </a:r>
                      <a:endParaRPr lang="en-US" sz="1400" b="1" i="0" u="none" strike="noStrike" dirty="0">
                        <a:solidFill>
                          <a:srgbClr val="000000"/>
                        </a:solidFill>
                        <a:effectLst/>
                        <a:latin typeface="+mn-lt"/>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80000"/>
                      </a:srgbClr>
                    </a:solidFill>
                  </a:tcPr>
                </a:tc>
                <a:tc>
                  <a:txBody>
                    <a:bodyPr/>
                    <a:lstStyle/>
                    <a:p>
                      <a:pPr algn="ctr" rtl="0" fontAlgn="ctr"/>
                      <a:r>
                        <a:rPr lang="en-US" sz="1400" b="1" i="0" u="none" strike="noStrike" dirty="0">
                          <a:solidFill>
                            <a:srgbClr val="000000"/>
                          </a:solidFill>
                          <a:effectLst/>
                          <a:latin typeface="+mn-lt"/>
                          <a:ea typeface="游ゴシック" panose="020B0400000000000000" pitchFamily="50" charset="-128"/>
                        </a:rPr>
                        <a:t>Vs. </a:t>
                      </a:r>
                    </a:p>
                    <a:p>
                      <a:pPr algn="ctr" rtl="0" fontAlgn="ctr"/>
                      <a:r>
                        <a:rPr lang="en-US" sz="1400" b="1" i="0" u="none" strike="noStrike" dirty="0">
                          <a:solidFill>
                            <a:srgbClr val="000000"/>
                          </a:solidFill>
                          <a:effectLst/>
                          <a:latin typeface="+mn-lt"/>
                          <a:ea typeface="游ゴシック" panose="020B0400000000000000" pitchFamily="50" charset="-128"/>
                        </a:rPr>
                        <a:t>SNPP_sdr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80000"/>
                      </a:srgbClr>
                    </a:solidFill>
                  </a:tcPr>
                </a:tc>
                <a:tc>
                  <a:txBody>
                    <a:bodyPr/>
                    <a:lstStyle/>
                    <a:p>
                      <a:pPr algn="ctr" rtl="0" fontAlgn="ctr"/>
                      <a:r>
                        <a:rPr lang="en-US" sz="1400" b="1" i="0" u="none" strike="noStrike" dirty="0">
                          <a:solidFill>
                            <a:srgbClr val="000000"/>
                          </a:solidFill>
                          <a:effectLst/>
                          <a:latin typeface="+mn-lt"/>
                          <a:ea typeface="游ゴシック" panose="020B0400000000000000" pitchFamily="50" charset="-128"/>
                        </a:rPr>
                        <a:t>Vs.</a:t>
                      </a:r>
                    </a:p>
                    <a:p>
                      <a:pPr algn="ctr" rtl="0" fontAlgn="ctr"/>
                      <a:r>
                        <a:rPr lang="en-US" sz="1400" b="1" i="0" u="none" strike="noStrike" dirty="0">
                          <a:solidFill>
                            <a:srgbClr val="000000"/>
                          </a:solidFill>
                          <a:effectLst/>
                          <a:latin typeface="+mn-lt"/>
                          <a:ea typeface="游ゴシック" panose="020B0400000000000000" pitchFamily="50" charset="-128"/>
                        </a:rPr>
                        <a:t>N20_ref.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alpha val="80000"/>
                      </a:srgbClr>
                    </a:solidFill>
                  </a:tcPr>
                </a:tc>
                <a:tc>
                  <a:txBody>
                    <a:bodyPr/>
                    <a:lstStyle/>
                    <a:p>
                      <a:pPr algn="ctr" rtl="0" fontAlgn="ctr"/>
                      <a:r>
                        <a:rPr lang="en-US" sz="1400" b="1" i="0" u="none" strike="noStrike" dirty="0">
                          <a:solidFill>
                            <a:srgbClr val="000000"/>
                          </a:solidFill>
                          <a:effectLst/>
                          <a:latin typeface="+mn-lt"/>
                          <a:ea typeface="游ゴシック" panose="020B0400000000000000" pitchFamily="50" charset="-128"/>
                        </a:rPr>
                        <a:t>Vs. </a:t>
                      </a:r>
                    </a:p>
                    <a:p>
                      <a:pPr algn="ctr" rtl="0" fontAlgn="ctr"/>
                      <a:r>
                        <a:rPr lang="en-US" sz="1400" b="1" i="0" u="none" strike="noStrike" dirty="0">
                          <a:solidFill>
                            <a:srgbClr val="000000"/>
                          </a:solidFill>
                          <a:effectLst/>
                          <a:latin typeface="+mn-lt"/>
                          <a:ea typeface="游ゴシック" panose="020B0400000000000000" pitchFamily="50" charset="-128"/>
                        </a:rPr>
                        <a:t>N20</a:t>
                      </a:r>
                      <a:r>
                        <a:rPr lang="en-US" sz="1400" b="1" i="0" u="none" strike="noStrike" baseline="0" dirty="0">
                          <a:solidFill>
                            <a:srgbClr val="000000"/>
                          </a:solidFill>
                          <a:effectLst/>
                          <a:latin typeface="+mn-lt"/>
                          <a:ea typeface="游ゴシック" panose="020B0400000000000000" pitchFamily="50" charset="-128"/>
                        </a:rPr>
                        <a:t>_sdr</a:t>
                      </a:r>
                      <a:endParaRPr lang="en-US" sz="1400" b="1" i="0" u="none" strike="noStrike" dirty="0">
                        <a:solidFill>
                          <a:srgbClr val="000000"/>
                        </a:solidFill>
                        <a:effectLst/>
                        <a:latin typeface="+mn-lt"/>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80000"/>
                      </a:srgbClr>
                    </a:solidFill>
                  </a:tcPr>
                </a:tc>
                <a:tc>
                  <a:txBody>
                    <a:bodyPr/>
                    <a:lstStyle/>
                    <a:p>
                      <a:pPr algn="ctr" rtl="0" fontAlgn="ctr"/>
                      <a:r>
                        <a:rPr lang="en-US" sz="1400" b="1" i="0" u="none" strike="noStrike" dirty="0">
                          <a:solidFill>
                            <a:srgbClr val="000000"/>
                          </a:solidFill>
                          <a:effectLst/>
                          <a:latin typeface="+mn-lt"/>
                          <a:ea typeface="游ゴシック" panose="020B0400000000000000" pitchFamily="50" charset="-128"/>
                        </a:rPr>
                        <a:t>Vs. </a:t>
                      </a:r>
                    </a:p>
                    <a:p>
                      <a:pPr algn="ctr" rtl="0" fontAlgn="ctr"/>
                      <a:r>
                        <a:rPr lang="en-US" sz="1400" b="1" i="0" u="none" strike="noStrike" dirty="0">
                          <a:solidFill>
                            <a:srgbClr val="000000"/>
                          </a:solidFill>
                          <a:effectLst/>
                          <a:latin typeface="+mn-lt"/>
                          <a:ea typeface="游ゴシック" panose="020B0400000000000000" pitchFamily="50" charset="-128"/>
                        </a:rPr>
                        <a:t>SNPP_sdr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80000"/>
                      </a:srgbClr>
                    </a:solidFill>
                  </a:tcPr>
                </a:tc>
                <a:extLst>
                  <a:ext uri="{0D108BD9-81ED-4DB2-BD59-A6C34878D82A}">
                    <a16:rowId xmlns:a16="http://schemas.microsoft.com/office/drawing/2014/main" val="1861265877"/>
                  </a:ext>
                </a:extLst>
              </a:tr>
              <a:tr h="335303">
                <a:tc>
                  <a:txBody>
                    <a:bodyPr/>
                    <a:lstStyle/>
                    <a:p>
                      <a:pPr algn="ctr" rtl="0" fontAlgn="b"/>
                      <a:r>
                        <a:rPr lang="en-US" sz="1400" u="none" strike="noStrike" dirty="0">
                          <a:effectLst/>
                          <a:latin typeface="+mn-lt"/>
                        </a:rPr>
                        <a:t>B01</a:t>
                      </a:r>
                      <a:r>
                        <a:rPr lang="el-GR" sz="1400" u="none" strike="noStrike" dirty="0">
                          <a:effectLst/>
                          <a:latin typeface="+mn-lt"/>
                        </a:rPr>
                        <a:t>(0.47 μ</a:t>
                      </a:r>
                      <a:r>
                        <a:rPr lang="en-US" sz="1400" u="none" strike="noStrike" dirty="0">
                          <a:effectLst/>
                          <a:latin typeface="+mn-lt"/>
                        </a:rPr>
                        <a:t>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185771"/>
                  </a:ext>
                </a:extLst>
              </a:tr>
              <a:tr h="335303">
                <a:tc>
                  <a:txBody>
                    <a:bodyPr/>
                    <a:lstStyle/>
                    <a:p>
                      <a:pPr algn="ctr" rtl="0" fontAlgn="b"/>
                      <a:r>
                        <a:rPr lang="en-US" sz="1400" u="none" strike="noStrike" dirty="0">
                          <a:effectLst/>
                          <a:latin typeface="+mn-lt"/>
                        </a:rPr>
                        <a:t>B02</a:t>
                      </a:r>
                      <a:r>
                        <a:rPr lang="el-GR" sz="1400" u="none" strike="noStrike" dirty="0">
                          <a:effectLst/>
                          <a:latin typeface="+mn-lt"/>
                        </a:rPr>
                        <a:t>(0.51 μ</a:t>
                      </a:r>
                      <a:r>
                        <a:rPr lang="en-US" sz="1400" u="none" strike="noStrike" dirty="0">
                          <a:effectLst/>
                          <a:latin typeface="+mn-lt"/>
                        </a:rPr>
                        <a:t>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3185992"/>
                  </a:ext>
                </a:extLst>
              </a:tr>
              <a:tr h="335303">
                <a:tc>
                  <a:txBody>
                    <a:bodyPr/>
                    <a:lstStyle/>
                    <a:p>
                      <a:pPr algn="ctr" rtl="0" fontAlgn="b"/>
                      <a:r>
                        <a:rPr lang="en-US" sz="1400" u="none" strike="noStrike" dirty="0">
                          <a:effectLst/>
                          <a:latin typeface="+mn-lt"/>
                        </a:rPr>
                        <a:t>B03</a:t>
                      </a:r>
                      <a:r>
                        <a:rPr lang="el-GR" sz="1400" u="none" strike="noStrike" dirty="0">
                          <a:effectLst/>
                          <a:latin typeface="+mn-lt"/>
                        </a:rPr>
                        <a:t>(0.64 μ</a:t>
                      </a:r>
                      <a:r>
                        <a:rPr lang="en-US" sz="1400" u="none" strike="noStrike" dirty="0">
                          <a:effectLst/>
                          <a:latin typeface="+mn-lt"/>
                        </a:rPr>
                        <a:t>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2552025"/>
                  </a:ext>
                </a:extLst>
              </a:tr>
              <a:tr h="335303">
                <a:tc>
                  <a:txBody>
                    <a:bodyPr/>
                    <a:lstStyle/>
                    <a:p>
                      <a:pPr algn="ctr" rtl="0" fontAlgn="b"/>
                      <a:r>
                        <a:rPr lang="en-US" sz="1400" u="none" strike="noStrike" dirty="0">
                          <a:effectLst/>
                          <a:latin typeface="+mn-lt"/>
                        </a:rPr>
                        <a:t>B04</a:t>
                      </a:r>
                      <a:r>
                        <a:rPr lang="el-GR" sz="1400" u="none" strike="noStrike" dirty="0">
                          <a:effectLst/>
                          <a:latin typeface="+mn-lt"/>
                        </a:rPr>
                        <a:t>(0.86 μ</a:t>
                      </a:r>
                      <a:r>
                        <a:rPr lang="en-US" sz="1400" u="none" strike="noStrike" dirty="0">
                          <a:effectLst/>
                          <a:latin typeface="+mn-lt"/>
                        </a:rPr>
                        <a:t>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4080489"/>
                  </a:ext>
                </a:extLst>
              </a:tr>
              <a:tr h="335303">
                <a:tc>
                  <a:txBody>
                    <a:bodyPr/>
                    <a:lstStyle/>
                    <a:p>
                      <a:pPr algn="ctr" rtl="0" fontAlgn="b"/>
                      <a:r>
                        <a:rPr lang="en-US" sz="1400" u="none" strike="noStrike" dirty="0">
                          <a:effectLst/>
                          <a:latin typeface="+mn-lt"/>
                        </a:rPr>
                        <a:t>B05 </a:t>
                      </a:r>
                      <a:r>
                        <a:rPr lang="el-GR" sz="1400" u="none" strike="noStrike" dirty="0">
                          <a:effectLst/>
                          <a:latin typeface="+mn-lt"/>
                        </a:rPr>
                        <a:t>(1.6 μ</a:t>
                      </a:r>
                      <a:r>
                        <a:rPr lang="en-US" sz="1400" u="none" strike="noStrike" dirty="0">
                          <a:effectLst/>
                          <a:latin typeface="+mn-lt"/>
                        </a:rPr>
                        <a:t>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56770403"/>
                  </a:ext>
                </a:extLst>
              </a:tr>
              <a:tr h="335303">
                <a:tc>
                  <a:txBody>
                    <a:bodyPr/>
                    <a:lstStyle/>
                    <a:p>
                      <a:pPr algn="ctr" rtl="0" fontAlgn="b"/>
                      <a:r>
                        <a:rPr lang="en-US" sz="1400" u="none" strike="noStrike" dirty="0">
                          <a:effectLst/>
                          <a:latin typeface="+mn-lt"/>
                        </a:rPr>
                        <a:t>B06 </a:t>
                      </a:r>
                      <a:r>
                        <a:rPr lang="el-GR" sz="1400" u="none" strike="noStrike" dirty="0">
                          <a:effectLst/>
                          <a:latin typeface="+mn-lt"/>
                        </a:rPr>
                        <a:t>(2.3 μ</a:t>
                      </a:r>
                      <a:r>
                        <a:rPr lang="en-US" sz="1400" u="none" strike="noStrike" dirty="0">
                          <a:effectLst/>
                          <a:latin typeface="+mn-lt"/>
                        </a:rPr>
                        <a:t>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altLang="ja-JP" sz="1400" b="0" i="0" u="none" strike="noStrike" dirty="0">
                          <a:solidFill>
                            <a:srgbClr val="000000"/>
                          </a:solidFill>
                          <a:effectLst/>
                          <a:latin typeface="+mn-lt"/>
                          <a:ea typeface="游ゴシック" panose="020B0400000000000000" pitchFamily="50" charset="-128"/>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33974052"/>
                  </a:ext>
                </a:extLst>
              </a:tr>
            </a:tbl>
          </a:graphicData>
        </a:graphic>
      </p:graphicFrame>
      <p:cxnSp>
        <p:nvCxnSpPr>
          <p:cNvPr id="42" name="直線コネクタ 41"/>
          <p:cNvCxnSpPr/>
          <p:nvPr/>
        </p:nvCxnSpPr>
        <p:spPr>
          <a:xfrm flipV="1">
            <a:off x="2930620" y="2041347"/>
            <a:ext cx="2938659" cy="1"/>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889068" y="4829544"/>
            <a:ext cx="2980211"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930620" y="2800332"/>
            <a:ext cx="2938659"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2889068" y="5373572"/>
            <a:ext cx="2980211" cy="16662"/>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rot="16200000">
            <a:off x="1518895" y="2099525"/>
            <a:ext cx="2237843" cy="253916"/>
          </a:xfrm>
          <a:prstGeom prst="rect">
            <a:avLst/>
          </a:prstGeom>
          <a:noFill/>
        </p:spPr>
        <p:txBody>
          <a:bodyPr wrap="square" rtlCol="0">
            <a:spAutoFit/>
          </a:bodyPr>
          <a:lstStyle/>
          <a:p>
            <a:r>
              <a:rPr kumimoji="1" lang="en-US" altLang="ja-JP" sz="1050" dirty="0">
                <a:latin typeface="+mn-lt"/>
              </a:rPr>
              <a:t>Mode radiance (W/m^2/</a:t>
            </a:r>
            <a:r>
              <a:rPr kumimoji="1" lang="en-US" altLang="ja-JP" sz="1050" dirty="0" err="1">
                <a:latin typeface="+mn-lt"/>
              </a:rPr>
              <a:t>sr</a:t>
            </a:r>
            <a:r>
              <a:rPr kumimoji="1" lang="en-US" altLang="ja-JP" sz="1050" dirty="0">
                <a:latin typeface="+mn-lt"/>
              </a:rPr>
              <a:t>/um)</a:t>
            </a:r>
            <a:endParaRPr kumimoji="1" lang="ja-JP" altLang="en-US" sz="1050" dirty="0">
              <a:latin typeface="+mn-lt"/>
            </a:endParaRPr>
          </a:p>
        </p:txBody>
      </p:sp>
      <p:sp>
        <p:nvSpPr>
          <p:cNvPr id="47" name="テキスト ボックス 46"/>
          <p:cNvSpPr txBox="1"/>
          <p:nvPr/>
        </p:nvSpPr>
        <p:spPr>
          <a:xfrm rot="16200000">
            <a:off x="1502901" y="4976924"/>
            <a:ext cx="2237843" cy="253916"/>
          </a:xfrm>
          <a:prstGeom prst="rect">
            <a:avLst/>
          </a:prstGeom>
          <a:noFill/>
        </p:spPr>
        <p:txBody>
          <a:bodyPr wrap="square" rtlCol="0">
            <a:spAutoFit/>
          </a:bodyPr>
          <a:lstStyle/>
          <a:p>
            <a:r>
              <a:rPr kumimoji="1" lang="en-US" altLang="ja-JP" sz="1050" dirty="0">
                <a:latin typeface="+mn-lt"/>
              </a:rPr>
              <a:t>Mode radiance (W/m^2/</a:t>
            </a:r>
            <a:r>
              <a:rPr kumimoji="1" lang="en-US" altLang="ja-JP" sz="1050" dirty="0" err="1">
                <a:latin typeface="+mn-lt"/>
              </a:rPr>
              <a:t>sr</a:t>
            </a:r>
            <a:r>
              <a:rPr kumimoji="1" lang="en-US" altLang="ja-JP" sz="1050" dirty="0">
                <a:latin typeface="+mn-lt"/>
              </a:rPr>
              <a:t>/um)</a:t>
            </a:r>
            <a:endParaRPr kumimoji="1" lang="ja-JP" altLang="en-US" sz="1050" dirty="0">
              <a:latin typeface="+mn-lt"/>
            </a:endParaRPr>
          </a:p>
        </p:txBody>
      </p:sp>
      <p:sp>
        <p:nvSpPr>
          <p:cNvPr id="21" name="テキスト ボックス 20"/>
          <p:cNvSpPr txBox="1"/>
          <p:nvPr/>
        </p:nvSpPr>
        <p:spPr>
          <a:xfrm>
            <a:off x="3152126" y="1434857"/>
            <a:ext cx="2144459" cy="461665"/>
          </a:xfrm>
          <a:prstGeom prst="rect">
            <a:avLst/>
          </a:prstGeom>
          <a:noFill/>
          <a:ln>
            <a:solidFill>
              <a:schemeClr val="tx1"/>
            </a:solidFill>
          </a:ln>
        </p:spPr>
        <p:txBody>
          <a:bodyPr wrap="square" rtlCol="0">
            <a:spAutoFit/>
          </a:bodyPr>
          <a:lstStyle/>
          <a:p>
            <a:r>
              <a:rPr lang="en-US" altLang="ja-JP" sz="1200" b="1" dirty="0">
                <a:solidFill>
                  <a:srgbClr val="FF0000"/>
                </a:solidFill>
                <a:latin typeface="+mn-lt"/>
              </a:rPr>
              <a:t>R</a:t>
            </a:r>
            <a:r>
              <a:rPr kumimoji="1" lang="en-US" altLang="ja-JP" sz="1200" b="1" dirty="0">
                <a:solidFill>
                  <a:srgbClr val="FF0000"/>
                </a:solidFill>
                <a:latin typeface="+mn-lt"/>
              </a:rPr>
              <a:t>e-analysis period(+/- 14days)</a:t>
            </a:r>
          </a:p>
          <a:p>
            <a:r>
              <a:rPr lang="en-US" altLang="ja-JP" sz="1200" b="1" dirty="0">
                <a:solidFill>
                  <a:srgbClr val="FF69E6"/>
                </a:solidFill>
                <a:latin typeface="+mn-lt"/>
              </a:rPr>
              <a:t>Daily period (1day) </a:t>
            </a:r>
            <a:endParaRPr kumimoji="1" lang="en-US" altLang="ja-JP" sz="1200" b="1" dirty="0">
              <a:solidFill>
                <a:srgbClr val="FF69E6"/>
              </a:solidFill>
              <a:latin typeface="+mn-lt"/>
            </a:endParaRPr>
          </a:p>
        </p:txBody>
      </p:sp>
      <p:sp>
        <p:nvSpPr>
          <p:cNvPr id="48" name="テキスト ボックス 47"/>
          <p:cNvSpPr txBox="1"/>
          <p:nvPr/>
        </p:nvSpPr>
        <p:spPr>
          <a:xfrm>
            <a:off x="4006783" y="5663146"/>
            <a:ext cx="2144460" cy="461665"/>
          </a:xfrm>
          <a:prstGeom prst="rect">
            <a:avLst/>
          </a:prstGeom>
          <a:noFill/>
          <a:ln>
            <a:solidFill>
              <a:schemeClr val="tx1"/>
            </a:solidFill>
          </a:ln>
        </p:spPr>
        <p:txBody>
          <a:bodyPr wrap="square" rtlCol="0">
            <a:spAutoFit/>
          </a:bodyPr>
          <a:lstStyle/>
          <a:p>
            <a:r>
              <a:rPr lang="en-US" altLang="ja-JP" sz="1200" b="1" dirty="0">
                <a:solidFill>
                  <a:srgbClr val="0052F6"/>
                </a:solidFill>
                <a:latin typeface="+mn-lt"/>
              </a:rPr>
              <a:t>R</a:t>
            </a:r>
            <a:r>
              <a:rPr kumimoji="1" lang="en-US" altLang="ja-JP" sz="1200" b="1" dirty="0">
                <a:solidFill>
                  <a:srgbClr val="0052F6"/>
                </a:solidFill>
                <a:latin typeface="+mn-lt"/>
              </a:rPr>
              <a:t>e-analysis period(+/- 14days)</a:t>
            </a:r>
          </a:p>
          <a:p>
            <a:r>
              <a:rPr lang="en-US" altLang="ja-JP" sz="1200" b="1" dirty="0">
                <a:solidFill>
                  <a:srgbClr val="9ACDF8"/>
                </a:solidFill>
                <a:latin typeface="+mn-lt"/>
              </a:rPr>
              <a:t>Daily period (1day) </a:t>
            </a:r>
            <a:endParaRPr kumimoji="1" lang="en-US" altLang="ja-JP" sz="1200" b="1" dirty="0">
              <a:solidFill>
                <a:srgbClr val="9ACDF8"/>
              </a:solidFill>
              <a:latin typeface="+mn-lt"/>
            </a:endParaRPr>
          </a:p>
        </p:txBody>
      </p:sp>
      <p:sp>
        <p:nvSpPr>
          <p:cNvPr id="54" name="左右矢印 53"/>
          <p:cNvSpPr/>
          <p:nvPr/>
        </p:nvSpPr>
        <p:spPr>
          <a:xfrm rot="5400000">
            <a:off x="5417565" y="5049734"/>
            <a:ext cx="549926" cy="97751"/>
          </a:xfrm>
          <a:prstGeom prst="lef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左右矢印 54"/>
          <p:cNvSpPr/>
          <p:nvPr/>
        </p:nvSpPr>
        <p:spPr>
          <a:xfrm rot="5400000">
            <a:off x="5334745" y="2356155"/>
            <a:ext cx="732166" cy="114352"/>
          </a:xfrm>
          <a:prstGeom prst="lef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2938341" y="3023572"/>
            <a:ext cx="1235839" cy="253916"/>
          </a:xfrm>
          <a:prstGeom prst="rect">
            <a:avLst/>
          </a:prstGeom>
          <a:noFill/>
        </p:spPr>
        <p:txBody>
          <a:bodyPr wrap="square" rtlCol="0">
            <a:spAutoFit/>
          </a:bodyPr>
          <a:lstStyle/>
          <a:p>
            <a:r>
              <a:rPr lang="en-US" altLang="ja-JP" sz="1000" dirty="0"/>
              <a:t>Tuning </a:t>
            </a:r>
            <a:r>
              <a:rPr kumimoji="1" lang="en-US" altLang="ja-JP" sz="1000" dirty="0"/>
              <a:t>period</a:t>
            </a:r>
          </a:p>
        </p:txBody>
      </p:sp>
      <p:cxnSp>
        <p:nvCxnSpPr>
          <p:cNvPr id="68" name="直線コネクタ 67"/>
          <p:cNvCxnSpPr/>
          <p:nvPr/>
        </p:nvCxnSpPr>
        <p:spPr>
          <a:xfrm flipH="1">
            <a:off x="3919739" y="1904673"/>
            <a:ext cx="45434" cy="4295941"/>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2869703" y="3222883"/>
            <a:ext cx="109547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2691566" y="3410568"/>
            <a:ext cx="3065577" cy="415498"/>
          </a:xfrm>
          <a:prstGeom prst="rect">
            <a:avLst/>
          </a:prstGeom>
          <a:solidFill>
            <a:schemeClr val="bg1"/>
          </a:solidFill>
        </p:spPr>
        <p:txBody>
          <a:bodyPr wrap="square" rtlCol="0">
            <a:spAutoFit/>
          </a:bodyPr>
          <a:lstStyle/>
          <a:p>
            <a:pPr algn="ctr"/>
            <a:r>
              <a:rPr lang="en-US" altLang="ja-JP" sz="1050" dirty="0"/>
              <a:t>Jul.        Aug.       Sep.        Oct.       Nov.      Dec.</a:t>
            </a:r>
          </a:p>
          <a:p>
            <a:pPr algn="ctr"/>
            <a:r>
              <a:rPr kumimoji="1" lang="en-US" altLang="ja-JP" sz="1050" dirty="0"/>
              <a:t>2022</a:t>
            </a:r>
            <a:endParaRPr kumimoji="1" lang="ja-JP" altLang="en-US" sz="1050" dirty="0"/>
          </a:p>
        </p:txBody>
      </p:sp>
      <p:sp>
        <p:nvSpPr>
          <p:cNvPr id="53" name="テキスト ボックス 52">
            <a:extLst>
              <a:ext uri="{FF2B5EF4-FFF2-40B4-BE49-F238E27FC236}">
                <a16:creationId xmlns:a16="http://schemas.microsoft.com/office/drawing/2014/main" id="{C2AA8E43-7524-EA4D-0791-3417BC360F10}"/>
              </a:ext>
            </a:extLst>
          </p:cNvPr>
          <p:cNvSpPr txBox="1"/>
          <p:nvPr/>
        </p:nvSpPr>
        <p:spPr>
          <a:xfrm>
            <a:off x="327801" y="3782557"/>
            <a:ext cx="5541478" cy="307777"/>
          </a:xfrm>
          <a:prstGeom prst="rect">
            <a:avLst/>
          </a:prstGeom>
          <a:solidFill>
            <a:schemeClr val="accent1">
              <a:lumMod val="60000"/>
              <a:lumOff val="40000"/>
            </a:schemeClr>
          </a:solidFill>
        </p:spPr>
        <p:txBody>
          <a:bodyPr wrap="square" rtlCol="0">
            <a:spAutoFit/>
          </a:bodyPr>
          <a:lstStyle/>
          <a:p>
            <a:pPr algn="ctr"/>
            <a:r>
              <a:rPr kumimoji="1" lang="en-US" altLang="ja-JP" sz="1400" b="1" dirty="0">
                <a:latin typeface="+mn-lt"/>
              </a:rPr>
              <a:t>B03 (0.64um)</a:t>
            </a:r>
            <a:r>
              <a:rPr lang="en-US" altLang="ja-JP" sz="1400" b="1" dirty="0">
                <a:solidFill>
                  <a:srgbClr val="FF0000"/>
                </a:solidFill>
                <a:latin typeface="+mn-lt"/>
              </a:rPr>
              <a:t> </a:t>
            </a:r>
            <a:r>
              <a:rPr lang="en-US" altLang="ja-JP" sz="1400" b="1" dirty="0">
                <a:latin typeface="+mn-lt"/>
              </a:rPr>
              <a:t>of</a:t>
            </a:r>
            <a:r>
              <a:rPr lang="en-US" altLang="ja-JP" sz="1400" b="1" dirty="0">
                <a:solidFill>
                  <a:srgbClr val="FF0000"/>
                </a:solidFill>
                <a:latin typeface="+mn-lt"/>
              </a:rPr>
              <a:t> </a:t>
            </a:r>
            <a:r>
              <a:rPr lang="en-US" altLang="ja-JP" sz="1400" b="1" dirty="0">
                <a:latin typeface="+mn-lt"/>
              </a:rPr>
              <a:t>AHI8</a:t>
            </a:r>
            <a:endParaRPr kumimoji="1" lang="ja-JP" altLang="en-US" sz="1400" b="1" dirty="0">
              <a:latin typeface="+mn-lt"/>
            </a:endParaRPr>
          </a:p>
        </p:txBody>
      </p:sp>
      <p:sp>
        <p:nvSpPr>
          <p:cNvPr id="73" name="テキスト ボックス 72"/>
          <p:cNvSpPr txBox="1"/>
          <p:nvPr/>
        </p:nvSpPr>
        <p:spPr>
          <a:xfrm>
            <a:off x="2650350" y="6262394"/>
            <a:ext cx="3065577" cy="415498"/>
          </a:xfrm>
          <a:prstGeom prst="rect">
            <a:avLst/>
          </a:prstGeom>
          <a:solidFill>
            <a:schemeClr val="bg1"/>
          </a:solidFill>
        </p:spPr>
        <p:txBody>
          <a:bodyPr wrap="square" rtlCol="0">
            <a:spAutoFit/>
          </a:bodyPr>
          <a:lstStyle/>
          <a:p>
            <a:pPr algn="ctr"/>
            <a:r>
              <a:rPr lang="en-US" altLang="ja-JP" sz="1050" dirty="0"/>
              <a:t>Jul.        Aug.       Sep.        Oct.       Nov.      Dec.</a:t>
            </a:r>
          </a:p>
          <a:p>
            <a:pPr algn="ctr"/>
            <a:r>
              <a:rPr kumimoji="1" lang="en-US" altLang="ja-JP" sz="1050" dirty="0"/>
              <a:t>2022</a:t>
            </a:r>
            <a:endParaRPr kumimoji="1" lang="ja-JP" altLang="en-US" sz="1050" dirty="0"/>
          </a:p>
        </p:txBody>
      </p:sp>
      <p:sp>
        <p:nvSpPr>
          <p:cNvPr id="5" name="フッター プレースホルダー 4"/>
          <p:cNvSpPr>
            <a:spLocks noGrp="1"/>
          </p:cNvSpPr>
          <p:nvPr>
            <p:ph type="ftr" sz="quarter" idx="11"/>
          </p:nvPr>
        </p:nvSpPr>
        <p:spPr>
          <a:xfrm>
            <a:off x="4160013" y="6465964"/>
            <a:ext cx="4017336" cy="365125"/>
          </a:xfrm>
        </p:spPr>
        <p:txBody>
          <a:bodyPr/>
          <a:lstStyle/>
          <a:p>
            <a:pPr>
              <a:defRPr/>
            </a:pPr>
            <a:r>
              <a:rPr lang="en-US" altLang="ja-JP" sz="1200" dirty="0"/>
              <a:t>GSICS Annual Meeting in College Park, Maryland, USA </a:t>
            </a:r>
            <a:endParaRPr lang="ja-JP" altLang="en-US" sz="1200" dirty="0"/>
          </a:p>
        </p:txBody>
      </p:sp>
    </p:spTree>
    <p:extLst>
      <p:ext uri="{BB962C8B-B14F-4D97-AF65-F5344CB8AC3E}">
        <p14:creationId xmlns:p14="http://schemas.microsoft.com/office/powerpoint/2010/main" val="4159924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Outline</a:t>
            </a:r>
            <a:endParaRPr kumimoji="1" lang="ja-JP" altLang="en-US" dirty="0"/>
          </a:p>
        </p:txBody>
      </p:sp>
      <p:sp>
        <p:nvSpPr>
          <p:cNvPr id="3" name="コンテンツ プレースホルダー 2"/>
          <p:cNvSpPr>
            <a:spLocks noGrp="1"/>
          </p:cNvSpPr>
          <p:nvPr>
            <p:ph idx="1"/>
          </p:nvPr>
        </p:nvSpPr>
        <p:spPr>
          <a:xfrm>
            <a:off x="191911" y="1052736"/>
            <a:ext cx="11842045" cy="5184576"/>
          </a:xfrm>
        </p:spPr>
        <p:txBody>
          <a:bodyPr/>
          <a:lstStyle/>
          <a:p>
            <a:r>
              <a:rPr lang="en-GB" altLang="ja-JP" sz="2800" dirty="0">
                <a:latin typeface="+mn-lt"/>
              </a:rPr>
              <a:t>Ray-matching method</a:t>
            </a:r>
          </a:p>
          <a:p>
            <a:pPr lvl="1"/>
            <a:r>
              <a:rPr kumimoji="1" lang="en-US" altLang="ja-JP" sz="2400" dirty="0">
                <a:latin typeface="+mn-lt"/>
              </a:rPr>
              <a:t>Outline of </a:t>
            </a:r>
            <a:r>
              <a:rPr lang="en-US" altLang="ja-JP" sz="2400" dirty="0">
                <a:latin typeface="+mn-lt"/>
              </a:rPr>
              <a:t>implementation</a:t>
            </a:r>
            <a:r>
              <a:rPr kumimoji="1" lang="en-US" altLang="ja-JP" sz="2400" dirty="0">
                <a:latin typeface="+mn-lt"/>
              </a:rPr>
              <a:t> in JMA </a:t>
            </a:r>
          </a:p>
          <a:p>
            <a:pPr lvl="1"/>
            <a:r>
              <a:rPr kumimoji="1" lang="en-US" altLang="ja-JP" sz="2400" dirty="0">
                <a:latin typeface="+mn-lt"/>
              </a:rPr>
              <a:t>Validation resul</a:t>
            </a:r>
            <a:r>
              <a:rPr lang="en-US" altLang="ja-JP" sz="2400" dirty="0">
                <a:latin typeface="+mn-lt"/>
              </a:rPr>
              <a:t>ts for AHI8 and AHI9</a:t>
            </a:r>
          </a:p>
          <a:p>
            <a:r>
              <a:rPr kumimoji="1" lang="en-US" altLang="ja-JP" sz="2800" dirty="0">
                <a:latin typeface="+mn-lt"/>
              </a:rPr>
              <a:t>DCC metho</a:t>
            </a:r>
            <a:r>
              <a:rPr lang="en-US" altLang="ja-JP" sz="2800" dirty="0">
                <a:latin typeface="+mn-lt"/>
              </a:rPr>
              <a:t>d</a:t>
            </a:r>
          </a:p>
          <a:p>
            <a:pPr lvl="1"/>
            <a:r>
              <a:rPr kumimoji="1" lang="en-US" altLang="ja-JP" sz="2400" dirty="0">
                <a:latin typeface="+mn-lt"/>
              </a:rPr>
              <a:t>Outline of test </a:t>
            </a:r>
            <a:r>
              <a:rPr lang="en-US" altLang="ja-JP" sz="2400" dirty="0">
                <a:latin typeface="+mn-lt"/>
              </a:rPr>
              <a:t>implementation </a:t>
            </a:r>
            <a:r>
              <a:rPr kumimoji="1" lang="en-US" altLang="ja-JP" sz="2400" dirty="0">
                <a:latin typeface="+mn-lt"/>
              </a:rPr>
              <a:t>in JMA </a:t>
            </a:r>
          </a:p>
          <a:p>
            <a:pPr lvl="1"/>
            <a:r>
              <a:rPr kumimoji="1" lang="en-US" altLang="ja-JP" sz="2400" dirty="0">
                <a:latin typeface="+mn-lt"/>
              </a:rPr>
              <a:t>Validation results for AHI8 and AHI9</a:t>
            </a:r>
          </a:p>
          <a:p>
            <a:r>
              <a:rPr lang="en-US" altLang="ja-JP" sz="2800" dirty="0">
                <a:solidFill>
                  <a:srgbClr val="FF0000"/>
                </a:solidFill>
                <a:latin typeface="+mn-lt"/>
              </a:rPr>
              <a:t>Comparing Ray-matching and DCC methods on AHI9 biases validation</a:t>
            </a:r>
          </a:p>
          <a:p>
            <a:pPr lvl="1"/>
            <a:r>
              <a:rPr lang="en-US" altLang="ja-JP" sz="2400" dirty="0">
                <a:latin typeface="+mn-lt"/>
              </a:rPr>
              <a:t>Comparison with the direct comparison(GEO-GEO approach)</a:t>
            </a:r>
            <a:r>
              <a:rPr lang="ja-JP" altLang="en-US" sz="2400" dirty="0">
                <a:latin typeface="+mn-lt"/>
              </a:rPr>
              <a:t> </a:t>
            </a:r>
            <a:r>
              <a:rPr lang="en-US" altLang="ja-JP" sz="2400" dirty="0">
                <a:latin typeface="+mn-lt"/>
              </a:rPr>
              <a:t>: AHI9 vs. AHI8</a:t>
            </a:r>
          </a:p>
          <a:p>
            <a:r>
              <a:rPr lang="en-US" altLang="ja-JP" sz="2800" dirty="0">
                <a:latin typeface="+mn-lt"/>
              </a:rPr>
              <a:t>The validation of AHI sensor sensitivity trends</a:t>
            </a:r>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a:t>02 March 2023</a:t>
            </a:r>
            <a:endParaRPr lang="ja-JP" altLang="en-US" dirty="0"/>
          </a:p>
        </p:txBody>
      </p:sp>
      <p:sp>
        <p:nvSpPr>
          <p:cNvPr id="5" name="フッター プレースホルダー 4"/>
          <p:cNvSpPr>
            <a:spLocks noGrp="1"/>
          </p:cNvSpPr>
          <p:nvPr>
            <p:ph type="ftr" sz="quarter" idx="11"/>
          </p:nvPr>
        </p:nvSpPr>
        <p:spPr/>
        <p:txBody>
          <a:bodyPr/>
          <a:lstStyle/>
          <a:p>
            <a:pPr>
              <a:defRPr/>
            </a:pPr>
            <a:r>
              <a:rPr lang="en-US" altLang="ja-JP" sz="1200" dirty="0"/>
              <a:t>GSICS Annual Meeting in College Park, Maryland, USA </a:t>
            </a:r>
            <a:endParaRPr lang="ja-JP" altLang="en-US" sz="1200" dirty="0"/>
          </a:p>
        </p:txBody>
      </p:sp>
      <p:sp>
        <p:nvSpPr>
          <p:cNvPr id="6" name="スライド番号プレースホルダー 5"/>
          <p:cNvSpPr>
            <a:spLocks noGrp="1"/>
          </p:cNvSpPr>
          <p:nvPr>
            <p:ph type="sldNum" sz="quarter" idx="12"/>
          </p:nvPr>
        </p:nvSpPr>
        <p:spPr/>
        <p:txBody>
          <a:bodyPr/>
          <a:lstStyle/>
          <a:p>
            <a:pPr>
              <a:defRPr/>
            </a:pPr>
            <a:fld id="{14F51097-32C8-4C75-8994-ACA15410FFEE}" type="slidenum">
              <a:rPr lang="ja-JP" altLang="en-US" sz="1800" smtClean="0"/>
              <a:pPr>
                <a:defRPr/>
              </a:pPr>
              <a:t>9</a:t>
            </a:fld>
            <a:endParaRPr lang="ja-JP" altLang="en-US" sz="1800" dirty="0"/>
          </a:p>
        </p:txBody>
      </p:sp>
    </p:spTree>
    <p:extLst>
      <p:ext uri="{BB962C8B-B14F-4D97-AF65-F5344CB8AC3E}">
        <p14:creationId xmlns:p14="http://schemas.microsoft.com/office/powerpoint/2010/main" val="3462480846"/>
      </p:ext>
    </p:extLst>
  </p:cSld>
  <p:clrMapOvr>
    <a:masterClrMapping/>
  </p:clrMapOvr>
</p:sld>
</file>

<file path=ppt/theme/theme1.xml><?xml version="1.0" encoding="utf-8"?>
<a:theme xmlns:a="http://schemas.openxmlformats.org/drawingml/2006/main" name="デザインの設定">
  <a:themeElements>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3196</Words>
  <Application>Microsoft Office PowerPoint</Application>
  <PresentationFormat>ワイド画面</PresentationFormat>
  <Paragraphs>612</Paragraphs>
  <Slides>24</Slides>
  <Notes>9</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24</vt:i4>
      </vt:variant>
    </vt:vector>
  </HeadingPairs>
  <TitlesOfParts>
    <vt:vector size="34" baseType="lpstr">
      <vt:lpstr>ＭＳ Ｐゴシック</vt:lpstr>
      <vt:lpstr>メイリオ</vt:lpstr>
      <vt:lpstr>游ゴシック</vt:lpstr>
      <vt:lpstr>Arial</vt:lpstr>
      <vt:lpstr>Calibri</vt:lpstr>
      <vt:lpstr>Century</vt:lpstr>
      <vt:lpstr>Tahoma</vt:lpstr>
      <vt:lpstr>Times New Roman</vt:lpstr>
      <vt:lpstr>Wingdings</vt:lpstr>
      <vt:lpstr>デザインの設定</vt:lpstr>
      <vt:lpstr>Validation using Ray-matching and DCC with VIIRSs through parallel observation of Himawari-8,9</vt:lpstr>
      <vt:lpstr>Introduction</vt:lpstr>
      <vt:lpstr>Outline </vt:lpstr>
      <vt:lpstr>Outline of Ray-matching method in JMA</vt:lpstr>
      <vt:lpstr>Validation results by Ray-matching method</vt:lpstr>
      <vt:lpstr>Outline</vt:lpstr>
      <vt:lpstr>Test implementation outline of DCC method in JMA</vt:lpstr>
      <vt:lpstr>Validation results by DCC method</vt:lpstr>
      <vt:lpstr>Outline</vt:lpstr>
      <vt:lpstr>Comparison by Ray-matching and DCC methods</vt:lpstr>
      <vt:lpstr>GEO-GEO approach : AHI9 vs. AHI8 </vt:lpstr>
      <vt:lpstr>Outline</vt:lpstr>
      <vt:lpstr>AHI sensor sensitivity trends</vt:lpstr>
      <vt:lpstr>Summary and future works</vt:lpstr>
      <vt:lpstr>END</vt:lpstr>
      <vt:lpstr>PowerPoint プレゼンテーション</vt:lpstr>
      <vt:lpstr>SRF differences (AHI8,AHI9 and NPP/VIIRS)</vt:lpstr>
      <vt:lpstr>AHI9 biases Comparison by Ray-matching and DCC methods</vt:lpstr>
      <vt:lpstr>JMA Ray-matching criteria Table</vt:lpstr>
      <vt:lpstr>JMA Ray-matching criteria Table</vt:lpstr>
      <vt:lpstr>Our implementation details – resolution difference -</vt:lpstr>
      <vt:lpstr>Our implementation details – spatial homogeneity -</vt:lpstr>
      <vt:lpstr>Remove outliers in warm scenes</vt:lpstr>
      <vt:lpstr>Rough uncertainty estimation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2023-03-02T03:37:08Z</dcterms:created>
  <dcterms:modified xsi:type="dcterms:W3CDTF">2023-03-02T03:37:36Z</dcterms:modified>
</cp:coreProperties>
</file>