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27.jpg" ContentType="image/jp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5" r:id="rId1"/>
  </p:sldMasterIdLst>
  <p:notesMasterIdLst>
    <p:notesMasterId r:id="rId17"/>
  </p:notesMasterIdLst>
  <p:handoutMasterIdLst>
    <p:handoutMasterId r:id="rId18"/>
  </p:handoutMasterIdLst>
  <p:sldIdLst>
    <p:sldId id="1235" r:id="rId2"/>
    <p:sldId id="1252" r:id="rId3"/>
    <p:sldId id="1290" r:id="rId4"/>
    <p:sldId id="1282" r:id="rId5"/>
    <p:sldId id="1279" r:id="rId6"/>
    <p:sldId id="1280" r:id="rId7"/>
    <p:sldId id="1281" r:id="rId8"/>
    <p:sldId id="1283" r:id="rId9"/>
    <p:sldId id="1284" r:id="rId10"/>
    <p:sldId id="1285" r:id="rId11"/>
    <p:sldId id="1286" r:id="rId12"/>
    <p:sldId id="1287" r:id="rId13"/>
    <p:sldId id="1289" r:id="rId14"/>
    <p:sldId id="1261" r:id="rId15"/>
    <p:sldId id="1288" r:id="rId16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Banghua Yan" initials="BY" lastIdx="5" clrIdx="1">
    <p:extLst>
      <p:ext uri="{19B8F6BF-5375-455C-9EA6-DF929625EA0E}">
        <p15:presenceInfo xmlns:p15="http://schemas.microsoft.com/office/powerpoint/2012/main" userId="S-1-5-21-3006950946-1794026527-731168022-5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3" autoAdjust="0"/>
    <p:restoredTop sz="97742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08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42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4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9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65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78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33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2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4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7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3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23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74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1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4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"/>
          <p:cNvSpPr/>
          <p:nvPr userDrawn="1"/>
        </p:nvSpPr>
        <p:spPr>
          <a:xfrm>
            <a:off x="5440" y="1953715"/>
            <a:ext cx="1218655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71005" y="2022295"/>
            <a:ext cx="9055427" cy="212318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799" y="4720699"/>
            <a:ext cx="8534400" cy="13325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22" y="804778"/>
            <a:ext cx="2796537" cy="1043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1B667-5B4C-4938-AFE3-E2AAAE006B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51052" y="695839"/>
            <a:ext cx="1237131" cy="1232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11488D-B007-42CE-9774-024196D573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10379" y="693723"/>
            <a:ext cx="1237131" cy="123713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192000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GSICS Annual Meeting 27 February - 03 March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0029" y="0"/>
            <a:ext cx="9818773" cy="78887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073" y="976745"/>
            <a:ext cx="11554691" cy="551613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799860"/>
            <a:ext cx="1219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0340" y="6674338"/>
            <a:ext cx="28448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" y="93020"/>
            <a:ext cx="1582983" cy="581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B6588-E112-459C-9F3E-603117A4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8803" y="6724"/>
            <a:ext cx="783061" cy="78038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6D9615-B75E-4F2C-9663-CD1C9DDE7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192000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GSICS Annual Meeting 27 February - 03 March 2023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3788" y="6674338"/>
            <a:ext cx="28448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sdis.noaa.gov/news/first-light-image-noaa-21s-atms-senso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29258" y="2128975"/>
            <a:ext cx="7933484" cy="2391695"/>
          </a:xfrm>
        </p:spPr>
        <p:txBody>
          <a:bodyPr>
            <a:normAutofit/>
          </a:bodyPr>
          <a:lstStyle/>
          <a:p>
            <a:r>
              <a:rPr lang="en-US" dirty="0"/>
              <a:t>NOAA-21 ATMS On-orbit Performance</a:t>
            </a:r>
            <a:br>
              <a:rPr lang="en-US" sz="2800" dirty="0"/>
            </a:br>
            <a:br>
              <a:rPr lang="en-US" sz="2800" dirty="0"/>
            </a:br>
            <a:r>
              <a:rPr lang="en-US" sz="2000" dirty="0"/>
              <a:t>March 2, 2023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055547" y="4604675"/>
            <a:ext cx="8080906" cy="11708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Ninghai Sun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Quanhua</a:t>
            </a:r>
            <a:r>
              <a:rPr lang="en-US" dirty="0"/>
              <a:t> Liu</a:t>
            </a:r>
            <a:r>
              <a:rPr lang="en-US" baseline="30000" dirty="0"/>
              <a:t>2</a:t>
            </a:r>
            <a:r>
              <a:rPr lang="en-US" dirty="0"/>
              <a:t>, Hu Yang</a:t>
            </a:r>
            <a:r>
              <a:rPr lang="en-US" baseline="30000" dirty="0"/>
              <a:t>3</a:t>
            </a:r>
            <a:r>
              <a:rPr lang="en-US" dirty="0"/>
              <a:t>, Siena Iaccovazi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Xingming</a:t>
            </a:r>
            <a:r>
              <a:rPr lang="en-US" dirty="0"/>
              <a:t> Liang</a:t>
            </a:r>
            <a:r>
              <a:rPr lang="en-US" baseline="30000" dirty="0"/>
              <a:t>3</a:t>
            </a:r>
            <a:endParaRPr lang="en-US" dirty="0"/>
          </a:p>
          <a:p>
            <a:endParaRPr lang="en-US" dirty="0"/>
          </a:p>
          <a:p>
            <a:pPr marL="0" lvl="4"/>
            <a:r>
              <a:rPr lang="en-US" sz="21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Global Science and Technology, Inc, </a:t>
            </a:r>
            <a:r>
              <a:rPr lang="en-US" sz="21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NOAA/NESIDS/STAR, </a:t>
            </a:r>
            <a:r>
              <a:rPr lang="en-US" sz="21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University of Maryland/CISESS</a:t>
            </a:r>
          </a:p>
          <a:p>
            <a:endParaRPr lang="en-US" dirty="0"/>
          </a:p>
          <a:p>
            <a:r>
              <a:rPr lang="en-US" dirty="0"/>
              <a:t>Special Thanks to NASA/GSFC, MIT/LL, and Northrop Grumman ATMS Teams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8935A7-BFEE-4F93-B701-A0342731655B}"/>
              </a:ext>
            </a:extLst>
          </p:cNvPr>
          <p:cNvSpPr txBox="1">
            <a:spLocks/>
          </p:cNvSpPr>
          <p:nvPr/>
        </p:nvSpPr>
        <p:spPr>
          <a:xfrm>
            <a:off x="2055547" y="6362700"/>
            <a:ext cx="8080906" cy="414618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Disclaimer: The presentation contents are solely the opinions of the authors and do not constitute a statement of policy, decision, or position on behalf of NOAA or the U. S. Government.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534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</a:t>
            </a:r>
            <a:r>
              <a:rPr lang="en-US" sz="2400" dirty="0"/>
              <a:t>TDR Direct Comparison to NOAA-20/S-NPP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2D934-8484-43F3-8CE8-11D74440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28" y="1151044"/>
            <a:ext cx="5001310" cy="25071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FF0138-19B0-454D-B1E1-11DF004896ED}"/>
              </a:ext>
            </a:extLst>
          </p:cNvPr>
          <p:cNvSpPr txBox="1"/>
          <p:nvPr/>
        </p:nvSpPr>
        <p:spPr>
          <a:xfrm>
            <a:off x="385739" y="843267"/>
            <a:ext cx="473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and </a:t>
            </a:r>
            <a:r>
              <a:rPr lang="en-US" sz="1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NOAA-20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Nadir Track on November 25, 2022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1817A-A1B7-462C-829A-32D5702C0C1A}"/>
              </a:ext>
            </a:extLst>
          </p:cNvPr>
          <p:cNvSpPr txBox="1"/>
          <p:nvPr/>
        </p:nvSpPr>
        <p:spPr>
          <a:xfrm>
            <a:off x="6316277" y="2112252"/>
            <a:ext cx="5534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TDR brightness temperature direct comparison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NOAA-21 and NOAA-20/S-NPP ATMS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B141-6D66-4EA7-B02F-5991F54E90FC}"/>
              </a:ext>
            </a:extLst>
          </p:cNvPr>
          <p:cNvSpPr txBox="1"/>
          <p:nvPr/>
        </p:nvSpPr>
        <p:spPr>
          <a:xfrm>
            <a:off x="5663602" y="1056007"/>
            <a:ext cx="6434268" cy="92333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opportunity for direct comparisons between NOAA-21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NOAA-20/S-NPP ATMS during their orbital overlapping because of the orbit adjustment activities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29850C-9B04-4DCD-A537-4D69BA385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28" y="4095591"/>
            <a:ext cx="4999098" cy="25071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CC7495-9BA9-4681-B4CB-A0DF696D022F}"/>
              </a:ext>
            </a:extLst>
          </p:cNvPr>
          <p:cNvSpPr txBox="1"/>
          <p:nvPr/>
        </p:nvSpPr>
        <p:spPr>
          <a:xfrm>
            <a:off x="416958" y="3775273"/>
            <a:ext cx="473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and </a:t>
            </a:r>
            <a:r>
              <a:rPr lang="en-US" sz="1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S-NPP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Nadir Track on December 6, 2022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430A37-9608-4B3B-8F61-5DA71DBFC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325" y="2649354"/>
            <a:ext cx="6434268" cy="395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634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MiRS</a:t>
            </a:r>
            <a:r>
              <a:rPr lang="en-US" sz="2400" dirty="0"/>
              <a:t> NOAA-21 ATMS Product Evaluation </a:t>
            </a:r>
            <a:r>
              <a:rPr lang="en-US" sz="2400" dirty="0" err="1"/>
              <a:t>w.r.t.</a:t>
            </a:r>
            <a:r>
              <a:rPr lang="en-US" sz="2400" dirty="0"/>
              <a:t> ECMWF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67D9C-860F-4D4D-8A43-67989BE0D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2675" r="7809" b="889"/>
          <a:stretch/>
        </p:blipFill>
        <p:spPr>
          <a:xfrm>
            <a:off x="1884331" y="3696434"/>
            <a:ext cx="3491832" cy="2856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790EFD-0DED-4D05-A5A6-89A5F8C47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524" r="7044" b="1524"/>
          <a:stretch/>
        </p:blipFill>
        <p:spPr>
          <a:xfrm>
            <a:off x="1884379" y="830260"/>
            <a:ext cx="3491784" cy="2866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559AF-172A-46D1-99D0-9370BE5F9DF6}"/>
              </a:ext>
            </a:extLst>
          </p:cNvPr>
          <p:cNvSpPr txBox="1"/>
          <p:nvPr/>
        </p:nvSpPr>
        <p:spPr>
          <a:xfrm>
            <a:off x="348908" y="1409578"/>
            <a:ext cx="143461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N21 vs. N20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9915F1-A8AE-4CBE-8A09-62038A1F4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524" r="7044" b="1524"/>
          <a:stretch/>
        </p:blipFill>
        <p:spPr>
          <a:xfrm>
            <a:off x="6258241" y="3711702"/>
            <a:ext cx="3609030" cy="2962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B5039-B9C3-4EB7-9CC2-427D026C01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524" r="7045" b="1524"/>
          <a:stretch/>
        </p:blipFill>
        <p:spPr>
          <a:xfrm>
            <a:off x="6275101" y="830260"/>
            <a:ext cx="3609523" cy="29630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268B27-91F4-4E54-9D78-7B8641DFCAFF}"/>
              </a:ext>
            </a:extLst>
          </p:cNvPr>
          <p:cNvSpPr txBox="1"/>
          <p:nvPr/>
        </p:nvSpPr>
        <p:spPr>
          <a:xfrm>
            <a:off x="9884624" y="1406209"/>
            <a:ext cx="143461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N21 vs. NPP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75BB8-7CC6-44BC-B135-6A7389594579}"/>
              </a:ext>
            </a:extLst>
          </p:cNvPr>
          <p:cNvSpPr txBox="1"/>
          <p:nvPr/>
        </p:nvSpPr>
        <p:spPr>
          <a:xfrm>
            <a:off x="10139083" y="6216895"/>
            <a:ext cx="1707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18285071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Evaluation in Data Assimilation System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525140-E7CA-4367-9C70-3811A5E39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7281" b="4012"/>
          <a:stretch/>
        </p:blipFill>
        <p:spPr>
          <a:xfrm>
            <a:off x="47054" y="870337"/>
            <a:ext cx="4155152" cy="3329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B1BFD5-3F0E-4CA9-B5D9-59AFA83D2C92}"/>
              </a:ext>
            </a:extLst>
          </p:cNvPr>
          <p:cNvSpPr txBox="1"/>
          <p:nvPr/>
        </p:nvSpPr>
        <p:spPr>
          <a:xfrm>
            <a:off x="59909" y="4175288"/>
            <a:ext cx="405429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displays gaussian distribution and looks normal for the first look.</a:t>
            </a:r>
          </a:p>
        </p:txBody>
      </p:sp>
      <p:pic>
        <p:nvPicPr>
          <p:cNvPr id="11" name="Google Shape;95;g1b8285a1db6_0_18">
            <a:extLst>
              <a:ext uri="{FF2B5EF4-FFF2-40B4-BE49-F238E27FC236}">
                <a16:creationId xmlns:a16="http://schemas.microsoft.com/office/drawing/2014/main" id="{72D093AF-AA64-4ADA-BAE0-9DDC52C690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91" r="5335"/>
          <a:stretch/>
        </p:blipFill>
        <p:spPr>
          <a:xfrm>
            <a:off x="4202205" y="870337"/>
            <a:ext cx="4094631" cy="391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60A69-0988-4A40-B076-0D3D7CA32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78536"/>
            <a:ext cx="12192000" cy="1787243"/>
          </a:xfrm>
          <a:prstGeom prst="rect">
            <a:avLst/>
          </a:prstGeom>
        </p:spPr>
      </p:pic>
      <p:sp>
        <p:nvSpPr>
          <p:cNvPr id="12" name="Google Shape;93;g1b8285a1db6_0_18">
            <a:extLst>
              <a:ext uri="{FF2B5EF4-FFF2-40B4-BE49-F238E27FC236}">
                <a16:creationId xmlns:a16="http://schemas.microsoft.com/office/drawing/2014/main" id="{3B17E128-EE34-4072-A046-C085763149CF}"/>
              </a:ext>
            </a:extLst>
          </p:cNvPr>
          <p:cNvSpPr txBox="1"/>
          <p:nvPr/>
        </p:nvSpPr>
        <p:spPr>
          <a:xfrm>
            <a:off x="8222876" y="1379200"/>
            <a:ext cx="3952264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All channels exhibited stable behavior in time ~750K “native” resolution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obs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per 6-hourly cycle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small anomaly was found which occurred during the update on 01Dec2022. This was found to be restricted to a small change in bias for channels 14 and 15.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From an NWP perspective: this small change would have very little impact, particularly if bias correction was generated pre- and post-event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Google Shape;96;g1b8285a1db6_0_18">
            <a:extLst>
              <a:ext uri="{FF2B5EF4-FFF2-40B4-BE49-F238E27FC236}">
                <a16:creationId xmlns:a16="http://schemas.microsoft.com/office/drawing/2014/main" id="{48A4F169-0F5F-42DA-B4A7-3A89AD11E2B7}"/>
              </a:ext>
            </a:extLst>
          </p:cNvPr>
          <p:cNvSpPr txBox="1"/>
          <p:nvPr/>
        </p:nvSpPr>
        <p:spPr>
          <a:xfrm>
            <a:off x="8222876" y="878240"/>
            <a:ext cx="3952263" cy="523180"/>
          </a:xfrm>
          <a:prstGeom prst="rect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Trend analysis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CA718-08B5-4B31-A1FB-6D1C17899B9D}"/>
              </a:ext>
            </a:extLst>
          </p:cNvPr>
          <p:cNvSpPr txBox="1"/>
          <p:nvPr/>
        </p:nvSpPr>
        <p:spPr>
          <a:xfrm>
            <a:off x="9208994" y="4503430"/>
            <a:ext cx="2757715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Benjamin Ruston at JCSDA</a:t>
            </a:r>
          </a:p>
        </p:txBody>
      </p:sp>
    </p:spTree>
    <p:extLst>
      <p:ext uri="{BB962C8B-B14F-4D97-AF65-F5344CB8AC3E}">
        <p14:creationId xmlns:p14="http://schemas.microsoft.com/office/powerpoint/2010/main" val="113035145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NOAA-21 ATMS Imagery Products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67F3D2-E58C-45F8-A931-506343901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407" r="7579" b="6667"/>
          <a:stretch/>
        </p:blipFill>
        <p:spPr>
          <a:xfrm>
            <a:off x="794735" y="840072"/>
            <a:ext cx="4172791" cy="2845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4DF20A-38EF-4F88-B1EC-FF6D26761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9756" r="7037" b="7155"/>
          <a:stretch/>
        </p:blipFill>
        <p:spPr>
          <a:xfrm>
            <a:off x="7973964" y="823273"/>
            <a:ext cx="4172791" cy="28167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F440B1-6069-4D45-90B6-45923E762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0082" r="7254" b="5366"/>
          <a:stretch/>
        </p:blipFill>
        <p:spPr>
          <a:xfrm>
            <a:off x="794735" y="3736351"/>
            <a:ext cx="4204466" cy="28957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EA7E45-A5EC-4957-B45D-992262BE5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9195" r="7195" b="6252"/>
          <a:stretch/>
        </p:blipFill>
        <p:spPr>
          <a:xfrm>
            <a:off x="7973964" y="3624695"/>
            <a:ext cx="4204465" cy="289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F0FFE7-302D-41B2-B92E-8C50BF7488E6}"/>
              </a:ext>
            </a:extLst>
          </p:cNvPr>
          <p:cNvSpPr txBox="1"/>
          <p:nvPr/>
        </p:nvSpPr>
        <p:spPr>
          <a:xfrm>
            <a:off x="-10136" y="1737208"/>
            <a:ext cx="92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ECD841-60AF-4C11-8372-8A8C42EE41B7}"/>
              </a:ext>
            </a:extLst>
          </p:cNvPr>
          <p:cNvSpPr txBox="1"/>
          <p:nvPr/>
        </p:nvSpPr>
        <p:spPr>
          <a:xfrm>
            <a:off x="4901453" y="2265171"/>
            <a:ext cx="31041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Limb-correction makes cross-scan observations as a nadir-looing.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step AI algorithms enhanced the limb-corrected images by a factor of 2.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steps algorithms deliver good visualization for weather pattern.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517249-3039-45C5-B9B9-C0D602A308C9}"/>
              </a:ext>
            </a:extLst>
          </p:cNvPr>
          <p:cNvSpPr txBox="1"/>
          <p:nvPr/>
        </p:nvSpPr>
        <p:spPr>
          <a:xfrm>
            <a:off x="-40777" y="4874538"/>
            <a:ext cx="92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Ch.18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438903D-C7FA-47A9-BCF6-B6ADF0F0C100}"/>
              </a:ext>
            </a:extLst>
          </p:cNvPr>
          <p:cNvSpPr/>
          <p:nvPr/>
        </p:nvSpPr>
        <p:spPr>
          <a:xfrm>
            <a:off x="5755329" y="1455194"/>
            <a:ext cx="1732220" cy="758783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7EED8D4-AF12-4308-AEEC-780DFECD9F12}"/>
              </a:ext>
            </a:extLst>
          </p:cNvPr>
          <p:cNvSpPr/>
          <p:nvPr/>
        </p:nvSpPr>
        <p:spPr>
          <a:xfrm>
            <a:off x="5758172" y="5058668"/>
            <a:ext cx="1729377" cy="836583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7324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66582" y="-1"/>
            <a:ext cx="9796183" cy="755905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</a:rPr>
              <a:t>NOAA-21 ATMS Operational Plan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058400" y="6635068"/>
            <a:ext cx="2133600" cy="222932"/>
          </a:xfrm>
        </p:spPr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B76E5-0BE0-48C0-9660-F84EDCEBA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2720D11-D6BE-403A-B7E2-34AF1E5EE5B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945A5416-012C-4AF4-BF2D-C1825068E711}"/>
              </a:ext>
            </a:extLst>
          </p:cNvPr>
          <p:cNvSpPr/>
          <p:nvPr/>
        </p:nvSpPr>
        <p:spPr>
          <a:xfrm>
            <a:off x="1628559" y="882317"/>
            <a:ext cx="8934881" cy="5390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4783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99734" y="-1"/>
            <a:ext cx="8040963" cy="755905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</a:rPr>
              <a:t>Cal/Val Future Plan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058400" y="6635068"/>
            <a:ext cx="2133600" cy="222932"/>
          </a:xfrm>
        </p:spPr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7B52A5-EA62-4DF4-AD48-7105866BD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94" y="950486"/>
            <a:ext cx="10737476" cy="54507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000" dirty="0"/>
              <a:t>Finish NOAA-21 ATMS Post Launch Test (PLT) data analysis to meet science data validated maturity quality requirements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1800" dirty="0"/>
              <a:t>Derive the on-orbit TDR to SDR correction coefficients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1800" dirty="0"/>
              <a:t>Derive the optimal geolocation accuracy improvement coefficients as needed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1800" dirty="0"/>
              <a:t>Produce ATMS global and regional imagery products to support severe weather monitoring</a:t>
            </a:r>
            <a:endParaRPr lang="en-US" sz="16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000" dirty="0"/>
              <a:t>Keep developing/improving ATMS calibration algorithms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1800" dirty="0"/>
              <a:t>Evaluate the dynamic cold bias correction algorithm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1800" dirty="0"/>
              <a:t>Develop the optimal near field contamination reduction algorithm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1800" dirty="0"/>
              <a:t>Implement band dependent scan angle related parameter output in operational data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B76E5-0BE0-48C0-9660-F84EDCEBA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2720D11-D6BE-403A-B7E2-34AF1E5EE5B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878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</a:rPr>
              <a:t>Outlines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60612" y="1028699"/>
            <a:ext cx="10481982" cy="54641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NOAA-21 ATMS Instrument Pre-launch Assessment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NOAA-21 ATMS Instrument Post-launch Performance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NOAA-21 ATMS On-orbit Science Data Quality Evaluation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NOAA-21 ATMS Operational Plan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ATMS Cal/Val Future Plan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768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Launch/ATMS Activation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9E765-53A3-4E43-B962-9A0D1DFBD839}"/>
              </a:ext>
            </a:extLst>
          </p:cNvPr>
          <p:cNvSpPr txBox="1"/>
          <p:nvPr/>
        </p:nvSpPr>
        <p:spPr>
          <a:xfrm>
            <a:off x="157783" y="945136"/>
            <a:ext cx="6421477" cy="4148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JPSS-2 launched at 1:49 AM PST on November 10,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4E3B3-4C97-4D67-A121-F11D525DD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5" y="1382204"/>
            <a:ext cx="6840551" cy="3726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D78C4-A468-4F45-8D01-99E9AF1C0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777" y="829286"/>
            <a:ext cx="5248568" cy="2714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3509C5-2425-4A67-9209-14D3EEABF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685" y="3831850"/>
            <a:ext cx="2864464" cy="2803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Google Shape;87;p1">
            <a:extLst>
              <a:ext uri="{FF2B5EF4-FFF2-40B4-BE49-F238E27FC236}">
                <a16:creationId xmlns:a16="http://schemas.microsoft.com/office/drawing/2014/main" id="{7E9DED82-2C75-47B8-9B3A-93EBF04378F7}"/>
              </a:ext>
            </a:extLst>
          </p:cNvPr>
          <p:cNvSpPr txBox="1"/>
          <p:nvPr/>
        </p:nvSpPr>
        <p:spPr>
          <a:xfrm>
            <a:off x="10058400" y="6108491"/>
            <a:ext cx="20288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 u="none" strike="noStrike" cap="none" dirty="0">
                <a:solidFill>
                  <a:srgbClr val="0733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JPSS-2/ATMS Instrument. Courtesy of Northrop Grumman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5B4338-DE7E-489F-AA9A-F7B3D2A976DA}"/>
              </a:ext>
            </a:extLst>
          </p:cNvPr>
          <p:cNvCxnSpPr>
            <a:cxnSpLocks/>
          </p:cNvCxnSpPr>
          <p:nvPr/>
        </p:nvCxnSpPr>
        <p:spPr>
          <a:xfrm flipH="1">
            <a:off x="9551061" y="2503128"/>
            <a:ext cx="676388" cy="15805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E136736-E0AE-4474-88CC-2B9A8491867C}"/>
              </a:ext>
            </a:extLst>
          </p:cNvPr>
          <p:cNvSpPr txBox="1"/>
          <p:nvPr/>
        </p:nvSpPr>
        <p:spPr>
          <a:xfrm>
            <a:off x="1767327" y="5666611"/>
            <a:ext cx="5681964" cy="724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ATMS in operation mode from 15:21 UTC on November 21, 2022 </a:t>
            </a:r>
          </a:p>
        </p:txBody>
      </p:sp>
    </p:spTree>
    <p:extLst>
      <p:ext uri="{BB962C8B-B14F-4D97-AF65-F5344CB8AC3E}">
        <p14:creationId xmlns:p14="http://schemas.microsoft.com/office/powerpoint/2010/main" val="34321989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First Light Image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9E765-53A3-4E43-B962-9A0D1DFBD839}"/>
              </a:ext>
            </a:extLst>
          </p:cNvPr>
          <p:cNvSpPr txBox="1"/>
          <p:nvPr/>
        </p:nvSpPr>
        <p:spPr>
          <a:xfrm>
            <a:off x="8078297" y="1443841"/>
            <a:ext cx="41137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ATMS channel 18 at 183.31+/- 7Ghz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used to acquire water vapor information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atmosphere.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ATMS instrument gives weather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forecasters a global 3D picture of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atmosphere’s temperature and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moisture—the most fundamental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needed by weather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that forecast daily weather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warn us of hurricanes, floods,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droughts, heat waves, snowstorms,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other weather events.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3F6E11-D284-490C-AC0E-ABEA55794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67" y="988331"/>
            <a:ext cx="7841473" cy="4633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A4717A-1E5D-467E-9EFA-308291DC4D54}"/>
              </a:ext>
            </a:extLst>
          </p:cNvPr>
          <p:cNvSpPr txBox="1"/>
          <p:nvPr/>
        </p:nvSpPr>
        <p:spPr>
          <a:xfrm>
            <a:off x="236823" y="5821762"/>
            <a:ext cx="725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https://www.nesdis.noaa.gov/news/first-light-image-noaa-21s-atms-sensor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6314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Pre-launch Instrument Evaluation – NE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049BC8-72D9-40AC-A371-1653515FA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929" y="855194"/>
            <a:ext cx="9095306" cy="5284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8C274F-D769-4984-BA32-C9F93E3DB6D7}"/>
              </a:ext>
            </a:extLst>
          </p:cNvPr>
          <p:cNvSpPr txBox="1"/>
          <p:nvPr/>
        </p:nvSpPr>
        <p:spPr>
          <a:xfrm>
            <a:off x="1526101" y="6236193"/>
            <a:ext cx="9134564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J2 results are in family with J1 and SNPP. J2 NEDT better than J1 &amp; SNPP for CH 18-22.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495BE7-5F06-4961-981F-D39CC3C9BEA6}"/>
              </a:ext>
            </a:extLst>
          </p:cNvPr>
          <p:cNvSpPr txBox="1"/>
          <p:nvPr/>
        </p:nvSpPr>
        <p:spPr>
          <a:xfrm>
            <a:off x="8917358" y="5832352"/>
            <a:ext cx="183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NASA/GSFC</a:t>
            </a:r>
          </a:p>
        </p:txBody>
      </p:sp>
    </p:spTree>
    <p:extLst>
      <p:ext uri="{BB962C8B-B14F-4D97-AF65-F5344CB8AC3E}">
        <p14:creationId xmlns:p14="http://schemas.microsoft.com/office/powerpoint/2010/main" val="30029137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Pre-launch Instrument Evaluation – Striping Index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F294A1-E20E-418B-ABDA-E736DC423BC6}"/>
              </a:ext>
            </a:extLst>
          </p:cNvPr>
          <p:cNvSpPr txBox="1"/>
          <p:nvPr/>
        </p:nvSpPr>
        <p:spPr>
          <a:xfrm>
            <a:off x="2318439" y="6075697"/>
            <a:ext cx="7549886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has significant striping reduction in G-band and lower V-band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F0ADD7-86DE-4EC0-8BE6-427A836D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96" y="1637649"/>
            <a:ext cx="6271208" cy="4337260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D2E0626C-A8E8-425A-B15E-5926DC2D7210}"/>
              </a:ext>
            </a:extLst>
          </p:cNvPr>
          <p:cNvSpPr txBox="1">
            <a:spLocks/>
          </p:cNvSpPr>
          <p:nvPr/>
        </p:nvSpPr>
        <p:spPr>
          <a:xfrm>
            <a:off x="1554228" y="883091"/>
            <a:ext cx="9078309" cy="760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Striping index = variance along-track / variance cross-track.  Ratio of 1 indicates no striping.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Redundancy Configuration 1 shown</a:t>
            </a:r>
          </a:p>
        </p:txBody>
      </p:sp>
    </p:spTree>
    <p:extLst>
      <p:ext uri="{BB962C8B-B14F-4D97-AF65-F5344CB8AC3E}">
        <p14:creationId xmlns:p14="http://schemas.microsoft.com/office/powerpoint/2010/main" val="1000322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Pre-launch Instrument Evaluation – Channel Correlation</a:t>
            </a:r>
            <a:endParaRPr lang="en-US" sz="23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D890F-DFC1-4723-899B-3770D6409BF3}"/>
              </a:ext>
            </a:extLst>
          </p:cNvPr>
          <p:cNvSpPr txBox="1"/>
          <p:nvPr/>
        </p:nvSpPr>
        <p:spPr>
          <a:xfrm>
            <a:off x="1526101" y="5284687"/>
            <a:ext cx="913456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reduced NOAA-21 cross-channel noise correlation will ease data assimilation into forecast models compared to previous ATMS builds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8C91C4-59C6-47BF-B233-5C60B32AD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1"/>
          <a:stretch/>
        </p:blipFill>
        <p:spPr>
          <a:xfrm>
            <a:off x="1126248" y="1862317"/>
            <a:ext cx="9939503" cy="29806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32E233-8828-4FED-B0AA-99D239C25C09}"/>
              </a:ext>
            </a:extLst>
          </p:cNvPr>
          <p:cNvSpPr txBox="1"/>
          <p:nvPr/>
        </p:nvSpPr>
        <p:spPr>
          <a:xfrm>
            <a:off x="2861612" y="1479358"/>
            <a:ext cx="1243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S-NPP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24B0C-8C2F-4715-B045-B8726E4E55C9}"/>
              </a:ext>
            </a:extLst>
          </p:cNvPr>
          <p:cNvSpPr txBox="1"/>
          <p:nvPr/>
        </p:nvSpPr>
        <p:spPr>
          <a:xfrm>
            <a:off x="6093383" y="1479358"/>
            <a:ext cx="1243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NOAA-20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E6E80-5B07-4C3A-AE91-F30455D9E764}"/>
              </a:ext>
            </a:extLst>
          </p:cNvPr>
          <p:cNvSpPr txBox="1"/>
          <p:nvPr/>
        </p:nvSpPr>
        <p:spPr>
          <a:xfrm>
            <a:off x="9153444" y="1479358"/>
            <a:ext cx="1243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B0CC6C-B161-4D67-B0C9-182D92E15693}"/>
              </a:ext>
            </a:extLst>
          </p:cNvPr>
          <p:cNvSpPr txBox="1"/>
          <p:nvPr/>
        </p:nvSpPr>
        <p:spPr>
          <a:xfrm>
            <a:off x="10139083" y="6216895"/>
            <a:ext cx="1578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MIT/LL</a:t>
            </a:r>
          </a:p>
        </p:txBody>
      </p:sp>
    </p:spTree>
    <p:extLst>
      <p:ext uri="{BB962C8B-B14F-4D97-AF65-F5344CB8AC3E}">
        <p14:creationId xmlns:p14="http://schemas.microsoft.com/office/powerpoint/2010/main" val="29540856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On-orbit NE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E5F8E-387E-4541-966A-DBCEB6D9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57" y="852604"/>
            <a:ext cx="9545285" cy="56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3698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 ATMS On-orbit Channel Correlation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7EE47-E339-498F-A67E-9965E52E0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0136" y="6674338"/>
            <a:ext cx="12202136" cy="18366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dirty="0"/>
              <a:t>GSICS Annual Meeting 27 February - 03 March 2023, College Park, Maryland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CAFD001-318D-4E01-AA08-E820ADEB0F73}"/>
              </a:ext>
            </a:extLst>
          </p:cNvPr>
          <p:cNvSpPr txBox="1">
            <a:spLocks/>
          </p:cNvSpPr>
          <p:nvPr/>
        </p:nvSpPr>
        <p:spPr>
          <a:xfrm>
            <a:off x="10058400" y="6674338"/>
            <a:ext cx="2133600" cy="183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|  </a:t>
            </a:r>
            <a:fld id="{96E36F11-A39A-294D-A59D-6180D50ED29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7A7C14-F666-40AD-9BDA-8CC787CEB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1" y="2056118"/>
            <a:ext cx="10468894" cy="3606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F55E2-980A-4404-B886-8B9AFD9025F3}"/>
              </a:ext>
            </a:extLst>
          </p:cNvPr>
          <p:cNvSpPr txBox="1"/>
          <p:nvPr/>
        </p:nvSpPr>
        <p:spPr>
          <a:xfrm>
            <a:off x="504334" y="5777843"/>
            <a:ext cx="11178098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reduced NOAA-21 cross-channel noise correlation will ease data assimilation into forecast models compared to previous ATMS builds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4F9C0-EE1E-40A8-9F0A-D6533819D66E}"/>
              </a:ext>
            </a:extLst>
          </p:cNvPr>
          <p:cNvSpPr txBox="1"/>
          <p:nvPr/>
        </p:nvSpPr>
        <p:spPr>
          <a:xfrm>
            <a:off x="1488923" y="1563166"/>
            <a:ext cx="1243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S-NPP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D3B61D-4AF9-4701-ADA4-4E13668120C0}"/>
              </a:ext>
            </a:extLst>
          </p:cNvPr>
          <p:cNvSpPr txBox="1"/>
          <p:nvPr/>
        </p:nvSpPr>
        <p:spPr>
          <a:xfrm>
            <a:off x="5239209" y="1563166"/>
            <a:ext cx="1243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NOAA-20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1B66F-3813-48C6-9A99-E110F6E4CDEB}"/>
              </a:ext>
            </a:extLst>
          </p:cNvPr>
          <p:cNvSpPr txBox="1"/>
          <p:nvPr/>
        </p:nvSpPr>
        <p:spPr>
          <a:xfrm>
            <a:off x="8891524" y="1590707"/>
            <a:ext cx="1243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NOAA-21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C8CBF-4FA0-4412-BF5B-E17342987F0A}"/>
              </a:ext>
            </a:extLst>
          </p:cNvPr>
          <p:cNvSpPr txBox="1"/>
          <p:nvPr/>
        </p:nvSpPr>
        <p:spPr>
          <a:xfrm>
            <a:off x="1048605" y="1070214"/>
            <a:ext cx="10360815" cy="4929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G-band channel correlation further reduced in NOAA-21 compared to NOAA-20 </a:t>
            </a:r>
          </a:p>
        </p:txBody>
      </p:sp>
    </p:spTree>
    <p:extLst>
      <p:ext uri="{BB962C8B-B14F-4D97-AF65-F5344CB8AC3E}">
        <p14:creationId xmlns:p14="http://schemas.microsoft.com/office/powerpoint/2010/main" val="69811040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NPP_FOR.potx</Template>
  <TotalTime>17177</TotalTime>
  <Words>1015</Words>
  <Application>Microsoft Office PowerPoint</Application>
  <PresentationFormat>Widescreen</PresentationFormat>
  <Paragraphs>150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NPP_FOR</vt:lpstr>
      <vt:lpstr>NOAA-21 ATMS On-orbit Performance  March 2, 2023</vt:lpstr>
      <vt:lpstr>Outlines</vt:lpstr>
      <vt:lpstr>NOAA-21 Launch/ATMS Activation</vt:lpstr>
      <vt:lpstr>NOAA-21 ATMS First Light Image</vt:lpstr>
      <vt:lpstr>NOAA-21 ATMS Pre-launch Instrument Evaluation – NEΔT </vt:lpstr>
      <vt:lpstr>NOAA-21 ATMS Pre-launch Instrument Evaluation – Striping Index </vt:lpstr>
      <vt:lpstr>NOAA-21 ATMS Pre-launch Instrument Evaluation – Channel Correlation</vt:lpstr>
      <vt:lpstr>NOAA-21 ATMS On-orbit NEΔT</vt:lpstr>
      <vt:lpstr>NOAA-21 ATMS On-orbit Channel Correlation</vt:lpstr>
      <vt:lpstr>NOAA-21 ATMS TDR Direct Comparison to NOAA-20/S-NPP</vt:lpstr>
      <vt:lpstr>MiRS NOAA-21 ATMS Product Evaluation w.r.t. ECMWF</vt:lpstr>
      <vt:lpstr>NOAA-21 ATMS Evaluation in Data Assimilation System</vt:lpstr>
      <vt:lpstr>NOAA-21 ATMS Imagery Products</vt:lpstr>
      <vt:lpstr>NOAA-21 ATMS Operational Plan</vt:lpstr>
      <vt:lpstr>Cal/Val Future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STAR Integrated Calibration/Validation System   March 21, 2018</dc:title>
  <dc:creator>Ninghai Sun</dc:creator>
  <cp:lastModifiedBy>nsun</cp:lastModifiedBy>
  <cp:revision>212</cp:revision>
  <dcterms:created xsi:type="dcterms:W3CDTF">2011-10-05T18:31:57Z</dcterms:created>
  <dcterms:modified xsi:type="dcterms:W3CDTF">2023-03-02T14:04:03Z</dcterms:modified>
</cp:coreProperties>
</file>