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566" r:id="rId3"/>
    <p:sldId id="662" r:id="rId4"/>
    <p:sldId id="688" r:id="rId5"/>
    <p:sldId id="779" r:id="rId6"/>
    <p:sldId id="798" r:id="rId7"/>
    <p:sldId id="723" r:id="rId8"/>
    <p:sldId id="799" r:id="rId9"/>
    <p:sldId id="800" r:id="rId10"/>
    <p:sldId id="801" r:id="rId11"/>
    <p:sldId id="802" r:id="rId12"/>
    <p:sldId id="809" r:id="rId13"/>
    <p:sldId id="810" r:id="rId14"/>
    <p:sldId id="812" r:id="rId15"/>
    <p:sldId id="811" r:id="rId16"/>
    <p:sldId id="813" r:id="rId17"/>
    <p:sldId id="774" r:id="rId18"/>
    <p:sldId id="776" r:id="rId19"/>
    <p:sldId id="775" r:id="rId20"/>
    <p:sldId id="807" r:id="rId21"/>
    <p:sldId id="808" r:id="rId22"/>
    <p:sldId id="778" r:id="rId23"/>
    <p:sldId id="673" r:id="rId24"/>
  </p:sldIdLst>
  <p:sldSz cx="9906000" cy="6858000" type="A4"/>
  <p:notesSz cx="7102475" cy="9388475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  <p:cmAuthor id="1" name="Robert Iacovazzi Jr" initials="RIJ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F9FA"/>
    <a:srgbClr val="E7F3F4"/>
    <a:srgbClr val="A2DADE"/>
    <a:srgbClr val="EE2D24"/>
    <a:srgbClr val="00B5EF"/>
    <a:srgbClr val="4E0B55"/>
    <a:srgbClr val="C7A775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/>
    <p:restoredTop sz="94660"/>
  </p:normalViewPr>
  <p:slideViewPr>
    <p:cSldViewPr snapToObjects="1">
      <p:cViewPr varScale="1">
        <p:scale>
          <a:sx n="60" d="100"/>
          <a:sy n="60" d="100"/>
        </p:scale>
        <p:origin x="28" y="40"/>
      </p:cViewPr>
      <p:guideLst>
        <p:guide orient="horz" pos="2160"/>
        <p:guide pos="30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7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defTabSz="918845" eaLnBrk="0" hangingPunct="0">
              <a:defRPr sz="1200" b="0">
                <a:solidFill>
                  <a:srgbClr val="000000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138988" y="0"/>
            <a:ext cx="0" cy="187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18845" eaLnBrk="0" hangingPunct="0">
              <a:defRPr sz="1200" b="0">
                <a:solidFill>
                  <a:srgbClr val="000000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93213"/>
            <a:ext cx="0" cy="187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18845" eaLnBrk="0" hangingPunct="0">
              <a:defRPr sz="1200" b="0">
                <a:solidFill>
                  <a:srgbClr val="000000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946900" y="9193213"/>
            <a:ext cx="192088" cy="187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18845" eaLnBrk="0" hangingPunct="0">
              <a:defRPr sz="1200" b="0">
                <a:solidFill>
                  <a:srgbClr val="000000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4F65E0-6AF7-447D-9C59-AFA27B8F7206}" type="slidenum"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t" anchorCtr="0" compatLnSpc="1"/>
          <a:lstStyle>
            <a:lvl1pPr defTabSz="918845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657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t" anchorCtr="0" compatLnSpc="1"/>
          <a:lstStyle>
            <a:lvl1pPr algn="r" defTabSz="918845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09650" y="703263"/>
            <a:ext cx="5083175" cy="35194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57700"/>
            <a:ext cx="5210175" cy="4227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657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b" anchorCtr="0" compatLnSpc="1"/>
          <a:lstStyle>
            <a:lvl1pPr defTabSz="918845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8918575"/>
            <a:ext cx="307657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b" anchorCtr="0" compatLnSpc="1"/>
          <a:lstStyle>
            <a:lvl1pPr algn="r" defTabSz="918845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06EF42-B3DE-4717-B6B5-198AA992B3CE}" type="slidenum"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975DE3-80EF-48EA-BA75-05C4CF4E636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2E7012-34ED-4031-B535-5B8F4DEEDC65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F01162-3E02-4B33-9616-87C6E63F158F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0" y="6248400"/>
            <a:ext cx="58737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0807E3-06E5-45B4-917A-8E4380ABA77E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6"/>
            <a:ext cx="89154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600203"/>
            <a:ext cx="437515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3941763"/>
            <a:ext cx="437515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0400" y="6248400"/>
            <a:ext cx="58737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C0D853-B8F4-4871-AA14-DDA7CAF735CC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021556" y="932724"/>
            <a:ext cx="8389145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95300" y="6571687"/>
            <a:ext cx="2311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7099300" y="6571687"/>
            <a:ext cx="23114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40014" y="313343"/>
            <a:ext cx="8470687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95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6464" y="27780"/>
            <a:ext cx="951852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4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90" b="0" dirty="0" err="1">
                  <a:solidFill>
                    <a:srgbClr val="941333"/>
                  </a:solidFill>
                </a:rPr>
                <a:t>Climate</a:t>
              </a:r>
              <a:endParaRPr lang="es-ES" sz="1190" b="0" dirty="0">
                <a:solidFill>
                  <a:srgbClr val="941333"/>
                </a:solidFill>
              </a:endParaRPr>
            </a:p>
            <a:p>
              <a:r>
                <a:rPr lang="es-ES" sz="1190" b="0" dirty="0" err="1">
                  <a:solidFill>
                    <a:srgbClr val="941333"/>
                  </a:solidFill>
                </a:rPr>
                <a:t>Change</a:t>
              </a:r>
              <a:endParaRPr lang="en-US" sz="119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email"/>
            <a:srcRect/>
            <a:stretch>
              <a:fillRect/>
            </a:stretch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975DE3-80EF-48EA-BA75-05C4CF4E636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EC9799-A543-48BB-B0BF-A14030DAC31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14326-1336-4F1A-8BC3-71982A39F84A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857F0B-0667-4077-BA39-48A6799356B4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A3A345-0403-4DE4-A00D-34AD50DFFD2F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F4214D-F48A-45D3-BCA1-A03C1C70906E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A18770-F6F8-4523-B78A-5AD335CD34A7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17DBF-EFC7-413A-953A-D2F02D8BEDA6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2E7012-34ED-4031-B535-5B8F4DEEDC65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F01162-3E02-4B33-9616-87C6E63F158F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0" y="6248400"/>
            <a:ext cx="58737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0807E3-06E5-45B4-917A-8E4380ABA77E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6"/>
            <a:ext cx="89154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600203"/>
            <a:ext cx="437515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3941763"/>
            <a:ext cx="437515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0400" y="6248400"/>
            <a:ext cx="58737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C0D853-B8F4-4871-AA14-DDA7CAF735CC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EC9799-A543-48BB-B0BF-A14030DAC31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14326-1336-4F1A-8BC3-71982A39F84A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857F0B-0667-4077-BA39-48A6799356B4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A3A345-0403-4DE4-A00D-34AD50DFFD2F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F4214D-F48A-45D3-BCA1-A03C1C70906E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A18770-F6F8-4523-B78A-5AD335CD34A7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17DBF-EFC7-413A-953A-D2F02D8BEDA6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E48A4-DE6D-46A6-BD34-ED80619B182F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495300" y="1600200"/>
            <a:ext cx="8915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GB" altLang="zh-CN" sz="32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495300" y="6400800"/>
            <a:ext cx="6116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eaLnBrk="1" hangingPunct="1"/>
            <a:r>
              <a:rPr lang="it-IT" altLang="zh-CN" sz="1000" dirty="0">
                <a:solidFill>
                  <a:srgbClr val="000000"/>
                </a:solidFill>
                <a:latin typeface="Arial" panose="020B0604020202020204" pitchFamily="34" charset="0"/>
              </a:rPr>
              <a:t>GSICS </a:t>
            </a:r>
            <a:r>
              <a:rPr lang="en-GB" altLang="zh-CN" sz="1000" dirty="0">
                <a:solidFill>
                  <a:srgbClr val="000000"/>
                </a:solidFill>
                <a:latin typeface="Arial" panose="020B0604020202020204" pitchFamily="34" charset="0"/>
              </a:rPr>
              <a:t>Research Working Group Microwave Subgroup Report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Line 11"/>
          <p:cNvSpPr/>
          <p:nvPr/>
        </p:nvSpPr>
        <p:spPr>
          <a:xfrm flipV="1">
            <a:off x="495300" y="6324600"/>
            <a:ext cx="89154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7099300" y="6477000"/>
            <a:ext cx="2311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algn="r" eaLnBrk="1" hangingPunct="1"/>
            <a:endParaRPr lang="en-GB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2" name="Picture 18" descr="GLOGO_small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35300" y="854075"/>
            <a:ext cx="44450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9" descr="GLOGO_small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00400" y="1006475"/>
            <a:ext cx="44450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20" descr="GLOGO_small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022588" y="815975"/>
            <a:ext cx="4443412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2" descr="C:\Users\miu\Dropbox\gsics_WG_logo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396875" y="330200"/>
            <a:ext cx="3049588" cy="7191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E48A4-DE6D-46A6-BD34-ED80619B182F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495300" y="1600200"/>
            <a:ext cx="8915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GB" altLang="zh-CN" sz="32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495300" y="6400800"/>
            <a:ext cx="6116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eaLnBrk="1" hangingPunct="1"/>
            <a:r>
              <a:rPr lang="it-IT" altLang="zh-CN" sz="1000" dirty="0">
                <a:solidFill>
                  <a:srgbClr val="000000"/>
                </a:solidFill>
                <a:latin typeface="Arial" panose="020B0604020202020204" pitchFamily="34" charset="0"/>
              </a:rPr>
              <a:t>GSICS </a:t>
            </a:r>
            <a:r>
              <a:rPr lang="en-GB" altLang="zh-CN" sz="1000" dirty="0">
                <a:solidFill>
                  <a:srgbClr val="000000"/>
                </a:solidFill>
                <a:latin typeface="Arial" panose="020B0604020202020204" pitchFamily="34" charset="0"/>
              </a:rPr>
              <a:t>Research Working Group Microwave Subgroup Report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Line 11"/>
          <p:cNvSpPr/>
          <p:nvPr/>
        </p:nvSpPr>
        <p:spPr>
          <a:xfrm flipV="1">
            <a:off x="495300" y="6324600"/>
            <a:ext cx="89154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7099300" y="6477000"/>
            <a:ext cx="2311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algn="r" eaLnBrk="1" hangingPunct="1"/>
            <a:endParaRPr lang="en-GB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2" name="Picture 18" descr="GLOGO_small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35300" y="854075"/>
            <a:ext cx="44450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9" descr="GLOGO_small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300400" y="1006475"/>
            <a:ext cx="44450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20" descr="GLOGO_small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22588" y="815975"/>
            <a:ext cx="4443412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2" descr="C:\Users\miu\Dropbox\gsics_WG_logo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396875" y="330200"/>
            <a:ext cx="3049588" cy="7191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uyang@umd.edu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en-US" sz="800" dirty="0">
                <a:solidFill>
                  <a:schemeClr val="bg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</a:t>
            </a:fld>
            <a:endParaRPr lang="en-US" altLang="en-US" sz="800" dirty="0">
              <a:solidFill>
                <a:schemeClr val="bg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ctrTitle" idx="4294967295"/>
          </p:nvPr>
        </p:nvSpPr>
        <p:spPr>
          <a:xfrm>
            <a:off x="1073150" y="1868488"/>
            <a:ext cx="8420100" cy="1470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  <a:t>MW Subgroup Progress Report</a:t>
            </a:r>
            <a:br>
              <a:rPr lang="en-US" altLang="zh-CN" dirty="0">
                <a:ea typeface="宋体" panose="02010600030101010101" pitchFamily="2" charset="-122"/>
              </a:rPr>
            </a:b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17412" name="Rectangle 2"/>
          <p:cNvSpPr/>
          <p:nvPr/>
        </p:nvSpPr>
        <p:spPr>
          <a:xfrm>
            <a:off x="407988" y="4508500"/>
            <a:ext cx="9271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MS PGothic" panose="020B0600070205080204" pitchFamily="34" charset="-128"/>
              </a:rPr>
              <a:t>Qifeng Lu, Quanhua (Mark) Liu, Siena Iacovazzi and Shengli Wu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MS PGothic" panose="020B0600070205080204" pitchFamily="34" charset="-128"/>
              </a:rPr>
              <a:t>March 2,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581400" y="138113"/>
            <a:ext cx="6226996" cy="8915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24-25 January 2023 </a:t>
            </a:r>
            <a:r>
              <a:rPr lang="en-GB" altLang="en-US" sz="2200" dirty="0">
                <a:solidFill>
                  <a:srgbClr val="0000FF"/>
                </a:solidFill>
              </a:rPr>
              <a:t>Meeting Highlights</a:t>
            </a: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: </a:t>
            </a:r>
            <a:br>
              <a:rPr lang="en-US" altLang="zh-CN" sz="2200" dirty="0"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Other Highlight</a:t>
            </a:r>
            <a:endParaRPr lang="en-GB" altLang="en-US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283732"/>
            <a:ext cx="918845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FCDR Research: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STAR V5.0 Layer Temperature CDR Derived from Satellite Microwave Sounder Observations with Backward Merging Approach.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 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 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436EB5-D17C-41D0-B3E1-7B6357580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10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546EF-095B-4515-BA3E-D62C5B4BE43D}"/>
              </a:ext>
            </a:extLst>
          </p:cNvPr>
          <p:cNvSpPr/>
          <p:nvPr/>
        </p:nvSpPr>
        <p:spPr>
          <a:xfrm>
            <a:off x="151115" y="5791200"/>
            <a:ext cx="5551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61652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8553-D2FA-450F-9E77-8ACAE73C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74638"/>
            <a:ext cx="5829300" cy="11430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Annual Meeting Breakout Session Synopsis and Key Take-aways (1 of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B1F9-A41F-401D-96AD-6B7474FC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5348"/>
            <a:ext cx="5448300" cy="2480852"/>
          </a:xfrm>
        </p:spPr>
        <p:txBody>
          <a:bodyPr/>
          <a:lstStyle/>
          <a:p>
            <a:r>
              <a:rPr lang="en-US" sz="2400" dirty="0"/>
              <a:t>Technical Exchanges</a:t>
            </a:r>
          </a:p>
          <a:p>
            <a:pPr lvl="1"/>
            <a:r>
              <a:rPr lang="en-US" sz="1800" dirty="0"/>
              <a:t>Development of SI traceable MW temperature sources (BIRMM – China)</a:t>
            </a:r>
          </a:p>
          <a:p>
            <a:pPr lvl="1"/>
            <a:r>
              <a:rPr lang="en-US" sz="1800" dirty="0"/>
              <a:t>Calibration improvement of MWTS on FY-3D and FY-3E (CMA)</a:t>
            </a:r>
          </a:p>
          <a:p>
            <a:pPr lvl="1"/>
            <a:r>
              <a:rPr lang="en-US" sz="1800" dirty="0"/>
              <a:t>FY-3E/</a:t>
            </a:r>
            <a:r>
              <a:rPr lang="en-US" sz="1800" dirty="0" err="1"/>
              <a:t>WindRAD</a:t>
            </a:r>
            <a:r>
              <a:rPr lang="en-US" sz="1800" dirty="0"/>
              <a:t> instrument status and calibration accuracy evaluation (CMA)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9EFD8-3028-4979-BF86-3616A972E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11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90D85-C761-42A0-8042-2141A86E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668" y="1476356"/>
            <a:ext cx="2284156" cy="1027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9178B-8996-4908-9829-604B21606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58" y="4191000"/>
            <a:ext cx="8351275" cy="1752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EEE67-A2B3-4318-ACD9-BC81F93B5ACA}"/>
              </a:ext>
            </a:extLst>
          </p:cNvPr>
          <p:cNvSpPr txBox="1"/>
          <p:nvPr/>
        </p:nvSpPr>
        <p:spPr>
          <a:xfrm>
            <a:off x="6636990" y="2439506"/>
            <a:ext cx="2723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chemeClr val="tx1"/>
                </a:solidFill>
                <a:latin typeface="+mn-lt"/>
              </a:rPr>
              <a:t>BIRMM SI Traceable Temperature Source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A04FDA-4C6D-4E1E-8691-B38C5A42DA4B}"/>
              </a:ext>
            </a:extLst>
          </p:cNvPr>
          <p:cNvSpPr/>
          <p:nvPr/>
        </p:nvSpPr>
        <p:spPr>
          <a:xfrm>
            <a:off x="2935192" y="5981578"/>
            <a:ext cx="41232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chemeClr val="tx1"/>
                </a:solidFill>
              </a:rPr>
              <a:t>FY-3D MWTS-II improvements due to calibration target smoothing algorithm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31D7A7D-41D2-4790-BA92-358A6B063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1515" y="2720957"/>
            <a:ext cx="1268548" cy="12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A75432-4612-4FB1-AD9C-6144A9F1CA6F}"/>
              </a:ext>
            </a:extLst>
          </p:cNvPr>
          <p:cNvSpPr txBox="1"/>
          <p:nvPr/>
        </p:nvSpPr>
        <p:spPr>
          <a:xfrm>
            <a:off x="6705611" y="3997552"/>
            <a:ext cx="2266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err="1">
                <a:solidFill>
                  <a:schemeClr val="tx1"/>
                </a:solidFill>
                <a:latin typeface="+mn-lt"/>
              </a:rPr>
              <a:t>WindRAD</a:t>
            </a:r>
            <a:r>
              <a:rPr lang="en-US" sz="1000" b="0" dirty="0">
                <a:solidFill>
                  <a:schemeClr val="tx1"/>
                </a:solidFill>
                <a:latin typeface="+mn-lt"/>
              </a:rPr>
              <a:t> wind field.</a:t>
            </a:r>
          </a:p>
        </p:txBody>
      </p:sp>
    </p:spTree>
    <p:extLst>
      <p:ext uri="{BB962C8B-B14F-4D97-AF65-F5344CB8AC3E}">
        <p14:creationId xmlns:p14="http://schemas.microsoft.com/office/powerpoint/2010/main" val="363382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8553-D2FA-450F-9E77-8ACAE73C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74638"/>
            <a:ext cx="5829300" cy="11430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Annual Meeting Breakout Session Synopsis and Key Take-aways (2 of 5)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B1F9-A41F-401D-96AD-6B7474FC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3" y="1199767"/>
            <a:ext cx="5143500" cy="2022756"/>
          </a:xfrm>
        </p:spPr>
        <p:txBody>
          <a:bodyPr/>
          <a:lstStyle/>
          <a:p>
            <a:r>
              <a:rPr lang="en-US" sz="2400" dirty="0"/>
              <a:t>Technical Exchanges</a:t>
            </a:r>
          </a:p>
          <a:p>
            <a:pPr lvl="1"/>
            <a:r>
              <a:rPr lang="en-US" sz="1800" dirty="0"/>
              <a:t>Atmospheric humidity and temperature sounding from the CubeSat TROPICS mission (Univ. MD)</a:t>
            </a:r>
          </a:p>
          <a:p>
            <a:pPr lvl="1"/>
            <a:r>
              <a:rPr lang="en-US" sz="1800" dirty="0"/>
              <a:t>NOAA-21 ATMS Performance Report (NOAA)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9EFD8-3028-4979-BF86-3616A972E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525BDB-6D03-43CD-963A-8F94C2BA0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134591"/>
              </p:ext>
            </p:extLst>
          </p:nvPr>
        </p:nvGraphicFramePr>
        <p:xfrm>
          <a:off x="1066800" y="4062142"/>
          <a:ext cx="7239000" cy="1831977"/>
        </p:xfrm>
        <a:graphic>
          <a:graphicData uri="http://schemas.openxmlformats.org/drawingml/2006/table">
            <a:tbl>
              <a:tblPr/>
              <a:tblGrid>
                <a:gridCol w="1636644">
                  <a:extLst>
                    <a:ext uri="{9D8B030D-6E8A-4147-A177-3AD203B41FA5}">
                      <a16:colId xmlns:a16="http://schemas.microsoft.com/office/drawing/2014/main" val="1220587829"/>
                    </a:ext>
                  </a:extLst>
                </a:gridCol>
                <a:gridCol w="933726">
                  <a:extLst>
                    <a:ext uri="{9D8B030D-6E8A-4147-A177-3AD203B41FA5}">
                      <a16:colId xmlns:a16="http://schemas.microsoft.com/office/drawing/2014/main" val="4264132737"/>
                    </a:ext>
                  </a:extLst>
                </a:gridCol>
                <a:gridCol w="933726">
                  <a:extLst>
                    <a:ext uri="{9D8B030D-6E8A-4147-A177-3AD203B41FA5}">
                      <a16:colId xmlns:a16="http://schemas.microsoft.com/office/drawing/2014/main" val="3089657820"/>
                    </a:ext>
                  </a:extLst>
                </a:gridCol>
                <a:gridCol w="933726">
                  <a:extLst>
                    <a:ext uri="{9D8B030D-6E8A-4147-A177-3AD203B41FA5}">
                      <a16:colId xmlns:a16="http://schemas.microsoft.com/office/drawing/2014/main" val="2315581952"/>
                    </a:ext>
                  </a:extLst>
                </a:gridCol>
                <a:gridCol w="933726">
                  <a:extLst>
                    <a:ext uri="{9D8B030D-6E8A-4147-A177-3AD203B41FA5}">
                      <a16:colId xmlns:a16="http://schemas.microsoft.com/office/drawing/2014/main" val="3152230727"/>
                    </a:ext>
                  </a:extLst>
                </a:gridCol>
                <a:gridCol w="933726">
                  <a:extLst>
                    <a:ext uri="{9D8B030D-6E8A-4147-A177-3AD203B41FA5}">
                      <a16:colId xmlns:a16="http://schemas.microsoft.com/office/drawing/2014/main" val="3466248516"/>
                    </a:ext>
                  </a:extLst>
                </a:gridCol>
                <a:gridCol w="933726">
                  <a:extLst>
                    <a:ext uri="{9D8B030D-6E8A-4147-A177-3AD203B41FA5}">
                      <a16:colId xmlns:a16="http://schemas.microsoft.com/office/drawing/2014/main" val="3638777424"/>
                    </a:ext>
                  </a:extLst>
                </a:gridCol>
              </a:tblGrid>
              <a:tr h="361941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Experiments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Vapor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TPW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53170"/>
                  </a:ext>
                </a:extLst>
              </a:tr>
              <a:tr h="367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9443"/>
                  </a:ext>
                </a:extLst>
              </a:tr>
              <a:tr h="36750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TROPICS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4.96</a:t>
                      </a:r>
                      <a:endParaRPr lang="en-US" sz="1600" dirty="0">
                        <a:effectLst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  <a:endParaRPr lang="en-US" sz="1600" dirty="0">
                        <a:effectLst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13367"/>
                  </a:ext>
                </a:extLst>
              </a:tr>
              <a:tr h="36750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N20 ATMS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2.95</a:t>
                      </a:r>
                      <a:endParaRPr lang="en-US" sz="1600" dirty="0">
                        <a:effectLst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</a:t>
                      </a:r>
                      <a:endParaRPr lang="en-US" sz="1600" dirty="0">
                        <a:effectLst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56898"/>
                  </a:ext>
                </a:extLst>
              </a:tr>
              <a:tr h="36750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ATMS Subset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3.62</a:t>
                      </a:r>
                      <a:endParaRPr lang="en-US" sz="1600" dirty="0">
                        <a:effectLst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</a:t>
                      </a:r>
                      <a:endParaRPr lang="en-US" sz="1600" dirty="0">
                        <a:effectLst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39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10CA11D-D71E-4D74-B33B-3A46BA5938A7}"/>
              </a:ext>
            </a:extLst>
          </p:cNvPr>
          <p:cNvSpPr/>
          <p:nvPr/>
        </p:nvSpPr>
        <p:spPr>
          <a:xfrm>
            <a:off x="3606558" y="5996752"/>
            <a:ext cx="24785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  <a:latin typeface="+mn-lt"/>
              </a:rPr>
              <a:t>TROPICS and ATMS Retrieval Statistics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92985B-1DB1-4420-A4EB-0BAD2FBE0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097" y="1390599"/>
            <a:ext cx="3752819" cy="22178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069048-A2FF-47D8-8CDD-F15047204B83}"/>
              </a:ext>
            </a:extLst>
          </p:cNvPr>
          <p:cNvSpPr/>
          <p:nvPr/>
        </p:nvSpPr>
        <p:spPr>
          <a:xfrm>
            <a:off x="6543076" y="3662997"/>
            <a:ext cx="21082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NOAA-21 ATMS First Light Image</a:t>
            </a:r>
            <a:endParaRPr lang="en-US" sz="1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94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8553-D2FA-450F-9E77-8ACAE73C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74638"/>
            <a:ext cx="5829300" cy="11430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Annual Meeting Breakout Session Synopsis and Key Take-aways (3 of 5)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B1F9-A41F-401D-96AD-6B7474FC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5143500" cy="1295400"/>
          </a:xfrm>
        </p:spPr>
        <p:txBody>
          <a:bodyPr/>
          <a:lstStyle/>
          <a:p>
            <a:r>
              <a:rPr lang="en-US" sz="2400" dirty="0"/>
              <a:t>Technical Exchanges</a:t>
            </a:r>
          </a:p>
          <a:p>
            <a:pPr lvl="1"/>
            <a:r>
              <a:rPr lang="en-US" sz="1800" dirty="0"/>
              <a:t>TROPICS lunar data processing (MIT-LL)</a:t>
            </a:r>
          </a:p>
          <a:p>
            <a:pPr lvl="1"/>
            <a:r>
              <a:rPr lang="en-US" sz="1800" dirty="0"/>
              <a:t>ESA microwave activities (ESA)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9EFD8-3028-4979-BF86-3616A972E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13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2E34D-49C1-4598-B4E0-87DF87C8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752600"/>
            <a:ext cx="3598582" cy="2697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D28BE2-A972-4BA9-BC3E-208F9DF920FC}"/>
              </a:ext>
            </a:extLst>
          </p:cNvPr>
          <p:cNvSpPr txBox="1"/>
          <p:nvPr/>
        </p:nvSpPr>
        <p:spPr>
          <a:xfrm>
            <a:off x="7080436" y="4327798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chemeClr val="tx1"/>
                </a:solidFill>
                <a:latin typeface="+mn-lt"/>
              </a:rPr>
              <a:t>Example TROPICS Lunar intrusion impact through the cold space 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4F7F29-109E-4772-8997-D7BFCDDC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52" y="2667000"/>
            <a:ext cx="4800600" cy="32740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53C620-7FC6-49F7-A4F7-2D363BDA69FD}"/>
              </a:ext>
            </a:extLst>
          </p:cNvPr>
          <p:cNvSpPr txBox="1"/>
          <p:nvPr/>
        </p:nvSpPr>
        <p:spPr>
          <a:xfrm>
            <a:off x="990600" y="5909749"/>
            <a:ext cx="3365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chemeClr val="tx1"/>
                </a:solidFill>
                <a:latin typeface="+mn-lt"/>
              </a:rPr>
              <a:t>SMOS Brightness Temperature Performance (Ocean)</a:t>
            </a:r>
          </a:p>
        </p:txBody>
      </p:sp>
    </p:spTree>
    <p:extLst>
      <p:ext uri="{BB962C8B-B14F-4D97-AF65-F5344CB8AC3E}">
        <p14:creationId xmlns:p14="http://schemas.microsoft.com/office/powerpoint/2010/main" val="191429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8553-D2FA-450F-9E77-8ACAE73C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74638"/>
            <a:ext cx="5829300" cy="11430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Annual Meeting Breakout Session Synopsis and Key Take-aways (4 of 5)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B1F9-A41F-401D-96AD-6B7474FC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33" y="1288610"/>
            <a:ext cx="9188450" cy="4883589"/>
          </a:xfrm>
        </p:spPr>
        <p:txBody>
          <a:bodyPr/>
          <a:lstStyle/>
          <a:p>
            <a:r>
              <a:rPr lang="en-US" sz="2400" dirty="0"/>
              <a:t>Discussion on the Creation of GSICS Products by the MW Subgroup</a:t>
            </a:r>
          </a:p>
          <a:p>
            <a:pPr lvl="1"/>
            <a:r>
              <a:rPr lang="en-US" sz="2000" dirty="0"/>
              <a:t>The subgroup clarified that without a rigorous method to diagnose MW sensor uncertainties that it is impossible to carefully choose reference sensors and generate any products that stem from needing established reference sensors.</a:t>
            </a:r>
          </a:p>
          <a:p>
            <a:pPr lvl="1"/>
            <a:r>
              <a:rPr lang="en-US" sz="2000" dirty="0"/>
              <a:t>The path-forward towards creating GSICS products for the MW spectrum lies in</a:t>
            </a:r>
          </a:p>
          <a:p>
            <a:pPr lvl="2"/>
            <a:r>
              <a:rPr lang="en-US" sz="1800" dirty="0"/>
              <a:t>Establishing a common terminology by which we can communicate about MW sensor calibration/validation and its evaluation</a:t>
            </a:r>
          </a:p>
          <a:p>
            <a:pPr lvl="2"/>
            <a:r>
              <a:rPr lang="en-US" sz="1800" dirty="0"/>
              <a:t>Adopting an uncertainty framework by which all MW sensors can be characterized</a:t>
            </a:r>
          </a:p>
          <a:p>
            <a:pPr lvl="2"/>
            <a:r>
              <a:rPr lang="en-US" sz="1800" dirty="0"/>
              <a:t>Adopting and/or developing methods to quantify and characterize MW sensor uncertainty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9EFD8-3028-4979-BF86-3616A972E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14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58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8553-D2FA-450F-9E77-8ACAE73C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74638"/>
            <a:ext cx="5829300" cy="11430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Annual Meeting Breakout Session Synopsis and Key Take-aways (5 of 5)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B1F9-A41F-401D-96AD-6B7474FC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33" y="1288610"/>
            <a:ext cx="9188450" cy="4883589"/>
          </a:xfrm>
        </p:spPr>
        <p:txBody>
          <a:bodyPr/>
          <a:lstStyle/>
          <a:p>
            <a:r>
              <a:rPr lang="en-US" sz="2400" dirty="0"/>
              <a:t>Discussion on the Creation of GSICS Products by the MW Subgroup (Continued)</a:t>
            </a:r>
          </a:p>
          <a:p>
            <a:pPr lvl="1"/>
            <a:r>
              <a:rPr lang="en-US" sz="1800" dirty="0"/>
              <a:t>Steps identified to work together towards generation of GSICS products:</a:t>
            </a:r>
          </a:p>
          <a:p>
            <a:pPr lvl="2"/>
            <a:r>
              <a:rPr lang="en-US" sz="1600" dirty="0"/>
              <a:t>Develop uncertainty analysis of existing instruments</a:t>
            </a:r>
          </a:p>
          <a:p>
            <a:pPr lvl="2"/>
            <a:r>
              <a:rPr lang="en-US" sz="1600" dirty="0"/>
              <a:t>Develop uncertainty analysis of inter-comparison algorithms</a:t>
            </a:r>
          </a:p>
          <a:p>
            <a:pPr lvl="2"/>
            <a:r>
              <a:rPr lang="en-US" sz="1600" dirty="0"/>
              <a:t>Consider potential for generating GSICS corrections - based on examples of current GSICS products</a:t>
            </a:r>
          </a:p>
          <a:p>
            <a:pPr lvl="1"/>
            <a:r>
              <a:rPr lang="en-US" sz="1800" dirty="0"/>
              <a:t>Initial actions designed to expose the subgroup to existing works that use formalize uncertainty analysis as basis for satellite instrument inter-calibration </a:t>
            </a:r>
          </a:p>
          <a:p>
            <a:pPr lvl="2"/>
            <a:r>
              <a:rPr lang="en-US" sz="1600" dirty="0"/>
              <a:t>Ed Kim (NASA) to invite GPM XCAL to present inter-calibration algorithms to GSICS at web meeting</a:t>
            </a:r>
          </a:p>
          <a:p>
            <a:pPr lvl="2"/>
            <a:r>
              <a:rPr lang="en-US" sz="1600" dirty="0"/>
              <a:t>Martin </a:t>
            </a:r>
            <a:r>
              <a:rPr lang="en-US" sz="1600" dirty="0" err="1"/>
              <a:t>Burgdorf</a:t>
            </a:r>
            <a:r>
              <a:rPr lang="en-US" sz="1600" dirty="0"/>
              <a:t> to invite </a:t>
            </a:r>
            <a:r>
              <a:rPr lang="en-US" sz="1600" dirty="0" err="1"/>
              <a:t>Imke</a:t>
            </a:r>
            <a:r>
              <a:rPr lang="en-US" sz="1600" dirty="0"/>
              <a:t> Hans (now </a:t>
            </a:r>
            <a:r>
              <a:rPr lang="en-US" sz="1600" dirty="0" err="1"/>
              <a:t>Imke</a:t>
            </a:r>
            <a:r>
              <a:rPr lang="en-US" sz="1600" dirty="0"/>
              <a:t> </a:t>
            </a:r>
            <a:r>
              <a:rPr lang="en-US" sz="1600" dirty="0" err="1"/>
              <a:t>Krizek</a:t>
            </a:r>
            <a:r>
              <a:rPr lang="en-US" sz="1600" dirty="0"/>
              <a:t> and at EUMETSAT) to present uncertainty tree developed for microwave sounders within FIDUCEO</a:t>
            </a:r>
          </a:p>
          <a:p>
            <a:pPr lvl="2"/>
            <a:r>
              <a:rPr lang="en-US" sz="1600" kern="1200" dirty="0">
                <a:solidFill>
                  <a:schemeClr val="dk1"/>
                </a:solidFill>
              </a:rPr>
              <a:t>Tim </a:t>
            </a:r>
            <a:r>
              <a:rPr lang="en-US" sz="1600" kern="1200" dirty="0" err="1">
                <a:solidFill>
                  <a:schemeClr val="dk1"/>
                </a:solidFill>
              </a:rPr>
              <a:t>Hewison</a:t>
            </a:r>
            <a:r>
              <a:rPr lang="en-US" sz="1600" kern="1200" dirty="0">
                <a:solidFill>
                  <a:schemeClr val="dk1"/>
                </a:solidFill>
              </a:rPr>
              <a:t> (EUMETSAT) to brief MWSG on experience in developing GSICS products for IR channels of GEO imagers – and uncertainty analysis</a:t>
            </a:r>
            <a:endParaRPr lang="en-US" altLang="zh-CN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9EFD8-3028-4979-BF86-3616A972E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514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en-US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16</a:t>
            </a:fld>
            <a:endParaRPr lang="en-US" altLang="en-US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ctrTitle" idx="4294967295"/>
          </p:nvPr>
        </p:nvSpPr>
        <p:spPr>
          <a:xfrm>
            <a:off x="1073150" y="1857376"/>
            <a:ext cx="8420100" cy="301942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  <a:t>MW Subgroup:</a:t>
            </a:r>
            <a:b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  <a:t>2023 Planned Activities, and Past Open &amp; Potential Future Actions</a:t>
            </a:r>
            <a:br>
              <a:rPr lang="en-US" altLang="zh-CN" dirty="0">
                <a:ea typeface="宋体" panose="02010600030101010101" pitchFamily="2" charset="-122"/>
              </a:rPr>
            </a:b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352800" y="122237"/>
            <a:ext cx="5734050" cy="868363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MW Subgroup Planned Activities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9261475" cy="4953000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</a:rPr>
              <a:t>Meetings 2023 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Web Meetings : At least bi-monthly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Workshop (2-3 days) : January 2024 (Based on interest</a:t>
            </a:r>
          </a:p>
          <a:p>
            <a:pPr eaLnBrk="1" hangingPunct="1"/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</a:rPr>
              <a:t>Possible Collaborative Activities (Within MW Subgroup or with other groups)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Development of a MW sensor calibration/validation working glossary of terms.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Investigate and adopt a MW sensor uncertainty tree that can be used as a structure to evaluate sensor performance and dominate sensor anomalies 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Share and/or develop methods or best practices to characterize MW sensor uncertainties.</a:t>
            </a:r>
          </a:p>
          <a:p>
            <a:pPr eaLnBrk="1" hangingPunct="1"/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</a:rPr>
              <a:t>Possible Deliverables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GSICS MW Subgroup glossary of </a:t>
            </a:r>
            <a:r>
              <a:rPr lang="en-US" altLang="zh-CN" sz="1600" dirty="0" err="1">
                <a:ea typeface="宋体" panose="02010600030101010101" pitchFamily="2" charset="-122"/>
              </a:rPr>
              <a:t>cal</a:t>
            </a:r>
            <a:r>
              <a:rPr lang="en-US" altLang="zh-CN" sz="1600" dirty="0">
                <a:ea typeface="宋体" panose="02010600030101010101" pitchFamily="2" charset="-122"/>
              </a:rPr>
              <a:t>/</a:t>
            </a:r>
            <a:r>
              <a:rPr lang="en-US" altLang="zh-CN" sz="1600" dirty="0" err="1">
                <a:ea typeface="宋体" panose="02010600030101010101" pitchFamily="2" charset="-122"/>
              </a:rPr>
              <a:t>val</a:t>
            </a:r>
            <a:r>
              <a:rPr lang="en-US" altLang="zh-CN" sz="1600" dirty="0">
                <a:ea typeface="宋体" panose="02010600030101010101" pitchFamily="2" charset="-122"/>
              </a:rPr>
              <a:t> terminology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MW sensor uncertainty tree framework and a process by which it is populated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MW sensor uncertainty characterization methods and a process by which they are shared</a:t>
            </a:r>
          </a:p>
          <a:p>
            <a:pPr eaLnBrk="1" hangingPunct="1"/>
            <a:endParaRPr lang="en-US" altLang="zh-CN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zh-CN" dirty="0">
              <a:ea typeface="宋体" panose="02010600030101010101" pitchFamily="2" charset="-122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17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819400" y="30532"/>
            <a:ext cx="6264275" cy="709612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3600" dirty="0">
                <a:solidFill>
                  <a:srgbClr val="0000FF"/>
                </a:solidFill>
                <a:ea typeface="宋体" panose="02010600030101010101" pitchFamily="2" charset="-122"/>
              </a:rPr>
              <a:t>Open Action Items (1 of 3)</a:t>
            </a:r>
            <a:endParaRPr lang="en-US" altLang="zh-CN" sz="3600" i="1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699" name="Slide Number Placeholder 2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18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4175"/>
              </p:ext>
            </p:extLst>
          </p:nvPr>
        </p:nvGraphicFramePr>
        <p:xfrm>
          <a:off x="130995" y="1066800"/>
          <a:ext cx="9685106" cy="532891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6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7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567">
                <a:tc>
                  <a:txBody>
                    <a:bodyPr/>
                    <a:lstStyle/>
                    <a:p>
                      <a:r>
                        <a:rPr lang="en-US" sz="1800" dirty="0"/>
                        <a:t>Action Item: </a:t>
                      </a:r>
                      <a:r>
                        <a:rPr lang="en-US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A.GMW.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Status</a:t>
                      </a: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901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20210121.3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Paul </a:t>
                      </a:r>
                      <a:r>
                        <a:rPr lang="en-US" sz="1400" dirty="0" err="1"/>
                        <a:t>Poli</a:t>
                      </a:r>
                      <a:r>
                        <a:rPr lang="en-US" sz="1400" dirty="0"/>
                        <a:t> would like information about SSMT2. May have SSMT2 information in desk at NASA. Paul to send a reminder email to Ed to look for it. (Ed Kim)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 </a:t>
                      </a:r>
                    </a:p>
                    <a:p>
                      <a:pPr algn="l" rtl="0" fontAlgn="b"/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b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 FEB 2023)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 looked for the SSMT info in his office and could not find any.</a:t>
                      </a:r>
                    </a:p>
                  </a:txBody>
                  <a:tcPr marL="19050" marR="19050" marT="12699" marB="12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20210121.5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All Subgroup Members working on FCDRs please provide input about using FCDRs as a community reference to </a:t>
                      </a:r>
                      <a:r>
                        <a:rPr lang="en-US" sz="1400" dirty="0" err="1"/>
                        <a:t>Manik</a:t>
                      </a:r>
                      <a:r>
                        <a:rPr lang="en-US" sz="1400" dirty="0"/>
                        <a:t>. (</a:t>
                      </a:r>
                      <a:r>
                        <a:rPr lang="en-US" sz="1400" dirty="0" err="1"/>
                        <a:t>Manik</a:t>
                      </a:r>
                      <a:r>
                        <a:rPr lang="en-US" sz="1400" dirty="0"/>
                        <a:t> Bali)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(22 FEB 2023)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received, but it needs to be published.</a:t>
                      </a:r>
                    </a:p>
                  </a:txBody>
                  <a:tcPr marL="19050" marR="1905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20210330.2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Consider the GRWG desire that the Microwave Subgroup focus on 1) the development of MW GSICS standard products – e.g., O-B and SNO for the microwave sounders, GNSS-RO and microwave imagers, and 2) in the near future the definition of  reference instruments and sharing of SNO common codes.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Actionee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not designated)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(2021)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 for Microwave Spectral Response Function (SRF). CMA FY-3E related information, such as SRF, is not currently available to all users. Some users that apply to gain access can acquire some sample applications.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(2022)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 methods to determine RTM-simulated Tb uncertainties for O-B Ta/Tb bias method.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March 2023)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subgroup has clarified that without a rigorous method to diagnose MW sensor uncertainties, that it is impossible to carefully choose reference sensors and generate any products that stem from needing established reference sensors.</a:t>
                      </a:r>
                    </a:p>
                  </a:txBody>
                  <a:tcPr marL="19050" marR="1905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701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54375" y="255640"/>
            <a:ext cx="6264275" cy="709612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3600" dirty="0">
                <a:solidFill>
                  <a:srgbClr val="0000FF"/>
                </a:solidFill>
                <a:ea typeface="宋体" panose="02010600030101010101" pitchFamily="2" charset="-122"/>
              </a:rPr>
              <a:t>Open Action Items (2 of 3)</a:t>
            </a:r>
            <a:endParaRPr lang="en-US" altLang="zh-CN" sz="3600" i="1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699" name="Slide Number Placeholder 2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19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636222"/>
              </p:ext>
            </p:extLst>
          </p:nvPr>
        </p:nvGraphicFramePr>
        <p:xfrm>
          <a:off x="228600" y="1295400"/>
          <a:ext cx="9448800" cy="432814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53">
                <a:tc>
                  <a:txBody>
                    <a:bodyPr/>
                    <a:lstStyle/>
                    <a:p>
                      <a:r>
                        <a:rPr lang="en-US" sz="1800" dirty="0"/>
                        <a:t>Action Item: </a:t>
                      </a:r>
                      <a:r>
                        <a:rPr lang="en-US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A.GMW.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Status</a:t>
                      </a: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20220317</a:t>
                      </a:r>
                      <a:r>
                        <a:rPr lang="en-US" altLang="zh-CN" sz="1400" b="1" i="1" dirty="0"/>
                        <a:t>.1</a:t>
                      </a:r>
                      <a:endParaRPr lang="en-US" sz="1400" b="1" i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Share the lunar disc-average brightness temperature data base for the microwave frequency range between 23 and 183 GHz (Yang and </a:t>
                      </a:r>
                      <a:r>
                        <a:rPr lang="en-US" sz="1400" dirty="0" err="1"/>
                        <a:t>Burgdorf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 </a:t>
                      </a:r>
                    </a:p>
                    <a:p>
                      <a:pPr algn="l" rtl="0" fontAlgn="b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 JAN 2023) 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dataset and the calibrated RTM model can be accessed by requirement from </a:t>
                      </a:r>
                      <a:r>
                        <a:rPr lang="en-US" altLang="zh-CN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Github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https://github.com/Tigeryang007/</a:t>
                      </a:r>
                    </a:p>
                    <a:p>
                      <a:pPr algn="l" rtl="0" fontAlgn="b"/>
                      <a:r>
                        <a:rPr lang="en-US" altLang="zh-CN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RTMlunar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contact info: 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huyang@umd.edu</a:t>
                      </a:r>
                      <a:endParaRPr lang="en-US" altLang="zh-CN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699" marB="12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20220317.2</a:t>
                      </a:r>
                      <a:endParaRPr lang="en-US" sz="1400" b="1" i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Determine the feasibility of using MW FCDRs as GSICS Products (Iacovazzi and John)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 MAR 2022) 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FCDR is not considered a calibration method, and there are currently no plans to create a GSICS FCDR development algorithm.</a:t>
                      </a:r>
                    </a:p>
                  </a:txBody>
                  <a:tcPr marL="19050" marR="19050" marT="12699" marB="12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20220317.3</a:t>
                      </a:r>
                      <a:endParaRPr lang="en-US" sz="1400" b="1" i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aseline="0" dirty="0"/>
                        <a:t>Obtain the lunar data acquire from TROPICS from MIT. (Yang)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</a:p>
                    <a:p>
                      <a:pPr algn="ctr" rtl="0" fontAlgn="b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(22 Feb 2023)  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Tiger Yang is working with a graduate students from MIT/LL from Bill Blackwell’s team on processing the lunar data  they collected from TROPICS. Tiger provided the calibrated lunar RTM model (presented in January workshop) software package for their studies.</a:t>
                      </a:r>
                    </a:p>
                    <a:p>
                      <a:pPr algn="ctr" rtl="0" fontAlgn="b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March 2023) 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Tiger Yang recommends to keep the action open until the data are made available by MIT/LL.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5829300" cy="792162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ea typeface="宋体" panose="02010600030101010101" pitchFamily="2" charset="-122"/>
              </a:rPr>
              <a:t>Outline</a:t>
            </a:r>
            <a:endParaRPr lang="zh-CN" altLang="en-US" sz="32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2743199"/>
          </a:xfrm>
        </p:spPr>
        <p:txBody>
          <a:bodyPr vert="horz" wrap="square" lIns="91440" tIns="45720" rIns="91440" bIns="45720" anchor="t"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zh-CN" sz="2800" dirty="0">
                <a:ea typeface="宋体" panose="02010600030101010101" pitchFamily="2" charset="-122"/>
              </a:rPr>
              <a:t>General Achievements and Progress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zh-CN" sz="2800" dirty="0">
                <a:ea typeface="宋体" panose="02010600030101010101" pitchFamily="2" charset="-122"/>
              </a:rPr>
              <a:t>Web Meeting Summaries and Highlights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zh-CN" sz="2800" dirty="0">
                <a:ea typeface="宋体" panose="02010600030101010101" pitchFamily="2" charset="-122"/>
              </a:rPr>
              <a:t>Actions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zh-CN" sz="2800" dirty="0">
                <a:ea typeface="宋体" panose="02010600030101010101" pitchFamily="2" charset="-122"/>
              </a:rPr>
              <a:t>Planned Activities </a:t>
            </a:r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2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54375" y="255640"/>
            <a:ext cx="6264275" cy="709612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3600" dirty="0">
                <a:solidFill>
                  <a:srgbClr val="0000FF"/>
                </a:solidFill>
                <a:ea typeface="宋体" panose="02010600030101010101" pitchFamily="2" charset="-122"/>
              </a:rPr>
              <a:t>Open Action Items (3 of 3)</a:t>
            </a:r>
            <a:endParaRPr lang="en-US" altLang="zh-CN" sz="3600" i="1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699" name="Slide Number Placeholder 2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20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7421834"/>
              </p:ext>
            </p:extLst>
          </p:nvPr>
        </p:nvGraphicFramePr>
        <p:xfrm>
          <a:off x="264160" y="1295400"/>
          <a:ext cx="9448800" cy="466342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53">
                <a:tc>
                  <a:txBody>
                    <a:bodyPr/>
                    <a:lstStyle/>
                    <a:p>
                      <a:r>
                        <a:rPr lang="en-US" sz="1800" dirty="0"/>
                        <a:t>Action Item: </a:t>
                      </a:r>
                      <a:r>
                        <a:rPr lang="en-US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A.GMW.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Status</a:t>
                      </a: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20220317</a:t>
                      </a:r>
                      <a:r>
                        <a:rPr lang="en-US" altLang="zh-CN" sz="1400" b="1" i="1" dirty="0"/>
                        <a:t>.4</a:t>
                      </a:r>
                      <a:endParaRPr lang="en-US" sz="1400" b="1" i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Perform O-B analysis on </a:t>
                      </a:r>
                      <a:r>
                        <a:rPr lang="en-US" sz="1400" dirty="0" err="1"/>
                        <a:t>SmallSat</a:t>
                      </a:r>
                      <a:r>
                        <a:rPr lang="en-US" sz="1400" dirty="0"/>
                        <a:t>/CubeSat data, such as TROPICS or TEMPEST-D. (NOAA)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 </a:t>
                      </a:r>
                    </a:p>
                    <a:p>
                      <a:pPr algn="l" rtl="0" fontAlgn="b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(23 FEB 2023) 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action is completed and the results for TROPICS has been published.</a:t>
                      </a:r>
                    </a:p>
                    <a:p>
                      <a:pPr algn="l" rtl="0" fontAlgn="b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Yang, </a:t>
                      </a:r>
                      <a:r>
                        <a:rPr lang="en-US" altLang="zh-CN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Xun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Y.-K. Lee, C. </a:t>
                      </a:r>
                      <a:r>
                        <a:rPr lang="en-US" altLang="zh-CN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Grassotti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K. Garrett, Q. Liu, W. Blackwell, R. V. Leslie, T. Greenwald, R. </a:t>
                      </a:r>
                      <a:r>
                        <a:rPr lang="en-US" altLang="zh-CN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Bennartz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S. Braun, 2023, Atmospheric humidity and temperature sounding from the CubeSat TROPICS mission: Early performance evaluation with </a:t>
                      </a:r>
                      <a:r>
                        <a:rPr lang="en-US" altLang="zh-CN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MiRS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Remote Sensing of Environment, 287, 113479, https://doi.org/10.1016/j.rse.2023.113479 .</a:t>
                      </a:r>
                      <a:endParaRPr lang="en-US" altLang="zh-CN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20220317.5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Obtain and share NWP results regarding the use of the MWTS-III from FY-3E. (CMA)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  <a:p>
                      <a:pPr algn="l"/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March 2023)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results were shared at the GSICS MW Subgroup Breakout Session at the GSICS Annual Meeting in the presentation entitled “Calibration improvement of MWTS on FY-3D and FY-3E”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708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54375" y="255640"/>
            <a:ext cx="6264275" cy="709612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3600" dirty="0">
                <a:solidFill>
                  <a:srgbClr val="0000FF"/>
                </a:solidFill>
                <a:ea typeface="宋体" panose="02010600030101010101" pitchFamily="2" charset="-122"/>
              </a:rPr>
              <a:t>Potential Action Items 2023</a:t>
            </a:r>
            <a:endParaRPr lang="en-US" altLang="zh-CN" sz="3600" i="1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699" name="Slide Number Placeholder 2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21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5157108"/>
              </p:ext>
            </p:extLst>
          </p:nvPr>
        </p:nvGraphicFramePr>
        <p:xfrm>
          <a:off x="264160" y="1549496"/>
          <a:ext cx="9448800" cy="33527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6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53">
                <a:tc>
                  <a:txBody>
                    <a:bodyPr/>
                    <a:lstStyle/>
                    <a:p>
                      <a:r>
                        <a:rPr lang="en-US" sz="1800" dirty="0"/>
                        <a:t>Action Item: </a:t>
                      </a:r>
                      <a:r>
                        <a:rPr lang="en-US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A.GMW.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Status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/>
                        <a:t>20230302</a:t>
                      </a:r>
                      <a:r>
                        <a:rPr lang="en-US" altLang="zh-CN" sz="1800" b="1" i="1" dirty="0"/>
                        <a:t>.1</a:t>
                      </a:r>
                      <a:endParaRPr lang="en-US" sz="1800" b="1" i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Ed Kim (NASA) to invite GPM XCAL to present inter-calibration algorithms to GSICS at web meeting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 marL="19050" marR="19050" marT="12699" marB="126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20230302.2</a:t>
                      </a:r>
                      <a:endParaRPr lang="en-US" sz="1800" b="1" i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Martin </a:t>
                      </a:r>
                      <a:r>
                        <a:rPr lang="en-US" altLang="zh-CN" sz="1400" dirty="0" err="1"/>
                        <a:t>Burgdorf</a:t>
                      </a:r>
                      <a:r>
                        <a:rPr lang="en-US" altLang="zh-CN" sz="1400" dirty="0"/>
                        <a:t> to invite </a:t>
                      </a:r>
                      <a:r>
                        <a:rPr lang="en-US" altLang="zh-CN" sz="1400" dirty="0" err="1"/>
                        <a:t>Imke</a:t>
                      </a:r>
                      <a:r>
                        <a:rPr lang="en-US" altLang="zh-CN" sz="1400" dirty="0"/>
                        <a:t> Hans (now </a:t>
                      </a:r>
                      <a:r>
                        <a:rPr lang="en-US" altLang="zh-CN" sz="1400" dirty="0" err="1"/>
                        <a:t>Imke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dirty="0" err="1"/>
                        <a:t>Krizek</a:t>
                      </a:r>
                      <a:r>
                        <a:rPr lang="en-US" altLang="zh-CN" sz="1400" dirty="0"/>
                        <a:t> and at EUMETSAT) to present uncertainty tree developed for microwave sounders within FIDUCEO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 marL="19050" marR="19050" marT="12699" marB="126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20230302.3</a:t>
                      </a:r>
                      <a:endParaRPr lang="en-US" sz="1800" b="1" i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Hewison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(EUMETSAT) to brief MWSG on experience in developing GSICS products for IR channels of GEO imagers – and uncertainty analysis</a:t>
                      </a:r>
                      <a:endParaRPr lang="en-US" altLang="zh-CN" sz="1400" baseline="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/>
                        <a:t>20230302</a:t>
                      </a:r>
                      <a:r>
                        <a:rPr lang="en-US" altLang="zh-CN" sz="1800" b="1" i="1" dirty="0"/>
                        <a:t>.4</a:t>
                      </a:r>
                      <a:endParaRPr lang="en-US" sz="1800" b="1" i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Siena Iacovazzi to send “Call for GSICS MW Subgroup Chair/Co-chairs” to the subgroup members.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  <a:p>
                      <a:pPr algn="l" rtl="0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March 2023) Announcement written and distributed.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05000" y="2603500"/>
            <a:ext cx="4572000" cy="9017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  <a:t>Back Up Slides</a:t>
            </a:r>
            <a:endParaRPr lang="en-GB" altLang="en-US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B278AA-C574-4BDE-8F85-02B156D5D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22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3505200" y="0"/>
            <a:ext cx="5905500" cy="11430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3200" dirty="0">
                <a:ea typeface="宋体" panose="02010600030101010101" pitchFamily="2" charset="-122"/>
              </a:rPr>
              <a:t>  </a:t>
            </a:r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General Achievements and Progress (1 of 3)</a:t>
            </a:r>
            <a:endParaRPr lang="zh-CN" altLang="en-US" sz="28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3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152400" y="1295400"/>
            <a:ext cx="96012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200" b="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Microwave (MW) subgroup meetings</a:t>
            </a:r>
          </a:p>
          <a:p>
            <a:pPr lvl="1"/>
            <a:r>
              <a:rPr lang="en-US" altLang="zh-CN" sz="1800" b="0" kern="0" dirty="0">
                <a:latin typeface="Arial" panose="020B0604020202020204" pitchFamily="34" charset="0"/>
              </a:rPr>
              <a:t>18 Mar 2022 (Annual meeting)</a:t>
            </a:r>
          </a:p>
          <a:p>
            <a:pPr lvl="1"/>
            <a:r>
              <a:rPr lang="en-GB" altLang="en-US" sz="1800" b="0" kern="0" dirty="0">
                <a:latin typeface="Arial" panose="020B0604020202020204" pitchFamily="34" charset="0"/>
              </a:rPr>
              <a:t>24-25 Jan 2023 (Team </a:t>
            </a:r>
            <a:r>
              <a:rPr lang="en-US" altLang="zh-CN" sz="1800" b="0" kern="0" dirty="0">
                <a:latin typeface="Arial" panose="020B0604020202020204" pitchFamily="34" charset="0"/>
              </a:rPr>
              <a:t>meeting</a:t>
            </a:r>
            <a:r>
              <a:rPr lang="en-GB" altLang="en-US" sz="1800" b="0" kern="0" dirty="0"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en-GB" altLang="en-US" sz="1800" b="0" kern="0" dirty="0">
                <a:latin typeface="Arial" panose="020B0604020202020204" pitchFamily="34" charset="0"/>
              </a:rPr>
              <a:t>2 Mar 2023 (Annual Meeting Breakout Session)</a:t>
            </a:r>
          </a:p>
          <a:p>
            <a:r>
              <a:rPr lang="en-US" altLang="zh-CN" sz="2200" b="0" kern="0" dirty="0">
                <a:solidFill>
                  <a:srgbClr val="0000FF"/>
                </a:solidFill>
              </a:rPr>
              <a:t>Validation of new MW instrument constellation assets</a:t>
            </a:r>
          </a:p>
          <a:p>
            <a:pPr lvl="1"/>
            <a:r>
              <a:rPr lang="en-US" altLang="zh-CN" sz="1800" b="0" kern="0" dirty="0"/>
              <a:t>CMA FY-3E MWTS, MWHS, and </a:t>
            </a:r>
            <a:r>
              <a:rPr lang="en-US" altLang="zh-CN" sz="1800" b="0" kern="0" dirty="0" err="1"/>
              <a:t>WindRad</a:t>
            </a:r>
            <a:endParaRPr lang="en-US" altLang="zh-CN" sz="1800" b="0" kern="0" dirty="0"/>
          </a:p>
          <a:p>
            <a:pPr lvl="1"/>
            <a:r>
              <a:rPr lang="en-US" altLang="zh-CN" sz="1800" b="0" kern="0" dirty="0"/>
              <a:t>NOAA-21 ATMS</a:t>
            </a:r>
          </a:p>
          <a:p>
            <a:r>
              <a:rPr lang="en-GB" altLang="en-US" sz="2200" b="0" kern="0" dirty="0">
                <a:solidFill>
                  <a:srgbClr val="0000FF"/>
                </a:solidFill>
                <a:latin typeface="Arial" panose="020B0604020202020204" pitchFamily="34" charset="0"/>
              </a:rPr>
              <a:t>Calibration maintenance and sustainment of current MW instruments</a:t>
            </a:r>
          </a:p>
          <a:p>
            <a:pPr lvl="1"/>
            <a:r>
              <a:rPr lang="en-GB" altLang="en-US" sz="1800" b="0" kern="0" dirty="0">
                <a:latin typeface="Arial" panose="020B0604020202020204" pitchFamily="34" charset="0"/>
              </a:rPr>
              <a:t>Each operational and space agency continuously monitors their on-orbit MW sounder and/or imager calibration performance</a:t>
            </a:r>
          </a:p>
          <a:p>
            <a:pPr lvl="1"/>
            <a:r>
              <a:rPr lang="en-GB" altLang="en-US" sz="1800" b="0" kern="0" dirty="0">
                <a:latin typeface="Arial" panose="020B0604020202020204" pitchFamily="34" charset="0"/>
              </a:rPr>
              <a:t>ESA SMOS Mission</a:t>
            </a:r>
          </a:p>
          <a:p>
            <a:pPr lvl="2"/>
            <a:r>
              <a:rPr lang="en-US" altLang="zh-CN" sz="1600" b="0" kern="0" dirty="0"/>
              <a:t>SMOS – SMAP Brightness Temperature (Tb) inter-comparison continues to show good agreement between the two sensors</a:t>
            </a:r>
          </a:p>
          <a:p>
            <a:pPr lvl="2"/>
            <a:r>
              <a:rPr lang="en-US" altLang="zh-CN" sz="1600" b="0" kern="0" dirty="0"/>
              <a:t>DOMEX experiment (L-band radiometer in Antarctica) has continued with nominal operations.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3505200" y="0"/>
            <a:ext cx="5905500" cy="11430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3200" dirty="0">
                <a:ea typeface="宋体" panose="02010600030101010101" pitchFamily="2" charset="-122"/>
              </a:rPr>
              <a:t>  </a:t>
            </a:r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General Achievements and Progress (2 of 3)</a:t>
            </a:r>
            <a:endParaRPr lang="zh-CN" altLang="en-US" sz="28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4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298926" y="1066800"/>
            <a:ext cx="9488091" cy="5181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200" b="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Future MW instrument </a:t>
            </a:r>
            <a:r>
              <a:rPr lang="en-US" altLang="zh-CN" sz="2200" b="0" kern="0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cal</a:t>
            </a:r>
            <a:r>
              <a:rPr lang="en-US" altLang="zh-CN" sz="2200" b="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altLang="zh-CN" sz="2200" b="0" kern="0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val</a:t>
            </a:r>
            <a:r>
              <a:rPr lang="en-US" altLang="zh-CN" sz="2200" b="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preparation </a:t>
            </a:r>
          </a:p>
          <a:p>
            <a:pPr lvl="1"/>
            <a:r>
              <a:rPr lang="en-US" altLang="en-US" sz="1800" b="0" kern="0" dirty="0">
                <a:latin typeface="Arial" panose="020B0604020202020204" pitchFamily="34" charset="0"/>
              </a:rPr>
              <a:t>EUMETSAT</a:t>
            </a:r>
          </a:p>
          <a:p>
            <a:pPr lvl="2"/>
            <a:r>
              <a:rPr lang="en-US" altLang="en-US" sz="1400" b="0" kern="0" dirty="0">
                <a:latin typeface="Arial" panose="020B0604020202020204" pitchFamily="34" charset="0"/>
              </a:rPr>
              <a:t>SNO method planned to validate MWS radiances by inter-comparison with AMSU, MHS and ATMS and FY-3/MWTS/MWHS (dependent on LECT).</a:t>
            </a:r>
          </a:p>
          <a:p>
            <a:pPr lvl="2"/>
            <a:r>
              <a:rPr lang="en-US" altLang="en-US" sz="1400" b="0" kern="0" dirty="0">
                <a:latin typeface="Arial" panose="020B0604020202020204" pitchFamily="34" charset="0"/>
              </a:rPr>
              <a:t>NWP / Radiosonde / Radio Occultation + RTM methods will be key in MWI/ICI and MWS Cal/Val Plans during commissioning and operations. The methods will be extended to validate potential frequency shifts for MWS, and possibly to inter-calibration by double-differencing.</a:t>
            </a:r>
          </a:p>
          <a:p>
            <a:pPr lvl="2"/>
            <a:r>
              <a:rPr lang="en-US" altLang="en-US" sz="1400" b="0" kern="0" dirty="0">
                <a:latin typeface="Arial" panose="020B0604020202020204" pitchFamily="34" charset="0"/>
              </a:rPr>
              <a:t>Sterna draft EURD requires inter-calibration monitoring through mission life against a reference – such as another mission (e.g. EPS-SG MWS), vicarious targets or RO. Tandem flights could be beneficial.</a:t>
            </a:r>
          </a:p>
          <a:p>
            <a:pPr lvl="1"/>
            <a:r>
              <a:rPr lang="en-US" altLang="en-US" sz="1800" b="0" kern="0" dirty="0">
                <a:latin typeface="Arial" panose="020B0604020202020204" pitchFamily="34" charset="0"/>
              </a:rPr>
              <a:t>ESA </a:t>
            </a:r>
          </a:p>
          <a:p>
            <a:pPr lvl="2"/>
            <a:r>
              <a:rPr lang="en-US" altLang="en-US" sz="1400" b="0" kern="0" dirty="0" err="1">
                <a:latin typeface="Arial" panose="020B0604020202020204" pitchFamily="34" charset="0"/>
              </a:rPr>
              <a:t>TriHex</a:t>
            </a:r>
            <a:r>
              <a:rPr lang="en-US" altLang="en-US" sz="1400" b="0" kern="0" dirty="0">
                <a:latin typeface="Arial" panose="020B0604020202020204" pitchFamily="34" charset="0"/>
              </a:rPr>
              <a:t> mission concept developed (flight formation L-band  interferometer)</a:t>
            </a:r>
          </a:p>
          <a:p>
            <a:pPr lvl="2"/>
            <a:r>
              <a:rPr lang="en-US" altLang="en-US" sz="1400" b="0" kern="0" dirty="0">
                <a:latin typeface="Arial" panose="020B0604020202020204" pitchFamily="34" charset="0"/>
              </a:rPr>
              <a:t>CIMR mission (https://cimr.eu/) algorithm prototyping and product definitions have progressed well. </a:t>
            </a:r>
          </a:p>
          <a:p>
            <a:pPr lvl="1"/>
            <a:r>
              <a:rPr lang="en-US" altLang="en-US" sz="1800" b="0" kern="0" dirty="0">
                <a:latin typeface="Arial" panose="020B0604020202020204" pitchFamily="34" charset="0"/>
              </a:rPr>
              <a:t>CMA</a:t>
            </a:r>
          </a:p>
          <a:p>
            <a:pPr lvl="2"/>
            <a:r>
              <a:rPr lang="en-US" altLang="en-US" sz="1400" b="0" kern="0" dirty="0">
                <a:latin typeface="Arial" panose="020B0604020202020204" pitchFamily="34" charset="0"/>
              </a:rPr>
              <a:t>New MWRI (MWRI-II and MWRI-RM) were developed and will be launched soon onboard FY-3F (FY-3G).</a:t>
            </a:r>
          </a:p>
          <a:p>
            <a:pPr lvl="2"/>
            <a:r>
              <a:rPr lang="en-US" altLang="en-US" sz="1400" b="0" kern="0" dirty="0">
                <a:latin typeface="Arial" panose="020B0604020202020204" pitchFamily="34" charset="0"/>
              </a:rPr>
              <a:t>PMR (Precipitation Measurement Radar) has been completed and will be launched soon.</a:t>
            </a:r>
          </a:p>
          <a:p>
            <a:pPr lvl="2"/>
            <a:r>
              <a:rPr lang="en-US" altLang="en-US" sz="1400" b="0" kern="0" dirty="0">
                <a:latin typeface="Arial" panose="020B0604020202020204" pitchFamily="34" charset="0"/>
              </a:rPr>
              <a:t>Follow-on MWTS and MWHS will be launched onboard FY-3F.</a:t>
            </a:r>
          </a:p>
          <a:p>
            <a:pPr lvl="1"/>
            <a:r>
              <a:rPr lang="en-US" altLang="zh-CN" sz="1800" b="0" kern="0" dirty="0"/>
              <a:t>NOAA</a:t>
            </a:r>
          </a:p>
          <a:p>
            <a:pPr lvl="2"/>
            <a:r>
              <a:rPr lang="en-US" altLang="zh-CN" sz="1400" b="0" kern="0" dirty="0" err="1"/>
              <a:t>QuickSounder</a:t>
            </a:r>
            <a:r>
              <a:rPr lang="en-US" altLang="zh-CN" sz="1400" b="0" kern="0" dirty="0"/>
              <a:t>; Using TROPICS Pathfinder to explore the utility of small </a:t>
            </a:r>
            <a:r>
              <a:rPr lang="en-US" altLang="zh-CN" sz="1400" b="0" kern="0" dirty="0" err="1"/>
              <a:t>sats</a:t>
            </a:r>
            <a:r>
              <a:rPr lang="en-US" altLang="zh-CN" sz="1400" b="0" kern="0" dirty="0"/>
              <a:t> in their MW portfolio</a:t>
            </a:r>
            <a:endParaRPr lang="en-US" altLang="en-US" sz="1400" b="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0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3505200" y="0"/>
            <a:ext cx="5905500" cy="11430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3200" dirty="0">
                <a:ea typeface="宋体" panose="02010600030101010101" pitchFamily="2" charset="-122"/>
              </a:rPr>
              <a:t>  </a:t>
            </a:r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General Achievements and Progress (3 of 3)</a:t>
            </a:r>
            <a:endParaRPr lang="zh-CN" altLang="en-US" sz="28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5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298926" y="1143000"/>
            <a:ext cx="9488091" cy="541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200" b="0" kern="0" dirty="0">
                <a:solidFill>
                  <a:srgbClr val="0000FF"/>
                </a:solidFill>
              </a:rPr>
              <a:t>Innovations</a:t>
            </a:r>
          </a:p>
          <a:p>
            <a:pPr lvl="1"/>
            <a:r>
              <a:rPr lang="en-US" altLang="zh-CN" sz="1800" b="0" kern="0" dirty="0"/>
              <a:t>AI-based radiative transfer calculations proved to be 100 times faster for clear-sky, and 400-1,000 time faster than the CRTM, and achieved high accuracy</a:t>
            </a:r>
          </a:p>
          <a:p>
            <a:pPr lvl="1"/>
            <a:r>
              <a:rPr lang="en-US" altLang="zh-CN" sz="1800" b="0" kern="0" dirty="0"/>
              <a:t>Developing methods to quantify simulated MW Tb uncertainties</a:t>
            </a:r>
          </a:p>
          <a:p>
            <a:pPr lvl="1"/>
            <a:r>
              <a:rPr lang="en-US" altLang="zh-CN" sz="1800" b="0" kern="0" dirty="0"/>
              <a:t>JAXA AMSR-2 Product Updates - Sea Ice Motion Vector V1 in Mar. 2022; SST V4.1 in Jul. 2022; Improved Snow depth V3 &amp; Soil Moisture Content as research product in Sep. 2022; Precipitation V3 in Oct. 2022</a:t>
            </a:r>
          </a:p>
          <a:p>
            <a:pPr lvl="1"/>
            <a:r>
              <a:rPr lang="en-US" altLang="zh-CN" sz="1800" b="0" kern="0" dirty="0"/>
              <a:t>ESA SMOS - New version of L4 sea-ice product, L3 Freeze and Thaw soil state product delivered</a:t>
            </a:r>
          </a:p>
          <a:p>
            <a:pPr lvl="1"/>
            <a:r>
              <a:rPr lang="en-US" altLang="zh-CN" sz="1800" b="0" kern="0" dirty="0"/>
              <a:t>In Dec. 2021, JAXA and NASA started to release the DPR V07, corresponding to the Ka-band PR scan pattern change.</a:t>
            </a:r>
          </a:p>
          <a:p>
            <a:r>
              <a:rPr lang="en-US" altLang="zh-CN" sz="2200" b="0" kern="0" dirty="0">
                <a:solidFill>
                  <a:srgbClr val="0000FF"/>
                </a:solidFill>
              </a:rPr>
              <a:t>ESA RFI monitoring and reporting has continued (https://rfi.smos.eo.esa.int/)</a:t>
            </a:r>
          </a:p>
          <a:p>
            <a:r>
              <a:rPr lang="en-US" altLang="zh-CN" sz="2200" b="0" kern="0" dirty="0">
                <a:solidFill>
                  <a:srgbClr val="0000FF"/>
                </a:solidFill>
              </a:rPr>
              <a:t>MW Subgroup Wiki updated and expanded to include all meetings</a:t>
            </a:r>
          </a:p>
          <a:p>
            <a:pPr lvl="1"/>
            <a:endParaRPr lang="en-US" altLang="zh-CN" sz="1800" b="0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3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581400" y="138113"/>
            <a:ext cx="6226996" cy="8915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24-25 January 2023 </a:t>
            </a:r>
            <a:r>
              <a:rPr lang="en-GB" altLang="en-US" sz="2200" dirty="0">
                <a:solidFill>
                  <a:srgbClr val="0000FF"/>
                </a:solidFill>
              </a:rPr>
              <a:t>Meeting Highlights</a:t>
            </a: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: </a:t>
            </a:r>
            <a:br>
              <a:rPr lang="en-US" altLang="zh-CN" sz="2200" dirty="0"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Lunar MW RTM Model Cal</a:t>
            </a:r>
            <a:endParaRPr lang="en-GB" altLang="en-US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3926" y="1228397"/>
            <a:ext cx="4288534" cy="38472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tx1"/>
                </a:solidFill>
                <a:latin typeface="+mj-lt"/>
              </a:rPr>
              <a:t>Lunar MW RTM model developed by </a:t>
            </a:r>
            <a:r>
              <a:rPr lang="en-US" sz="1800" b="0" dirty="0" err="1">
                <a:solidFill>
                  <a:schemeClr val="tx1"/>
                </a:solidFill>
                <a:latin typeface="+mj-lt"/>
              </a:rPr>
              <a:t>Keihm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 was calibrated with NOAA 20 full moon scan observations*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tx1"/>
                </a:solidFill>
                <a:latin typeface="+mj-lt"/>
              </a:rPr>
              <a:t>A Moon disk-averaged Tb dataset has been generated from the calibrated lunar microwave RTM model at 13 frequencies ranging from 23 to 204 GHz for Moon phases from -180 to 180 with 1 deg resolution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tx1"/>
                </a:solidFill>
              </a:rPr>
              <a:t>The calibrated RTM model accuracy is largely improved and can be used for MW lunar calibration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436EB5-D17C-41D0-B3E1-7B6357580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6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501A86-19FD-4572-9212-0FA2A8B08C5E}"/>
              </a:ext>
            </a:extLst>
          </p:cNvPr>
          <p:cNvSpPr/>
          <p:nvPr/>
        </p:nvSpPr>
        <p:spPr>
          <a:xfrm>
            <a:off x="4953000" y="5876421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b="0" dirty="0">
                <a:solidFill>
                  <a:schemeClr val="tx1"/>
                </a:solidFill>
              </a:rPr>
              <a:t>*The dataset and the calibrated RTM model can be accessed by requirement from </a:t>
            </a:r>
            <a:r>
              <a:rPr lang="en-US" b="0" dirty="0" err="1">
                <a:solidFill>
                  <a:schemeClr val="tx1"/>
                </a:solidFill>
              </a:rPr>
              <a:t>Github</a:t>
            </a:r>
            <a:r>
              <a:rPr lang="en-US" b="0" dirty="0">
                <a:solidFill>
                  <a:schemeClr val="tx1"/>
                </a:solidFill>
              </a:rPr>
              <a:t>: https://github.com/Tigeryang007/RTMlunar, contact info: huyang@umd.edu</a:t>
            </a:r>
            <a:endParaRPr lang="en-GB" b="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E98BE-917E-48A8-848F-A619AB970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" t="3931" r="6333"/>
          <a:stretch/>
        </p:blipFill>
        <p:spPr>
          <a:xfrm>
            <a:off x="204604" y="1159512"/>
            <a:ext cx="4157473" cy="3352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3546EF-095B-4515-BA3E-D62C5B4BE43D}"/>
              </a:ext>
            </a:extLst>
          </p:cNvPr>
          <p:cNvSpPr/>
          <p:nvPr/>
        </p:nvSpPr>
        <p:spPr>
          <a:xfrm>
            <a:off x="89584" y="4491426"/>
            <a:ext cx="5562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Validation of the new 2D model using the Lunar intrusion(LI) samples collected on 3 December 2022. Compared to the 1D model, the accuracy of calculated lunar Tb is improved compared to the 1D model, especially for W- and G-bands, where the magnitude of LI is more sensitive to the location of the Moon in cold space view FOV.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581400" y="138113"/>
            <a:ext cx="6226996" cy="8915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24-25 January 2023 </a:t>
            </a:r>
            <a:r>
              <a:rPr lang="en-GB" altLang="en-US" sz="2200" dirty="0">
                <a:solidFill>
                  <a:srgbClr val="0000FF"/>
                </a:solidFill>
              </a:rPr>
              <a:t>Meeting Highlights</a:t>
            </a: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: </a:t>
            </a:r>
            <a:br>
              <a:rPr lang="en-US" altLang="zh-CN" sz="2200" dirty="0"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AMSU-B Lunar Eclipse Observations and their Relevance for Calibration</a:t>
            </a:r>
            <a:endParaRPr lang="en-GB" altLang="en-US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436EB5-D17C-41D0-B3E1-7B6357580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7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C8F2D3-8AA9-43E2-A4A9-8D5D9EED2D79}"/>
              </a:ext>
            </a:extLst>
          </p:cNvPr>
          <p:cNvSpPr/>
          <p:nvPr/>
        </p:nvSpPr>
        <p:spPr>
          <a:xfrm>
            <a:off x="4343400" y="1215509"/>
            <a:ext cx="54302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indent="-3492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MW instrument calibration needs an accurate model and precise measurements of lunar radiance.</a:t>
            </a:r>
          </a:p>
          <a:p>
            <a:pPr marL="349250" indent="-3492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Moon radiance precision is 0.5% (MHS) to 1% (AMSU-B) given a 95% confidence bounds (worse for channel H2/17). This accuracy is comparable to astronomical radio telescopes. </a:t>
            </a:r>
          </a:p>
          <a:p>
            <a:pPr marL="349250" indent="-3492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tx1"/>
                </a:solidFill>
              </a:rPr>
              <a:t>The distance between the deep space view (DSV) and Moon position is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a critical parameter, and it can be obtained from a light curve and different DSVs/observing times. </a:t>
            </a:r>
          </a:p>
          <a:p>
            <a:pPr marL="349250" indent="-3492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Characteristics from ground tests are unreliable, so it is necessary to determine diameter (FOV), pointing accuracy, etc. in flight using the Moon. </a:t>
            </a:r>
          </a:p>
          <a:p>
            <a:pPr marL="349250" indent="-3492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Good agreement between measurements and model radiances suggests that the Moon is a suitable calibration standard.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FA1FF-0492-4C58-9830-17B03697C711}"/>
              </a:ext>
            </a:extLst>
          </p:cNvPr>
          <p:cNvSpPr txBox="1"/>
          <p:nvPr/>
        </p:nvSpPr>
        <p:spPr>
          <a:xfrm>
            <a:off x="415716" y="4818394"/>
            <a:ext cx="350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Observations and modeled signal of t</a:t>
            </a:r>
            <a:r>
              <a:rPr lang="en-DE" sz="16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he Moon on Sep 10, 2017, with AMSU-A at 31.4 GHz </a:t>
            </a:r>
          </a:p>
        </p:txBody>
      </p:sp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DE32558C-DB9F-4F4E-8B13-9F5E89A16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3" t="4313" r="5383"/>
          <a:stretch/>
        </p:blipFill>
        <p:spPr>
          <a:xfrm>
            <a:off x="12032" y="1418294"/>
            <a:ext cx="4255168" cy="33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581400" y="138113"/>
            <a:ext cx="6226996" cy="8915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24-25 January 2023 </a:t>
            </a:r>
            <a:r>
              <a:rPr lang="en-GB" altLang="en-US" sz="2200" dirty="0">
                <a:solidFill>
                  <a:srgbClr val="0000FF"/>
                </a:solidFill>
              </a:rPr>
              <a:t>Meeting Highlights</a:t>
            </a: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: </a:t>
            </a:r>
            <a:br>
              <a:rPr lang="en-US" altLang="zh-CN" sz="2200" dirty="0"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The </a:t>
            </a:r>
            <a:r>
              <a:rPr lang="en-US" altLang="zh-CN" sz="2200" dirty="0" err="1">
                <a:solidFill>
                  <a:srgbClr val="0000FF"/>
                </a:solidFill>
                <a:ea typeface="宋体" panose="02010600030101010101" pitchFamily="2" charset="-122"/>
              </a:rPr>
              <a:t>GeoSTAR</a:t>
            </a: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 Geostationary MW Sounder</a:t>
            </a:r>
            <a:endParaRPr lang="en-GB" altLang="en-US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436EB5-D17C-41D0-B3E1-7B6357580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8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DA190-0FE0-4FA6-9FDF-E57F277FCBBC}"/>
              </a:ext>
            </a:extLst>
          </p:cNvPr>
          <p:cNvSpPr/>
          <p:nvPr/>
        </p:nvSpPr>
        <p:spPr>
          <a:xfrm>
            <a:off x="6541987" y="1029613"/>
            <a:ext cx="326640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indent="-3492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A geo MW sounder is feasible, and could significantly advance regional weather forecasting and real-time monitoring of severe storms and hurricanes. </a:t>
            </a:r>
          </a:p>
          <a:p>
            <a:pPr marL="349250" indent="-3492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*The projected instrument performance matches that of current LEO sounders (AMSU, ATMS), including spatial resolution, and is commensurate with that of an IR sounder, but without limitations due to clouds. </a:t>
            </a:r>
          </a:p>
          <a:p>
            <a:pPr marL="349250" indent="-3492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The flexible system can adapt to changing needs and conditions. </a:t>
            </a:r>
          </a:p>
          <a:p>
            <a:pPr marL="349250" indent="-3492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The instrument design has a large trade space – e.g., size, mass, and cost versus overall field of view, spatial resolution and performance. </a:t>
            </a:r>
          </a:p>
          <a:p>
            <a:pPr marL="349250" indent="-3492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The technology is ready, following years of NASA-funded development.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9F393-A320-4AC2-8F0D-CD866012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56822"/>
            <a:ext cx="6313387" cy="37199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AA671F-17DA-4794-B18E-B606CF09BD5F}"/>
              </a:ext>
            </a:extLst>
          </p:cNvPr>
          <p:cNvSpPr/>
          <p:nvPr/>
        </p:nvSpPr>
        <p:spPr>
          <a:xfrm>
            <a:off x="447394" y="4876800"/>
            <a:ext cx="5886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GeoSTAR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performance versus Oct 2019 NOAA solicitation regarding development of new observing system architectures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E35C2-0174-4AC3-9485-323892ED33D5}"/>
              </a:ext>
            </a:extLst>
          </p:cNvPr>
          <p:cNvSpPr txBox="1"/>
          <p:nvPr/>
        </p:nvSpPr>
        <p:spPr>
          <a:xfrm>
            <a:off x="228600" y="5486400"/>
            <a:ext cx="6321809" cy="76944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+mn-lt"/>
              </a:rPr>
              <a:t>*</a:t>
            </a:r>
            <a:r>
              <a:rPr lang="en-US" sz="1000" dirty="0" err="1">
                <a:solidFill>
                  <a:srgbClr val="0070C0"/>
                </a:solidFill>
                <a:latin typeface="+mn-lt"/>
              </a:rPr>
              <a:t>Lambrigtsen</a:t>
            </a:r>
            <a:r>
              <a:rPr lang="en-US" sz="1000" dirty="0">
                <a:solidFill>
                  <a:srgbClr val="0070C0"/>
                </a:solidFill>
                <a:latin typeface="+mn-lt"/>
              </a:rPr>
              <a:t>, B., </a:t>
            </a:r>
            <a:r>
              <a:rPr lang="en-US" sz="1000" dirty="0" err="1">
                <a:solidFill>
                  <a:srgbClr val="0070C0"/>
                </a:solidFill>
                <a:latin typeface="+mn-lt"/>
              </a:rPr>
              <a:t>Kangaslahti</a:t>
            </a:r>
            <a:r>
              <a:rPr lang="en-US" sz="1000" dirty="0">
                <a:solidFill>
                  <a:srgbClr val="0070C0"/>
                </a:solidFill>
                <a:latin typeface="+mn-lt"/>
              </a:rPr>
              <a:t>, P., Montes, O., </a:t>
            </a:r>
            <a:r>
              <a:rPr lang="en-US" sz="1000" dirty="0" err="1">
                <a:solidFill>
                  <a:srgbClr val="0070C0"/>
                </a:solidFill>
                <a:latin typeface="+mn-lt"/>
              </a:rPr>
              <a:t>Niamsuwan</a:t>
            </a:r>
            <a:r>
              <a:rPr lang="en-US" sz="1000" dirty="0">
                <a:solidFill>
                  <a:srgbClr val="0070C0"/>
                </a:solidFill>
                <a:latin typeface="+mn-lt"/>
              </a:rPr>
              <a:t>, N., </a:t>
            </a:r>
            <a:r>
              <a:rPr lang="en-US" sz="1000" dirty="0" err="1">
                <a:solidFill>
                  <a:srgbClr val="0070C0"/>
                </a:solidFill>
                <a:latin typeface="+mn-lt"/>
              </a:rPr>
              <a:t>Posselt</a:t>
            </a:r>
            <a:r>
              <a:rPr lang="en-US" sz="1000" dirty="0">
                <a:solidFill>
                  <a:srgbClr val="0070C0"/>
                </a:solidFill>
                <a:latin typeface="+mn-lt"/>
              </a:rPr>
              <a:t>, D., Roman, J., Schreier, M., Tanner, A., Wu, L. and </a:t>
            </a:r>
            <a:r>
              <a:rPr lang="en-US" sz="1000" dirty="0" err="1">
                <a:solidFill>
                  <a:srgbClr val="0070C0"/>
                </a:solidFill>
                <a:latin typeface="+mn-lt"/>
              </a:rPr>
              <a:t>Yanovsky</a:t>
            </a:r>
            <a:r>
              <a:rPr lang="en-US" sz="1000" dirty="0">
                <a:solidFill>
                  <a:srgbClr val="0070C0"/>
                </a:solidFill>
                <a:latin typeface="+mn-lt"/>
              </a:rPr>
              <a:t>, I., 2021. A Geostationary Microwave Sounder: Design, Implementation and Performance</a:t>
            </a:r>
            <a:r>
              <a:rPr lang="en-US" sz="1000" i="1" dirty="0">
                <a:solidFill>
                  <a:srgbClr val="0070C0"/>
                </a:solidFill>
                <a:latin typeface="+mn-lt"/>
              </a:rPr>
              <a:t>. IEEE Journal of Selected Topics in Applied Earth Observations and Remote Sensing</a:t>
            </a:r>
            <a:r>
              <a:rPr lang="en-US" sz="1000" dirty="0">
                <a:solidFill>
                  <a:srgbClr val="0070C0"/>
                </a:solidFill>
                <a:latin typeface="+mn-lt"/>
              </a:rPr>
              <a:t>, 15, pp.623-640.</a:t>
            </a:r>
          </a:p>
        </p:txBody>
      </p:sp>
    </p:spTree>
    <p:extLst>
      <p:ext uri="{BB962C8B-B14F-4D97-AF65-F5344CB8AC3E}">
        <p14:creationId xmlns:p14="http://schemas.microsoft.com/office/powerpoint/2010/main" val="101298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581400" y="138113"/>
            <a:ext cx="6226996" cy="8915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24-25 January 2023 </a:t>
            </a:r>
            <a:r>
              <a:rPr lang="en-GB" altLang="en-US" sz="2200" dirty="0">
                <a:solidFill>
                  <a:srgbClr val="0000FF"/>
                </a:solidFill>
              </a:rPr>
              <a:t>Meeting Highlights</a:t>
            </a: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: </a:t>
            </a:r>
            <a:br>
              <a:rPr lang="en-US" altLang="zh-CN" sz="2200" dirty="0">
                <a:ea typeface="宋体" panose="02010600030101010101" pitchFamily="2" charset="-122"/>
              </a:rPr>
            </a:br>
            <a:r>
              <a:rPr lang="en-US" altLang="zh-CN" sz="1600" dirty="0">
                <a:solidFill>
                  <a:srgbClr val="0000FF"/>
                </a:solidFill>
                <a:ea typeface="宋体" panose="02010600030101010101" pitchFamily="2" charset="-122"/>
              </a:rPr>
              <a:t>Estimating RTM-simulated Tb Uncertainties and their Impact on MW Sounder Calibration Anomaly Detection and Analysis</a:t>
            </a:r>
            <a:endParaRPr lang="en-GB" altLang="en-US" sz="16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436EB5-D17C-41D0-B3E1-7B6357580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9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Google Shape;165;p30">
            <a:extLst>
              <a:ext uri="{FF2B5EF4-FFF2-40B4-BE49-F238E27FC236}">
                <a16:creationId xmlns:a16="http://schemas.microsoft.com/office/drawing/2014/main" id="{F8FAEDDD-9C48-4AEC-AB2E-04EBDF6D427E}"/>
              </a:ext>
            </a:extLst>
          </p:cNvPr>
          <p:cNvSpPr txBox="1">
            <a:spLocks/>
          </p:cNvSpPr>
          <p:nvPr/>
        </p:nvSpPr>
        <p:spPr>
          <a:xfrm>
            <a:off x="4038600" y="1132704"/>
            <a:ext cx="5536772" cy="509425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0" kern="0" dirty="0">
                <a:cs typeface="Calibri" panose="020F0502020204030204" pitchFamily="34" charset="0"/>
                <a:sym typeface="Arial"/>
              </a:rPr>
              <a:t>Community Radiative Transfer Model (CRTM)-simulated satellite MW sensor Tb uncertainties are estimated to better understand our ability to track NOAA MW sounder data quality, and analyze their calibration anomaly mechanisms.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0" kern="0" dirty="0">
                <a:cs typeface="Calibri" panose="020F0502020204030204" pitchFamily="34" charset="0"/>
                <a:sym typeface="Arial"/>
              </a:rPr>
              <a:t>Uncertainties are estimated with CRTM-simulated Tb generated separately with ECMWF HRES and GNSS RO soundings collocated with NPP and N20 ATMS, and MEA, MEB, MEC, N18 and N19 AMSU-A, operational MW sounder data locations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0" kern="0" dirty="0">
                <a:cs typeface="Calibri" panose="020F0502020204030204" pitchFamily="34" charset="0"/>
                <a:sym typeface="Arial"/>
              </a:rPr>
              <a:t>Global-average ECMWF HRES and GNSS RO temperature and water vapor soundings can differ as a function of mean sea level altitude and season, which translate directly to single-sensor Tb difference variability between these simulations that have an all-channel NSF value of 10</a:t>
            </a:r>
            <a:r>
              <a:rPr lang="en-US" sz="1400" b="0" kern="0" baseline="30000" dirty="0">
                <a:cs typeface="Calibri" panose="020F0502020204030204" pitchFamily="34" charset="0"/>
                <a:sym typeface="Arial"/>
              </a:rPr>
              <a:t>-3</a:t>
            </a:r>
            <a:r>
              <a:rPr lang="en-US" sz="1400" b="0" kern="0" dirty="0">
                <a:cs typeface="Calibri" panose="020F0502020204030204" pitchFamily="34" charset="0"/>
                <a:sym typeface="Arial"/>
              </a:rPr>
              <a:t> (~0.3 K).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0" kern="0" dirty="0">
                <a:cs typeface="Calibri" panose="020F0502020204030204" pitchFamily="34" charset="0"/>
                <a:sym typeface="Arial"/>
              </a:rPr>
              <a:t>ATMS-to-AMSU-A inter-sensor simulated Tb differences, derived from the double difference of single-sensor simulated Tb differences, reduce all-channel NSF to a value of 10</a:t>
            </a:r>
            <a:r>
              <a:rPr lang="en-US" sz="1400" b="0" kern="0" baseline="30000" dirty="0">
                <a:cs typeface="Calibri" panose="020F0502020204030204" pitchFamily="34" charset="0"/>
                <a:sym typeface="Arial"/>
              </a:rPr>
              <a:t>-4</a:t>
            </a:r>
            <a:r>
              <a:rPr lang="en-US" sz="1400" b="0" kern="0" dirty="0">
                <a:cs typeface="Calibri" panose="020F0502020204030204" pitchFamily="34" charset="0"/>
                <a:sym typeface="Arial"/>
              </a:rPr>
              <a:t> (~0.03 K).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0" kern="0" dirty="0">
                <a:cs typeface="Calibri" panose="020F0502020204030204" pitchFamily="34" charset="0"/>
                <a:sym typeface="Arial"/>
              </a:rPr>
              <a:t>It is found that CRTM-simulation Tb uncertainty can be on the same scale as MW instrument calibration anomaly mechanisms for single sensor O-B Ta bias data, but much smaller for many inter-sensor Ta biases.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0807F7-8CB7-4EA9-8BAC-B5FCF84C3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45" y="2049424"/>
            <a:ext cx="2814729" cy="20359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C2C57E-F966-4811-9214-E2CA6B15DD7A}"/>
              </a:ext>
            </a:extLst>
          </p:cNvPr>
          <p:cNvSpPr/>
          <p:nvPr/>
        </p:nvSpPr>
        <p:spPr>
          <a:xfrm>
            <a:off x="254428" y="2209292"/>
            <a:ext cx="31009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Temperature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9C0DA2-42B2-4557-82F3-32E7F9B9938D}"/>
              </a:ext>
            </a:extLst>
          </p:cNvPr>
          <p:cNvSpPr txBox="1">
            <a:spLocks/>
          </p:cNvSpPr>
          <p:nvPr/>
        </p:nvSpPr>
        <p:spPr>
          <a:xfrm>
            <a:off x="1121192" y="4360595"/>
            <a:ext cx="1041446" cy="3557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Max Difference Lower and Larger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A3633-3EFD-4E40-9AB8-7C9F585FEDA0}"/>
              </a:ext>
            </a:extLst>
          </p:cNvPr>
          <p:cNvSpPr/>
          <p:nvPr/>
        </p:nvSpPr>
        <p:spPr>
          <a:xfrm>
            <a:off x="234550" y="4033959"/>
            <a:ext cx="2814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Water Vapor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CED58D-B182-4710-90D2-A2B6CB0B1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45" y="4209336"/>
            <a:ext cx="2814729" cy="203595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410551-E248-4E20-9493-3B18220760D0}"/>
              </a:ext>
            </a:extLst>
          </p:cNvPr>
          <p:cNvSpPr txBox="1">
            <a:spLocks/>
          </p:cNvSpPr>
          <p:nvPr/>
        </p:nvSpPr>
        <p:spPr>
          <a:xfrm>
            <a:off x="76200" y="1160767"/>
            <a:ext cx="3810000" cy="87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400" b="1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Global-average, ECMWF and GNSS RO Sounding Differences at MW Sounder Data Locations</a:t>
            </a:r>
          </a:p>
          <a:p>
            <a:pPr algn="ctr"/>
            <a:r>
              <a:rPr lang="en-US" sz="1400" b="1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(Jan 1, 2020) </a:t>
            </a:r>
          </a:p>
        </p:txBody>
      </p:sp>
    </p:spTree>
    <p:extLst>
      <p:ext uri="{BB962C8B-B14F-4D97-AF65-F5344CB8AC3E}">
        <p14:creationId xmlns:p14="http://schemas.microsoft.com/office/powerpoint/2010/main" val="7060237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c803b98-f60a-4a40-9757-967af8f919d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c803b98-f60a-4a40-9757-967af8f919d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c803b98-f60a-4a40-9757-967af8f919d7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>
        <a:spAutoFit/>
      </a:bodyPr>
      <a:lstStyle>
        <a:defPPr marL="171450" indent="-171450" algn="l">
          <a:spcAft>
            <a:spcPts val="600"/>
          </a:spcAft>
          <a:buFont typeface="Arial" panose="020B0604020202020204" pitchFamily="34" charset="0"/>
          <a:buChar char="•"/>
          <a:defRPr sz="2000" b="0" dirty="0" smtClean="0">
            <a:solidFill>
              <a:schemeClr val="tx1"/>
            </a:solidFill>
            <a:latin typeface="+mj-lt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sz="1400" b="0" dirty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2786</Words>
  <Application>Microsoft Office PowerPoint</Application>
  <PresentationFormat>A4 Paper (210x297 mm)</PresentationFormat>
  <Paragraphs>255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PGothic</vt:lpstr>
      <vt:lpstr>宋体</vt:lpstr>
      <vt:lpstr>Arial</vt:lpstr>
      <vt:lpstr>Calibri</vt:lpstr>
      <vt:lpstr>Helvetica</vt:lpstr>
      <vt:lpstr>Tahoma</vt:lpstr>
      <vt:lpstr>Times New Roman</vt:lpstr>
      <vt:lpstr>Verdana</vt:lpstr>
      <vt:lpstr>Wingdings</vt:lpstr>
      <vt:lpstr>Default Design</vt:lpstr>
      <vt:lpstr>1_Default Design</vt:lpstr>
      <vt:lpstr>MW Subgroup Progress Report </vt:lpstr>
      <vt:lpstr>Outline</vt:lpstr>
      <vt:lpstr>  General Achievements and Progress (1 of 3)</vt:lpstr>
      <vt:lpstr>  General Achievements and Progress (2 of 3)</vt:lpstr>
      <vt:lpstr>  General Achievements and Progress (3 of 3)</vt:lpstr>
      <vt:lpstr>24-25 January 2023 Meeting Highlights:  Lunar MW RTM Model Cal</vt:lpstr>
      <vt:lpstr>24-25 January 2023 Meeting Highlights:  AMSU-B Lunar Eclipse Observations and their Relevance for Calibration</vt:lpstr>
      <vt:lpstr>24-25 January 2023 Meeting Highlights:  The GeoSTAR Geostationary MW Sounder</vt:lpstr>
      <vt:lpstr>24-25 January 2023 Meeting Highlights:  Estimating RTM-simulated Tb Uncertainties and their Impact on MW Sounder Calibration Anomaly Detection and Analysis</vt:lpstr>
      <vt:lpstr>24-25 January 2023 Meeting Highlights:  Other Highlight</vt:lpstr>
      <vt:lpstr>Annual Meeting Breakout Session Synopsis and Key Take-aways (1 of 5)</vt:lpstr>
      <vt:lpstr>Annual Meeting Breakout Session Synopsis and Key Take-aways (2 of 5)</vt:lpstr>
      <vt:lpstr>Annual Meeting Breakout Session Synopsis and Key Take-aways (3 of 5)</vt:lpstr>
      <vt:lpstr>Annual Meeting Breakout Session Synopsis and Key Take-aways (4 of 5)</vt:lpstr>
      <vt:lpstr>Annual Meeting Breakout Session Synopsis and Key Take-aways (5 of 5)</vt:lpstr>
      <vt:lpstr>MW Subgroup: 2023 Planned Activities, and Past Open &amp; Potential Future Actions </vt:lpstr>
      <vt:lpstr>MW Subgroup Planned Activities</vt:lpstr>
      <vt:lpstr>Open Action Items (1 of 3)</vt:lpstr>
      <vt:lpstr>Open Action Items (2 of 3)</vt:lpstr>
      <vt:lpstr>Open Action Items (3 of 3)</vt:lpstr>
      <vt:lpstr>Potential Action Items 2023</vt:lpstr>
      <vt:lpstr>Back Up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From MW Subgroup</dc:title>
  <dc:creator>Robert Iacovazzi Jr</dc:creator>
  <cp:lastModifiedBy>siena.iacovazzi</cp:lastModifiedBy>
  <cp:revision>358</cp:revision>
  <cp:lastPrinted>2019-01-15T18:55:00Z</cp:lastPrinted>
  <dcterms:created xsi:type="dcterms:W3CDTF">2021-03-06T19:40:00Z</dcterms:created>
  <dcterms:modified xsi:type="dcterms:W3CDTF">2023-03-02T22:29:52Z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E7C022761FAA4AD191576C17D3D7E9C5</vt:lpwstr>
  </property>
</Properties>
</file>