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8" r:id="rId4"/>
    <p:sldId id="261" r:id="rId5"/>
    <p:sldId id="263" r:id="rId6"/>
    <p:sldId id="258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0"/>
  </p:normalViewPr>
  <p:slideViewPr>
    <p:cSldViewPr snapToGrid="0">
      <p:cViewPr varScale="1">
        <p:scale>
          <a:sx n="107" d="100"/>
          <a:sy n="107" d="100"/>
        </p:scale>
        <p:origin x="64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B9AB8-11EE-9E40-4EF4-091DC0DB7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2DC83-7143-E154-8302-39165923B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4917A-99A9-0A7D-47B4-BFF6A8C5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343A-79FD-F948-941F-69DB592949CB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A8B71-7E5A-989C-7406-4D4DE7038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72657-E6F4-4A38-9829-E9E03883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2B60-3B97-ED4E-8583-294ABC502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2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21F66-306B-4095-C5E6-EAF3FB862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9E3D84-CCB9-AE12-16E7-C464987CD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ABAE9-8C72-DDBC-1E61-CBBAE64C8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343A-79FD-F948-941F-69DB592949CB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3C665-FEB5-28B6-F5FE-E9FFA8BFB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A5D7F-DA2D-9112-78F9-2E1EC675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2B60-3B97-ED4E-8583-294ABC502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D9ED50-4CF3-6D8E-CBA1-033D8A791E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64788C-7F57-1478-64EA-9EFDF0964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CDEAF-2750-BD0F-98DB-068624D2C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343A-79FD-F948-941F-69DB592949CB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E302C-41F5-840C-F987-FDF2C7B8F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BD9A3-2EE3-C68E-26C8-5395F9594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2B60-3B97-ED4E-8583-294ABC502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3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0B675-0EA5-D737-7247-F4F0098B8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2C949-3168-5DE9-991B-19CED470B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332D4-43CA-D104-DEAD-B135C0EEA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343A-79FD-F948-941F-69DB592949CB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1D930-C7E8-BDDA-73CE-F05025417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A0373-219E-E23D-3FB0-F2B200F78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2B60-3B97-ED4E-8583-294ABC502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878E7-C73A-559A-FB7D-CE8D4C9C1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7F3F8-41DC-A98E-29F5-2B142D46B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98CF9-D392-B606-52F6-1FDB8CF0D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343A-79FD-F948-941F-69DB592949CB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AE308-F150-47E8-A56D-F45F83B2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B7188-1853-327C-9962-D4B62740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2B60-3B97-ED4E-8583-294ABC502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C9316-D1F2-4170-BE1C-20FCA31AC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CD913-1467-F5EC-EF01-AAF085375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0670D5-5A04-32D7-AB95-08EEF763D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F6CD3-550D-9659-67F7-DFF4E2D8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343A-79FD-F948-941F-69DB592949CB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E40B1-39DC-953A-14CC-FBF0E174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16F669-7D38-1A10-F73C-C88385B3D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2B60-3B97-ED4E-8583-294ABC502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3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21C9E-BD01-B524-F1FF-8C92D76E5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39EBD-13A2-CA29-9D37-AAF6B9CDB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ADB637-337B-C7DE-F226-ECAE4D24C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4091BD-98DF-8E03-66C3-4D009BE2D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21ACEC-08C2-D0C6-F2CC-090A840B3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3B89C6-C941-A2F3-7DB2-3DF32AC96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343A-79FD-F948-941F-69DB592949CB}" type="datetimeFigureOut">
              <a:rPr lang="en-US" smtClean="0"/>
              <a:t>3/2/23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EFA7BE-1D9A-71AC-CDEB-7E8331987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790CF-0540-0DEB-8328-C27BB391E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2B60-3B97-ED4E-8583-294ABC502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1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89950-5BA4-92C2-FA06-80A94426E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EC4EE5-6554-2D9D-2D2F-0121434EA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343A-79FD-F948-941F-69DB592949CB}" type="datetimeFigureOut">
              <a:rPr lang="en-US" smtClean="0"/>
              <a:t>3/2/23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F59025-4AFE-1573-1EC9-69023DCF2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697B7-5392-3A71-F524-C73AC0C9D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2B60-3B97-ED4E-8583-294ABC502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7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7F0020-2CB3-0516-52C3-7E5F39F84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343A-79FD-F948-941F-69DB592949CB}" type="datetimeFigureOut">
              <a:rPr lang="en-US" smtClean="0"/>
              <a:t>3/2/23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2326FB-BAA2-79CB-ECD8-514DAE516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37A010-D101-B9E2-25AD-B5D288DA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2B60-3B97-ED4E-8583-294ABC502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AB4FB-050A-CD09-CB58-21ECBAF9F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4D360-1C09-CB46-D955-0C4E4A0A9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DC9158-1F58-9AC8-3AD5-2B1103B71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649E28-9E7C-7595-DBCD-84C53832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343A-79FD-F948-941F-69DB592949CB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D34DA-E122-BB27-A52A-315CA867E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59CED-2A2B-1827-4FD4-17481FD2F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2B60-3B97-ED4E-8583-294ABC502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0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5E59A-86CB-2971-E408-578C37869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E8354E-221F-AD6C-D85B-18BAB2B6D7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88965F-6C72-5BFC-FE63-F1C8EC107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FE2A0-4E3C-2516-37AA-4291A0123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343A-79FD-F948-941F-69DB592949CB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A6C04-5648-B28E-9826-5F88A1C06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E7572-5050-FA07-F010-2B69D474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2B60-3B97-ED4E-8583-294ABC502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4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9F35ED-9FA8-82E3-B2E0-46CEDA02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FFFC3-4E18-1169-16D1-83E8230B8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4361A-7380-575C-D13D-0A01D4802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3343A-79FD-F948-941F-69DB592949CB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C3CE1-FAFE-BD09-9AD9-866F446EB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53BDA-A2A3-52AA-5ED1-9F75FF6FF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E2B60-3B97-ED4E-8583-294ABC502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4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0040-D5F9-322D-BF27-4FE6FEDD6A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VIS/NIR subgroup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83B120-5A80-91EA-E07A-5FCB13F0FB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3, 2023</a:t>
            </a:r>
          </a:p>
        </p:txBody>
      </p:sp>
    </p:spTree>
    <p:extLst>
      <p:ext uri="{BB962C8B-B14F-4D97-AF65-F5344CB8AC3E}">
        <p14:creationId xmlns:p14="http://schemas.microsoft.com/office/powerpoint/2010/main" val="262987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4BCA8-23E1-BBB3-E583-95735510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VIS/NIR highlights (non-lunar)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942D5-9300-2A84-2D6E-37AA6561D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have had 6 monthly web meetings during the last year</a:t>
            </a:r>
          </a:p>
          <a:p>
            <a:pPr lvl="1"/>
            <a:r>
              <a:rPr lang="en-US" dirty="0"/>
              <a:t>Presented visible imager and visible calibration strategies</a:t>
            </a:r>
          </a:p>
          <a:p>
            <a:r>
              <a:rPr lang="en-US" dirty="0"/>
              <a:t>VIS/NIR reference status update</a:t>
            </a:r>
          </a:p>
          <a:p>
            <a:pPr lvl="1"/>
            <a:r>
              <a:rPr lang="en-US" dirty="0"/>
              <a:t>CLARREO sensor has been postponed and is now scheduled to operate in 2025 </a:t>
            </a:r>
          </a:p>
          <a:p>
            <a:pPr lvl="1"/>
            <a:r>
              <a:rPr lang="en-US" dirty="0"/>
              <a:t>TRUTHS sensor to launch in 2030</a:t>
            </a:r>
          </a:p>
          <a:p>
            <a:pPr lvl="1"/>
            <a:r>
              <a:rPr lang="en-US" dirty="0"/>
              <a:t>NOAA21 – VIIRS RSB channel calibration is very good</a:t>
            </a:r>
          </a:p>
          <a:p>
            <a:pPr lvl="2"/>
            <a:r>
              <a:rPr lang="en-US" dirty="0"/>
              <a:t>Might use as the future reference</a:t>
            </a:r>
          </a:p>
          <a:p>
            <a:r>
              <a:rPr lang="en-US" dirty="0"/>
              <a:t>The sensor / retrieval continuity session</a:t>
            </a:r>
          </a:p>
          <a:p>
            <a:pPr lvl="1"/>
            <a:r>
              <a:rPr lang="en-US" dirty="0"/>
              <a:t>VGT 1/2/</a:t>
            </a:r>
            <a:r>
              <a:rPr lang="en-US" dirty="0" err="1"/>
              <a:t>Proba</a:t>
            </a:r>
            <a:r>
              <a:rPr lang="en-US" dirty="0"/>
              <a:t> surface reflectance continuity – Marta </a:t>
            </a:r>
            <a:r>
              <a:rPr lang="en-US" dirty="0" err="1"/>
              <a:t>Luffarelli</a:t>
            </a:r>
            <a:endParaRPr lang="en-US" dirty="0"/>
          </a:p>
          <a:p>
            <a:pPr lvl="1"/>
            <a:r>
              <a:rPr lang="en-US" dirty="0"/>
              <a:t>Historical GOES recalibration and archiving – Jessica Matthews </a:t>
            </a:r>
          </a:p>
          <a:p>
            <a:pPr lvl="1"/>
            <a:r>
              <a:rPr lang="en-US" dirty="0"/>
              <a:t>MODIS and VIIRS cloud retrieval continuity – Kerry Meyer</a:t>
            </a:r>
          </a:p>
          <a:p>
            <a:pPr lvl="1"/>
            <a:r>
              <a:rPr lang="en-US" dirty="0"/>
              <a:t>MODIS and VIIRS aerosol continuity – Rob Levy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88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032DD-A619-718A-8ED0-4CEA69CBA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VIS/NIR highlights (non-lunar)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A7F15-6A2C-BC7E-E12F-B29FE4A7C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Inter-calibration</a:t>
            </a:r>
          </a:p>
          <a:p>
            <a:pPr lvl="1"/>
            <a:r>
              <a:rPr lang="en-US" dirty="0"/>
              <a:t>OCO-2/3 ray-matching - Thomas </a:t>
            </a:r>
            <a:r>
              <a:rPr lang="en-US" dirty="0" err="1"/>
              <a:t>Kuroso</a:t>
            </a:r>
            <a:endParaRPr lang="en-US" dirty="0"/>
          </a:p>
          <a:p>
            <a:pPr lvl="1"/>
            <a:r>
              <a:rPr lang="en-US" dirty="0" err="1"/>
              <a:t>Himawari</a:t>
            </a:r>
            <a:r>
              <a:rPr lang="en-US" dirty="0"/>
              <a:t> 8/9 and VIIRS ray-matching – </a:t>
            </a:r>
            <a:r>
              <a:rPr lang="en-US" dirty="0" err="1"/>
              <a:t>Kazuki</a:t>
            </a:r>
            <a:r>
              <a:rPr lang="en-US" dirty="0"/>
              <a:t> KODERA</a:t>
            </a:r>
          </a:p>
          <a:p>
            <a:r>
              <a:rPr lang="en-US" dirty="0"/>
              <a:t>Discussion of DCC algorithm and product promotion</a:t>
            </a:r>
          </a:p>
          <a:p>
            <a:pPr lvl="1"/>
            <a:r>
              <a:rPr lang="en-US" dirty="0" err="1"/>
              <a:t>Seb</a:t>
            </a:r>
            <a:r>
              <a:rPr lang="en-US" dirty="0"/>
              <a:t> Wagner – migrating DCC algorithm from MODIS to VIIRS and in MICMICS</a:t>
            </a:r>
          </a:p>
          <a:p>
            <a:pPr lvl="1"/>
            <a:r>
              <a:rPr lang="en-US" dirty="0" err="1"/>
              <a:t>Kazuki</a:t>
            </a:r>
            <a:r>
              <a:rPr lang="en-US" dirty="0"/>
              <a:t> KODERA – implementing DCC calibration for Him-8/9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14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A5BB2-B90C-7BDF-5192-22D6D0D5B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GSICS DCC algorithm uncertainties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8014C-9163-CEC6-9E0C-F135318EB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83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Discuss Hu BRDF uncertainty</a:t>
            </a:r>
          </a:p>
          <a:p>
            <a:r>
              <a:rPr lang="en-US" dirty="0"/>
              <a:t>Discuss Pixel size and homogeneity domain uncertainty</a:t>
            </a:r>
          </a:p>
          <a:p>
            <a:r>
              <a:rPr lang="en-US" dirty="0"/>
              <a:t>The GEO sensor are radiance-based measurements, must include solar spectra uncertainty</a:t>
            </a:r>
          </a:p>
          <a:p>
            <a:r>
              <a:rPr lang="en-US" dirty="0"/>
              <a:t>Need to examine the source of the JMA DCC noise over the TWP</a:t>
            </a:r>
          </a:p>
          <a:p>
            <a:r>
              <a:rPr lang="en-US" dirty="0"/>
              <a:t>Discuss the ATBD comments</a:t>
            </a:r>
          </a:p>
          <a:p>
            <a:r>
              <a:rPr lang="en-US" dirty="0"/>
              <a:t>Discuss empirical SWIR band BRDFs</a:t>
            </a:r>
          </a:p>
          <a:p>
            <a:r>
              <a:rPr lang="en-US" dirty="0"/>
              <a:t>Finalize ATBD and </a:t>
            </a:r>
            <a:r>
              <a:rPr lang="en-US" dirty="0" err="1"/>
              <a:t>netCDF</a:t>
            </a:r>
            <a:r>
              <a:rPr lang="en-US" dirty="0"/>
              <a:t> file parameters</a:t>
            </a:r>
          </a:p>
          <a:p>
            <a:r>
              <a:rPr lang="en-US" dirty="0"/>
              <a:t>Future web meeting to discuss agency plots for the paper</a:t>
            </a:r>
          </a:p>
          <a:p>
            <a:r>
              <a:rPr lang="en-US" dirty="0"/>
              <a:t>Will hold GSICS monthly web meeting to promote the GSICS DCC product</a:t>
            </a:r>
          </a:p>
          <a:p>
            <a:r>
              <a:rPr lang="en-US" dirty="0"/>
              <a:t>Raj discusses implementation to SWIR bands</a:t>
            </a:r>
          </a:p>
          <a:p>
            <a:pPr lvl="1"/>
            <a:r>
              <a:rPr lang="en-US" dirty="0"/>
              <a:t>Need band specific empirical DCC BRDF models</a:t>
            </a:r>
          </a:p>
          <a:p>
            <a:pPr lvl="1"/>
            <a:r>
              <a:rPr lang="en-US" dirty="0"/>
              <a:t>Is working on ATBD</a:t>
            </a:r>
          </a:p>
        </p:txBody>
      </p:sp>
    </p:spTree>
    <p:extLst>
      <p:ext uri="{BB962C8B-B14F-4D97-AF65-F5344CB8AC3E}">
        <p14:creationId xmlns:p14="http://schemas.microsoft.com/office/powerpoint/2010/main" val="322796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C60F3-86FD-AF2E-16BE-B212D087C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GSICS VIS/NIR ray-matching calibration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11018-FE32-E2FC-1648-6291F7008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want to start sharing agency best practices through monthly web meeting</a:t>
            </a:r>
          </a:p>
          <a:p>
            <a:r>
              <a:rPr lang="en-US" dirty="0"/>
              <a:t>Work together with IR group on version 2 ray-matching and leverage any existing algorithm techniques and coding</a:t>
            </a:r>
          </a:p>
          <a:p>
            <a:r>
              <a:rPr lang="en-US" dirty="0"/>
              <a:t>Need a volunteer to promote this calibration strategy</a:t>
            </a:r>
          </a:p>
        </p:txBody>
      </p:sp>
    </p:spTree>
    <p:extLst>
      <p:ext uri="{BB962C8B-B14F-4D97-AF65-F5344CB8AC3E}">
        <p14:creationId xmlns:p14="http://schemas.microsoft.com/office/powerpoint/2010/main" val="1134660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CD0A3-B423-DCE4-C7C9-FD785283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web meetings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BA8C9-6F67-E1E6-D1D1-AB53E5944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Fred Wu, Characterization and correction of ABI solar diffuser residual BRDF</a:t>
            </a:r>
          </a:p>
          <a:p>
            <a:r>
              <a:rPr lang="en-US" dirty="0"/>
              <a:t>Discuss agency report and other presentation calibration results, where we did not have enough time for discussion</a:t>
            </a:r>
          </a:p>
          <a:p>
            <a:r>
              <a:rPr lang="en-US" dirty="0"/>
              <a:t>DCC algorithm paper and GSICS product promotion for &lt; 1µm</a:t>
            </a:r>
          </a:p>
          <a:p>
            <a:r>
              <a:rPr lang="en-US" dirty="0"/>
              <a:t>DCC algorithm for &gt;1µm</a:t>
            </a:r>
          </a:p>
          <a:p>
            <a:r>
              <a:rPr lang="en-US" dirty="0"/>
              <a:t>Ray-matching discussions</a:t>
            </a:r>
          </a:p>
          <a:p>
            <a:r>
              <a:rPr lang="en-US" dirty="0"/>
              <a:t>Welcome all calibration presentations for monthly web meetings</a:t>
            </a:r>
          </a:p>
          <a:p>
            <a:pPr lvl="1"/>
            <a:r>
              <a:rPr lang="en-US" dirty="0"/>
              <a:t>We will have more time for discussions</a:t>
            </a:r>
          </a:p>
          <a:p>
            <a:pPr lvl="1"/>
            <a:r>
              <a:rPr lang="en-US" dirty="0"/>
              <a:t>Please email your presentation title</a:t>
            </a:r>
          </a:p>
          <a:p>
            <a:r>
              <a:rPr lang="en-US" dirty="0"/>
              <a:t>Usually have the monthly web meetings on the second Thursday of the month</a:t>
            </a:r>
          </a:p>
          <a:p>
            <a:pPr lvl="1"/>
            <a:r>
              <a:rPr lang="en-US" dirty="0"/>
              <a:t>Email announcement about 2-weeks ahead of time and reminder about 2 days in advance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2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D1D8EF-5EB9-2F35-35C1-331FB56D2C45}"/>
              </a:ext>
            </a:extLst>
          </p:cNvPr>
          <p:cNvSpPr txBox="1"/>
          <p:nvPr/>
        </p:nvSpPr>
        <p:spPr>
          <a:xfrm>
            <a:off x="914400" y="457200"/>
            <a:ext cx="10515600" cy="594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en-US" sz="3200" u="sng" dirty="0" err="1"/>
              <a:t>VisNIR</a:t>
            </a:r>
            <a:r>
              <a:rPr lang="en-US" sz="3200" u="sng" dirty="0"/>
              <a:t> Session — Lunar part</a:t>
            </a:r>
          </a:p>
          <a:p>
            <a:pPr>
              <a:lnSpc>
                <a:spcPts val="2800"/>
              </a:lnSpc>
            </a:pPr>
            <a:r>
              <a:rPr lang="en-US" sz="2400" dirty="0" err="1"/>
              <a:t>Seb</a:t>
            </a:r>
            <a:r>
              <a:rPr lang="en-US" sz="2400" dirty="0"/>
              <a:t> Wagner (EUMETSAT) presented updates on lunar calibrations for Sentinel-2 and Meteosat-8 end-of-life tests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S2 work on stray light assessments and determining Moon image oversampling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MSG1 (Meteosat-8) was given 8 hours to run test acquisitions of the Moon</a:t>
            </a:r>
          </a:p>
          <a:p>
            <a:pPr marL="800100" lvl="1" indent="-342900">
              <a:lnSpc>
                <a:spcPts val="2800"/>
              </a:lnSpc>
              <a:spcAft>
                <a:spcPts val="1200"/>
              </a:spcAft>
              <a:buFont typeface="Calibri" panose="020F0502020204030204" pitchFamily="34" charset="0"/>
              <a:buChar char="−"/>
            </a:pPr>
            <a:r>
              <a:rPr lang="en-US" sz="2400" dirty="0"/>
              <a:t>series of images acquired in rapid succession; analysis ongoing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Jack </a:t>
            </a:r>
            <a:r>
              <a:rPr lang="en-US" sz="2400" dirty="0" err="1"/>
              <a:t>Xiong</a:t>
            </a:r>
            <a:r>
              <a:rPr lang="en-US" sz="2400" dirty="0"/>
              <a:t> (NASA) reported on inter-calibration of MODIS and SNPP and N20 VIIRS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Calibration differences were reduced with using TSIS-1 HSRS solar spectrum</a:t>
            </a:r>
          </a:p>
          <a:p>
            <a:pPr marL="342900" indent="-342900">
              <a:lnSpc>
                <a:spcPts val="28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First Moon images taken by NOAA-21 VIIRS this week!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Emma </a:t>
            </a:r>
            <a:r>
              <a:rPr lang="en-US" sz="2400" dirty="0" err="1"/>
              <a:t>Woolliams</a:t>
            </a:r>
            <a:r>
              <a:rPr lang="en-US" sz="2400" dirty="0"/>
              <a:t> (NPL) gave presentation on the Lunar Irradiance Model of ESA (LIME)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Rigorous uncertainty analysis applied to lunar Langley acquisitions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CoMet</a:t>
            </a:r>
            <a:r>
              <a:rPr lang="en-US" sz="2400" dirty="0"/>
              <a:t> toolkit used for spectral interpolation/processing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LIME toolkit:  in development for operating lunar calibration using LIME</a:t>
            </a:r>
          </a:p>
          <a:p>
            <a:pPr marL="800100" lvl="1" indent="-342900">
              <a:lnSpc>
                <a:spcPts val="2800"/>
              </a:lnSpc>
              <a:buFont typeface="Calibri" panose="020F0502020204030204" pitchFamily="34" charset="0"/>
              <a:buChar char="−"/>
            </a:pPr>
            <a:r>
              <a:rPr lang="en-US" sz="2400" dirty="0"/>
              <a:t>expected to be available for community use by the end of 2023</a:t>
            </a:r>
          </a:p>
        </p:txBody>
      </p:sp>
    </p:spTree>
    <p:extLst>
      <p:ext uri="{BB962C8B-B14F-4D97-AF65-F5344CB8AC3E}">
        <p14:creationId xmlns:p14="http://schemas.microsoft.com/office/powerpoint/2010/main" val="3654327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D1D8EF-5EB9-2F35-35C1-331FB56D2C45}"/>
              </a:ext>
            </a:extLst>
          </p:cNvPr>
          <p:cNvSpPr txBox="1"/>
          <p:nvPr/>
        </p:nvSpPr>
        <p:spPr>
          <a:xfrm>
            <a:off x="914400" y="457200"/>
            <a:ext cx="10515600" cy="594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800"/>
              </a:lnSpc>
              <a:spcAft>
                <a:spcPts val="1200"/>
              </a:spcAft>
            </a:pPr>
            <a:r>
              <a:rPr lang="en-US" sz="3200" u="sng" dirty="0" err="1"/>
              <a:t>VisNIR</a:t>
            </a:r>
            <a:r>
              <a:rPr lang="en-US" sz="3200" u="sng" dirty="0"/>
              <a:t> Session — Lunar part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Bikash Basnet (NOAA) reported on using H. Kieffer’s SLIMED lunar model at NOAA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Comparisons of using SLIMED and GIRO on the same GOES-16 and 17 datasets</a:t>
            </a:r>
          </a:p>
          <a:p>
            <a:pPr marL="800100" lvl="1" indent="-342900">
              <a:lnSpc>
                <a:spcPts val="2800"/>
              </a:lnSpc>
              <a:buFont typeface="Calibri" panose="020F0502020204030204" pitchFamily="34" charset="0"/>
              <a:buChar char="−"/>
            </a:pPr>
            <a:r>
              <a:rPr lang="en-US" sz="2400" dirty="0"/>
              <a:t>results show clearly some limitations of GIRO</a:t>
            </a:r>
          </a:p>
          <a:p>
            <a:pPr marL="800100" lvl="1" indent="-342900">
              <a:lnSpc>
                <a:spcPts val="2800"/>
              </a:lnSpc>
              <a:spcAft>
                <a:spcPts val="1200"/>
              </a:spcAft>
              <a:buFont typeface="Calibri" panose="020F0502020204030204" pitchFamily="34" charset="0"/>
              <a:buChar char="−"/>
            </a:pPr>
            <a:r>
              <a:rPr lang="en-US" sz="2400" dirty="0"/>
              <a:t>this work transitioned well to the next talk: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Discussion on implementing a new GSICS lunar model — led by Tom Stone (USGS) and Hugh Kieffer (Celestial Reasonings)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Tom presented a proposed framework for software system development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Hugh has distributed a document describing SLIMED implementation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Potential multi-agency effort, under GSICS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Emma </a:t>
            </a:r>
            <a:r>
              <a:rPr lang="en-US" sz="2400" dirty="0" err="1"/>
              <a:t>Woolliams</a:t>
            </a:r>
            <a:r>
              <a:rPr lang="en-US" sz="2400" dirty="0"/>
              <a:t> stressed the importance of tracking uncertainties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Suggestion to potentially use the LIME toolkit as a starting point</a:t>
            </a:r>
          </a:p>
          <a:p>
            <a:pPr marL="800100" lvl="1" indent="-342900">
              <a:lnSpc>
                <a:spcPts val="2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Fred Wu indicated possible NOAA support for this</a:t>
            </a:r>
          </a:p>
          <a:p>
            <a:pPr>
              <a:lnSpc>
                <a:spcPts val="2800"/>
              </a:lnSpc>
            </a:pPr>
            <a:r>
              <a:rPr lang="en-US" sz="2400" dirty="0">
                <a:solidFill>
                  <a:srgbClr val="0070C0"/>
                </a:solidFill>
              </a:rPr>
              <a:t>Tentative Action:  NOAA to study using the LIME toolkit for implementing a new GSICS lunar calibration model</a:t>
            </a:r>
          </a:p>
        </p:txBody>
      </p:sp>
    </p:spTree>
    <p:extLst>
      <p:ext uri="{BB962C8B-B14F-4D97-AF65-F5344CB8AC3E}">
        <p14:creationId xmlns:p14="http://schemas.microsoft.com/office/powerpoint/2010/main" val="3661525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689</Words>
  <Application>Microsoft Macintosh PowerPoint</Application>
  <PresentationFormat>Widescreen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VIS/NIR subgroup report</vt:lpstr>
      <vt:lpstr>VIS/NIR highlights (non-lunar)</vt:lpstr>
      <vt:lpstr>VIS/NIR highlights (non-lunar)</vt:lpstr>
      <vt:lpstr>GSICS DCC algorithm uncertainties discussion</vt:lpstr>
      <vt:lpstr>GSICS VIS/NIR ray-matching calibration strategy</vt:lpstr>
      <vt:lpstr>Future web meetings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VIS/NIR subgroup report</dc:title>
  <dc:creator>Doelling, David Robert (LARC-E302)</dc:creator>
  <cp:lastModifiedBy>Doelling, David Robert (LARC-E302)</cp:lastModifiedBy>
  <cp:revision>9</cp:revision>
  <dcterms:created xsi:type="dcterms:W3CDTF">2023-03-02T20:07:04Z</dcterms:created>
  <dcterms:modified xsi:type="dcterms:W3CDTF">2023-03-03T12:25:09Z</dcterms:modified>
</cp:coreProperties>
</file>