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0" r:id="rId2"/>
    <p:sldId id="323" r:id="rId3"/>
    <p:sldId id="327" r:id="rId4"/>
    <p:sldId id="328" r:id="rId5"/>
    <p:sldId id="329" r:id="rId6"/>
    <p:sldId id="324" r:id="rId7"/>
    <p:sldId id="322" r:id="rId8"/>
    <p:sldId id="32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56382-9EB1-472E-B106-01DE92BAF96C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3D4EC-E3CB-479D-A77A-DEB85723C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0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FB869D-7AE8-45BD-AD5A-D0DA05E60C7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91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E8CFAD-6A94-4CB7-B32D-926ACF4E508E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91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03 March 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62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91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9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3" y="185740"/>
            <a:ext cx="4396154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78011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2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6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3" y="274646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407" y="1090634"/>
            <a:ext cx="9139603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85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15" b="1"/>
            </a:lvl1pPr>
            <a:lvl2pPr>
              <a:defRPr sz="1846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7825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104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41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2" y="1600206"/>
            <a:ext cx="366639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3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407" y="1090634"/>
            <a:ext cx="9139603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8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407" y="1090634"/>
            <a:ext cx="9139603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</p:grpSp>
    </p:spTree>
    <p:extLst>
      <p:ext uri="{BB962C8B-B14F-4D97-AF65-F5344CB8AC3E}">
        <p14:creationId xmlns:p14="http://schemas.microsoft.com/office/powerpoint/2010/main" val="300671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9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57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27538" y="1206500"/>
            <a:ext cx="8159262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662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61389" y="6162696"/>
            <a:ext cx="1582615" cy="69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8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85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62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09242" y="2750531"/>
            <a:ext cx="8351094" cy="1356946"/>
          </a:xfrm>
        </p:spPr>
        <p:txBody>
          <a:bodyPr/>
          <a:lstStyle/>
          <a:p>
            <a:pPr eaLnBrk="1" hangingPunct="1"/>
            <a:r>
              <a:rPr lang="en-US" altLang="ja-JP" sz="3323" dirty="0"/>
              <a:t>GRWG Space Weather Sub-group Report</a:t>
            </a:r>
            <a:endParaRPr lang="en-GB" sz="3323" dirty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243387" y="4234664"/>
            <a:ext cx="6400800" cy="161778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2060"/>
                </a:solidFill>
              </a:rPr>
              <a:t> Mar 03, 2023 </a:t>
            </a:r>
            <a:endParaRPr lang="en-US" dirty="0">
              <a:solidFill>
                <a:srgbClr val="002060"/>
              </a:solidFill>
              <a:cs typeface="Calibri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90698-CCBB-FB60-A10F-C9B054CEF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History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EC26D8-D37E-F5B5-363A-BF29C4E59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cross-calibration of high energy electron sensor at GEO have been discussed in Space Weather Coordination Group (SWCG) in The Coordination Group for Meteorological Satellites (CGMS).</a:t>
            </a:r>
          </a:p>
          <a:p>
            <a:r>
              <a:rPr lang="en-US" altLang="ja-JP" dirty="0"/>
              <a:t>The Task Group in SWCG submitted a white paper about the cross-calibration of high energy electron sensor to Executive Panel of Global Space-based Inter-Calibration System</a:t>
            </a:r>
            <a:r>
              <a:rPr lang="ja-JP" altLang="en-US" dirty="0"/>
              <a:t> </a:t>
            </a:r>
            <a:r>
              <a:rPr lang="en-US" altLang="ja-JP" dirty="0"/>
              <a:t>(GSICS-EP). GSICS-EP endorsed to establish GRWG space weather subgroup in 2022. </a:t>
            </a:r>
          </a:p>
          <a:p>
            <a:r>
              <a:rPr lang="en-US" altLang="ja-JP" dirty="0"/>
              <a:t>Kick-off meeting: Dec. 14, 2022</a:t>
            </a:r>
          </a:p>
          <a:p>
            <a:r>
              <a:rPr lang="en-US" altLang="ja-JP" dirty="0"/>
              <a:t>The 2</a:t>
            </a:r>
            <a:r>
              <a:rPr lang="en-US" altLang="ja-JP" baseline="30000" dirty="0"/>
              <a:t>nd</a:t>
            </a:r>
            <a:r>
              <a:rPr lang="en-US" altLang="ja-JP" dirty="0"/>
              <a:t> meeting: Jan. 30, 2023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628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00134B-4552-8119-E79F-E9819BEE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Breakout session (Feb. </a:t>
            </a:r>
            <a:r>
              <a:rPr kumimoji="1" lang="en-US" altLang="ja-JP"/>
              <a:t>28, 2023)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4D9138-E481-1E48-32C6-106594041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" y="1330037"/>
            <a:ext cx="8942119" cy="4796132"/>
          </a:xfrm>
        </p:spPr>
        <p:txBody>
          <a:bodyPr/>
          <a:lstStyle/>
          <a:p>
            <a:r>
              <a:rPr kumimoji="1" lang="en-US" altLang="ja-JP" sz="2000" dirty="0"/>
              <a:t>ESA Assets and Intercalibration Capability (Piers </a:t>
            </a:r>
            <a:r>
              <a:rPr kumimoji="1" lang="en-US" altLang="ja-JP" sz="2000" dirty="0" err="1"/>
              <a:t>Jiggens</a:t>
            </a:r>
            <a:r>
              <a:rPr kumimoji="1" lang="en-US" altLang="ja-JP" sz="2000" dirty="0"/>
              <a:t>, ESA)</a:t>
            </a:r>
          </a:p>
          <a:p>
            <a:r>
              <a:rPr kumimoji="1" lang="en-US" altLang="ja-JP" sz="2000" dirty="0"/>
              <a:t>Space Weather Observation related to SWARM and SMOS missions (Raffaele </a:t>
            </a:r>
            <a:r>
              <a:rPr kumimoji="1" lang="en-US" altLang="ja-JP" sz="2000" dirty="0" err="1"/>
              <a:t>Crapolicchio</a:t>
            </a:r>
            <a:r>
              <a:rPr kumimoji="1" lang="en-US" altLang="ja-JP" sz="2000" dirty="0"/>
              <a:t>, ESA)</a:t>
            </a:r>
          </a:p>
          <a:p>
            <a:r>
              <a:rPr kumimoji="1" lang="en-US" altLang="ja-JP" sz="2000" dirty="0"/>
              <a:t>Intercalibration of electron flux measurements, on-going results and lessons-learnt (Ingmar Sandberg, SPARC)</a:t>
            </a:r>
          </a:p>
          <a:p>
            <a:r>
              <a:rPr kumimoji="1" lang="en-US" altLang="ja-JP" sz="2000" dirty="0"/>
              <a:t>Space Weather Products for the Satellite Industry (Terry Onsager, NOAA)</a:t>
            </a:r>
          </a:p>
          <a:p>
            <a:r>
              <a:rPr kumimoji="1" lang="en-US" altLang="ja-JP" sz="2000" dirty="0"/>
              <a:t>Cross Calibration between Himawari-8/SEDA and GOES-16/SEISS (Tsutomu </a:t>
            </a:r>
            <a:r>
              <a:rPr kumimoji="1" lang="en-US" altLang="ja-JP" sz="2000" dirty="0" err="1"/>
              <a:t>Nagatsuma</a:t>
            </a:r>
            <a:r>
              <a:rPr kumimoji="1" lang="en-US" altLang="ja-JP" sz="2000" dirty="0"/>
              <a:t>, NICT)</a:t>
            </a:r>
          </a:p>
          <a:p>
            <a:r>
              <a:rPr kumimoji="1" lang="en-US" altLang="ja-JP" sz="2000" dirty="0"/>
              <a:t>Seasonal and yearly intercomparison results of electron flux between geostationary satellites (</a:t>
            </a:r>
            <a:r>
              <a:rPr kumimoji="1" lang="en-US" altLang="ja-JP" sz="2000" dirty="0" err="1"/>
              <a:t>Dae</a:t>
            </a:r>
            <a:r>
              <a:rPr kumimoji="1" lang="en-US" altLang="ja-JP" sz="2000" dirty="0"/>
              <a:t>-Hyeon Oh, KMA)</a:t>
            </a:r>
          </a:p>
          <a:p>
            <a:r>
              <a:rPr kumimoji="1" lang="en-US" altLang="ja-JP" sz="2000" dirty="0"/>
              <a:t>FY-3E/X-EUVI calibration improvements and applications (</a:t>
            </a:r>
            <a:r>
              <a:rPr kumimoji="1" lang="en-US" altLang="ja-JP" sz="2000" dirty="0" err="1"/>
              <a:t>Qiao</a:t>
            </a:r>
            <a:r>
              <a:rPr kumimoji="1" lang="en-US" altLang="ja-JP" sz="2000" dirty="0"/>
              <a:t> Song / Jinping Dun, CMA)</a:t>
            </a:r>
          </a:p>
          <a:p>
            <a:r>
              <a:rPr kumimoji="1" lang="en-US" altLang="ja-JP" sz="2000" dirty="0"/>
              <a:t>Initial observation with the </a:t>
            </a:r>
            <a:r>
              <a:rPr kumimoji="1" lang="en-US" altLang="ja-JP" sz="2000" dirty="0" err="1"/>
              <a:t>TriIPM</a:t>
            </a:r>
            <a:r>
              <a:rPr kumimoji="1" lang="en-US" altLang="ja-JP" sz="2000" dirty="0"/>
              <a:t> on the FY3E satellite (Qian Song, CMA)</a:t>
            </a:r>
          </a:p>
          <a:p>
            <a:r>
              <a:rPr kumimoji="1" lang="en-US" altLang="ja-JP" sz="2000" dirty="0"/>
              <a:t>About Space Weather Subgroup (Tsutomu </a:t>
            </a:r>
            <a:r>
              <a:rPr kumimoji="1" lang="en-US" altLang="ja-JP" sz="2000" dirty="0" err="1"/>
              <a:t>Nagatsuma</a:t>
            </a:r>
            <a:r>
              <a:rPr kumimoji="1" lang="en-US" altLang="ja-JP" sz="2000" dirty="0"/>
              <a:t>, NICT)</a:t>
            </a:r>
          </a:p>
          <a:p>
            <a:endParaRPr kumimoji="1" lang="en-US" altLang="ja-JP" sz="2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572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614D14-DDDE-318B-83C8-468DB23E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Highlights (1/2)</a:t>
            </a:r>
            <a:endParaRPr kumimoji="1" lang="ja-JP" altLang="en-US" dirty="0"/>
          </a:p>
        </p:txBody>
      </p:sp>
      <p:pic>
        <p:nvPicPr>
          <p:cNvPr id="5" name="コンテンツ プレースホルダー 4" descr="タイムライン が含まれている画像&#10;&#10;自動的に生成された説明">
            <a:extLst>
              <a:ext uri="{FF2B5EF4-FFF2-40B4-BE49-F238E27FC236}">
                <a16:creationId xmlns:a16="http://schemas.microsoft.com/office/drawing/2014/main" id="{BE99D700-27C2-8163-D3FA-5F7BE7E25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5" y="1398909"/>
            <a:ext cx="3338300" cy="2530707"/>
          </a:xfrm>
        </p:spPr>
      </p:pic>
      <p:pic>
        <p:nvPicPr>
          <p:cNvPr id="7" name="図 6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B5039D68-2008-FAED-5125-BFC67AFBC1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180" y="1398909"/>
            <a:ext cx="4383807" cy="2457513"/>
          </a:xfrm>
          <a:prstGeom prst="rect">
            <a:avLst/>
          </a:prstGeom>
        </p:spPr>
      </p:pic>
      <p:pic>
        <p:nvPicPr>
          <p:cNvPr id="9" name="図 8" descr="グラフ&#10;&#10;自動的に生成された説明">
            <a:extLst>
              <a:ext uri="{FF2B5EF4-FFF2-40B4-BE49-F238E27FC236}">
                <a16:creationId xmlns:a16="http://schemas.microsoft.com/office/drawing/2014/main" id="{72686653-8682-40AE-48BC-FE129BD0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97" y="4099800"/>
            <a:ext cx="4208805" cy="2468626"/>
          </a:xfrm>
          <a:prstGeom prst="rect">
            <a:avLst/>
          </a:prstGeom>
        </p:spPr>
      </p:pic>
      <p:pic>
        <p:nvPicPr>
          <p:cNvPr id="11" name="図 10" descr="グラフ&#10;&#10;自動的に生成された説明">
            <a:extLst>
              <a:ext uri="{FF2B5EF4-FFF2-40B4-BE49-F238E27FC236}">
                <a16:creationId xmlns:a16="http://schemas.microsoft.com/office/drawing/2014/main" id="{5B6BA035-61AF-C053-CDED-2DA4F7B769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825" y="4156638"/>
            <a:ext cx="4208806" cy="241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9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041F71-6021-B88A-707F-E27B6E33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Highlights (2/2)</a:t>
            </a:r>
            <a:endParaRPr kumimoji="1" lang="ja-JP" altLang="en-US" dirty="0"/>
          </a:p>
        </p:txBody>
      </p:sp>
      <p:pic>
        <p:nvPicPr>
          <p:cNvPr id="5" name="コンテンツ プレースホルダー 4" descr="グラフ が含まれている画像&#10;&#10;自動的に生成された説明">
            <a:extLst>
              <a:ext uri="{FF2B5EF4-FFF2-40B4-BE49-F238E27FC236}">
                <a16:creationId xmlns:a16="http://schemas.microsoft.com/office/drawing/2014/main" id="{990B8D5C-BF41-5AF2-316C-9D3825A7BB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15" y="1708604"/>
            <a:ext cx="3719743" cy="2113778"/>
          </a:xfrm>
        </p:spPr>
      </p:pic>
      <p:pic>
        <p:nvPicPr>
          <p:cNvPr id="7" name="図 6" descr="グラフ&#10;&#10;中程度の精度で自動的に生成された説明">
            <a:extLst>
              <a:ext uri="{FF2B5EF4-FFF2-40B4-BE49-F238E27FC236}">
                <a16:creationId xmlns:a16="http://schemas.microsoft.com/office/drawing/2014/main" id="{F8749576-C90B-DBE6-5945-488F32447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95" y="1623920"/>
            <a:ext cx="4266881" cy="2400121"/>
          </a:xfrm>
          <a:prstGeom prst="rect">
            <a:avLst/>
          </a:prstGeom>
        </p:spPr>
      </p:pic>
      <p:pic>
        <p:nvPicPr>
          <p:cNvPr id="9" name="図 8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A03C6646-6DAA-1D49-F673-AF8F8C64AB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37" y="4373312"/>
            <a:ext cx="3751821" cy="2113778"/>
          </a:xfrm>
          <a:prstGeom prst="rect">
            <a:avLst/>
          </a:prstGeom>
        </p:spPr>
      </p:pic>
      <p:pic>
        <p:nvPicPr>
          <p:cNvPr id="11" name="図 10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909B78FF-DE93-0752-2095-D6BA7A5549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944" y="4332575"/>
            <a:ext cx="3987791" cy="2273582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31DD56-1101-7A71-5EA6-730691FE3069}"/>
              </a:ext>
            </a:extLst>
          </p:cNvPr>
          <p:cNvSpPr txBox="1"/>
          <p:nvPr/>
        </p:nvSpPr>
        <p:spPr>
          <a:xfrm>
            <a:off x="693623" y="1254588"/>
            <a:ext cx="246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Ionospheric Photometer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3D5167-F346-9079-17E0-73942D06504C}"/>
              </a:ext>
            </a:extLst>
          </p:cNvPr>
          <p:cNvSpPr txBox="1"/>
          <p:nvPr/>
        </p:nvSpPr>
        <p:spPr>
          <a:xfrm>
            <a:off x="4736795" y="1212711"/>
            <a:ext cx="237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Solar X-ray/EUV Imager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620A889-F867-85D6-076F-093645C9ABF8}"/>
              </a:ext>
            </a:extLst>
          </p:cNvPr>
          <p:cNvSpPr txBox="1"/>
          <p:nvPr/>
        </p:nvSpPr>
        <p:spPr>
          <a:xfrm>
            <a:off x="457200" y="3932928"/>
            <a:ext cx="160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Magnetometer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494DE69-C0F9-40D3-840D-F69AC991DD05}"/>
              </a:ext>
            </a:extLst>
          </p:cNvPr>
          <p:cNvSpPr txBox="1"/>
          <p:nvPr/>
        </p:nvSpPr>
        <p:spPr>
          <a:xfrm>
            <a:off x="4736795" y="4003980"/>
            <a:ext cx="3188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L-band solar flux measurement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72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50A618-7EE7-4D97-8B1B-1D69C59A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94043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Confirmation of Membership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D5F2B6-2B29-453F-93E5-B0E8097B6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3" y="1417638"/>
            <a:ext cx="8569569" cy="4708525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/>
              <a:t>Followings are the members from task group on intercalibration of high energy electron sensor</a:t>
            </a:r>
          </a:p>
          <a:p>
            <a:pPr lvl="1"/>
            <a:r>
              <a:rPr lang="en-US" altLang="ja-JP" b="1" dirty="0"/>
              <a:t>CMA</a:t>
            </a:r>
            <a:r>
              <a:rPr lang="en-US" altLang="ja-JP" dirty="0"/>
              <a:t>  </a:t>
            </a:r>
            <a:r>
              <a:rPr lang="en-US" altLang="ja-JP" dirty="0">
                <a:solidFill>
                  <a:srgbClr val="FF0000"/>
                </a:solidFill>
              </a:rPr>
              <a:t>Cong HUANG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(replace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from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 err="1">
                <a:solidFill>
                  <a:srgbClr val="FF0000"/>
                </a:solidFill>
              </a:rPr>
              <a:t>Jianguang</a:t>
            </a:r>
            <a:r>
              <a:rPr lang="en-US" altLang="ja-JP" dirty="0">
                <a:solidFill>
                  <a:srgbClr val="FF0000"/>
                </a:solidFill>
              </a:rPr>
              <a:t> Guo)</a:t>
            </a:r>
          </a:p>
          <a:p>
            <a:pPr lvl="1"/>
            <a:r>
              <a:rPr lang="en-US" altLang="ja-JP" b="1" dirty="0"/>
              <a:t>ESA</a:t>
            </a:r>
            <a:r>
              <a:rPr lang="en-US" altLang="ja-JP" dirty="0"/>
              <a:t>   Piers </a:t>
            </a:r>
            <a:r>
              <a:rPr lang="en-US" altLang="ja-JP" dirty="0" err="1"/>
              <a:t>Jiggens</a:t>
            </a:r>
            <a:r>
              <a:rPr lang="en-US" altLang="ja-JP" dirty="0"/>
              <a:t>, Hugh Evans, </a:t>
            </a:r>
            <a:r>
              <a:rPr lang="en-US" altLang="ja-JP" dirty="0" err="1">
                <a:solidFill>
                  <a:srgbClr val="FF0000"/>
                </a:solidFill>
              </a:rPr>
              <a:t>Juha-Pekka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err="1">
                <a:solidFill>
                  <a:srgbClr val="FF0000"/>
                </a:solidFill>
              </a:rPr>
              <a:t>Luntama</a:t>
            </a:r>
            <a:r>
              <a:rPr lang="en-US" altLang="ja-JP" dirty="0">
                <a:solidFill>
                  <a:srgbClr val="FF0000"/>
                </a:solidFill>
              </a:rPr>
              <a:t> (from ET-</a:t>
            </a:r>
            <a:r>
              <a:rPr lang="en-US" altLang="ja-JP" dirty="0" err="1">
                <a:solidFill>
                  <a:srgbClr val="FF0000"/>
                </a:solidFill>
              </a:rPr>
              <a:t>SWx</a:t>
            </a:r>
            <a:r>
              <a:rPr lang="en-US" altLang="ja-JP" dirty="0">
                <a:solidFill>
                  <a:srgbClr val="FF0000"/>
                </a:solidFill>
              </a:rPr>
              <a:t>, WMO)</a:t>
            </a:r>
          </a:p>
          <a:p>
            <a:pPr lvl="1"/>
            <a:r>
              <a:rPr kumimoji="1" lang="en-US" altLang="ja-JP" b="1" dirty="0"/>
              <a:t>EUMETSAT</a:t>
            </a:r>
            <a:r>
              <a:rPr kumimoji="1" lang="en-US" altLang="ja-JP" dirty="0"/>
              <a:t>  Andrew </a:t>
            </a:r>
            <a:r>
              <a:rPr kumimoji="1" lang="en-US" altLang="ja-JP" dirty="0" err="1"/>
              <a:t>Monham</a:t>
            </a:r>
            <a:endParaRPr kumimoji="1" lang="en-US" altLang="ja-JP" dirty="0"/>
          </a:p>
          <a:p>
            <a:pPr lvl="1"/>
            <a:r>
              <a:rPr lang="en-US" altLang="ja-JP" b="1" dirty="0"/>
              <a:t>KMA </a:t>
            </a:r>
            <a:r>
              <a:rPr lang="en-US" altLang="ja-JP" dirty="0"/>
              <a:t> </a:t>
            </a:r>
            <a:r>
              <a:rPr lang="en-US" altLang="ja-JP" dirty="0" err="1"/>
              <a:t>Dohyeong</a:t>
            </a:r>
            <a:r>
              <a:rPr lang="en-US" altLang="ja-JP" dirty="0"/>
              <a:t> Kim , </a:t>
            </a:r>
            <a:r>
              <a:rPr lang="en-US" altLang="ja-JP" dirty="0" err="1"/>
              <a:t>Jiyoung</a:t>
            </a:r>
            <a:r>
              <a:rPr lang="en-US" altLang="ja-JP" dirty="0"/>
              <a:t> Kim, </a:t>
            </a:r>
            <a:r>
              <a:rPr lang="en-US" altLang="ja-JP" dirty="0" err="1"/>
              <a:t>Daehyeon</a:t>
            </a:r>
            <a:r>
              <a:rPr lang="en-US" altLang="ja-JP" dirty="0"/>
              <a:t> Oh</a:t>
            </a:r>
          </a:p>
          <a:p>
            <a:pPr lvl="1"/>
            <a:r>
              <a:rPr lang="en-US" altLang="ja-JP" b="1" dirty="0"/>
              <a:t>NASA</a:t>
            </a:r>
            <a:r>
              <a:rPr lang="en-US" altLang="ja-JP" dirty="0"/>
              <a:t>  Jim Spann</a:t>
            </a:r>
          </a:p>
          <a:p>
            <a:pPr lvl="1"/>
            <a:r>
              <a:rPr lang="en-US" altLang="ja-JP" b="1" dirty="0"/>
              <a:t>NICT</a:t>
            </a:r>
            <a:r>
              <a:rPr lang="en-US" altLang="ja-JP" dirty="0"/>
              <a:t>  Tsutomu </a:t>
            </a:r>
            <a:r>
              <a:rPr lang="en-US" altLang="ja-JP" dirty="0" err="1"/>
              <a:t>Nagatsuma</a:t>
            </a:r>
            <a:endParaRPr lang="en-US" altLang="ja-JP" dirty="0"/>
          </a:p>
          <a:p>
            <a:pPr lvl="1"/>
            <a:r>
              <a:rPr lang="en-US" altLang="ja-JP" b="1" dirty="0"/>
              <a:t>NOAA</a:t>
            </a:r>
            <a:r>
              <a:rPr lang="en-US" altLang="ja-JP" dirty="0"/>
              <a:t>  </a:t>
            </a:r>
            <a:r>
              <a:rPr lang="en-US" altLang="ja-JP" dirty="0" err="1"/>
              <a:t>Elsayed</a:t>
            </a:r>
            <a:r>
              <a:rPr lang="en-US" altLang="ja-JP" dirty="0"/>
              <a:t> Talaat, </a:t>
            </a:r>
            <a:r>
              <a:rPr kumimoji="1" lang="en-US" altLang="ja-JP" dirty="0"/>
              <a:t>Terry Onsager, Brian Kress, Juan Rodriguez, and Mikayla </a:t>
            </a:r>
            <a:r>
              <a:rPr kumimoji="1" lang="en-US" altLang="ja-JP" dirty="0" err="1"/>
              <a:t>Appell</a:t>
            </a:r>
            <a:endParaRPr kumimoji="1" lang="en-US" altLang="ja-JP" dirty="0"/>
          </a:p>
          <a:p>
            <a:pPr lvl="1"/>
            <a:r>
              <a:rPr lang="en-US" altLang="ja-JP" b="1" dirty="0"/>
              <a:t>ROSHYDROMET</a:t>
            </a:r>
            <a:r>
              <a:rPr lang="en-US" altLang="ja-JP" dirty="0"/>
              <a:t>  (Konstantin Ts. </a:t>
            </a:r>
            <a:r>
              <a:rPr lang="en-US" altLang="ja-JP" dirty="0" err="1"/>
              <a:t>Litovchenko</a:t>
            </a:r>
            <a:r>
              <a:rPr lang="en-US" altLang="ja-JP" dirty="0"/>
              <a:t>) </a:t>
            </a:r>
          </a:p>
          <a:p>
            <a:r>
              <a:rPr lang="en-US" altLang="ja-JP" dirty="0"/>
              <a:t>We are still welcome to join the members from other organization including ET-</a:t>
            </a:r>
            <a:r>
              <a:rPr lang="en-US" altLang="ja-JP" dirty="0" err="1"/>
              <a:t>SWx</a:t>
            </a:r>
            <a:r>
              <a:rPr lang="en-US" altLang="ja-JP" dirty="0"/>
              <a:t>, WMO. </a:t>
            </a:r>
            <a:r>
              <a:rPr lang="en-US" altLang="ja-JP" u="sng" dirty="0"/>
              <a:t>How to invite and endorse the member from non-member organization to provide specialist expertise is an open issue. </a:t>
            </a:r>
          </a:p>
        </p:txBody>
      </p:sp>
    </p:spTree>
    <p:extLst>
      <p:ext uri="{BB962C8B-B14F-4D97-AF65-F5344CB8AC3E}">
        <p14:creationId xmlns:p14="http://schemas.microsoft.com/office/powerpoint/2010/main" val="34548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2E4F7-4965-B96D-65E4-5D081FEF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Scope of GRWG space weather sub-group</a:t>
            </a:r>
            <a:br>
              <a:rPr kumimoji="1" lang="en-US" altLang="ja-JP" dirty="0"/>
            </a:br>
            <a:r>
              <a:rPr kumimoji="1" lang="en-US" altLang="ja-JP" dirty="0"/>
              <a:t>(draft)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00A20C-AEEE-E658-41CA-33261E92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2985"/>
            <a:ext cx="8229600" cy="4813183"/>
          </a:xfrm>
        </p:spPr>
        <p:txBody>
          <a:bodyPr/>
          <a:lstStyle/>
          <a:p>
            <a:r>
              <a:rPr kumimoji="1" lang="en-US" altLang="ja-JP" dirty="0"/>
              <a:t>As experts in space environment measurement, its application, and understanding user’s requirements, members of the SW sub-group will carry out the following activities.</a:t>
            </a:r>
          </a:p>
          <a:p>
            <a:pPr lvl="1"/>
            <a:r>
              <a:rPr kumimoji="1" lang="en-US" altLang="ja-JP" dirty="0"/>
              <a:t>Discussion and coordination on research, development and implementation of inter-calibration for space environment sensors, initially focusing on high-energy electron sensor in geostationary orbit</a:t>
            </a:r>
          </a:p>
          <a:p>
            <a:pPr lvl="1"/>
            <a:r>
              <a:rPr kumimoji="1" lang="en-US" altLang="ja-JP" dirty="0"/>
              <a:t>Analysis of the characterization (sensitivity, secular variation, etc.) of individual sensor and publication of the outcomes (product), and consideration of its implementation in the framework of GSICS</a:t>
            </a:r>
          </a:p>
          <a:p>
            <a:pPr lvl="1"/>
            <a:r>
              <a:rPr kumimoji="1" lang="en-US" altLang="ja-JP" dirty="0"/>
              <a:t>Examination and documentation of standardization (data format, data exchange, inter-calibration, etc.)</a:t>
            </a:r>
          </a:p>
          <a:p>
            <a:pPr lvl="1"/>
            <a:r>
              <a:rPr kumimoji="1" lang="en-US" altLang="ja-JP" dirty="0"/>
              <a:t>Examination of developing a standard products (near-real time bases, and post-data analysis bases) that integrates multiple satellite data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4BEEA2-AFE6-CDE8-B4F6-2862F5927623}"/>
              </a:ext>
            </a:extLst>
          </p:cNvPr>
          <p:cNvSpPr txBox="1"/>
          <p:nvPr/>
        </p:nvSpPr>
        <p:spPr>
          <a:xfrm>
            <a:off x="586154" y="5713046"/>
            <a:ext cx="816999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This issue will be discussed within the members via e-mail and next meeting.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52048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CD75D-A717-0714-3E34-B34083A5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Action item and next meeting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994C56-7A72-B4A7-8E8A-89168112B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“Scope of GRWG Space Weather” will be defined based on the member’s discussion via e-mail and online meeting.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Next meeting will be held online </a:t>
            </a:r>
            <a:r>
              <a:rPr kumimoji="1" lang="en-US" altLang="ja-JP" u="sng" dirty="0"/>
              <a:t>in the middle of May.  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408843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558</Words>
  <Application>Microsoft Office PowerPoint</Application>
  <PresentationFormat>画面に合わせる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Arial</vt:lpstr>
      <vt:lpstr>Calibri</vt:lpstr>
      <vt:lpstr>Times New Roman</vt:lpstr>
      <vt:lpstr>Office Theme</vt:lpstr>
      <vt:lpstr>GRWG Space Weather Sub-group Report</vt:lpstr>
      <vt:lpstr>History</vt:lpstr>
      <vt:lpstr>Breakout session (Feb. 28, 2023)</vt:lpstr>
      <vt:lpstr>Highlights (1/2)</vt:lpstr>
      <vt:lpstr>Highlights (2/2)</vt:lpstr>
      <vt:lpstr>Confirmation of Membership</vt:lpstr>
      <vt:lpstr>Scope of GRWG space weather sub-group (draft)</vt:lpstr>
      <vt:lpstr>Action item and 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space weather sensor subgroup kick off meeting</dc:title>
  <dc:creator>長妻 努</dc:creator>
  <cp:lastModifiedBy>長妻 努</cp:lastModifiedBy>
  <cp:revision>16</cp:revision>
  <dcterms:created xsi:type="dcterms:W3CDTF">2022-12-14T04:47:56Z</dcterms:created>
  <dcterms:modified xsi:type="dcterms:W3CDTF">2023-03-02T19:38:52Z</dcterms:modified>
</cp:coreProperties>
</file>