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690" r:id="rId1"/>
  </p:sldMasterIdLst>
  <p:notesMasterIdLst>
    <p:notesMasterId r:id="rId16"/>
  </p:notesMasterIdLst>
  <p:handoutMasterIdLst>
    <p:handoutMasterId r:id="rId17"/>
  </p:handoutMasterIdLst>
  <p:sldIdLst>
    <p:sldId id="612" r:id="rId2"/>
    <p:sldId id="604" r:id="rId3"/>
    <p:sldId id="617" r:id="rId4"/>
    <p:sldId id="618" r:id="rId5"/>
    <p:sldId id="621" r:id="rId6"/>
    <p:sldId id="613" r:id="rId7"/>
    <p:sldId id="614" r:id="rId8"/>
    <p:sldId id="619" r:id="rId9"/>
    <p:sldId id="615" r:id="rId10"/>
    <p:sldId id="620" r:id="rId11"/>
    <p:sldId id="623" r:id="rId12"/>
    <p:sldId id="616" r:id="rId13"/>
    <p:sldId id="624" r:id="rId14"/>
    <p:sldId id="609" r:id="rId15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9AC"/>
    <a:srgbClr val="00205B"/>
    <a:srgbClr val="D6D2C4"/>
    <a:srgbClr val="E8E8E8"/>
    <a:srgbClr val="E0E0E0"/>
    <a:srgbClr val="F1F1F1"/>
    <a:srgbClr val="00B5E2"/>
    <a:srgbClr val="FEDB00"/>
    <a:srgbClr val="99C221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299" autoAdjust="0"/>
  </p:normalViewPr>
  <p:slideViewPr>
    <p:cSldViewPr snapToGrid="0">
      <p:cViewPr varScale="1">
        <p:scale>
          <a:sx n="76" d="100"/>
          <a:sy n="76" d="100"/>
        </p:scale>
        <p:origin x="869" y="4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presProps.xml" Type="http://schemas.openxmlformats.org/officeDocument/2006/relationships/presProps" Id="rId18"></Relationship><Relationship Target="slides/slide2.xml" Type="http://schemas.openxmlformats.org/officeDocument/2006/relationships/slide" Id="rId3"></Relationship><Relationship Target="tableStyles.xml" Type="http://schemas.openxmlformats.org/officeDocument/2006/relationships/tableStyles" Id="rId21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handoutMasters/handoutMaster1.xml" Type="http://schemas.openxmlformats.org/officeDocument/2006/relationships/handoutMaster" Id="rId17"></Relationship><Relationship Target="slides/slide1.xml" Type="http://schemas.openxmlformats.org/officeDocument/2006/relationships/slide" Id="rId2"></Relationship><Relationship Target="notesMasters/notesMaster1.xml" Type="http://schemas.openxmlformats.org/officeDocument/2006/relationships/notesMaster" Id="rId16"></Relationship><Relationship Target="theme/theme1.xml" Type="http://schemas.openxmlformats.org/officeDocument/2006/relationships/theme" Id="rId20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slides/slide9.xml" Type="http://schemas.openxmlformats.org/officeDocument/2006/relationships/slide" Id="rId10"></Relationship><Relationship Target="viewProps.xml" Type="http://schemas.openxmlformats.org/officeDocument/2006/relationships/viewProps" Id="rId19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ESA project: some update</a:t>
            </a:r>
            <a:r>
              <a:rPr lang="en-GB" baseline="0" dirty="0" smtClean="0"/>
              <a:t> on the collaboration with NASA/NIST?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Air-LUSI: some update by Kevin or team member?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Mauna Loa LUSI </a:t>
            </a:r>
            <a:r>
              <a:rPr lang="en-GB" baseline="0" dirty="0" smtClean="0">
                <a:sym typeface="Wingdings" panose="05000000000000000000" pitchFamily="2" charset="2"/>
              </a:rPr>
              <a:t> Steve Maxwell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36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Status of ROLO</a:t>
            </a:r>
            <a:r>
              <a:rPr lang="en-GB" baseline="0" dirty="0" smtClean="0"/>
              <a:t> / GIRO is unlikely to address the traceability of the GIRO to the ROLO </a:t>
            </a:r>
            <a:r>
              <a:rPr lang="en-GB" baseline="0" dirty="0" smtClean="0">
                <a:sym typeface="Wingdings" panose="05000000000000000000" pitchFamily="2" charset="2"/>
              </a:rPr>
              <a:t> no time this year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New irradiance models: EUMETSAT LESSSR / CNES POLO / etc.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Model-inter-comparison  work will be done before the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02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EUMETSAT: MSG/SEVIRI including MSG1 EOF tests + MTG-I1</a:t>
            </a:r>
            <a:r>
              <a:rPr lang="en-US" sz="1200" baseline="0" dirty="0" smtClean="0"/>
              <a:t> FCI + LI?</a:t>
            </a:r>
            <a:endParaRPr lang="en-US" sz="1200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47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End of life tests</a:t>
            </a:r>
            <a:r>
              <a:rPr lang="en-GB" baseline="0" dirty="0" smtClean="0"/>
              <a:t> with MSG1 </a:t>
            </a:r>
            <a:r>
              <a:rPr lang="en-US" sz="1200" dirty="0" smtClean="0"/>
              <a:t>may be covered by the session on Instrument Monitoring</a:t>
            </a:r>
            <a:r>
              <a:rPr lang="en-US" sz="1200" baseline="0" dirty="0" smtClean="0"/>
              <a:t> </a:t>
            </a:r>
            <a:r>
              <a:rPr lang="en-US" sz="1200" dirty="0" smtClean="0"/>
              <a:t>Using</a:t>
            </a:r>
            <a:r>
              <a:rPr lang="en-US" sz="1200" baseline="0" dirty="0" smtClean="0"/>
              <a:t> </a:t>
            </a:r>
            <a:r>
              <a:rPr lang="en-US" sz="1200" dirty="0" smtClean="0"/>
              <a:t>Lunar Calibration…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59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End of life tests</a:t>
            </a:r>
            <a:r>
              <a:rPr lang="en-GB" baseline="0" dirty="0" smtClean="0"/>
              <a:t> with MSG1 </a:t>
            </a:r>
            <a:r>
              <a:rPr lang="en-US" sz="1200" dirty="0" smtClean="0"/>
              <a:t>may be covered by the session on Instrument Monitoring</a:t>
            </a:r>
            <a:r>
              <a:rPr lang="en-US" sz="1200" baseline="0" dirty="0" smtClean="0"/>
              <a:t> </a:t>
            </a:r>
            <a:r>
              <a:rPr lang="en-US" sz="1200" dirty="0" smtClean="0"/>
              <a:t>Using</a:t>
            </a:r>
            <a:r>
              <a:rPr lang="en-US" sz="1200" baseline="0" dirty="0" smtClean="0"/>
              <a:t> </a:t>
            </a:r>
            <a:r>
              <a:rPr lang="en-US" sz="1200" dirty="0" smtClean="0"/>
              <a:t>Lunar Calibration…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66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For the web meetings,</a:t>
            </a:r>
            <a:r>
              <a:rPr lang="en-GB" baseline="0" dirty="0" smtClean="0"/>
              <a:t> it could be done in the context of the monthly VNIR subgroup </a:t>
            </a:r>
            <a:r>
              <a:rPr lang="en-GB" baseline="0" dirty="0" err="1" smtClean="0"/>
              <a:t>webmeetings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55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1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59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9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9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1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25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2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8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-1679944"/>
            <a:ext cx="11288822" cy="11288822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60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0" baseline="0" smtClean="0">
                <a:solidFill>
                  <a:schemeClr val="accent5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EUM/RSP/VWG/23/1351898, v1 Draft, 20 February 2023</a:t>
            </a:r>
            <a:endParaRPr lang="de-DE" sz="1000" b="0" baseline="0" dirty="0">
              <a:solidFill>
                <a:schemeClr val="accent5"/>
              </a:solidFill>
              <a:latin typeface="+mn-l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chemeClr val="accent5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solidFill>
                <a:schemeClr val="accent5"/>
              </a:solidFill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8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93" r:id="rId1"/>
    <p:sldLayoutId id="2147487692" r:id="rId2"/>
    <p:sldLayoutId id="2147487691" r:id="rId3"/>
    <p:sldLayoutId id="2147487700" r:id="rId4"/>
    <p:sldLayoutId id="2147487694" r:id="rId5"/>
    <p:sldLayoutId id="2147487695" r:id="rId6"/>
    <p:sldLayoutId id="2147487696" r:id="rId7"/>
    <p:sldLayoutId id="2147487697" r:id="rId8"/>
    <p:sldLayoutId id="2147487698" r:id="rId9"/>
    <p:sldLayoutId id="2147487699" r:id="rId10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6881091" y="1884153"/>
            <a:ext cx="5310909" cy="3071949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Fourth Joint GSICS/IVOS Lunar Calibration Workshop</a:t>
            </a:r>
            <a:endParaRPr lang="en-GB" sz="3200" b="0" spc="-100" dirty="0">
              <a:solidFill>
                <a:schemeClr val="tx1"/>
              </a:solidFill>
              <a:latin typeface="Bahnschrift SemiLight" panose="020B0502040204020203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S. Wagner (EUMETSAT). T. Stone (USGS)</a:t>
            </a:r>
            <a:endParaRPr lang="en-GB" sz="1800" b="0" i="1" dirty="0">
              <a:solidFill>
                <a:schemeClr val="tx1"/>
              </a:solidFill>
              <a:latin typeface="Bahnschrift Light" panose="020B0502040204020203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GSICS Research and Data working groups Annual Meeting</a:t>
            </a:r>
          </a:p>
          <a:p>
            <a:pPr>
              <a:defRPr/>
            </a:pPr>
            <a:r>
              <a:rPr lang="en-GB" sz="14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27/02 – 03/03 2023</a:t>
            </a:r>
            <a:endParaRPr lang="en-GB" sz="1400" b="0" i="1" dirty="0">
              <a:solidFill>
                <a:schemeClr val="tx1"/>
              </a:solidFill>
              <a:latin typeface="Bahnschrift Light" panose="020B0502040204020203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9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Developments in thermal infra-red and </a:t>
            </a:r>
            <a:r>
              <a:rPr lang="en-US" dirty="0" smtClean="0"/>
              <a:t>microwave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644" y="1185706"/>
            <a:ext cx="11509128" cy="4662436"/>
          </a:xfrm>
        </p:spPr>
        <p:txBody>
          <a:bodyPr>
            <a:noAutofit/>
          </a:bodyPr>
          <a:lstStyle/>
          <a:p>
            <a:r>
              <a:rPr lang="en-US" sz="2600" dirty="0" smtClean="0"/>
              <a:t>CNES activities with IASI</a:t>
            </a:r>
          </a:p>
          <a:p>
            <a:r>
              <a:rPr lang="en-US" sz="2600" dirty="0" smtClean="0"/>
              <a:t>Work by the University of Hamburg</a:t>
            </a:r>
          </a:p>
          <a:p>
            <a:r>
              <a:rPr lang="en-US" sz="2600" dirty="0" smtClean="0"/>
              <a:t>MSG1 end-of life with the IR acquisitions</a:t>
            </a:r>
          </a:p>
          <a:p>
            <a:r>
              <a:rPr lang="en-US" sz="2600" dirty="0" smtClean="0"/>
              <a:t>MW activities</a:t>
            </a:r>
            <a:endParaRPr lang="en-US" sz="26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2003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smaller sessions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644" y="1185705"/>
            <a:ext cx="11509128" cy="523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Inter-calibration </a:t>
            </a:r>
          </a:p>
          <a:p>
            <a:pPr marL="328254" lvl="1" indent="-328254"/>
            <a:r>
              <a:rPr lang="en-US" sz="2400" dirty="0"/>
              <a:t>Inter-calibration of GOME-2 and SCIAMACHY using the Moon</a:t>
            </a:r>
          </a:p>
          <a:p>
            <a:pPr marL="328254" lvl="1" indent="-328254"/>
            <a:r>
              <a:rPr lang="en-US" sz="2400" dirty="0"/>
              <a:t>EUMETSAT proposal for inter-calibration </a:t>
            </a:r>
          </a:p>
          <a:p>
            <a:pPr marL="328254" lvl="1" indent="-328254"/>
            <a:r>
              <a:rPr lang="en-US" sz="2400" dirty="0" smtClean="0"/>
              <a:t>Other approaches? For ex. inter-calibration </a:t>
            </a:r>
            <a:r>
              <a:rPr lang="en-US" sz="2400" dirty="0"/>
              <a:t>between MODIS and VIIRS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Alternative usages of lunar imagery</a:t>
            </a:r>
          </a:p>
          <a:p>
            <a:pPr marL="328254" lvl="1" indent="-328254"/>
            <a:r>
              <a:rPr lang="en-US" sz="2400" dirty="0"/>
              <a:t>MTF </a:t>
            </a:r>
            <a:r>
              <a:rPr lang="en-US" sz="2400" dirty="0" smtClean="0"/>
              <a:t>(initiative led NOAA, started in 2017)</a:t>
            </a:r>
            <a:endParaRPr lang="en-US" sz="2400" dirty="0"/>
          </a:p>
          <a:p>
            <a:pPr marL="328254" lvl="1" indent="-328254"/>
            <a:r>
              <a:rPr lang="en-US" sz="2400" dirty="0"/>
              <a:t>Stray light (with Sentinel-3 OLCI for instance) </a:t>
            </a:r>
          </a:p>
          <a:p>
            <a:pPr marL="328254" lvl="1" indent="-328254"/>
            <a:r>
              <a:rPr lang="en-US" sz="2400" dirty="0"/>
              <a:t>Co-registration</a:t>
            </a:r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r>
              <a:rPr lang="en-GB" sz="2400" dirty="0" smtClean="0"/>
              <a:t>Depending on interest / contributions / agenda </a:t>
            </a:r>
            <a:r>
              <a:rPr lang="en-GB" sz="2400" dirty="0" smtClean="0">
                <a:sym typeface="Wingdings" panose="05000000000000000000" pitchFamily="2" charset="2"/>
              </a:rPr>
              <a:t> could be including in some of the previous sessions (TBC)</a:t>
            </a:r>
            <a:endParaRPr lang="en-GB" sz="2400" dirty="0"/>
          </a:p>
          <a:p>
            <a:pPr marL="0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9311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for dates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892872" cy="526267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Three possibilities, by order of preferences:</a:t>
            </a:r>
          </a:p>
          <a:p>
            <a:pPr lvl="0"/>
            <a:endParaRPr lang="en-GB" dirty="0" smtClean="0"/>
          </a:p>
          <a:p>
            <a:pPr marL="1077072" lvl="1" indent="-514350">
              <a:buFont typeface="+mj-lt"/>
              <a:buAutoNum type="arabicPeriod"/>
            </a:pPr>
            <a:r>
              <a:rPr lang="en-GB" dirty="0" smtClean="0"/>
              <a:t>Monday </a:t>
            </a:r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till Thursday 7</a:t>
            </a:r>
            <a:r>
              <a:rPr lang="en-GB" baseline="30000" dirty="0"/>
              <a:t>th</a:t>
            </a:r>
            <a:r>
              <a:rPr lang="en-GB" dirty="0"/>
              <a:t> December </a:t>
            </a:r>
            <a:r>
              <a:rPr lang="en-GB" dirty="0" smtClean="0"/>
              <a:t>2023 (at the same time than S3VT meeting)</a:t>
            </a:r>
            <a:endParaRPr lang="en-GB" dirty="0"/>
          </a:p>
          <a:p>
            <a:pPr marL="1077072" lvl="1" indent="-514350">
              <a:buFont typeface="+mj-lt"/>
              <a:buAutoNum type="arabicPeriod"/>
            </a:pPr>
            <a:r>
              <a:rPr lang="en-GB" dirty="0"/>
              <a:t>Monday 13</a:t>
            </a:r>
            <a:r>
              <a:rPr lang="en-GB" baseline="30000" dirty="0"/>
              <a:t>th</a:t>
            </a:r>
            <a:r>
              <a:rPr lang="en-GB" dirty="0"/>
              <a:t> till Thursday 16</a:t>
            </a:r>
            <a:r>
              <a:rPr lang="en-GB" baseline="30000" dirty="0"/>
              <a:t>th</a:t>
            </a:r>
            <a:r>
              <a:rPr lang="en-GB" dirty="0"/>
              <a:t> November 2023</a:t>
            </a:r>
          </a:p>
          <a:p>
            <a:pPr marL="1077072" lvl="1" indent="-514350">
              <a:buFont typeface="+mj-lt"/>
              <a:buAutoNum type="arabicPeriod"/>
            </a:pPr>
            <a:r>
              <a:rPr lang="en-GB" dirty="0"/>
              <a:t>Monday 11</a:t>
            </a:r>
            <a:r>
              <a:rPr lang="en-GB" baseline="30000" dirty="0"/>
              <a:t>th</a:t>
            </a:r>
            <a:r>
              <a:rPr lang="en-GB" dirty="0"/>
              <a:t> till Thursday 14</a:t>
            </a:r>
            <a:r>
              <a:rPr lang="en-GB" baseline="30000" dirty="0"/>
              <a:t>th</a:t>
            </a:r>
            <a:r>
              <a:rPr lang="en-GB" dirty="0"/>
              <a:t> December </a:t>
            </a:r>
            <a:r>
              <a:rPr lang="en-GB" dirty="0" smtClean="0"/>
              <a:t>2023 (same week than AGU)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December is also Christmas markets time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However, decision will also be constrained by EUMETSAT meeting room occupancy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581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the lunar calibration workshop…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779" y="1089187"/>
            <a:ext cx="11627339" cy="5262675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Liaising with the GSICS group discussing about SLIMED model evolutions as a community model</a:t>
            </a:r>
          </a:p>
          <a:p>
            <a:endParaRPr lang="en-GB" dirty="0" smtClean="0"/>
          </a:p>
          <a:p>
            <a:r>
              <a:rPr lang="en-GB" dirty="0" smtClean="0"/>
              <a:t>Re-start of the activity on lunar models inter-comparison (led by T. Stone - USGS) </a:t>
            </a:r>
            <a:r>
              <a:rPr lang="en-GB" dirty="0" smtClean="0">
                <a:sym typeface="Wingdings" panose="05000000000000000000" pitchFamily="2" charset="2"/>
              </a:rPr>
              <a:t> exercise to be run before the </a:t>
            </a:r>
            <a:r>
              <a:rPr lang="en-GB" dirty="0" smtClean="0">
                <a:sym typeface="Wingdings" panose="05000000000000000000" pitchFamily="2" charset="2"/>
              </a:rPr>
              <a:t>LCWS; results to be presented at the workshop</a:t>
            </a:r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Couple of dedicated web-meetings </a:t>
            </a:r>
            <a:r>
              <a:rPr lang="en-GB" dirty="0" smtClean="0">
                <a:sym typeface="Wingdings" panose="05000000000000000000" pitchFamily="2" charset="2"/>
              </a:rPr>
              <a:t>(using maybe GSICS monthly slots) to </a:t>
            </a:r>
            <a:r>
              <a:rPr lang="en-GB" dirty="0" smtClean="0">
                <a:sym typeface="Wingdings" panose="05000000000000000000" pitchFamily="2" charset="2"/>
              </a:rPr>
              <a:t>keep the Lunar Calibration Community informed on the progresses of those two activities + organisation of the </a:t>
            </a:r>
            <a:r>
              <a:rPr lang="en-GB" dirty="0" smtClean="0">
                <a:sym typeface="Wingdings" panose="05000000000000000000" pitchFamily="2" charset="2"/>
              </a:rPr>
              <a:t>workshop</a:t>
            </a:r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Review of the recommendations / actions / decisions from the last LCWS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168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sz="2800" dirty="0" smtClean="0"/>
              <a:t>Thank you!</a:t>
            </a:r>
          </a:p>
          <a:p>
            <a:pPr marL="0" indent="0">
              <a:buNone/>
            </a:pPr>
            <a:r>
              <a:rPr lang="en-GB" sz="2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Questions are welcome.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39" y="2401189"/>
            <a:ext cx="26193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</a:t>
            </a:r>
            <a:r>
              <a:rPr lang="en-US" dirty="0" smtClean="0"/>
              <a:t>workshops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9321" y="725863"/>
            <a:ext cx="11627339" cy="5872899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2014 : Darmstadt – Germany</a:t>
            </a:r>
          </a:p>
          <a:p>
            <a:pPr marL="562722" lvl="1" indent="0">
              <a:buNone/>
            </a:pPr>
            <a:endParaRPr lang="en-US" dirty="0" smtClean="0"/>
          </a:p>
          <a:p>
            <a:pPr marL="56272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2017 : Xi’an - China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562722" lvl="1" indent="0">
              <a:buNone/>
            </a:pPr>
            <a:endParaRPr lang="en-US" dirty="0" smtClean="0"/>
          </a:p>
          <a:p>
            <a:pPr marL="56272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2020 : online reduced event due to COVID restrictions</a:t>
            </a:r>
          </a:p>
        </p:txBody>
      </p:sp>
      <p:pic>
        <p:nvPicPr>
          <p:cNvPr id="4" name="Picture 2" descr="H:\My Documents\My Pictures\Lunar calibration\ND5A5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069" y="1"/>
            <a:ext cx="4652467" cy="3101645"/>
          </a:xfrm>
          <a:prstGeom prst="rect">
            <a:avLst/>
          </a:prstGeom>
          <a:noFill/>
        </p:spPr>
      </p:pic>
      <p:pic>
        <p:nvPicPr>
          <p:cNvPr id="1026" name="Picture 2" descr="http://gsics.atmos.umd.edu/pub/Development/20171106/LunarCalibWS_Xian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" y="2902788"/>
            <a:ext cx="4876800" cy="29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13312"/>
          <a:stretch/>
        </p:blipFill>
        <p:spPr>
          <a:xfrm>
            <a:off x="6834437" y="3789750"/>
            <a:ext cx="2686639" cy="2059894"/>
          </a:xfrm>
          <a:prstGeom prst="rect">
            <a:avLst/>
          </a:prstGeom>
        </p:spPr>
      </p:pic>
      <p:pic>
        <p:nvPicPr>
          <p:cNvPr id="10" name="Picture 9" descr="calibrator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3393" y="4934804"/>
            <a:ext cx="2568607" cy="1924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31" y="2899503"/>
            <a:ext cx="1965960" cy="2948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1220" y="6686936"/>
            <a:ext cx="1396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From Giphy.com</a:t>
            </a:r>
          </a:p>
        </p:txBody>
      </p: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4479" y="740045"/>
            <a:ext cx="11627339" cy="5972254"/>
          </a:xfrm>
        </p:spPr>
        <p:txBody>
          <a:bodyPr>
            <a:normAutofit/>
          </a:bodyPr>
          <a:lstStyle/>
          <a:p>
            <a:r>
              <a:rPr lang="en-GB" dirty="0" smtClean="0"/>
              <a:t>Venue : EUMETSAT headquarters, Darmstadt, Germany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GSICS / IVOS Lunar Calibration </a:t>
            </a:r>
            <a:r>
              <a:rPr lang="en-GB" dirty="0" smtClean="0"/>
              <a:t>Workshop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18" y="1634836"/>
            <a:ext cx="4876800" cy="235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28"/>
          <a:stretch/>
        </p:blipFill>
        <p:spPr>
          <a:xfrm>
            <a:off x="508105" y="4323461"/>
            <a:ext cx="5151813" cy="2539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5" y="1372421"/>
            <a:ext cx="5852160" cy="2877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1520" y="6502846"/>
            <a:ext cx="195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kern="100" spc="-100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From darmstadt.de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74" y="1375859"/>
            <a:ext cx="3801005" cy="54871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069484" y="1798655"/>
            <a:ext cx="2405734" cy="4913644"/>
            <a:chOff x="9069484" y="1798655"/>
            <a:chExt cx="2405734" cy="4913644"/>
          </a:xfrm>
        </p:grpSpPr>
        <p:sp>
          <p:nvSpPr>
            <p:cNvPr id="17" name="Oval 16"/>
            <p:cNvSpPr/>
            <p:nvPr/>
          </p:nvSpPr>
          <p:spPr bwMode="auto">
            <a:xfrm>
              <a:off x="10148836" y="1798655"/>
              <a:ext cx="1326382" cy="116560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9069484" y="2921867"/>
              <a:ext cx="1326382" cy="116560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0000326" y="5546690"/>
              <a:ext cx="1326382" cy="116560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150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GSICS / IVOS Lunar Calibration Workshop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Duration: </a:t>
            </a:r>
            <a:r>
              <a:rPr lang="en-US" dirty="0" smtClean="0"/>
              <a:t>4 full </a:t>
            </a:r>
            <a:r>
              <a:rPr lang="en-US" dirty="0"/>
              <a:t>days (as </a:t>
            </a:r>
            <a:r>
              <a:rPr lang="en-US" dirty="0" smtClean="0"/>
              <a:t>in LCWS 2014 </a:t>
            </a:r>
            <a:r>
              <a:rPr lang="en-US" dirty="0"/>
              <a:t>and </a:t>
            </a:r>
            <a:r>
              <a:rPr lang="en-US" dirty="0" smtClean="0"/>
              <a:t>2017)</a:t>
            </a:r>
            <a:endParaRPr lang="en-US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dirty="0"/>
              <a:t>Workshop format:</a:t>
            </a:r>
          </a:p>
          <a:p>
            <a:pPr lvl="1"/>
            <a:r>
              <a:rPr lang="en-US" sz="2708" dirty="0" smtClean="0"/>
              <a:t>Similar to GSICS meeting: mix </a:t>
            </a:r>
            <a:r>
              <a:rPr lang="en-US" sz="2708" dirty="0"/>
              <a:t>mini-conference / workshop type </a:t>
            </a:r>
            <a:r>
              <a:rPr lang="en-US" sz="2708" dirty="0" smtClean="0"/>
              <a:t>with discussions</a:t>
            </a:r>
          </a:p>
          <a:p>
            <a:pPr lvl="1"/>
            <a:r>
              <a:rPr lang="en-US" sz="2708" dirty="0" smtClean="0"/>
              <a:t>A few boards for posters (depending on the agenda)</a:t>
            </a:r>
          </a:p>
          <a:p>
            <a:pPr lvl="1"/>
            <a:r>
              <a:rPr lang="en-US" sz="2708" dirty="0" smtClean="0"/>
              <a:t>Outcome: list of recommendation / actions / decisions</a:t>
            </a:r>
          </a:p>
          <a:p>
            <a:pPr lvl="1"/>
            <a:endParaRPr lang="en-US" sz="1000" dirty="0"/>
          </a:p>
          <a:p>
            <a:r>
              <a:rPr lang="en-GB" dirty="0" smtClean="0"/>
              <a:t>Possibility to have remote participation (</a:t>
            </a:r>
            <a:r>
              <a:rPr lang="en-GB" dirty="0" err="1" smtClean="0"/>
              <a:t>Webex</a:t>
            </a:r>
            <a:r>
              <a:rPr lang="en-GB" dirty="0" smtClean="0"/>
              <a:t> / Teams TBC)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005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Event preparation:</a:t>
            </a:r>
          </a:p>
          <a:p>
            <a:pPr lvl="1"/>
            <a:r>
              <a:rPr lang="en-GB" dirty="0" smtClean="0"/>
              <a:t>Web site will be prepared for registration (as it was planned in 2020)</a:t>
            </a:r>
          </a:p>
          <a:p>
            <a:pPr lvl="2"/>
            <a:r>
              <a:rPr lang="en-GB" dirty="0" smtClean="0"/>
              <a:t>Will include list of recommended accommodation</a:t>
            </a:r>
            <a:endParaRPr lang="en-GB" dirty="0"/>
          </a:p>
          <a:p>
            <a:pPr lvl="1"/>
            <a:r>
              <a:rPr lang="en-GB" dirty="0" smtClean="0"/>
              <a:t>Invitation letters to prepare visa applications will be provided on </a:t>
            </a:r>
            <a:r>
              <a:rPr lang="en-GB" dirty="0" smtClean="0"/>
              <a:t>request</a:t>
            </a:r>
          </a:p>
          <a:p>
            <a:pPr lvl="1"/>
            <a:r>
              <a:rPr lang="en-GB" dirty="0" smtClean="0"/>
              <a:t>No registration fees</a:t>
            </a:r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487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topics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9787" y="1070653"/>
            <a:ext cx="10834415" cy="5262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Continuity of previous workshops:</a:t>
            </a:r>
          </a:p>
          <a:p>
            <a:endParaRPr lang="en-US" sz="1400" dirty="0" smtClean="0"/>
          </a:p>
          <a:p>
            <a:r>
              <a:rPr lang="en-US" sz="2600" dirty="0" smtClean="0"/>
              <a:t>Measurements </a:t>
            </a:r>
            <a:r>
              <a:rPr lang="en-US" sz="2600" dirty="0"/>
              <a:t>and Moon observations: towards SI traceability</a:t>
            </a:r>
          </a:p>
          <a:p>
            <a:r>
              <a:rPr lang="en-US" sz="2600" dirty="0"/>
              <a:t>Lunar </a:t>
            </a:r>
            <a:r>
              <a:rPr lang="en-US" sz="2600" dirty="0" smtClean="0"/>
              <a:t>calibration systems </a:t>
            </a:r>
            <a:r>
              <a:rPr lang="en-US" sz="2600" dirty="0"/>
              <a:t>and model development</a:t>
            </a:r>
          </a:p>
          <a:p>
            <a:r>
              <a:rPr lang="en-US" sz="2600" dirty="0"/>
              <a:t>Instrument monitoring using lunar calibration</a:t>
            </a:r>
          </a:p>
          <a:p>
            <a:r>
              <a:rPr lang="en-US" sz="2600" dirty="0"/>
              <a:t>Thermal Infrared and microwave remote sensing and lunar observation</a:t>
            </a:r>
          </a:p>
          <a:p>
            <a:r>
              <a:rPr lang="en-US" sz="2600" dirty="0" smtClean="0"/>
              <a:t>Inter-calibration using lunar observations</a:t>
            </a:r>
          </a:p>
          <a:p>
            <a:r>
              <a:rPr lang="en-US" sz="2600" dirty="0" smtClean="0"/>
              <a:t>Alternative </a:t>
            </a:r>
            <a:r>
              <a:rPr lang="en-US" sz="2600" dirty="0"/>
              <a:t>applications of lunar observation, including geometric and MTF post-launch </a:t>
            </a:r>
            <a:r>
              <a:rPr lang="en-US" sz="2600" dirty="0" smtClean="0"/>
              <a:t>characterization</a:t>
            </a:r>
          </a:p>
          <a:p>
            <a:endParaRPr lang="en-US" sz="1400" dirty="0" smtClean="0">
              <a:noFill/>
            </a:endParaRPr>
          </a:p>
          <a:p>
            <a:endParaRPr lang="en-US" sz="1400" dirty="0" smtClean="0">
              <a:noFill/>
            </a:endParaRPr>
          </a:p>
          <a:p>
            <a:pPr marL="0" indent="0">
              <a:buNone/>
            </a:pPr>
            <a:r>
              <a:rPr lang="en-GB" sz="2600" dirty="0"/>
              <a:t>Chairs of the various sessions still to be confirmed.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04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and Moon observations: towards SI traceability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528" y="981721"/>
            <a:ext cx="11627339" cy="5439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Potential contributions: 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400" dirty="0" smtClean="0"/>
              <a:t>ESA project (LIME team) </a:t>
            </a:r>
            <a:r>
              <a:rPr lang="en-US" sz="2400" dirty="0"/>
              <a:t>with sun </a:t>
            </a:r>
            <a:r>
              <a:rPr lang="en-US" sz="2400" dirty="0" smtClean="0"/>
              <a:t>photometers </a:t>
            </a:r>
          </a:p>
          <a:p>
            <a:endParaRPr lang="en-US" sz="1400" dirty="0"/>
          </a:p>
          <a:p>
            <a:r>
              <a:rPr lang="en-US" sz="2400" dirty="0" smtClean="0"/>
              <a:t>Update from NASA / NIST on the High-altitude </a:t>
            </a:r>
            <a:r>
              <a:rPr lang="en-US" sz="2400" dirty="0"/>
              <a:t>aircraft measurements by </a:t>
            </a:r>
            <a:r>
              <a:rPr lang="en-US" sz="2400" dirty="0" smtClean="0"/>
              <a:t>NASA and NIST </a:t>
            </a:r>
            <a:r>
              <a:rPr lang="en-US" sz="2400" dirty="0"/>
              <a:t>(Air-LUSI project</a:t>
            </a:r>
            <a:r>
              <a:rPr lang="en-US" sz="2400" dirty="0" smtClean="0"/>
              <a:t>)</a:t>
            </a:r>
          </a:p>
          <a:p>
            <a:endParaRPr lang="en-US" sz="1400" dirty="0" smtClean="0"/>
          </a:p>
          <a:p>
            <a:r>
              <a:rPr lang="en-US" sz="2400" dirty="0"/>
              <a:t>Update from </a:t>
            </a:r>
            <a:r>
              <a:rPr lang="en-US" sz="2400" dirty="0" smtClean="0"/>
              <a:t>NIST </a:t>
            </a:r>
            <a:r>
              <a:rPr lang="en-US" sz="2400" dirty="0"/>
              <a:t>Mauna Loa </a:t>
            </a:r>
            <a:r>
              <a:rPr lang="en-US" sz="2400" dirty="0" smtClean="0"/>
              <a:t>LUSI project </a:t>
            </a:r>
          </a:p>
          <a:p>
            <a:endParaRPr lang="en-US" sz="1400" dirty="0" smtClean="0"/>
          </a:p>
          <a:p>
            <a:r>
              <a:rPr lang="en-US" sz="2400" dirty="0" smtClean="0"/>
              <a:t>Status of the project ARCSTONE/CLARREO/TRUTHS</a:t>
            </a:r>
          </a:p>
          <a:p>
            <a:endParaRPr lang="en-US" sz="1400" dirty="0" smtClean="0"/>
          </a:p>
          <a:p>
            <a:r>
              <a:rPr lang="en-US" sz="2400" dirty="0" smtClean="0"/>
              <a:t>New </a:t>
            </a:r>
            <a:r>
              <a:rPr lang="en-US" sz="2400" dirty="0"/>
              <a:t>measurements campaigns + potential for expending to spectral </a:t>
            </a:r>
            <a:r>
              <a:rPr lang="en-US" sz="2400" dirty="0" smtClean="0"/>
              <a:t>range (e.g.</a:t>
            </a:r>
            <a:r>
              <a:rPr lang="en-US" sz="2400" dirty="0" smtClean="0">
                <a:sym typeface="Wingdings" panose="05000000000000000000" pitchFamily="2" charset="2"/>
              </a:rPr>
              <a:t> CMA / Chinese Acad. Science, ESA, etc.)</a:t>
            </a:r>
          </a:p>
          <a:p>
            <a:endParaRPr lang="en-US" sz="1400" dirty="0" smtClean="0"/>
          </a:p>
          <a:p>
            <a:r>
              <a:rPr lang="en-US" sz="2400" dirty="0" smtClean="0"/>
              <a:t>GSICS </a:t>
            </a:r>
            <a:r>
              <a:rPr lang="en-US" sz="2400" dirty="0"/>
              <a:t>Lunar Observation </a:t>
            </a:r>
            <a:r>
              <a:rPr lang="en-US" sz="2400" dirty="0" smtClean="0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3959235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Lunar </a:t>
            </a:r>
            <a:r>
              <a:rPr lang="en-US" dirty="0" smtClean="0"/>
              <a:t>calibration systems </a:t>
            </a:r>
            <a:r>
              <a:rPr lang="en-US" dirty="0"/>
              <a:t>and model </a:t>
            </a:r>
            <a:r>
              <a:rPr lang="en-US" dirty="0" smtClean="0"/>
              <a:t>development </a:t>
            </a:r>
            <a:r>
              <a:rPr lang="en-US" dirty="0" smtClean="0"/>
              <a:t>(0.35-2.5 </a:t>
            </a:r>
            <a:r>
              <a:rPr lang="en-US" dirty="0" smtClean="0">
                <a:sym typeface="Symbol" panose="05050102010706020507" pitchFamily="18" charset="2"/>
              </a:rPr>
              <a:t>m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949" y="760659"/>
            <a:ext cx="11627339" cy="5841107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Current </a:t>
            </a:r>
            <a:r>
              <a:rPr lang="en-US" sz="2400" dirty="0"/>
              <a:t>status of the ROLO + GIRO </a:t>
            </a:r>
            <a:r>
              <a:rPr lang="en-US" sz="2400" dirty="0" smtClean="0"/>
              <a:t>+ updates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400" dirty="0" smtClean="0"/>
              <a:t>Update on the development of a new GSICS lunar model reference – </a:t>
            </a:r>
          </a:p>
          <a:p>
            <a:pPr lvl="2"/>
            <a:r>
              <a:rPr lang="en-US" dirty="0" smtClean="0"/>
              <a:t>Development of a framework for operating models</a:t>
            </a:r>
          </a:p>
          <a:p>
            <a:pPr lvl="2"/>
            <a:r>
              <a:rPr lang="en-US" dirty="0" smtClean="0"/>
              <a:t>Starting point = SLIMED</a:t>
            </a:r>
          </a:p>
          <a:p>
            <a:pPr marL="1125443" lvl="2" indent="0">
              <a:buNone/>
            </a:pPr>
            <a:endParaRPr lang="en-US" sz="1200" dirty="0"/>
          </a:p>
          <a:p>
            <a:pPr lvl="1"/>
            <a:r>
              <a:rPr lang="en-US" sz="2400" dirty="0" smtClean="0"/>
              <a:t>Reference </a:t>
            </a:r>
            <a:r>
              <a:rPr lang="en-US" sz="2400" dirty="0"/>
              <a:t>solar </a:t>
            </a:r>
            <a:r>
              <a:rPr lang="en-US" sz="2400" dirty="0" smtClean="0"/>
              <a:t>spectrum</a:t>
            </a:r>
            <a:r>
              <a:rPr lang="en-US" sz="2400" dirty="0"/>
              <a:t> </a:t>
            </a:r>
            <a:r>
              <a:rPr lang="en-US" sz="2400" dirty="0" smtClean="0"/>
              <a:t>– LASP HSRS – Comparison to other spectra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400" dirty="0" smtClean="0"/>
              <a:t>Reference lunar spectrum – RELAB, spectrally-resolved measured of the moon </a:t>
            </a:r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en-US" sz="2400" dirty="0" smtClean="0"/>
              <a:t>Need for updates in the model(s) ?</a:t>
            </a:r>
          </a:p>
          <a:p>
            <a:pPr lvl="1"/>
            <a:endParaRPr lang="en-US" sz="1200" dirty="0"/>
          </a:p>
          <a:p>
            <a:pPr lvl="1"/>
            <a:r>
              <a:rPr lang="en-US" sz="2400" dirty="0"/>
              <a:t>New </a:t>
            </a:r>
            <a:r>
              <a:rPr lang="en-US" sz="2400" dirty="0" smtClean="0"/>
              <a:t>irradiance models (e.g. EUMETSAT / ESA / CNES / CMA)</a:t>
            </a:r>
          </a:p>
          <a:p>
            <a:pPr marL="562722" lvl="1" indent="0">
              <a:buNone/>
            </a:pPr>
            <a:endParaRPr lang="en-US" sz="1200" dirty="0" smtClean="0"/>
          </a:p>
          <a:p>
            <a:pPr lvl="1"/>
            <a:r>
              <a:rPr lang="en-US" sz="2400" dirty="0" smtClean="0"/>
              <a:t>Update on the development of radiance models (JAXA / NOAA)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400" dirty="0" smtClean="0"/>
              <a:t>Report on the model inter-comparison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992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Instrument monitoring using lunar </a:t>
            </a:r>
            <a:r>
              <a:rPr lang="en-US" dirty="0" smtClean="0"/>
              <a:t>calibration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949" y="931472"/>
            <a:ext cx="11627339" cy="5589898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Oversampling </a:t>
            </a:r>
            <a:r>
              <a:rPr lang="en-US" sz="2400" dirty="0"/>
              <a:t>/ observed lunar irradiance and how to best </a:t>
            </a:r>
            <a:r>
              <a:rPr lang="en-US" sz="2400" dirty="0" smtClean="0"/>
              <a:t>evaluate…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For VIS / NIR / SWIR, status </a:t>
            </a:r>
            <a:r>
              <a:rPr lang="en-US" sz="2400" dirty="0"/>
              <a:t>provided by the various agencies participating, with potential </a:t>
            </a:r>
            <a:r>
              <a:rPr lang="en-US" sz="2400" dirty="0" smtClean="0"/>
              <a:t>issues (GSICS members + IVOS members)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Sentinel-3 activities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What about missions such as OCO?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How to account for orbital drifts for LEOs? The case of MODIS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342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pplications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pplications)" id="{D785BFDD-2E5B-4C55-920E-06CEA1B1407C}" vid="{68D8182D-4241-4F8F-9547-816F8DFF90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(Applications) (7)</Template>
  <TotalTime>452</TotalTime>
  <Words>894</Words>
  <Application>Microsoft Office PowerPoint</Application>
  <PresentationFormat>Widescreen</PresentationFormat>
  <Paragraphs>147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Bahnschrift Light</vt:lpstr>
      <vt:lpstr>Bahnschrift SemiBold</vt:lpstr>
      <vt:lpstr>Bahnschrift SemiLight</vt:lpstr>
      <vt:lpstr>Calibri</vt:lpstr>
      <vt:lpstr>Calibri Light</vt:lpstr>
      <vt:lpstr>Century Gothic</vt:lpstr>
      <vt:lpstr>Helvetica</vt:lpstr>
      <vt:lpstr>Roboto</vt:lpstr>
      <vt:lpstr>Roboto Light</vt:lpstr>
      <vt:lpstr>Roboto Medium</vt:lpstr>
      <vt:lpstr>Symbol</vt:lpstr>
      <vt:lpstr>Tahoma</vt:lpstr>
      <vt:lpstr>Times New Roman</vt:lpstr>
      <vt:lpstr>Wingdings</vt:lpstr>
      <vt:lpstr>1_Applications Template</vt:lpstr>
      <vt:lpstr>PowerPoint Presentation</vt:lpstr>
      <vt:lpstr>Previous workshops</vt:lpstr>
      <vt:lpstr>4th GSICS / IVOS Lunar Calibration Workshop</vt:lpstr>
      <vt:lpstr>4th GSICS / IVOS Lunar Calibration Workshop</vt:lpstr>
      <vt:lpstr>Additional information</vt:lpstr>
      <vt:lpstr>Proposed topics</vt:lpstr>
      <vt:lpstr>Measurements and Moon observations: towards SI traceability</vt:lpstr>
      <vt:lpstr>Lunar calibration systems and model development (0.35-2.5 m)</vt:lpstr>
      <vt:lpstr>Instrument monitoring using lunar calibration</vt:lpstr>
      <vt:lpstr>Developments in thermal infra-red and microwave</vt:lpstr>
      <vt:lpstr>Two smaller sessions</vt:lpstr>
      <vt:lpstr>Proposal for dates</vt:lpstr>
      <vt:lpstr>Before the lunar calibration workshop…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39</cp:revision>
  <cp:lastPrinted>2006-03-06T14:11:17Z</cp:lastPrinted>
  <dcterms:created xsi:type="dcterms:W3CDTF">2023-02-01T10:02:06Z</dcterms:created>
  <dcterms:modified xsi:type="dcterms:W3CDTF">2023-02-21T08:24:34Z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4" name="DM_DOCNUM">
    <vt:lpwstr>1351898</vt:lpwstr>
  </property>
  <property fmtid="{D5CDD505-2E9C-101B-9397-08002B2CF9AE}" pid="25" name="DM_DOCNAME">
    <vt:lpwstr>GSICS2023_LCWS4_AnnouncementPreparation_Wagner</vt:lpwstr>
  </property>
  <property fmtid="{D5CDD505-2E9C-101B-9397-08002B2CF9AE}" pid="26" name="DM_AUTHOR">
    <vt:lpwstr>Sebastien Wagner</vt:lpwstr>
  </property>
  <property fmtid="{D5CDD505-2E9C-101B-9397-08002B2CF9AE}" pid="27" name="DM_E_DOC_NO">
    <vt:lpwstr>EUM/RSP/VWG/23/1351898</vt:lpwstr>
  </property>
  <property fmtid="{D5CDD505-2E9C-101B-9397-08002B2CF9AE}" pid="28" name="DM_E_VER_NO">
    <vt:lpwstr>1A</vt:lpwstr>
  </property>
  <property fmtid="{D5CDD505-2E9C-101B-9397-08002B2CF9AE}" pid="29" name="DM_E_ISS_DATE">
    <vt:lpwstr>21 February 2023</vt:lpwstr>
  </property>
  <property fmtid="{D5CDD505-2E9C-101B-9397-08002B2CF9AE}" pid="30" name="DM_E_FROM_PERS2">
    <vt:lpwstr/>
  </property>
  <property fmtid="{D5CDD505-2E9C-101B-9397-08002B2CF9AE}" pid="31" name="DM_E_CONFID">
    <vt:lpwstr/>
  </property>
  <property fmtid="{D5CDD505-2E9C-101B-9397-08002B2CF9AE}" pid="32" name="DM_E_WBS_CODE">
    <vt:lpwstr/>
  </property>
  <property fmtid="{D5CDD505-2E9C-101B-9397-08002B2CF9AE}" pid="33" name="DM_E_DISTRIB">
    <vt:lpwstr/>
  </property>
  <property fmtid="{D5CDD505-2E9C-101B-9397-08002B2CF9AE}" pid="34" name="DIGITAL_SIGNATURE">
    <vt:lpwstr/>
  </property>
</Properties>
</file>