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2"/>
  </p:notesMasterIdLst>
  <p:handoutMasterIdLst>
    <p:handoutMasterId r:id="rId13"/>
  </p:handoutMasterIdLst>
  <p:sldIdLst>
    <p:sldId id="551" r:id="rId2"/>
    <p:sldId id="1029" r:id="rId3"/>
    <p:sldId id="1038" r:id="rId4"/>
    <p:sldId id="1033" r:id="rId5"/>
    <p:sldId id="1039" r:id="rId6"/>
    <p:sldId id="1035" r:id="rId7"/>
    <p:sldId id="1030" r:id="rId8"/>
    <p:sldId id="1040" r:id="rId9"/>
    <p:sldId id="1025" r:id="rId10"/>
    <p:sldId id="1041" r:id="rId11"/>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732" algn="l" rtl="0" fontAlgn="base">
      <a:spcBef>
        <a:spcPct val="0"/>
      </a:spcBef>
      <a:spcAft>
        <a:spcPct val="0"/>
      </a:spcAft>
      <a:defRPr sz="900" b="1" kern="1200">
        <a:solidFill>
          <a:schemeClr val="bg1"/>
        </a:solidFill>
        <a:latin typeface="Tahoma" pitchFamily="34" charset="0"/>
        <a:ea typeface="+mn-ea"/>
        <a:cs typeface="+mn-cs"/>
      </a:defRPr>
    </a:lvl2pPr>
    <a:lvl3pPr marL="913466" algn="l" rtl="0" fontAlgn="base">
      <a:spcBef>
        <a:spcPct val="0"/>
      </a:spcBef>
      <a:spcAft>
        <a:spcPct val="0"/>
      </a:spcAft>
      <a:defRPr sz="900" b="1" kern="1200">
        <a:solidFill>
          <a:schemeClr val="bg1"/>
        </a:solidFill>
        <a:latin typeface="Tahoma" pitchFamily="34" charset="0"/>
        <a:ea typeface="+mn-ea"/>
        <a:cs typeface="+mn-cs"/>
      </a:defRPr>
    </a:lvl3pPr>
    <a:lvl4pPr marL="1370196" algn="l" rtl="0" fontAlgn="base">
      <a:spcBef>
        <a:spcPct val="0"/>
      </a:spcBef>
      <a:spcAft>
        <a:spcPct val="0"/>
      </a:spcAft>
      <a:defRPr sz="900" b="1" kern="1200">
        <a:solidFill>
          <a:schemeClr val="bg1"/>
        </a:solidFill>
        <a:latin typeface="Tahoma" pitchFamily="34" charset="0"/>
        <a:ea typeface="+mn-ea"/>
        <a:cs typeface="+mn-cs"/>
      </a:defRPr>
    </a:lvl4pPr>
    <a:lvl5pPr marL="1826930" algn="l" rtl="0" fontAlgn="base">
      <a:spcBef>
        <a:spcPct val="0"/>
      </a:spcBef>
      <a:spcAft>
        <a:spcPct val="0"/>
      </a:spcAft>
      <a:defRPr sz="900" b="1" kern="1200">
        <a:solidFill>
          <a:schemeClr val="bg1"/>
        </a:solidFill>
        <a:latin typeface="Tahoma" pitchFamily="34" charset="0"/>
        <a:ea typeface="+mn-ea"/>
        <a:cs typeface="+mn-cs"/>
      </a:defRPr>
    </a:lvl5pPr>
    <a:lvl6pPr marL="2283661" algn="l" defTabSz="913466" rtl="0" eaLnBrk="1" latinLnBrk="0" hangingPunct="1">
      <a:defRPr sz="900" b="1" kern="1200">
        <a:solidFill>
          <a:schemeClr val="bg1"/>
        </a:solidFill>
        <a:latin typeface="Tahoma" pitchFamily="34" charset="0"/>
        <a:ea typeface="+mn-ea"/>
        <a:cs typeface="+mn-cs"/>
      </a:defRPr>
    </a:lvl6pPr>
    <a:lvl7pPr marL="2740396" algn="l" defTabSz="913466" rtl="0" eaLnBrk="1" latinLnBrk="0" hangingPunct="1">
      <a:defRPr sz="900" b="1" kern="1200">
        <a:solidFill>
          <a:schemeClr val="bg1"/>
        </a:solidFill>
        <a:latin typeface="Tahoma" pitchFamily="34" charset="0"/>
        <a:ea typeface="+mn-ea"/>
        <a:cs typeface="+mn-cs"/>
      </a:defRPr>
    </a:lvl7pPr>
    <a:lvl8pPr marL="3197125" algn="l" defTabSz="913466" rtl="0" eaLnBrk="1" latinLnBrk="0" hangingPunct="1">
      <a:defRPr sz="900" b="1" kern="1200">
        <a:solidFill>
          <a:schemeClr val="bg1"/>
        </a:solidFill>
        <a:latin typeface="Tahoma" pitchFamily="34" charset="0"/>
        <a:ea typeface="+mn-ea"/>
        <a:cs typeface="+mn-cs"/>
      </a:defRPr>
    </a:lvl8pPr>
    <a:lvl9pPr marL="3653857" algn="l" defTabSz="913466"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A2DADE"/>
    <a:srgbClr val="CC0000"/>
    <a:srgbClr val="4E0B55"/>
    <a:srgbClr val="EE2D24"/>
    <a:srgbClr val="FF9900"/>
    <a:srgbClr val="009900"/>
    <a:srgbClr val="C7A775"/>
    <a:srgbClr val="00B5EF"/>
    <a:srgbClr val="CDE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2B4FF0-ABA7-40C5-8DA7-AAC2A4D5150B}" v="40" dt="2023-03-03T04:18:37.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0" autoAdjust="0"/>
    <p:restoredTop sz="95912" autoAdjust="0"/>
  </p:normalViewPr>
  <p:slideViewPr>
    <p:cSldViewPr snapToGrid="0">
      <p:cViewPr varScale="1">
        <p:scale>
          <a:sx n="63" d="100"/>
          <a:sy n="63" d="100"/>
        </p:scale>
        <p:origin x="308" y="60"/>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AB306B-04F7-4845-BA4D-FFCE112DE8FC}" type="doc">
      <dgm:prSet loTypeId="urn:microsoft.com/office/officeart/2005/8/layout/process1" loCatId="process" qsTypeId="urn:microsoft.com/office/officeart/2005/8/quickstyle/simple1" qsCatId="simple" csTypeId="urn:microsoft.com/office/officeart/2005/8/colors/accent1_2" csCatId="accent1" phldr="1"/>
      <dgm:spPr/>
    </dgm:pt>
    <dgm:pt modelId="{55131C65-1288-40C9-8B6F-66E854F144BB}">
      <dgm:prSet phldrT="[Text]"/>
      <dgm:spPr/>
      <dgm:t>
        <a:bodyPr/>
        <a:lstStyle/>
        <a:p>
          <a:r>
            <a:rPr lang="en-US" dirty="0"/>
            <a:t>OSCAR Webpage</a:t>
          </a:r>
        </a:p>
      </dgm:t>
    </dgm:pt>
    <dgm:pt modelId="{998E336F-F3CB-435F-8027-89BBAFA6CB79}" type="parTrans" cxnId="{BD327CFB-C2C6-4EDC-A771-D371FD85E121}">
      <dgm:prSet/>
      <dgm:spPr/>
      <dgm:t>
        <a:bodyPr/>
        <a:lstStyle/>
        <a:p>
          <a:endParaRPr lang="en-US"/>
        </a:p>
      </dgm:t>
    </dgm:pt>
    <dgm:pt modelId="{0BF5BDC3-D38E-4F24-A74B-2267CB085799}" type="sibTrans" cxnId="{BD327CFB-C2C6-4EDC-A771-D371FD85E121}">
      <dgm:prSet/>
      <dgm:spPr/>
      <dgm:t>
        <a:bodyPr/>
        <a:lstStyle/>
        <a:p>
          <a:endParaRPr lang="en-US"/>
        </a:p>
      </dgm:t>
    </dgm:pt>
    <dgm:pt modelId="{520E9A40-5D84-4657-B6F7-EBBC1350259D}">
      <dgm:prSet phldrT="[Text]"/>
      <dgm:spPr/>
      <dgm:t>
        <a:bodyPr/>
        <a:lstStyle/>
        <a:p>
          <a:r>
            <a:rPr lang="en-US" dirty="0"/>
            <a:t>PYTHON API</a:t>
          </a:r>
        </a:p>
      </dgm:t>
    </dgm:pt>
    <dgm:pt modelId="{F2D14C41-D66A-49B0-AF07-1F445DFD9BB8}" type="parTrans" cxnId="{D00B53C6-8D65-4DD7-8A8C-47C575CCBA2D}">
      <dgm:prSet/>
      <dgm:spPr/>
      <dgm:t>
        <a:bodyPr/>
        <a:lstStyle/>
        <a:p>
          <a:endParaRPr lang="en-US"/>
        </a:p>
      </dgm:t>
    </dgm:pt>
    <dgm:pt modelId="{34A42868-3A7C-4FD1-B369-400FDCC93662}" type="sibTrans" cxnId="{D00B53C6-8D65-4DD7-8A8C-47C575CCBA2D}">
      <dgm:prSet/>
      <dgm:spPr/>
      <dgm:t>
        <a:bodyPr/>
        <a:lstStyle/>
        <a:p>
          <a:endParaRPr lang="en-US"/>
        </a:p>
      </dgm:t>
    </dgm:pt>
    <dgm:pt modelId="{D0F197BE-F3D0-4449-95CC-60A7AC6872A6}">
      <dgm:prSet phldrT="[Text]"/>
      <dgm:spPr/>
      <dgm:t>
        <a:bodyPr/>
        <a:lstStyle/>
        <a:p>
          <a:r>
            <a:rPr lang="en-US" dirty="0"/>
            <a:t>GSICS SNO Algorithm</a:t>
          </a:r>
        </a:p>
      </dgm:t>
    </dgm:pt>
    <dgm:pt modelId="{41F20DCA-FA23-40EE-A0BF-DA2699D93046}" type="parTrans" cxnId="{506E8077-E602-4630-9939-806D04AE3991}">
      <dgm:prSet/>
      <dgm:spPr/>
      <dgm:t>
        <a:bodyPr/>
        <a:lstStyle/>
        <a:p>
          <a:endParaRPr lang="en-US"/>
        </a:p>
      </dgm:t>
    </dgm:pt>
    <dgm:pt modelId="{B7FC92DF-D081-4172-A982-85DC99CDBAB8}" type="sibTrans" cxnId="{506E8077-E602-4630-9939-806D04AE3991}">
      <dgm:prSet/>
      <dgm:spPr/>
      <dgm:t>
        <a:bodyPr/>
        <a:lstStyle/>
        <a:p>
          <a:endParaRPr lang="en-US"/>
        </a:p>
      </dgm:t>
    </dgm:pt>
    <dgm:pt modelId="{152B19F9-1756-4F54-8C0A-6B6359FAB9B3}" type="pres">
      <dgm:prSet presAssocID="{B4AB306B-04F7-4845-BA4D-FFCE112DE8FC}" presName="Name0" presStyleCnt="0">
        <dgm:presLayoutVars>
          <dgm:dir/>
          <dgm:resizeHandles val="exact"/>
        </dgm:presLayoutVars>
      </dgm:prSet>
      <dgm:spPr/>
    </dgm:pt>
    <dgm:pt modelId="{597C69C4-7733-401B-95F9-09BF00B474E8}" type="pres">
      <dgm:prSet presAssocID="{55131C65-1288-40C9-8B6F-66E854F144BB}" presName="node" presStyleLbl="node1" presStyleIdx="0" presStyleCnt="3">
        <dgm:presLayoutVars>
          <dgm:bulletEnabled val="1"/>
        </dgm:presLayoutVars>
      </dgm:prSet>
      <dgm:spPr/>
    </dgm:pt>
    <dgm:pt modelId="{ADE9B02B-06F0-4228-9C8A-E5D82599A614}" type="pres">
      <dgm:prSet presAssocID="{0BF5BDC3-D38E-4F24-A74B-2267CB085799}" presName="sibTrans" presStyleLbl="sibTrans2D1" presStyleIdx="0" presStyleCnt="2"/>
      <dgm:spPr/>
    </dgm:pt>
    <dgm:pt modelId="{1BEFF0A4-0D24-4748-BB0E-3588930FEB34}" type="pres">
      <dgm:prSet presAssocID="{0BF5BDC3-D38E-4F24-A74B-2267CB085799}" presName="connectorText" presStyleLbl="sibTrans2D1" presStyleIdx="0" presStyleCnt="2"/>
      <dgm:spPr/>
    </dgm:pt>
    <dgm:pt modelId="{A8E7E6D0-C396-4698-A186-F785ABD34E39}" type="pres">
      <dgm:prSet presAssocID="{520E9A40-5D84-4657-B6F7-EBBC1350259D}" presName="node" presStyleLbl="node1" presStyleIdx="1" presStyleCnt="3">
        <dgm:presLayoutVars>
          <dgm:bulletEnabled val="1"/>
        </dgm:presLayoutVars>
      </dgm:prSet>
      <dgm:spPr/>
    </dgm:pt>
    <dgm:pt modelId="{7F8E5D5D-B327-4C92-869B-BF1108900DE1}" type="pres">
      <dgm:prSet presAssocID="{34A42868-3A7C-4FD1-B369-400FDCC93662}" presName="sibTrans" presStyleLbl="sibTrans2D1" presStyleIdx="1" presStyleCnt="2"/>
      <dgm:spPr/>
    </dgm:pt>
    <dgm:pt modelId="{FCEAE257-04FD-4952-8B3D-0BCA82F5B0FC}" type="pres">
      <dgm:prSet presAssocID="{34A42868-3A7C-4FD1-B369-400FDCC93662}" presName="connectorText" presStyleLbl="sibTrans2D1" presStyleIdx="1" presStyleCnt="2"/>
      <dgm:spPr/>
    </dgm:pt>
    <dgm:pt modelId="{7A210999-9B7E-4E79-982F-7F7CAE26479B}" type="pres">
      <dgm:prSet presAssocID="{D0F197BE-F3D0-4449-95CC-60A7AC6872A6}" presName="node" presStyleLbl="node1" presStyleIdx="2" presStyleCnt="3">
        <dgm:presLayoutVars>
          <dgm:bulletEnabled val="1"/>
        </dgm:presLayoutVars>
      </dgm:prSet>
      <dgm:spPr/>
    </dgm:pt>
  </dgm:ptLst>
  <dgm:cxnLst>
    <dgm:cxn modelId="{79916D2F-0E9B-4462-93A9-F1FC41B5C6BE}" type="presOf" srcId="{520E9A40-5D84-4657-B6F7-EBBC1350259D}" destId="{A8E7E6D0-C396-4698-A186-F785ABD34E39}" srcOrd="0" destOrd="0" presId="urn:microsoft.com/office/officeart/2005/8/layout/process1"/>
    <dgm:cxn modelId="{89BD8731-A344-424A-BCC9-E4689095D30E}" type="presOf" srcId="{0BF5BDC3-D38E-4F24-A74B-2267CB085799}" destId="{ADE9B02B-06F0-4228-9C8A-E5D82599A614}" srcOrd="0" destOrd="0" presId="urn:microsoft.com/office/officeart/2005/8/layout/process1"/>
    <dgm:cxn modelId="{962E0B50-7023-4954-BB10-885C610F1200}" type="presOf" srcId="{D0F197BE-F3D0-4449-95CC-60A7AC6872A6}" destId="{7A210999-9B7E-4E79-982F-7F7CAE26479B}" srcOrd="0" destOrd="0" presId="urn:microsoft.com/office/officeart/2005/8/layout/process1"/>
    <dgm:cxn modelId="{506E8077-E602-4630-9939-806D04AE3991}" srcId="{B4AB306B-04F7-4845-BA4D-FFCE112DE8FC}" destId="{D0F197BE-F3D0-4449-95CC-60A7AC6872A6}" srcOrd="2" destOrd="0" parTransId="{41F20DCA-FA23-40EE-A0BF-DA2699D93046}" sibTransId="{B7FC92DF-D081-4172-A982-85DC99CDBAB8}"/>
    <dgm:cxn modelId="{7505627A-4751-4B23-9147-4D97709264D5}" type="presOf" srcId="{34A42868-3A7C-4FD1-B369-400FDCC93662}" destId="{7F8E5D5D-B327-4C92-869B-BF1108900DE1}" srcOrd="0" destOrd="0" presId="urn:microsoft.com/office/officeart/2005/8/layout/process1"/>
    <dgm:cxn modelId="{3870B896-318B-43CB-9709-C95C72B1AA94}" type="presOf" srcId="{34A42868-3A7C-4FD1-B369-400FDCC93662}" destId="{FCEAE257-04FD-4952-8B3D-0BCA82F5B0FC}" srcOrd="1" destOrd="0" presId="urn:microsoft.com/office/officeart/2005/8/layout/process1"/>
    <dgm:cxn modelId="{D00B53C6-8D65-4DD7-8A8C-47C575CCBA2D}" srcId="{B4AB306B-04F7-4845-BA4D-FFCE112DE8FC}" destId="{520E9A40-5D84-4657-B6F7-EBBC1350259D}" srcOrd="1" destOrd="0" parTransId="{F2D14C41-D66A-49B0-AF07-1F445DFD9BB8}" sibTransId="{34A42868-3A7C-4FD1-B369-400FDCC93662}"/>
    <dgm:cxn modelId="{70D4E8C8-4677-4D02-96D3-5B72229CB006}" type="presOf" srcId="{55131C65-1288-40C9-8B6F-66E854F144BB}" destId="{597C69C4-7733-401B-95F9-09BF00B474E8}" srcOrd="0" destOrd="0" presId="urn:microsoft.com/office/officeart/2005/8/layout/process1"/>
    <dgm:cxn modelId="{EB0215D4-7B5C-4004-940F-53B04A7B64E9}" type="presOf" srcId="{B4AB306B-04F7-4845-BA4D-FFCE112DE8FC}" destId="{152B19F9-1756-4F54-8C0A-6B6359FAB9B3}" srcOrd="0" destOrd="0" presId="urn:microsoft.com/office/officeart/2005/8/layout/process1"/>
    <dgm:cxn modelId="{A6B863E4-2453-4FE7-B320-8825F7CBAD84}" type="presOf" srcId="{0BF5BDC3-D38E-4F24-A74B-2267CB085799}" destId="{1BEFF0A4-0D24-4748-BB0E-3588930FEB34}" srcOrd="1" destOrd="0" presId="urn:microsoft.com/office/officeart/2005/8/layout/process1"/>
    <dgm:cxn modelId="{BD327CFB-C2C6-4EDC-A771-D371FD85E121}" srcId="{B4AB306B-04F7-4845-BA4D-FFCE112DE8FC}" destId="{55131C65-1288-40C9-8B6F-66E854F144BB}" srcOrd="0" destOrd="0" parTransId="{998E336F-F3CB-435F-8027-89BBAFA6CB79}" sibTransId="{0BF5BDC3-D38E-4F24-A74B-2267CB085799}"/>
    <dgm:cxn modelId="{3CA013DB-7C62-4825-9A6D-163D793ECC98}" type="presParOf" srcId="{152B19F9-1756-4F54-8C0A-6B6359FAB9B3}" destId="{597C69C4-7733-401B-95F9-09BF00B474E8}" srcOrd="0" destOrd="0" presId="urn:microsoft.com/office/officeart/2005/8/layout/process1"/>
    <dgm:cxn modelId="{9C83E0F0-F81F-48FF-A0F4-17465B52193D}" type="presParOf" srcId="{152B19F9-1756-4F54-8C0A-6B6359FAB9B3}" destId="{ADE9B02B-06F0-4228-9C8A-E5D82599A614}" srcOrd="1" destOrd="0" presId="urn:microsoft.com/office/officeart/2005/8/layout/process1"/>
    <dgm:cxn modelId="{B6144E36-F1FF-4D58-837A-FA605B70B2F0}" type="presParOf" srcId="{ADE9B02B-06F0-4228-9C8A-E5D82599A614}" destId="{1BEFF0A4-0D24-4748-BB0E-3588930FEB34}" srcOrd="0" destOrd="0" presId="urn:microsoft.com/office/officeart/2005/8/layout/process1"/>
    <dgm:cxn modelId="{381B638B-00EB-48D8-B1B9-6516F905EA62}" type="presParOf" srcId="{152B19F9-1756-4F54-8C0A-6B6359FAB9B3}" destId="{A8E7E6D0-C396-4698-A186-F785ABD34E39}" srcOrd="2" destOrd="0" presId="urn:microsoft.com/office/officeart/2005/8/layout/process1"/>
    <dgm:cxn modelId="{BBD96F51-EAD4-41CF-ADE3-F5663CD9E4F5}" type="presParOf" srcId="{152B19F9-1756-4F54-8C0A-6B6359FAB9B3}" destId="{7F8E5D5D-B327-4C92-869B-BF1108900DE1}" srcOrd="3" destOrd="0" presId="urn:microsoft.com/office/officeart/2005/8/layout/process1"/>
    <dgm:cxn modelId="{D156793C-3BA4-47BF-9EE3-E1EAFF8E2D7F}" type="presParOf" srcId="{7F8E5D5D-B327-4C92-869B-BF1108900DE1}" destId="{FCEAE257-04FD-4952-8B3D-0BCA82F5B0FC}" srcOrd="0" destOrd="0" presId="urn:microsoft.com/office/officeart/2005/8/layout/process1"/>
    <dgm:cxn modelId="{5925C84F-9225-44C0-906C-2F4C20D6BA6E}" type="presParOf" srcId="{152B19F9-1756-4F54-8C0A-6B6359FAB9B3}" destId="{7A210999-9B7E-4E79-982F-7F7CAE26479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C69C4-7733-401B-95F9-09BF00B474E8}">
      <dsp:nvSpPr>
        <dsp:cNvPr id="0" name=""/>
        <dsp:cNvSpPr/>
      </dsp:nvSpPr>
      <dsp:spPr>
        <a:xfrm>
          <a:off x="5945" y="427896"/>
          <a:ext cx="1777189" cy="1066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OSCAR Webpage</a:t>
          </a:r>
        </a:p>
      </dsp:txBody>
      <dsp:txXfrm>
        <a:off x="37176" y="459127"/>
        <a:ext cx="1714727" cy="1003851"/>
      </dsp:txXfrm>
    </dsp:sp>
    <dsp:sp modelId="{ADE9B02B-06F0-4228-9C8A-E5D82599A614}">
      <dsp:nvSpPr>
        <dsp:cNvPr id="0" name=""/>
        <dsp:cNvSpPr/>
      </dsp:nvSpPr>
      <dsp:spPr>
        <a:xfrm>
          <a:off x="1960854" y="740681"/>
          <a:ext cx="376764" cy="4407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960854" y="828830"/>
        <a:ext cx="263735" cy="264445"/>
      </dsp:txXfrm>
    </dsp:sp>
    <dsp:sp modelId="{A8E7E6D0-C396-4698-A186-F785ABD34E39}">
      <dsp:nvSpPr>
        <dsp:cNvPr id="0" name=""/>
        <dsp:cNvSpPr/>
      </dsp:nvSpPr>
      <dsp:spPr>
        <a:xfrm>
          <a:off x="2494011" y="427896"/>
          <a:ext cx="1777189" cy="1066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PYTHON API</a:t>
          </a:r>
        </a:p>
      </dsp:txBody>
      <dsp:txXfrm>
        <a:off x="2525242" y="459127"/>
        <a:ext cx="1714727" cy="1003851"/>
      </dsp:txXfrm>
    </dsp:sp>
    <dsp:sp modelId="{7F8E5D5D-B327-4C92-869B-BF1108900DE1}">
      <dsp:nvSpPr>
        <dsp:cNvPr id="0" name=""/>
        <dsp:cNvSpPr/>
      </dsp:nvSpPr>
      <dsp:spPr>
        <a:xfrm>
          <a:off x="4448920" y="740681"/>
          <a:ext cx="376764" cy="4407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448920" y="828830"/>
        <a:ext cx="263735" cy="264445"/>
      </dsp:txXfrm>
    </dsp:sp>
    <dsp:sp modelId="{7A210999-9B7E-4E79-982F-7F7CAE26479B}">
      <dsp:nvSpPr>
        <dsp:cNvPr id="0" name=""/>
        <dsp:cNvSpPr/>
      </dsp:nvSpPr>
      <dsp:spPr>
        <a:xfrm>
          <a:off x="4982077" y="427896"/>
          <a:ext cx="1777189" cy="10663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GSICS SNO Algorithm</a:t>
          </a:r>
        </a:p>
      </dsp:txBody>
      <dsp:txXfrm>
        <a:off x="5013308" y="459127"/>
        <a:ext cx="1714727" cy="10038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03 March 2023</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03 March 2023</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732"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466"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196"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693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3661" algn="l" defTabSz="913466" rtl="0" eaLnBrk="1" latinLnBrk="0" hangingPunct="1">
      <a:defRPr sz="1200" kern="1200">
        <a:solidFill>
          <a:schemeClr val="tx1"/>
        </a:solidFill>
        <a:latin typeface="+mn-lt"/>
        <a:ea typeface="+mn-ea"/>
        <a:cs typeface="+mn-cs"/>
      </a:defRPr>
    </a:lvl6pPr>
    <a:lvl7pPr marL="2740396" algn="l" defTabSz="913466" rtl="0" eaLnBrk="1" latinLnBrk="0" hangingPunct="1">
      <a:defRPr sz="1200" kern="1200">
        <a:solidFill>
          <a:schemeClr val="tx1"/>
        </a:solidFill>
        <a:latin typeface="+mn-lt"/>
        <a:ea typeface="+mn-ea"/>
        <a:cs typeface="+mn-cs"/>
      </a:defRPr>
    </a:lvl7pPr>
    <a:lvl8pPr marL="3197125" algn="l" defTabSz="913466" rtl="0" eaLnBrk="1" latinLnBrk="0" hangingPunct="1">
      <a:defRPr sz="1200" kern="1200">
        <a:solidFill>
          <a:schemeClr val="tx1"/>
        </a:solidFill>
        <a:latin typeface="+mn-lt"/>
        <a:ea typeface="+mn-ea"/>
        <a:cs typeface="+mn-cs"/>
      </a:defRPr>
    </a:lvl8pPr>
    <a:lvl9pPr marL="3653857" algn="l" defTabSz="9134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03 March 2023</a:t>
            </a:fld>
            <a:endParaRPr lang="de-DE"/>
          </a:p>
        </p:txBody>
      </p:sp>
    </p:spTree>
    <p:extLst>
      <p:ext uri="{BB962C8B-B14F-4D97-AF65-F5344CB8AC3E}">
        <p14:creationId xmlns:p14="http://schemas.microsoft.com/office/powerpoint/2010/main"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8"/>
            <a:ext cx="84201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732" indent="0" algn="ctr">
              <a:buNone/>
              <a:defRPr>
                <a:solidFill>
                  <a:schemeClr val="tx1">
                    <a:tint val="75000"/>
                  </a:schemeClr>
                </a:solidFill>
              </a:defRPr>
            </a:lvl2pPr>
            <a:lvl3pPr marL="913466" indent="0" algn="ctr">
              <a:buNone/>
              <a:defRPr>
                <a:solidFill>
                  <a:schemeClr val="tx1">
                    <a:tint val="75000"/>
                  </a:schemeClr>
                </a:solidFill>
              </a:defRPr>
            </a:lvl3pPr>
            <a:lvl4pPr marL="1370196" indent="0" algn="ctr">
              <a:buNone/>
              <a:defRPr>
                <a:solidFill>
                  <a:schemeClr val="tx1">
                    <a:tint val="75000"/>
                  </a:schemeClr>
                </a:solidFill>
              </a:defRPr>
            </a:lvl4pPr>
            <a:lvl5pPr marL="1826930" indent="0" algn="ctr">
              <a:buNone/>
              <a:defRPr>
                <a:solidFill>
                  <a:schemeClr val="tx1">
                    <a:tint val="75000"/>
                  </a:schemeClr>
                </a:solidFill>
              </a:defRPr>
            </a:lvl5pPr>
            <a:lvl6pPr marL="2283661" indent="0" algn="ctr">
              <a:buNone/>
              <a:defRPr>
                <a:solidFill>
                  <a:schemeClr val="tx1">
                    <a:tint val="75000"/>
                  </a:schemeClr>
                </a:solidFill>
              </a:defRPr>
            </a:lvl6pPr>
            <a:lvl7pPr marL="2740396" indent="0" algn="ctr">
              <a:buNone/>
              <a:defRPr>
                <a:solidFill>
                  <a:schemeClr val="tx1">
                    <a:tint val="75000"/>
                  </a:schemeClr>
                </a:solidFill>
              </a:defRPr>
            </a:lvl7pPr>
            <a:lvl8pPr marL="3197125" indent="0" algn="ctr">
              <a:buNone/>
              <a:defRPr>
                <a:solidFill>
                  <a:schemeClr val="tx1">
                    <a:tint val="75000"/>
                  </a:schemeClr>
                </a:solidFill>
              </a:defRPr>
            </a:lvl8pPr>
            <a:lvl9pPr marL="3653857" indent="0" algn="ctr">
              <a:buNone/>
              <a:defRPr>
                <a:solidFill>
                  <a:schemeClr val="tx1">
                    <a:tint val="75000"/>
                  </a:schemeClr>
                </a:solidFill>
              </a:defRPr>
            </a:lvl9pPr>
          </a:lstStyle>
          <a:p>
            <a:r>
              <a:rPr lang="en-US" dirty="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8"/>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7"/>
            <a:ext cx="59436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732" indent="0">
              <a:buNone/>
              <a:defRPr sz="2800"/>
            </a:lvl2pPr>
            <a:lvl3pPr marL="913466" indent="0">
              <a:buNone/>
              <a:defRPr sz="2300"/>
            </a:lvl3pPr>
            <a:lvl4pPr marL="1370196" indent="0">
              <a:buNone/>
              <a:defRPr sz="2000"/>
            </a:lvl4pPr>
            <a:lvl5pPr marL="1826930" indent="0">
              <a:buNone/>
              <a:defRPr sz="2000"/>
            </a:lvl5pPr>
            <a:lvl6pPr marL="2283661" indent="0">
              <a:buNone/>
              <a:defRPr sz="2000"/>
            </a:lvl6pPr>
            <a:lvl7pPr marL="2740396" indent="0">
              <a:buNone/>
              <a:defRPr sz="2000"/>
            </a:lvl7pPr>
            <a:lvl8pPr marL="3197125" indent="0">
              <a:buNone/>
              <a:defRPr sz="2000"/>
            </a:lvl8pPr>
            <a:lvl9pPr marL="3653857" indent="0">
              <a:buNone/>
              <a:defRPr sz="2000"/>
            </a:lvl9pPr>
          </a:lstStyle>
          <a:p>
            <a:pPr lvl="0"/>
            <a:endParaRPr lang="en-GB" noProof="0"/>
          </a:p>
        </p:txBody>
      </p:sp>
      <p:sp>
        <p:nvSpPr>
          <p:cNvPr id="4" name="Text Placeholder 3"/>
          <p:cNvSpPr>
            <a:spLocks noGrp="1"/>
          </p:cNvSpPr>
          <p:nvPr>
            <p:ph type="body" sz="half" idx="2"/>
          </p:nvPr>
        </p:nvSpPr>
        <p:spPr>
          <a:xfrm>
            <a:off x="1941645" y="5367353"/>
            <a:ext cx="5943600" cy="804863"/>
          </a:xfrm>
        </p:spPr>
        <p:txBody>
          <a:bodyPr/>
          <a:lstStyle>
            <a:lvl1pPr marL="0" indent="0">
              <a:buNone/>
              <a:defRPr sz="1400"/>
            </a:lvl1pPr>
            <a:lvl2pPr marL="456732" indent="0">
              <a:buNone/>
              <a:defRPr sz="1200"/>
            </a:lvl2pPr>
            <a:lvl3pPr marL="913466" indent="0">
              <a:buNone/>
              <a:defRPr sz="1100"/>
            </a:lvl3pPr>
            <a:lvl4pPr marL="1370196" indent="0">
              <a:buNone/>
              <a:defRPr sz="900"/>
            </a:lvl4pPr>
            <a:lvl5pPr marL="1826930" indent="0">
              <a:buNone/>
              <a:defRPr sz="900"/>
            </a:lvl5pPr>
            <a:lvl6pPr marL="2283661" indent="0">
              <a:buNone/>
              <a:defRPr sz="900"/>
            </a:lvl6pPr>
            <a:lvl7pPr marL="2740396" indent="0">
              <a:buNone/>
              <a:defRPr sz="900"/>
            </a:lvl7pPr>
            <a:lvl8pPr marL="3197125" indent="0">
              <a:buNone/>
              <a:defRPr sz="900"/>
            </a:lvl8pPr>
            <a:lvl9pPr marL="3653857"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6"/>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8" y="274666"/>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7"/>
            <a:ext cx="8915400" cy="618727"/>
          </a:xfrm>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4"/>
            <a:ext cx="8915400" cy="555665"/>
          </a:xfrm>
        </p:spPr>
        <p:txBody>
          <a:bodyPr/>
          <a:lstStyle>
            <a:lvl1pPr>
              <a:defRPr sz="2800"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a:t>Click to edit Master text styles</a:t>
            </a:r>
          </a:p>
          <a:p>
            <a:pPr lvl="1"/>
            <a:r>
              <a:rPr lang="en-US" dirty="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3"/>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732" indent="0">
              <a:buNone/>
              <a:defRPr sz="1800">
                <a:solidFill>
                  <a:schemeClr val="tx1">
                    <a:tint val="75000"/>
                  </a:schemeClr>
                </a:solidFill>
              </a:defRPr>
            </a:lvl2pPr>
            <a:lvl3pPr marL="913466" indent="0">
              <a:buNone/>
              <a:defRPr sz="1600">
                <a:solidFill>
                  <a:schemeClr val="tx1">
                    <a:tint val="75000"/>
                  </a:schemeClr>
                </a:solidFill>
              </a:defRPr>
            </a:lvl3pPr>
            <a:lvl4pPr marL="1370196" indent="0">
              <a:buNone/>
              <a:defRPr sz="1400">
                <a:solidFill>
                  <a:schemeClr val="tx1">
                    <a:tint val="75000"/>
                  </a:schemeClr>
                </a:solidFill>
              </a:defRPr>
            </a:lvl4pPr>
            <a:lvl5pPr marL="1826930" indent="0">
              <a:buNone/>
              <a:defRPr sz="1400">
                <a:solidFill>
                  <a:schemeClr val="tx1">
                    <a:tint val="75000"/>
                  </a:schemeClr>
                </a:solidFill>
              </a:defRPr>
            </a:lvl5pPr>
            <a:lvl6pPr marL="2283661" indent="0">
              <a:buNone/>
              <a:defRPr sz="1400">
                <a:solidFill>
                  <a:schemeClr val="tx1">
                    <a:tint val="75000"/>
                  </a:schemeClr>
                </a:solidFill>
              </a:defRPr>
            </a:lvl6pPr>
            <a:lvl7pPr marL="2740396" indent="0">
              <a:buNone/>
              <a:defRPr sz="1400">
                <a:solidFill>
                  <a:schemeClr val="tx1">
                    <a:tint val="75000"/>
                  </a:schemeClr>
                </a:solidFill>
              </a:defRPr>
            </a:lvl7pPr>
            <a:lvl8pPr marL="3197125" indent="0">
              <a:buNone/>
              <a:defRPr sz="1400">
                <a:solidFill>
                  <a:schemeClr val="tx1">
                    <a:tint val="75000"/>
                  </a:schemeClr>
                </a:solidFill>
              </a:defRPr>
            </a:lvl8pPr>
            <a:lvl9pPr marL="3653857"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9"/>
            <a:ext cx="89154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732" indent="0">
              <a:buNone/>
              <a:defRPr sz="2000" b="1"/>
            </a:lvl2pPr>
            <a:lvl3pPr marL="913466" indent="0">
              <a:buNone/>
              <a:defRPr sz="1800" b="1"/>
            </a:lvl3pPr>
            <a:lvl4pPr marL="1370196" indent="0">
              <a:buNone/>
              <a:defRPr sz="1600" b="1"/>
            </a:lvl4pPr>
            <a:lvl5pPr marL="1826930" indent="0">
              <a:buNone/>
              <a:defRPr sz="1600" b="1"/>
            </a:lvl5pPr>
            <a:lvl6pPr marL="2283661" indent="0">
              <a:buNone/>
              <a:defRPr sz="1600" b="1"/>
            </a:lvl6pPr>
            <a:lvl7pPr marL="2740396" indent="0">
              <a:buNone/>
              <a:defRPr sz="1600" b="1"/>
            </a:lvl7pPr>
            <a:lvl8pPr marL="3197125" indent="0">
              <a:buNone/>
              <a:defRPr sz="1600" b="1"/>
            </a:lvl8pPr>
            <a:lvl9pPr marL="3653857"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732" indent="0">
              <a:buNone/>
              <a:defRPr sz="2000" b="1"/>
            </a:lvl2pPr>
            <a:lvl3pPr marL="913466" indent="0">
              <a:buNone/>
              <a:defRPr sz="1800" b="1"/>
            </a:lvl3pPr>
            <a:lvl4pPr marL="1370196" indent="0">
              <a:buNone/>
              <a:defRPr sz="1600" b="1"/>
            </a:lvl4pPr>
            <a:lvl5pPr marL="1826930" indent="0">
              <a:buNone/>
              <a:defRPr sz="1600" b="1"/>
            </a:lvl5pPr>
            <a:lvl6pPr marL="2283661" indent="0">
              <a:buNone/>
              <a:defRPr sz="1600" b="1"/>
            </a:lvl6pPr>
            <a:lvl7pPr marL="2740396" indent="0">
              <a:buNone/>
              <a:defRPr sz="1600" b="1"/>
            </a:lvl7pPr>
            <a:lvl8pPr marL="3197125" indent="0">
              <a:buNone/>
              <a:defRPr sz="1600" b="1"/>
            </a:lvl8pPr>
            <a:lvl9pPr marL="365385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90" y="1090651"/>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5"/>
            <a:ext cx="3259006"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88"/>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732" indent="0">
              <a:buNone/>
              <a:defRPr sz="1200"/>
            </a:lvl2pPr>
            <a:lvl3pPr marL="913466" indent="0">
              <a:buNone/>
              <a:defRPr sz="1100"/>
            </a:lvl3pPr>
            <a:lvl4pPr marL="1370196" indent="0">
              <a:buNone/>
              <a:defRPr sz="900"/>
            </a:lvl4pPr>
            <a:lvl5pPr marL="1826930" indent="0">
              <a:buNone/>
              <a:defRPr sz="900"/>
            </a:lvl5pPr>
            <a:lvl6pPr marL="2283661" indent="0">
              <a:buNone/>
              <a:defRPr sz="900"/>
            </a:lvl6pPr>
            <a:lvl7pPr marL="2740396" indent="0">
              <a:buNone/>
              <a:defRPr sz="900"/>
            </a:lvl7pPr>
            <a:lvl8pPr marL="3197125" indent="0">
              <a:buNone/>
              <a:defRPr sz="900"/>
            </a:lvl8pPr>
            <a:lvl9pPr marL="3653857"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70"/>
            <a:ext cx="8915400" cy="429541"/>
          </a:xfrm>
          <a:prstGeom prst="rect">
            <a:avLst/>
          </a:prstGeom>
          <a:noFill/>
          <a:ln w="9525">
            <a:noFill/>
            <a:miter lim="800000"/>
            <a:headEnd/>
            <a:tailEnd/>
          </a:ln>
        </p:spPr>
        <p:txBody>
          <a:bodyPr vert="horz" wrap="square" lIns="91345" tIns="45672" rIns="91345" bIns="45672"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45" tIns="45672" rIns="91345" bIns="45672"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45" tIns="45672" rIns="91345" bIns="4567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4"/>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732" algn="ctr" rtl="0" fontAlgn="base">
        <a:spcBef>
          <a:spcPct val="0"/>
        </a:spcBef>
        <a:spcAft>
          <a:spcPct val="0"/>
        </a:spcAft>
        <a:defRPr sz="4300">
          <a:solidFill>
            <a:schemeClr val="tx1"/>
          </a:solidFill>
          <a:latin typeface="Calibri" pitchFamily="34" charset="0"/>
        </a:defRPr>
      </a:lvl6pPr>
      <a:lvl7pPr marL="913466" algn="ctr" rtl="0" fontAlgn="base">
        <a:spcBef>
          <a:spcPct val="0"/>
        </a:spcBef>
        <a:spcAft>
          <a:spcPct val="0"/>
        </a:spcAft>
        <a:defRPr sz="4300">
          <a:solidFill>
            <a:schemeClr val="tx1"/>
          </a:solidFill>
          <a:latin typeface="Calibri" pitchFamily="34" charset="0"/>
        </a:defRPr>
      </a:lvl7pPr>
      <a:lvl8pPr marL="1370196" algn="ctr" rtl="0" fontAlgn="base">
        <a:spcBef>
          <a:spcPct val="0"/>
        </a:spcBef>
        <a:spcAft>
          <a:spcPct val="0"/>
        </a:spcAft>
        <a:defRPr sz="4300">
          <a:solidFill>
            <a:schemeClr val="tx1"/>
          </a:solidFill>
          <a:latin typeface="Calibri" pitchFamily="34" charset="0"/>
        </a:defRPr>
      </a:lvl8pPr>
      <a:lvl9pPr marL="1826930" algn="ctr" rtl="0" fontAlgn="base">
        <a:spcBef>
          <a:spcPct val="0"/>
        </a:spcBef>
        <a:spcAft>
          <a:spcPct val="0"/>
        </a:spcAft>
        <a:defRPr sz="4300">
          <a:solidFill>
            <a:schemeClr val="tx1"/>
          </a:solidFill>
          <a:latin typeface="Calibri" pitchFamily="34" charset="0"/>
        </a:defRPr>
      </a:lvl9pPr>
    </p:titleStyle>
    <p:bodyStyle>
      <a:lvl1pPr marL="342548" indent="-342548"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190" indent="-285457"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1830" indent="-228364"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561" indent="-22836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297" indent="-22836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026" indent="-228364" algn="l" defTabSz="9134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760" indent="-228364" algn="l" defTabSz="9134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492" indent="-228364" algn="l" defTabSz="9134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224" indent="-228364" algn="l" defTabSz="9134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466" rtl="0" eaLnBrk="1" latinLnBrk="0" hangingPunct="1">
        <a:defRPr sz="1800" kern="1200">
          <a:solidFill>
            <a:schemeClr val="tx1"/>
          </a:solidFill>
          <a:latin typeface="+mn-lt"/>
          <a:ea typeface="+mn-ea"/>
          <a:cs typeface="+mn-cs"/>
        </a:defRPr>
      </a:lvl1pPr>
      <a:lvl2pPr marL="456732" algn="l" defTabSz="913466" rtl="0" eaLnBrk="1" latinLnBrk="0" hangingPunct="1">
        <a:defRPr sz="1800" kern="1200">
          <a:solidFill>
            <a:schemeClr val="tx1"/>
          </a:solidFill>
          <a:latin typeface="+mn-lt"/>
          <a:ea typeface="+mn-ea"/>
          <a:cs typeface="+mn-cs"/>
        </a:defRPr>
      </a:lvl2pPr>
      <a:lvl3pPr marL="913466" algn="l" defTabSz="913466" rtl="0" eaLnBrk="1" latinLnBrk="0" hangingPunct="1">
        <a:defRPr sz="1800" kern="1200">
          <a:solidFill>
            <a:schemeClr val="tx1"/>
          </a:solidFill>
          <a:latin typeface="+mn-lt"/>
          <a:ea typeface="+mn-ea"/>
          <a:cs typeface="+mn-cs"/>
        </a:defRPr>
      </a:lvl3pPr>
      <a:lvl4pPr marL="1370196" algn="l" defTabSz="913466" rtl="0" eaLnBrk="1" latinLnBrk="0" hangingPunct="1">
        <a:defRPr sz="1800" kern="1200">
          <a:solidFill>
            <a:schemeClr val="tx1"/>
          </a:solidFill>
          <a:latin typeface="+mn-lt"/>
          <a:ea typeface="+mn-ea"/>
          <a:cs typeface="+mn-cs"/>
        </a:defRPr>
      </a:lvl4pPr>
      <a:lvl5pPr marL="1826930" algn="l" defTabSz="913466" rtl="0" eaLnBrk="1" latinLnBrk="0" hangingPunct="1">
        <a:defRPr sz="1800" kern="1200">
          <a:solidFill>
            <a:schemeClr val="tx1"/>
          </a:solidFill>
          <a:latin typeface="+mn-lt"/>
          <a:ea typeface="+mn-ea"/>
          <a:cs typeface="+mn-cs"/>
        </a:defRPr>
      </a:lvl5pPr>
      <a:lvl6pPr marL="2283661" algn="l" defTabSz="913466" rtl="0" eaLnBrk="1" latinLnBrk="0" hangingPunct="1">
        <a:defRPr sz="1800" kern="1200">
          <a:solidFill>
            <a:schemeClr val="tx1"/>
          </a:solidFill>
          <a:latin typeface="+mn-lt"/>
          <a:ea typeface="+mn-ea"/>
          <a:cs typeface="+mn-cs"/>
        </a:defRPr>
      </a:lvl6pPr>
      <a:lvl7pPr marL="2740396" algn="l" defTabSz="913466" rtl="0" eaLnBrk="1" latinLnBrk="0" hangingPunct="1">
        <a:defRPr sz="1800" kern="1200">
          <a:solidFill>
            <a:schemeClr val="tx1"/>
          </a:solidFill>
          <a:latin typeface="+mn-lt"/>
          <a:ea typeface="+mn-ea"/>
          <a:cs typeface="+mn-cs"/>
        </a:defRPr>
      </a:lvl7pPr>
      <a:lvl8pPr marL="3197125" algn="l" defTabSz="913466" rtl="0" eaLnBrk="1" latinLnBrk="0" hangingPunct="1">
        <a:defRPr sz="1800" kern="1200">
          <a:solidFill>
            <a:schemeClr val="tx1"/>
          </a:solidFill>
          <a:latin typeface="+mn-lt"/>
          <a:ea typeface="+mn-ea"/>
          <a:cs typeface="+mn-cs"/>
        </a:defRPr>
      </a:lvl8pPr>
      <a:lvl9pPr marL="3653857" algn="l" defTabSz="9134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pace.oscar.wmo.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ata.jma.go.jp/mscweb/en/oper/calibration/calibration_portal.html" TargetMode="External"/><Relationship Id="rId2" Type="http://schemas.openxmlformats.org/officeDocument/2006/relationships/hyperlink" Target="https://www.eumetsat.int/seviri-instrument-status-calibr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mmunity.wmo.int/en/meetings/wmo-oscarspace-user-workshop" TargetMode="External"/><Relationship Id="rId2" Type="http://schemas.openxmlformats.org/officeDocument/2006/relationships/hyperlink" Target="https://forms.office.com/e/9xTBGLKKt0" TargetMode="External"/><Relationship Id="rId1" Type="http://schemas.openxmlformats.org/officeDocument/2006/relationships/slideLayout" Target="../slideLayouts/slideLayout2.xml"/><Relationship Id="rId4" Type="http://schemas.openxmlformats.org/officeDocument/2006/relationships/hyperlink" Target="https://wmoomm.sharepoint.com/:b:/s/wmocpdb/EQsnz96VehlOpHq3emM3oREBO2OA8EAOu5vf2XCrOTgGIA?e=oWZ6i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colab.research.google.com/drive/1iHV6xwIWZpRrF_5QLFZBlKmZf73oaNqY?usp=sharing"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hyperlink" Target="https://space.oscar.wmo.int/apidoc/"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210654" y="2310214"/>
            <a:ext cx="8900159" cy="2112159"/>
          </a:xfrm>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a:lstStyle/>
          <a:p>
            <a:pPr eaLnBrk="1" hangingPunct="1"/>
            <a:br>
              <a:rPr lang="en-GB" sz="3600" dirty="0"/>
            </a:br>
            <a:r>
              <a:rPr lang="en-US" sz="3600" b="0" dirty="0"/>
              <a:t>OSCAR Workshop and GSICS</a:t>
            </a:r>
            <a:br>
              <a:rPr lang="en-US" sz="3600" b="0" dirty="0"/>
            </a:br>
            <a:r>
              <a:rPr lang="en-US" sz="1100" dirty="0"/>
              <a:t>Moving Beyond the </a:t>
            </a:r>
            <a:r>
              <a:rPr lang="en-US" sz="1100"/>
              <a:t>OSCAR Workshop 2023</a:t>
            </a:r>
            <a:br>
              <a:rPr lang="en-GB" sz="3600" dirty="0"/>
            </a:br>
            <a:endParaRPr lang="en-GB" sz="3600" dirty="0"/>
          </a:p>
        </p:txBody>
      </p:sp>
      <p:sp>
        <p:nvSpPr>
          <p:cNvPr id="5" name="Rectangle 43"/>
          <p:cNvSpPr>
            <a:spLocks noGrp="1" noChangeArrowheads="1"/>
          </p:cNvSpPr>
          <p:nvPr>
            <p:ph type="subTitle" idx="1"/>
          </p:nvPr>
        </p:nvSpPr>
        <p:spPr>
          <a:xfrm>
            <a:off x="870770" y="4866935"/>
            <a:ext cx="8467934" cy="929187"/>
          </a:xfrm>
        </p:spPr>
        <p:txBody>
          <a:bodyPr/>
          <a:lstStyle/>
          <a:p>
            <a:pPr eaLnBrk="1" hangingPunct="1">
              <a:defRPr/>
            </a:pPr>
            <a:r>
              <a:rPr lang="en-US" i="1" dirty="0">
                <a:solidFill>
                  <a:srgbClr val="C00000"/>
                </a:solidFill>
              </a:rPr>
              <a:t> Manik Bali, NOAA and </a:t>
            </a:r>
            <a:r>
              <a:rPr lang="en-US" i="1" dirty="0" err="1">
                <a:solidFill>
                  <a:srgbClr val="C00000"/>
                </a:solidFill>
              </a:rPr>
              <a:t>Heikki</a:t>
            </a:r>
            <a:r>
              <a:rPr lang="en-US" i="1" dirty="0">
                <a:solidFill>
                  <a:srgbClr val="C00000"/>
                </a:solidFill>
              </a:rPr>
              <a:t> Pohjola, WMO</a:t>
            </a:r>
            <a:endParaRPr lang="en-US" sz="1600" dirty="0">
              <a:solidFill>
                <a:schemeClr val="tx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0A50A-12B4-036C-784D-D244E140C061}"/>
              </a:ext>
            </a:extLst>
          </p:cNvPr>
          <p:cNvSpPr>
            <a:spLocks noGrp="1"/>
          </p:cNvSpPr>
          <p:nvPr>
            <p:ph type="title"/>
          </p:nvPr>
        </p:nvSpPr>
        <p:spPr>
          <a:xfrm>
            <a:off x="2896755" y="2623162"/>
            <a:ext cx="4889499" cy="618727"/>
          </a:xfrm>
          <a:solidFill>
            <a:schemeClr val="tx2"/>
          </a:solidFill>
        </p:spPr>
        <p:txBody>
          <a:bodyPr/>
          <a:lstStyle/>
          <a:p>
            <a:r>
              <a:rPr lang="en-US" dirty="0">
                <a:solidFill>
                  <a:schemeClr val="bg1"/>
                </a:solidFill>
              </a:rPr>
              <a:t>Thank You</a:t>
            </a:r>
          </a:p>
        </p:txBody>
      </p:sp>
    </p:spTree>
    <p:extLst>
      <p:ext uri="{BB962C8B-B14F-4D97-AF65-F5344CB8AC3E}">
        <p14:creationId xmlns:p14="http://schemas.microsoft.com/office/powerpoint/2010/main" val="5944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1FE6-9A38-000E-5F1D-9BC3B3D6CA96}"/>
              </a:ext>
            </a:extLst>
          </p:cNvPr>
          <p:cNvSpPr>
            <a:spLocks noGrp="1"/>
          </p:cNvSpPr>
          <p:nvPr>
            <p:ph type="title"/>
          </p:nvPr>
        </p:nvSpPr>
        <p:spPr>
          <a:solidFill>
            <a:srgbClr val="7030A0"/>
          </a:solidFill>
          <a:ln>
            <a:solidFill>
              <a:schemeClr val="accent1"/>
            </a:solidFill>
          </a:ln>
        </p:spPr>
        <p:txBody>
          <a:bodyPr/>
          <a:lstStyle/>
          <a:p>
            <a:r>
              <a:rPr lang="en-US" dirty="0">
                <a:solidFill>
                  <a:schemeClr val="bg1"/>
                </a:solidFill>
              </a:rPr>
              <a:t>Introduction</a:t>
            </a:r>
          </a:p>
        </p:txBody>
      </p:sp>
      <p:sp>
        <p:nvSpPr>
          <p:cNvPr id="3" name="TextBox 2">
            <a:extLst>
              <a:ext uri="{FF2B5EF4-FFF2-40B4-BE49-F238E27FC236}">
                <a16:creationId xmlns:a16="http://schemas.microsoft.com/office/drawing/2014/main" id="{C3CB9A9F-48F6-4C11-917B-D2C8262C4D02}"/>
              </a:ext>
            </a:extLst>
          </p:cNvPr>
          <p:cNvSpPr txBox="1"/>
          <p:nvPr/>
        </p:nvSpPr>
        <p:spPr>
          <a:xfrm>
            <a:off x="1277683" y="1008132"/>
            <a:ext cx="7802133" cy="4094262"/>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200" b="0" dirty="0">
                <a:solidFill>
                  <a:schemeClr val="tx1"/>
                </a:solidFill>
              </a:rPr>
              <a:t>Introduction </a:t>
            </a:r>
          </a:p>
          <a:p>
            <a:pPr marL="742482" lvl="1" indent="-285750">
              <a:lnSpc>
                <a:spcPct val="200000"/>
              </a:lnSpc>
              <a:buFont typeface="Arial" panose="020B0604020202020204" pitchFamily="34" charset="0"/>
              <a:buChar char="•"/>
            </a:pPr>
            <a:r>
              <a:rPr lang="en-US" sz="1200" b="0" dirty="0">
                <a:solidFill>
                  <a:schemeClr val="tx1"/>
                </a:solidFill>
              </a:rPr>
              <a:t>What is OSCAR Website</a:t>
            </a:r>
          </a:p>
          <a:p>
            <a:pPr marL="285750" indent="-285750">
              <a:lnSpc>
                <a:spcPct val="200000"/>
              </a:lnSpc>
              <a:buFont typeface="Arial" panose="020B0604020202020204" pitchFamily="34" charset="0"/>
              <a:buChar char="•"/>
            </a:pPr>
            <a:r>
              <a:rPr lang="en-US" sz="1200" b="0" dirty="0">
                <a:solidFill>
                  <a:schemeClr val="tx1"/>
                </a:solidFill>
              </a:rPr>
              <a:t>Why is it important for GSICS</a:t>
            </a:r>
          </a:p>
          <a:p>
            <a:pPr marL="285750" indent="-285750">
              <a:lnSpc>
                <a:spcPct val="200000"/>
              </a:lnSpc>
              <a:buFont typeface="Arial" panose="020B0604020202020204" pitchFamily="34" charset="0"/>
              <a:buChar char="•"/>
            </a:pPr>
            <a:r>
              <a:rPr lang="en-US" sz="1200" b="0" dirty="0">
                <a:solidFill>
                  <a:schemeClr val="tx1"/>
                </a:solidFill>
              </a:rPr>
              <a:t>OSCAR Workshop 2023 [ Impact on  GSICS]</a:t>
            </a:r>
          </a:p>
          <a:p>
            <a:pPr marL="285750" indent="-285750">
              <a:lnSpc>
                <a:spcPct val="200000"/>
              </a:lnSpc>
              <a:buFont typeface="Arial" panose="020B0604020202020204" pitchFamily="34" charset="0"/>
              <a:buChar char="•"/>
            </a:pPr>
            <a:r>
              <a:rPr lang="en-US" sz="1200" b="0" dirty="0">
                <a:solidFill>
                  <a:schemeClr val="tx1"/>
                </a:solidFill>
              </a:rPr>
              <a:t>Going forward</a:t>
            </a:r>
          </a:p>
          <a:p>
            <a:pPr marL="742482" lvl="1" indent="-285750">
              <a:lnSpc>
                <a:spcPct val="200000"/>
              </a:lnSpc>
              <a:buFont typeface="Arial" panose="020B0604020202020204" pitchFamily="34" charset="0"/>
              <a:buChar char="•"/>
            </a:pPr>
            <a:r>
              <a:rPr lang="en-US" sz="1200" b="0" dirty="0">
                <a:solidFill>
                  <a:schemeClr val="tx1"/>
                </a:solidFill>
              </a:rPr>
              <a:t>Integration of OSCAR with Inter-Calibration Algorithms</a:t>
            </a:r>
          </a:p>
          <a:p>
            <a:pPr marL="742482" lvl="1" indent="-285750">
              <a:lnSpc>
                <a:spcPct val="200000"/>
              </a:lnSpc>
              <a:buFont typeface="Arial" panose="020B0604020202020204" pitchFamily="34" charset="0"/>
              <a:buChar char="•"/>
            </a:pPr>
            <a:r>
              <a:rPr lang="en-US" sz="1200" b="0" dirty="0">
                <a:solidFill>
                  <a:schemeClr val="tx1"/>
                </a:solidFill>
              </a:rPr>
              <a:t>Integration of Landing Pages in OSCAR, A status report</a:t>
            </a:r>
          </a:p>
          <a:p>
            <a:pPr marL="285750" indent="-285750">
              <a:lnSpc>
                <a:spcPct val="200000"/>
              </a:lnSpc>
              <a:buFont typeface="Arial" panose="020B0604020202020204" pitchFamily="34" charset="0"/>
              <a:buChar char="•"/>
            </a:pPr>
            <a:r>
              <a:rPr lang="en-US" sz="1200" b="0" dirty="0">
                <a:solidFill>
                  <a:schemeClr val="tx1"/>
                </a:solidFill>
              </a:rPr>
              <a:t>OSCAR API/Data Base access and Machine readability: </a:t>
            </a:r>
          </a:p>
          <a:p>
            <a:pPr marL="742482" lvl="1" indent="-285750">
              <a:lnSpc>
                <a:spcPct val="200000"/>
              </a:lnSpc>
              <a:buFont typeface="Arial" panose="020B0604020202020204" pitchFamily="34" charset="0"/>
              <a:buChar char="•"/>
            </a:pPr>
            <a:r>
              <a:rPr lang="en-US" sz="1200" b="0" dirty="0">
                <a:solidFill>
                  <a:schemeClr val="tx1"/>
                </a:solidFill>
              </a:rPr>
              <a:t>What can GSICS  and WMO work together on OSCAR</a:t>
            </a:r>
          </a:p>
          <a:p>
            <a:pPr marL="285750" indent="-285750">
              <a:lnSpc>
                <a:spcPct val="200000"/>
              </a:lnSpc>
              <a:buFont typeface="Arial" panose="020B0604020202020204" pitchFamily="34" charset="0"/>
              <a:buChar char="•"/>
            </a:pPr>
            <a:r>
              <a:rPr lang="en-US" sz="1200" b="0" dirty="0">
                <a:solidFill>
                  <a:schemeClr val="tx1"/>
                </a:solidFill>
              </a:rPr>
              <a:t>Machine readability and application of ML/AI tools to update information on OSCAR</a:t>
            </a:r>
          </a:p>
          <a:p>
            <a:pPr marL="742482" lvl="1" indent="-285750">
              <a:lnSpc>
                <a:spcPct val="200000"/>
              </a:lnSpc>
              <a:buFont typeface="Arial" panose="020B0604020202020204" pitchFamily="34" charset="0"/>
              <a:buChar char="•"/>
            </a:pPr>
            <a:endParaRPr lang="en-US" sz="1200" b="0" dirty="0">
              <a:solidFill>
                <a:schemeClr val="tx1"/>
              </a:solidFill>
            </a:endParaRPr>
          </a:p>
        </p:txBody>
      </p:sp>
    </p:spTree>
    <p:extLst>
      <p:ext uri="{BB962C8B-B14F-4D97-AF65-F5344CB8AC3E}">
        <p14:creationId xmlns:p14="http://schemas.microsoft.com/office/powerpoint/2010/main" val="363376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918734-2A56-2C38-7760-A044BE2E2B35}"/>
              </a:ext>
            </a:extLst>
          </p:cNvPr>
          <p:cNvSpPr>
            <a:spLocks noChangeArrowheads="1"/>
          </p:cNvSpPr>
          <p:nvPr/>
        </p:nvSpPr>
        <p:spPr bwMode="auto">
          <a:xfrm>
            <a:off x="574241" y="2871573"/>
            <a:ext cx="875751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Helvetica Neue"/>
              </a:rPr>
              <a:t>OSCAR is a resource developed by WMO in support of Earth Observation applications, studies and global coordination.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22222"/>
                </a:solidFill>
                <a:effectLst/>
                <a:latin typeface="Helvetica Neue"/>
              </a:rPr>
              <a:t>It contains quantitative user-defined requirements for observation of physical variables in application areas of WMO (i.e. related to weather, water and climate). OSCAR also provides detailed information on all earth observation satellites and instruments, and expert analyses of space-based capabilities.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222222"/>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hlinkClick r:id="rId2"/>
              </a:rPr>
              <a:t>https://space.oscar.wmo.int/</a:t>
            </a:r>
            <a:endParaRPr kumimoji="0" lang="en-US" altLang="en-US" sz="1400" b="0" i="0" u="none" strike="noStrike" cap="none" normalizeH="0" baseline="0" dirty="0">
              <a:ln>
                <a:noFill/>
              </a:ln>
              <a:solidFill>
                <a:schemeClr val="tx1"/>
              </a:solidFill>
              <a:effectLst/>
            </a:endParaRPr>
          </a:p>
        </p:txBody>
      </p:sp>
      <p:pic>
        <p:nvPicPr>
          <p:cNvPr id="7" name="Picture 6">
            <a:extLst>
              <a:ext uri="{FF2B5EF4-FFF2-40B4-BE49-F238E27FC236}">
                <a16:creationId xmlns:a16="http://schemas.microsoft.com/office/drawing/2014/main" id="{B8BAA28E-A031-E8C9-678E-78AAEF5FC61F}"/>
              </a:ext>
            </a:extLst>
          </p:cNvPr>
          <p:cNvPicPr>
            <a:picLocks noChangeAspect="1"/>
          </p:cNvPicPr>
          <p:nvPr/>
        </p:nvPicPr>
        <p:blipFill rotWithShape="1">
          <a:blip r:embed="rId3"/>
          <a:srcRect b="88148"/>
          <a:stretch/>
        </p:blipFill>
        <p:spPr>
          <a:xfrm>
            <a:off x="616812" y="1524000"/>
            <a:ext cx="8672374" cy="812800"/>
          </a:xfrm>
          <a:prstGeom prst="rect">
            <a:avLst/>
          </a:prstGeom>
        </p:spPr>
      </p:pic>
      <p:sp>
        <p:nvSpPr>
          <p:cNvPr id="8" name="TextBox 7">
            <a:extLst>
              <a:ext uri="{FF2B5EF4-FFF2-40B4-BE49-F238E27FC236}">
                <a16:creationId xmlns:a16="http://schemas.microsoft.com/office/drawing/2014/main" id="{B625376E-C27F-DE7A-F593-A8E8962B2911}"/>
              </a:ext>
            </a:extLst>
          </p:cNvPr>
          <p:cNvSpPr txBox="1"/>
          <p:nvPr/>
        </p:nvSpPr>
        <p:spPr>
          <a:xfrm>
            <a:off x="655782" y="900363"/>
            <a:ext cx="1811714" cy="400110"/>
          </a:xfrm>
          <a:prstGeom prst="rect">
            <a:avLst/>
          </a:prstGeom>
          <a:noFill/>
        </p:spPr>
        <p:txBody>
          <a:bodyPr wrap="none" rtlCol="0">
            <a:spAutoFit/>
          </a:bodyPr>
          <a:lstStyle/>
          <a:p>
            <a:r>
              <a:rPr lang="en-US" sz="2000" dirty="0">
                <a:solidFill>
                  <a:schemeClr val="tx1"/>
                </a:solidFill>
              </a:rPr>
              <a:t>Introduction</a:t>
            </a:r>
          </a:p>
        </p:txBody>
      </p:sp>
    </p:spTree>
    <p:extLst>
      <p:ext uri="{BB962C8B-B14F-4D97-AF65-F5344CB8AC3E}">
        <p14:creationId xmlns:p14="http://schemas.microsoft.com/office/powerpoint/2010/main" val="420766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21D7-757B-F55D-6937-A2A971439FD5}"/>
              </a:ext>
            </a:extLst>
          </p:cNvPr>
          <p:cNvSpPr>
            <a:spLocks noGrp="1"/>
          </p:cNvSpPr>
          <p:nvPr>
            <p:ph type="title"/>
          </p:nvPr>
        </p:nvSpPr>
        <p:spPr>
          <a:xfrm>
            <a:off x="495300" y="0"/>
            <a:ext cx="8915400" cy="618727"/>
          </a:xfrm>
          <a:solidFill>
            <a:schemeClr val="tx2"/>
          </a:solidFill>
        </p:spPr>
        <p:txBody>
          <a:bodyPr/>
          <a:lstStyle/>
          <a:p>
            <a:r>
              <a:rPr lang="en-US" dirty="0">
                <a:solidFill>
                  <a:schemeClr val="bg1"/>
                </a:solidFill>
              </a:rPr>
              <a:t>Why is OSCAR Important for GSICS </a:t>
            </a:r>
          </a:p>
        </p:txBody>
      </p:sp>
      <p:sp>
        <p:nvSpPr>
          <p:cNvPr id="4" name="TextBox 3">
            <a:extLst>
              <a:ext uri="{FF2B5EF4-FFF2-40B4-BE49-F238E27FC236}">
                <a16:creationId xmlns:a16="http://schemas.microsoft.com/office/drawing/2014/main" id="{8E8B9924-42C0-EA46-FD0B-241FB10272A1}"/>
              </a:ext>
            </a:extLst>
          </p:cNvPr>
          <p:cNvSpPr txBox="1"/>
          <p:nvPr/>
        </p:nvSpPr>
        <p:spPr>
          <a:xfrm>
            <a:off x="495300" y="1259598"/>
            <a:ext cx="9410700" cy="3970318"/>
          </a:xfrm>
          <a:prstGeom prst="rect">
            <a:avLst/>
          </a:prstGeom>
          <a:noFill/>
        </p:spPr>
        <p:txBody>
          <a:bodyPr wrap="square">
            <a:spAutoFit/>
          </a:bodyPr>
          <a:lstStyle/>
          <a:p>
            <a:pPr>
              <a:lnSpc>
                <a:spcPct val="200000"/>
              </a:lnSpc>
            </a:pPr>
            <a:r>
              <a:rPr lang="en-US" sz="1800" b="0" dirty="0">
                <a:solidFill>
                  <a:schemeClr val="tx1"/>
                </a:solidFill>
              </a:rPr>
              <a:t>One of the trusted website for Satellite details [ specifications and status]</a:t>
            </a:r>
          </a:p>
          <a:p>
            <a:pPr>
              <a:lnSpc>
                <a:spcPct val="200000"/>
              </a:lnSpc>
            </a:pPr>
            <a:r>
              <a:rPr lang="en-US" sz="1800" b="0" dirty="0">
                <a:solidFill>
                  <a:schemeClr val="tx1"/>
                </a:solidFill>
              </a:rPr>
              <a:t>GSICS imports information about satellites on OSCAR  onto its GPRC</a:t>
            </a:r>
            <a:endParaRPr lang="en-US" sz="1800" b="0" dirty="0">
              <a:solidFill>
                <a:schemeClr val="tx1"/>
              </a:solidFill>
              <a:hlinkClick r:id="rId2">
                <a:extLst>
                  <a:ext uri="{A12FA001-AC4F-418D-AE19-62706E023703}">
                    <ahyp:hlinkClr xmlns:ahyp="http://schemas.microsoft.com/office/drawing/2018/hyperlinkcolor" val="tx"/>
                  </a:ext>
                </a:extLst>
              </a:hlinkClick>
            </a:endParaRPr>
          </a:p>
          <a:p>
            <a:pPr>
              <a:lnSpc>
                <a:spcPct val="200000"/>
              </a:lnSpc>
            </a:pPr>
            <a:r>
              <a:rPr lang="en-US" sz="1800" b="0" dirty="0" err="1">
                <a:solidFill>
                  <a:schemeClr val="tx1"/>
                </a:solidFill>
                <a:hlinkClick r:id="rId2">
                  <a:extLst>
                    <a:ext uri="{A12FA001-AC4F-418D-AE19-62706E023703}">
                      <ahyp:hlinkClr xmlns:ahyp="http://schemas.microsoft.com/office/drawing/2018/hyperlinkcolor" val="tx"/>
                    </a:ext>
                  </a:extLst>
                </a:hlinkClick>
              </a:rPr>
              <a:t>e.g</a:t>
            </a:r>
            <a:endParaRPr lang="en-US" sz="1800" b="0" dirty="0">
              <a:solidFill>
                <a:schemeClr val="tx1"/>
              </a:solidFill>
              <a:hlinkClick r:id="rId2">
                <a:extLst>
                  <a:ext uri="{A12FA001-AC4F-418D-AE19-62706E023703}">
                    <ahyp:hlinkClr xmlns:ahyp="http://schemas.microsoft.com/office/drawing/2018/hyperlinkcolor" val="tx"/>
                  </a:ext>
                </a:extLst>
              </a:hlinkClick>
            </a:endParaRPr>
          </a:p>
          <a:p>
            <a:pPr marL="285750" indent="-285750">
              <a:lnSpc>
                <a:spcPct val="200000"/>
              </a:lnSpc>
              <a:buFont typeface="Arial" panose="020B0604020202020204" pitchFamily="34" charset="0"/>
              <a:buChar char="•"/>
            </a:pPr>
            <a:r>
              <a:rPr lang="en-US" sz="1800" b="0" dirty="0">
                <a:solidFill>
                  <a:srgbClr val="0000FF"/>
                </a:solidFill>
                <a:hlinkClick r:id="rId2">
                  <a:extLst>
                    <a:ext uri="{A12FA001-AC4F-418D-AE19-62706E023703}">
                      <ahyp:hlinkClr xmlns:ahyp="http://schemas.microsoft.com/office/drawing/2018/hyperlinkcolor" val="tx"/>
                    </a:ext>
                  </a:extLst>
                </a:hlinkClick>
              </a:rPr>
              <a:t>https://www.eumetsat.int/seviri-instrument-status-calibration</a:t>
            </a:r>
            <a:endParaRPr lang="en-US" sz="1800" b="0" dirty="0">
              <a:solidFill>
                <a:schemeClr val="tx1"/>
              </a:solidFill>
            </a:endParaRPr>
          </a:p>
          <a:p>
            <a:pPr marL="285750" indent="-285750">
              <a:lnSpc>
                <a:spcPct val="200000"/>
              </a:lnSpc>
              <a:buFont typeface="Arial" panose="020B0604020202020204" pitchFamily="34" charset="0"/>
              <a:buChar char="•"/>
            </a:pPr>
            <a:r>
              <a:rPr lang="en-US" sz="1800" b="0" dirty="0">
                <a:solidFill>
                  <a:schemeClr val="tx1"/>
                </a:solidFill>
                <a:hlinkClick r:id="rId3"/>
              </a:rPr>
              <a:t>https://www.data.jma.go.jp/mscweb/en/oper/calibration/calibration_portal.html</a:t>
            </a:r>
            <a:endParaRPr lang="en-US" sz="1800" b="0" dirty="0">
              <a:solidFill>
                <a:schemeClr val="tx1"/>
              </a:solidFill>
            </a:endParaRPr>
          </a:p>
          <a:p>
            <a:pPr>
              <a:lnSpc>
                <a:spcPct val="200000"/>
              </a:lnSpc>
            </a:pPr>
            <a:endParaRPr lang="en-US" sz="1800" b="0" dirty="0">
              <a:solidFill>
                <a:schemeClr val="tx1"/>
              </a:solidFill>
            </a:endParaRPr>
          </a:p>
          <a:p>
            <a:r>
              <a:rPr lang="en-US" sz="1800" b="0" dirty="0">
                <a:solidFill>
                  <a:schemeClr val="tx1"/>
                </a:solidFill>
              </a:rPr>
              <a:t>OSCAR also used for selection of retrospective and current references (identify overlapping channels  across a range of satellites and help in long term satellite monitoring</a:t>
            </a:r>
          </a:p>
        </p:txBody>
      </p:sp>
      <p:sp>
        <p:nvSpPr>
          <p:cNvPr id="3" name="TextBox 2">
            <a:extLst>
              <a:ext uri="{FF2B5EF4-FFF2-40B4-BE49-F238E27FC236}">
                <a16:creationId xmlns:a16="http://schemas.microsoft.com/office/drawing/2014/main" id="{8875DE34-7AB9-0491-75B5-8BAB6FB72A54}"/>
              </a:ext>
            </a:extLst>
          </p:cNvPr>
          <p:cNvSpPr txBox="1"/>
          <p:nvPr/>
        </p:nvSpPr>
        <p:spPr>
          <a:xfrm>
            <a:off x="716973" y="5653384"/>
            <a:ext cx="8611754" cy="830997"/>
          </a:xfrm>
          <a:prstGeom prst="rect">
            <a:avLst/>
          </a:prstGeom>
          <a:noFill/>
        </p:spPr>
        <p:txBody>
          <a:bodyPr wrap="square" rtlCol="0">
            <a:spAutoFit/>
          </a:bodyPr>
          <a:lstStyle/>
          <a:p>
            <a:r>
              <a:rPr lang="en-US" sz="1600" dirty="0">
                <a:solidFill>
                  <a:schemeClr val="tx1"/>
                </a:solidFill>
              </a:rPr>
              <a:t>Challenges remain as Space agencies such as NOAA have large number of satellites all of which don’t have a landing page and monitoring and requires huge amount of manual work to scan satellite details</a:t>
            </a:r>
          </a:p>
        </p:txBody>
      </p:sp>
    </p:spTree>
    <p:extLst>
      <p:ext uri="{BB962C8B-B14F-4D97-AF65-F5344CB8AC3E}">
        <p14:creationId xmlns:p14="http://schemas.microsoft.com/office/powerpoint/2010/main" val="330536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C81CE-6875-3D3D-3938-DC7A9F31904E}"/>
              </a:ext>
            </a:extLst>
          </p:cNvPr>
          <p:cNvSpPr>
            <a:spLocks noGrp="1"/>
          </p:cNvSpPr>
          <p:nvPr>
            <p:ph type="title"/>
          </p:nvPr>
        </p:nvSpPr>
        <p:spPr>
          <a:xfrm>
            <a:off x="619125" y="5679"/>
            <a:ext cx="8915400" cy="618727"/>
          </a:xfrm>
          <a:solidFill>
            <a:schemeClr val="tx2"/>
          </a:solidFill>
        </p:spPr>
        <p:txBody>
          <a:bodyPr/>
          <a:lstStyle/>
          <a:p>
            <a:r>
              <a:rPr lang="en-US" dirty="0">
                <a:solidFill>
                  <a:schemeClr val="bg1"/>
                </a:solidFill>
              </a:rPr>
              <a:t>OSCAR Workshop 2023</a:t>
            </a:r>
          </a:p>
        </p:txBody>
      </p:sp>
      <p:sp>
        <p:nvSpPr>
          <p:cNvPr id="6" name="Rectangle 3">
            <a:extLst>
              <a:ext uri="{FF2B5EF4-FFF2-40B4-BE49-F238E27FC236}">
                <a16:creationId xmlns:a16="http://schemas.microsoft.com/office/drawing/2014/main" id="{BE5087B4-84BB-74F1-33CD-1C5A1FC24AB3}"/>
              </a:ext>
            </a:extLst>
          </p:cNvPr>
          <p:cNvSpPr>
            <a:spLocks noChangeArrowheads="1"/>
          </p:cNvSpPr>
          <p:nvPr/>
        </p:nvSpPr>
        <p:spPr bwMode="auto">
          <a:xfrm>
            <a:off x="545234" y="6031357"/>
            <a:ext cx="561564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1F497D"/>
                </a:solidFill>
                <a:effectLst/>
                <a:latin typeface="Calibri" panose="020F0502020204030204" pitchFamily="34" charset="0"/>
                <a:cs typeface="Calibri" panose="020F0502020204030204" pitchFamily="34" charset="0"/>
              </a:rPr>
              <a:t>Provide Feedback on OSCAR at </a:t>
            </a:r>
            <a:r>
              <a:rPr kumimoji="0" lang="en-GB" altLang="en-US" sz="1400" b="0" i="0" u="none" strike="noStrike" cap="none" normalizeH="0" baseline="0" dirty="0">
                <a:ln>
                  <a:noFill/>
                </a:ln>
                <a:solidFill>
                  <a:srgbClr val="1155CC"/>
                </a:solidFill>
                <a:effectLst/>
                <a:cs typeface="Arial" panose="020B0604020202020204" pitchFamily="34" charset="0"/>
                <a:hlinkClick r:id="rId2"/>
              </a:rPr>
              <a:t>https://forms.office.com/e/9xTBGLKKt0</a:t>
            </a:r>
            <a:r>
              <a:rPr kumimoji="0" lang="en-GB" altLang="en-US" sz="1400" b="0" i="0" u="none" strike="noStrike" cap="none" normalizeH="0" baseline="0" dirty="0">
                <a:ln>
                  <a:noFill/>
                </a:ln>
                <a:solidFill>
                  <a:srgbClr val="222222"/>
                </a:solidFill>
                <a:effectLst/>
                <a:cs typeface="Arial" panose="020B0604020202020204" pitchFamily="34" charset="0"/>
              </a:rPr>
              <a:t> </a:t>
            </a:r>
            <a:r>
              <a:rPr kumimoji="0" lang="en-GB" altLang="en-US" sz="1400" b="0" i="0" u="none" strike="noStrike" cap="none" normalizeH="0" baseline="0" dirty="0">
                <a:ln>
                  <a:noFill/>
                </a:ln>
                <a:solidFill>
                  <a:schemeClr val="tx1"/>
                </a:solidFill>
                <a:effectLst/>
              </a:rPr>
              <a:t> </a:t>
            </a:r>
          </a:p>
        </p:txBody>
      </p:sp>
      <p:sp>
        <p:nvSpPr>
          <p:cNvPr id="8" name="TextBox 7">
            <a:extLst>
              <a:ext uri="{FF2B5EF4-FFF2-40B4-BE49-F238E27FC236}">
                <a16:creationId xmlns:a16="http://schemas.microsoft.com/office/drawing/2014/main" id="{2AB546B0-BFE8-A459-FEB8-240A435FAC34}"/>
              </a:ext>
            </a:extLst>
          </p:cNvPr>
          <p:cNvSpPr txBox="1"/>
          <p:nvPr/>
        </p:nvSpPr>
        <p:spPr>
          <a:xfrm>
            <a:off x="545234" y="4249129"/>
            <a:ext cx="8458199" cy="738664"/>
          </a:xfrm>
          <a:prstGeom prst="rect">
            <a:avLst/>
          </a:prstGeom>
          <a:noFill/>
        </p:spPr>
        <p:txBody>
          <a:bodyPr wrap="square">
            <a:spAutoFit/>
          </a:bodyPr>
          <a:lstStyle/>
          <a:p>
            <a:r>
              <a:rPr lang="en-US" sz="1400" b="0" i="0" dirty="0">
                <a:solidFill>
                  <a:srgbClr val="1F497D"/>
                </a:solidFill>
                <a:effectLst/>
                <a:latin typeface="Calibri" panose="020F0502020204030204" pitchFamily="34" charset="0"/>
              </a:rPr>
              <a:t>One more important thing to stress is the need to consistent bandwidth definition in OSCAR – at the moment, they seem a little hit-and-miss. Some instruments use FWHM/3dB – others seem to use other definitions. Similarly, these and </a:t>
            </a:r>
            <a:r>
              <a:rPr lang="en-US" sz="1400" b="0" i="0" dirty="0" err="1">
                <a:solidFill>
                  <a:srgbClr val="1F497D"/>
                </a:solidFill>
                <a:effectLst/>
                <a:latin typeface="Calibri" panose="020F0502020204030204" pitchFamily="34" charset="0"/>
              </a:rPr>
              <a:t>centre</a:t>
            </a:r>
            <a:r>
              <a:rPr lang="en-US" sz="1400" b="0" i="0" dirty="0">
                <a:solidFill>
                  <a:srgbClr val="1F497D"/>
                </a:solidFill>
                <a:effectLst/>
                <a:latin typeface="Calibri" panose="020F0502020204030204" pitchFamily="34" charset="0"/>
              </a:rPr>
              <a:t> frequency should be defined to common levels of precision….Tim </a:t>
            </a:r>
            <a:r>
              <a:rPr lang="en-US" sz="1400" b="0" i="0" dirty="0" err="1">
                <a:solidFill>
                  <a:srgbClr val="1F497D"/>
                </a:solidFill>
                <a:effectLst/>
                <a:latin typeface="Calibri" panose="020F0502020204030204" pitchFamily="34" charset="0"/>
              </a:rPr>
              <a:t>Hewison</a:t>
            </a:r>
            <a:r>
              <a:rPr lang="en-US" sz="1200" b="0" i="0" dirty="0">
                <a:solidFill>
                  <a:srgbClr val="1F497D"/>
                </a:solidFill>
                <a:effectLst/>
                <a:latin typeface="Calibri" panose="020F0502020204030204" pitchFamily="34" charset="0"/>
              </a:rPr>
              <a:t>.</a:t>
            </a:r>
            <a:endParaRPr lang="en-US" sz="1200" dirty="0"/>
          </a:p>
        </p:txBody>
      </p:sp>
      <p:sp>
        <p:nvSpPr>
          <p:cNvPr id="10" name="TextBox 9">
            <a:extLst>
              <a:ext uri="{FF2B5EF4-FFF2-40B4-BE49-F238E27FC236}">
                <a16:creationId xmlns:a16="http://schemas.microsoft.com/office/drawing/2014/main" id="{67D5A94C-982F-6360-F4BB-25BA54C72480}"/>
              </a:ext>
            </a:extLst>
          </p:cNvPr>
          <p:cNvSpPr txBox="1"/>
          <p:nvPr/>
        </p:nvSpPr>
        <p:spPr>
          <a:xfrm>
            <a:off x="545234" y="5274092"/>
            <a:ext cx="7127919" cy="646331"/>
          </a:xfrm>
          <a:prstGeom prst="rect">
            <a:avLst/>
          </a:prstGeom>
          <a:noFill/>
        </p:spPr>
        <p:txBody>
          <a:bodyPr wrap="square">
            <a:spAutoFit/>
          </a:bodyPr>
          <a:lstStyle/>
          <a:p>
            <a:r>
              <a:rPr lang="en-US" sz="1200" b="0" u="sng" dirty="0">
                <a:solidFill>
                  <a:schemeClr val="tx1"/>
                </a:solidFill>
                <a:hlinkClick r:id="rId3">
                  <a:extLst>
                    <a:ext uri="{A12FA001-AC4F-418D-AE19-62706E023703}">
                      <ahyp:hlinkClr xmlns:ahyp="http://schemas.microsoft.com/office/drawing/2018/hyperlinkcolor" val="tx"/>
                    </a:ext>
                  </a:extLst>
                </a:hlinkClick>
              </a:rPr>
              <a:t>More talks on</a:t>
            </a:r>
          </a:p>
          <a:p>
            <a:endParaRPr lang="en-US" sz="1200" b="0" u="sng" dirty="0">
              <a:solidFill>
                <a:schemeClr val="tx1"/>
              </a:solidFill>
              <a:hlinkClick r:id="rId3">
                <a:extLst>
                  <a:ext uri="{A12FA001-AC4F-418D-AE19-62706E023703}">
                    <ahyp:hlinkClr xmlns:ahyp="http://schemas.microsoft.com/office/drawing/2018/hyperlinkcolor" val="tx"/>
                  </a:ext>
                </a:extLst>
              </a:hlinkClick>
            </a:endParaRPr>
          </a:p>
          <a:p>
            <a:r>
              <a:rPr lang="en-US" sz="1200" dirty="0">
                <a:solidFill>
                  <a:srgbClr val="0000FF"/>
                </a:solidFill>
                <a:hlinkClick r:id="rId3">
                  <a:extLst>
                    <a:ext uri="{A12FA001-AC4F-418D-AE19-62706E023703}">
                      <ahyp:hlinkClr xmlns:ahyp="http://schemas.microsoft.com/office/drawing/2018/hyperlinkcolor" val="tx"/>
                    </a:ext>
                  </a:extLst>
                </a:hlinkClick>
              </a:rPr>
              <a:t>https://community.wmo.int/en/meetings/wmo-oscarspace-user-workshop</a:t>
            </a:r>
            <a:endParaRPr lang="en-US" sz="1200" dirty="0">
              <a:solidFill>
                <a:schemeClr val="tx1"/>
              </a:solidFill>
            </a:endParaRPr>
          </a:p>
        </p:txBody>
      </p:sp>
      <p:sp>
        <p:nvSpPr>
          <p:cNvPr id="13" name="TextBox 12">
            <a:extLst>
              <a:ext uri="{FF2B5EF4-FFF2-40B4-BE49-F238E27FC236}">
                <a16:creationId xmlns:a16="http://schemas.microsoft.com/office/drawing/2014/main" id="{123E0E34-3F17-ACB9-0F35-78852382C60B}"/>
              </a:ext>
            </a:extLst>
          </p:cNvPr>
          <p:cNvSpPr txBox="1"/>
          <p:nvPr/>
        </p:nvSpPr>
        <p:spPr>
          <a:xfrm>
            <a:off x="545234" y="919201"/>
            <a:ext cx="9127086" cy="3016210"/>
          </a:xfrm>
          <a:prstGeom prst="rect">
            <a:avLst/>
          </a:prstGeom>
          <a:noFill/>
        </p:spPr>
        <p:txBody>
          <a:bodyPr wrap="square">
            <a:spAutoFit/>
          </a:bodyPr>
          <a:lstStyle/>
          <a:p>
            <a:r>
              <a:rPr lang="en-US" sz="1800" dirty="0">
                <a:solidFill>
                  <a:schemeClr val="tx1"/>
                </a:solidFill>
              </a:rPr>
              <a:t>Challenges in database updating</a:t>
            </a:r>
          </a:p>
          <a:p>
            <a:endParaRPr lang="en-US" sz="1800" dirty="0">
              <a:solidFill>
                <a:schemeClr val="tx1"/>
              </a:solidFill>
            </a:endParaRP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Due to the lack of information on the real status of some  satellites their status in OSCAR/Space is reflected as “unclear”  </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This has an impact on the accuracy of the WMO Gap  Analysis</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A common example is updating the </a:t>
            </a:r>
            <a:r>
              <a:rPr lang="en-US" sz="1400" b="0" dirty="0" err="1">
                <a:solidFill>
                  <a:schemeClr val="tx1"/>
                </a:solidFill>
                <a:latin typeface="Times New Roman" panose="02020603050405020304" pitchFamily="18" charset="0"/>
                <a:cs typeface="Times New Roman" panose="02020603050405020304" pitchFamily="18" charset="0"/>
              </a:rPr>
              <a:t>EoL</a:t>
            </a:r>
            <a:r>
              <a:rPr lang="en-US" sz="1400" b="0" dirty="0">
                <a:solidFill>
                  <a:schemeClr val="tx1"/>
                </a:solidFill>
                <a:latin typeface="Times New Roman" panose="02020603050405020304" pitchFamily="18" charset="0"/>
                <a:cs typeface="Times New Roman" panose="02020603050405020304" pitchFamily="18" charset="0"/>
              </a:rPr>
              <a:t> date for a satellite </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or an instrument failure</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To avoid this problem, a new status called “presumably inactive” was recently implemented to exclude satellites  with this status from the WMO Gap Analysis</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Also updating of the satellite status is challenging for non- CGMS satellites and commercial satellites, expected to </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become a growing area in the future.</a:t>
            </a:r>
          </a:p>
          <a:p>
            <a:pPr marL="285750" indent="-285750">
              <a:buFont typeface="Arial" panose="020B0604020202020204" pitchFamily="34" charset="0"/>
              <a:buChar char="•"/>
            </a:pPr>
            <a:r>
              <a:rPr lang="en-US" sz="1400" b="0" dirty="0">
                <a:solidFill>
                  <a:schemeClr val="tx1"/>
                </a:solidFill>
                <a:latin typeface="Times New Roman" panose="02020603050405020304" pitchFamily="18" charset="0"/>
                <a:cs typeface="Times New Roman" panose="02020603050405020304" pitchFamily="18" charset="0"/>
              </a:rPr>
              <a:t> Challenge is also with CEOS and Private Sector entering data into the CGMS data base.</a:t>
            </a:r>
          </a:p>
          <a:p>
            <a:endParaRPr lang="en-US" sz="1400" b="0" dirty="0">
              <a:solidFill>
                <a:schemeClr val="tx1"/>
              </a:solidFill>
              <a:latin typeface="Times New Roman" panose="02020603050405020304" pitchFamily="18" charset="0"/>
              <a:cs typeface="Times New Roman" panose="02020603050405020304" pitchFamily="18" charset="0"/>
            </a:endParaRPr>
          </a:p>
          <a:p>
            <a:r>
              <a:rPr lang="en-US" sz="1400" b="0" dirty="0">
                <a:solidFill>
                  <a:schemeClr val="tx1"/>
                </a:solidFill>
                <a:latin typeface="Times New Roman" panose="02020603050405020304" pitchFamily="18" charset="0"/>
                <a:cs typeface="Times New Roman" panose="02020603050405020304" pitchFamily="18" charset="0"/>
              </a:rPr>
              <a:t>..</a:t>
            </a:r>
            <a:r>
              <a:rPr lang="en-US" sz="1400" b="0" dirty="0" err="1">
                <a:solidFill>
                  <a:schemeClr val="tx1"/>
                </a:solidFill>
                <a:latin typeface="Times New Roman" panose="02020603050405020304" pitchFamily="18" charset="0"/>
                <a:cs typeface="Times New Roman" panose="02020603050405020304" pitchFamily="18" charset="0"/>
              </a:rPr>
              <a:t>Heikki</a:t>
            </a:r>
            <a:r>
              <a:rPr lang="en-US" sz="1400" b="0" dirty="0">
                <a:solidFill>
                  <a:schemeClr val="tx1"/>
                </a:solidFill>
                <a:latin typeface="Times New Roman" panose="02020603050405020304" pitchFamily="18" charset="0"/>
                <a:cs typeface="Times New Roman" panose="02020603050405020304" pitchFamily="18" charset="0"/>
              </a:rPr>
              <a:t> Pohjola, WMO [ See Presentation </a:t>
            </a:r>
            <a:r>
              <a:rPr lang="en-US" sz="1400" b="0" dirty="0">
                <a:solidFill>
                  <a:schemeClr val="tx1"/>
                </a:solidFill>
                <a:latin typeface="Times New Roman" panose="02020603050405020304" pitchFamily="18" charset="0"/>
                <a:cs typeface="Times New Roman" panose="02020603050405020304" pitchFamily="18" charset="0"/>
                <a:hlinkClick r:id="rId4"/>
              </a:rPr>
              <a:t>here</a:t>
            </a:r>
            <a:r>
              <a:rPr lang="en-US" sz="1400" b="0" dirty="0">
                <a:solidFill>
                  <a:schemeClr val="tx1"/>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87AAA4B7-CC6A-49C5-8F93-F1C3EAA4EE66}"/>
              </a:ext>
            </a:extLst>
          </p:cNvPr>
          <p:cNvSpPr txBox="1"/>
          <p:nvPr/>
        </p:nvSpPr>
        <p:spPr>
          <a:xfrm>
            <a:off x="7673153" y="5274092"/>
            <a:ext cx="2092960" cy="954107"/>
          </a:xfrm>
          <a:prstGeom prst="rect">
            <a:avLst/>
          </a:prstGeom>
          <a:solidFill>
            <a:srgbClr val="00B050"/>
          </a:solidFill>
        </p:spPr>
        <p:txBody>
          <a:bodyPr wrap="square" rtlCol="0">
            <a:spAutoFit/>
          </a:bodyPr>
          <a:lstStyle/>
          <a:p>
            <a:r>
              <a:rPr lang="en-US" sz="1400" dirty="0"/>
              <a:t>Challenges need to be addressed to make OSCAR more useful to GSICS</a:t>
            </a:r>
          </a:p>
        </p:txBody>
      </p:sp>
    </p:spTree>
    <p:extLst>
      <p:ext uri="{BB962C8B-B14F-4D97-AF65-F5344CB8AC3E}">
        <p14:creationId xmlns:p14="http://schemas.microsoft.com/office/powerpoint/2010/main" val="375189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46D8-E2DD-EBFE-3A15-E4AF2AF937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799989-FAB0-A830-53CE-22F62769D0B2}"/>
              </a:ext>
            </a:extLst>
          </p:cNvPr>
          <p:cNvSpPr>
            <a:spLocks noGrp="1"/>
          </p:cNvSpPr>
          <p:nvPr>
            <p:ph idx="1"/>
          </p:nvPr>
        </p:nvSpPr>
        <p:spPr>
          <a:xfrm>
            <a:off x="635447" y="2076276"/>
            <a:ext cx="8915400" cy="2206684"/>
          </a:xfrm>
        </p:spPr>
        <p:txBody>
          <a:bodyPr/>
          <a:lstStyle/>
          <a:p>
            <a:r>
              <a:rPr lang="en-US" dirty="0"/>
              <a:t>Make OSCAR more interactive</a:t>
            </a:r>
          </a:p>
          <a:p>
            <a:r>
              <a:rPr lang="en-US" dirty="0"/>
              <a:t>Currently we have READ-ONLY access to OSCAR Data Base</a:t>
            </a:r>
          </a:p>
          <a:p>
            <a:r>
              <a:rPr lang="en-US" dirty="0"/>
              <a:t>The Export feature is very helpful, but does not export hyperlinks</a:t>
            </a:r>
          </a:p>
          <a:p>
            <a:r>
              <a:rPr lang="en-US" dirty="0"/>
              <a:t>Follow machine readable/predictable format, a set meta data and consistent units and tables</a:t>
            </a:r>
          </a:p>
        </p:txBody>
      </p:sp>
      <p:sp>
        <p:nvSpPr>
          <p:cNvPr id="4" name="Title 1">
            <a:extLst>
              <a:ext uri="{FF2B5EF4-FFF2-40B4-BE49-F238E27FC236}">
                <a16:creationId xmlns:a16="http://schemas.microsoft.com/office/drawing/2014/main" id="{C476813B-3628-94EE-C050-3748696ED17E}"/>
              </a:ext>
            </a:extLst>
          </p:cNvPr>
          <p:cNvSpPr txBox="1">
            <a:spLocks/>
          </p:cNvSpPr>
          <p:nvPr/>
        </p:nvSpPr>
        <p:spPr bwMode="auto">
          <a:xfrm>
            <a:off x="495300" y="131223"/>
            <a:ext cx="8915400" cy="555665"/>
          </a:xfrm>
          <a:prstGeom prst="rect">
            <a:avLst/>
          </a:prstGeom>
          <a:solidFill>
            <a:schemeClr val="tx2">
              <a:lumMod val="75000"/>
            </a:schemeClr>
          </a:solidFill>
          <a:ln w="9525">
            <a:noFill/>
            <a:miter lim="800000"/>
            <a:headEnd/>
            <a:tailEnd/>
          </a:ln>
        </p:spPr>
        <p:txBody>
          <a:bodyPr vert="horz" wrap="square" lIns="91345" tIns="45672" rIns="91345" bIns="45672" numCol="1" anchor="ctr" anchorCtr="0" compatLnSpc="1">
            <a:prstTxWarp prst="textNoShape">
              <a:avLst/>
            </a:prstTxWarp>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732" algn="ctr" rtl="0" fontAlgn="base">
              <a:spcBef>
                <a:spcPct val="0"/>
              </a:spcBef>
              <a:spcAft>
                <a:spcPct val="0"/>
              </a:spcAft>
              <a:defRPr sz="4300">
                <a:solidFill>
                  <a:schemeClr val="tx1"/>
                </a:solidFill>
                <a:latin typeface="Calibri" pitchFamily="34" charset="0"/>
              </a:defRPr>
            </a:lvl6pPr>
            <a:lvl7pPr marL="913466" algn="ctr" rtl="0" fontAlgn="base">
              <a:spcBef>
                <a:spcPct val="0"/>
              </a:spcBef>
              <a:spcAft>
                <a:spcPct val="0"/>
              </a:spcAft>
              <a:defRPr sz="4300">
                <a:solidFill>
                  <a:schemeClr val="tx1"/>
                </a:solidFill>
                <a:latin typeface="Calibri" pitchFamily="34" charset="0"/>
              </a:defRPr>
            </a:lvl7pPr>
            <a:lvl8pPr marL="1370196" algn="ctr" rtl="0" fontAlgn="base">
              <a:spcBef>
                <a:spcPct val="0"/>
              </a:spcBef>
              <a:spcAft>
                <a:spcPct val="0"/>
              </a:spcAft>
              <a:defRPr sz="4300">
                <a:solidFill>
                  <a:schemeClr val="tx1"/>
                </a:solidFill>
                <a:latin typeface="Calibri" pitchFamily="34" charset="0"/>
              </a:defRPr>
            </a:lvl8pPr>
            <a:lvl9pPr marL="1826930" algn="ctr" rtl="0" fontAlgn="base">
              <a:spcBef>
                <a:spcPct val="0"/>
              </a:spcBef>
              <a:spcAft>
                <a:spcPct val="0"/>
              </a:spcAft>
              <a:defRPr sz="4300">
                <a:solidFill>
                  <a:schemeClr val="tx1"/>
                </a:solidFill>
                <a:latin typeface="Calibri" pitchFamily="34" charset="0"/>
              </a:defRPr>
            </a:lvl9pPr>
          </a:lstStyle>
          <a:p>
            <a:r>
              <a:rPr lang="en-US" dirty="0">
                <a:solidFill>
                  <a:schemeClr val="bg1"/>
                </a:solidFill>
              </a:rPr>
              <a:t>Suggestions and Way forward on OSCAR Pages</a:t>
            </a:r>
          </a:p>
        </p:txBody>
      </p:sp>
    </p:spTree>
    <p:extLst>
      <p:ext uri="{BB962C8B-B14F-4D97-AF65-F5344CB8AC3E}">
        <p14:creationId xmlns:p14="http://schemas.microsoft.com/office/powerpoint/2010/main" val="77676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904B-14DA-EFCB-3740-2DFA0041BB3B}"/>
              </a:ext>
            </a:extLst>
          </p:cNvPr>
          <p:cNvSpPr>
            <a:spLocks noGrp="1"/>
          </p:cNvSpPr>
          <p:nvPr>
            <p:ph type="title"/>
          </p:nvPr>
        </p:nvSpPr>
        <p:spPr>
          <a:xfrm>
            <a:off x="1426028" y="0"/>
            <a:ext cx="7053943" cy="522514"/>
          </a:xfrm>
          <a:solidFill>
            <a:schemeClr val="tx2">
              <a:lumMod val="75000"/>
            </a:schemeClr>
          </a:solidFill>
        </p:spPr>
        <p:txBody>
          <a:bodyPr/>
          <a:lstStyle/>
          <a:p>
            <a:pPr algn="l"/>
            <a:r>
              <a:rPr lang="en-US" sz="2000" dirty="0">
                <a:solidFill>
                  <a:schemeClr val="bg1"/>
                </a:solidFill>
              </a:rPr>
              <a:t>Integrate OSCAR with Inter-Calibration Algorithm API for OSCAR</a:t>
            </a:r>
          </a:p>
        </p:txBody>
      </p:sp>
      <p:pic>
        <p:nvPicPr>
          <p:cNvPr id="5" name="Picture 4">
            <a:extLst>
              <a:ext uri="{FF2B5EF4-FFF2-40B4-BE49-F238E27FC236}">
                <a16:creationId xmlns:a16="http://schemas.microsoft.com/office/drawing/2014/main" id="{20F57A17-FF51-1C6D-62D5-EFB9FCF9FAEB}"/>
              </a:ext>
            </a:extLst>
          </p:cNvPr>
          <p:cNvPicPr>
            <a:picLocks noChangeAspect="1"/>
          </p:cNvPicPr>
          <p:nvPr/>
        </p:nvPicPr>
        <p:blipFill>
          <a:blip r:embed="rId2"/>
          <a:stretch>
            <a:fillRect/>
          </a:stretch>
        </p:blipFill>
        <p:spPr>
          <a:xfrm>
            <a:off x="1492380" y="1875453"/>
            <a:ext cx="1540070" cy="338798"/>
          </a:xfrm>
          <a:prstGeom prst="rect">
            <a:avLst/>
          </a:prstGeom>
        </p:spPr>
      </p:pic>
      <p:graphicFrame>
        <p:nvGraphicFramePr>
          <p:cNvPr id="7" name="Diagram 6">
            <a:extLst>
              <a:ext uri="{FF2B5EF4-FFF2-40B4-BE49-F238E27FC236}">
                <a16:creationId xmlns:a16="http://schemas.microsoft.com/office/drawing/2014/main" id="{ED320BAE-8B4E-6E80-BEF7-1542E94527D0}"/>
              </a:ext>
            </a:extLst>
          </p:cNvPr>
          <p:cNvGraphicFramePr/>
          <p:nvPr>
            <p:extLst>
              <p:ext uri="{D42A27DB-BD31-4B8C-83A1-F6EECF244321}">
                <p14:modId xmlns:p14="http://schemas.microsoft.com/office/powerpoint/2010/main" val="1975829512"/>
              </p:ext>
            </p:extLst>
          </p:nvPr>
        </p:nvGraphicFramePr>
        <p:xfrm>
          <a:off x="1352419" y="1670181"/>
          <a:ext cx="6765213" cy="1922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4CA19812-BAFB-F75A-68C6-9DD0E5A0EE27}"/>
              </a:ext>
            </a:extLst>
          </p:cNvPr>
          <p:cNvSpPr txBox="1"/>
          <p:nvPr/>
        </p:nvSpPr>
        <p:spPr>
          <a:xfrm>
            <a:off x="1492380" y="3425129"/>
            <a:ext cx="7328738" cy="1928733"/>
          </a:xfrm>
          <a:prstGeom prst="rect">
            <a:avLst/>
          </a:prstGeom>
          <a:noFill/>
        </p:spPr>
        <p:txBody>
          <a:bodyPr wrap="none" rtlCol="0">
            <a:spAutoFit/>
          </a:bodyPr>
          <a:lstStyle/>
          <a:p>
            <a:pPr>
              <a:lnSpc>
                <a:spcPct val="150000"/>
              </a:lnSpc>
            </a:pPr>
            <a:r>
              <a:rPr lang="en-US" sz="1600" b="0" dirty="0">
                <a:solidFill>
                  <a:schemeClr val="tx1"/>
                </a:solidFill>
                <a:latin typeface="Arial" panose="020B0604020202020204" pitchFamily="34" charset="0"/>
                <a:cs typeface="Arial" panose="020B0604020202020204" pitchFamily="34" charset="0"/>
              </a:rPr>
              <a:t>GSICS Data Working Group Developing Python </a:t>
            </a:r>
            <a:r>
              <a:rPr lang="en-US" sz="1600" b="0" dirty="0">
                <a:solidFill>
                  <a:schemeClr val="tx1"/>
                </a:solidFill>
                <a:latin typeface="Arial" panose="020B0604020202020204" pitchFamily="34" charset="0"/>
                <a:cs typeface="Arial" panose="020B0604020202020204" pitchFamily="34" charset="0"/>
                <a:hlinkClick r:id="rId8"/>
              </a:rPr>
              <a:t>Code</a:t>
            </a:r>
            <a:r>
              <a:rPr lang="en-US" sz="1600" b="0" dirty="0">
                <a:solidFill>
                  <a:schemeClr val="tx1"/>
                </a:solidFill>
                <a:latin typeface="Arial" panose="020B0604020202020204" pitchFamily="34" charset="0"/>
                <a:cs typeface="Arial" panose="020B0604020202020204" pitchFamily="34" charset="0"/>
              </a:rPr>
              <a:t> that can read in OSCAR</a:t>
            </a:r>
          </a:p>
          <a:p>
            <a:pPr>
              <a:lnSpc>
                <a:spcPct val="150000"/>
              </a:lnSpc>
            </a:pPr>
            <a:r>
              <a:rPr lang="en-US" sz="1600" b="0" dirty="0">
                <a:solidFill>
                  <a:schemeClr val="tx1"/>
                </a:solidFill>
                <a:latin typeface="Arial" panose="020B0604020202020204" pitchFamily="34" charset="0"/>
                <a:cs typeface="Arial" panose="020B0604020202020204" pitchFamily="34" charset="0"/>
              </a:rPr>
              <a:t> Pages and help in matching channels and platforms for selecting</a:t>
            </a:r>
          </a:p>
          <a:p>
            <a:pPr>
              <a:lnSpc>
                <a:spcPct val="150000"/>
              </a:lnSpc>
            </a:pPr>
            <a:r>
              <a:rPr lang="en-US" sz="1600" b="0" dirty="0">
                <a:solidFill>
                  <a:schemeClr val="tx1"/>
                </a:solidFill>
                <a:latin typeface="Arial" panose="020B0604020202020204" pitchFamily="34" charset="0"/>
                <a:cs typeface="Arial" panose="020B0604020202020204" pitchFamily="34" charset="0"/>
              </a:rPr>
              <a:t>Inter-comparison between instruments</a:t>
            </a:r>
          </a:p>
          <a:p>
            <a:pPr>
              <a:lnSpc>
                <a:spcPct val="150000"/>
              </a:lnSpc>
            </a:pPr>
            <a:r>
              <a:rPr lang="en-US" sz="1600" b="0" dirty="0">
                <a:solidFill>
                  <a:schemeClr val="tx1"/>
                </a:solidFill>
                <a:latin typeface="Arial" panose="020B0604020202020204" pitchFamily="34" charset="0"/>
                <a:cs typeface="Arial" panose="020B0604020202020204" pitchFamily="34" charset="0"/>
              </a:rPr>
              <a:t>An API was made available to GDWG by WMO ( </a:t>
            </a:r>
            <a:r>
              <a:rPr lang="en-US" sz="1600" b="0" dirty="0" err="1">
                <a:solidFill>
                  <a:schemeClr val="tx1"/>
                </a:solidFill>
                <a:latin typeface="Arial" panose="020B0604020202020204" pitchFamily="34" charset="0"/>
                <a:cs typeface="Arial" panose="020B0604020202020204" pitchFamily="34" charset="0"/>
              </a:rPr>
              <a:t>Heikki</a:t>
            </a:r>
            <a:r>
              <a:rPr lang="en-US" sz="1600" b="0" dirty="0">
                <a:solidFill>
                  <a:schemeClr val="tx1"/>
                </a:solidFill>
                <a:latin typeface="Arial" panose="020B0604020202020204" pitchFamily="34" charset="0"/>
                <a:cs typeface="Arial" panose="020B0604020202020204" pitchFamily="34" charset="0"/>
              </a:rPr>
              <a:t> </a:t>
            </a:r>
            <a:r>
              <a:rPr lang="en-US" sz="1600" b="0" dirty="0" err="1">
                <a:solidFill>
                  <a:schemeClr val="tx1"/>
                </a:solidFill>
                <a:latin typeface="Arial" panose="020B0604020202020204" pitchFamily="34" charset="0"/>
                <a:cs typeface="Arial" panose="020B0604020202020204" pitchFamily="34" charset="0"/>
              </a:rPr>
              <a:t>Pohjhola</a:t>
            </a:r>
            <a:r>
              <a:rPr lang="en-US" sz="1600" b="0" dirty="0">
                <a:solidFill>
                  <a:schemeClr val="tx1"/>
                </a:solidFill>
                <a:latin typeface="Arial" panose="020B0604020202020204" pitchFamily="34" charset="0"/>
                <a:cs typeface="Arial" panose="020B0604020202020204" pitchFamily="34" charset="0"/>
              </a:rPr>
              <a:t>). </a:t>
            </a:r>
          </a:p>
          <a:p>
            <a:pPr>
              <a:lnSpc>
                <a:spcPct val="150000"/>
              </a:lnSpc>
            </a:pPr>
            <a:endParaRPr lang="en-US" sz="1800" dirty="0">
              <a:solidFill>
                <a:schemeClr val="tx1"/>
              </a:solidFill>
            </a:endParaRPr>
          </a:p>
        </p:txBody>
      </p:sp>
      <p:sp>
        <p:nvSpPr>
          <p:cNvPr id="3" name="Rectangle 1">
            <a:extLst>
              <a:ext uri="{FF2B5EF4-FFF2-40B4-BE49-F238E27FC236}">
                <a16:creationId xmlns:a16="http://schemas.microsoft.com/office/drawing/2014/main" id="{380D3917-9CFA-4829-D748-2AE5225D847E}"/>
              </a:ext>
            </a:extLst>
          </p:cNvPr>
          <p:cNvSpPr>
            <a:spLocks noChangeArrowheads="1"/>
          </p:cNvSpPr>
          <p:nvPr/>
        </p:nvSpPr>
        <p:spPr bwMode="auto">
          <a:xfrm>
            <a:off x="1746484" y="5473005"/>
            <a:ext cx="3103011" cy="2923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1155CC"/>
                </a:solidFill>
                <a:effectLst/>
                <a:latin typeface="Calibri" panose="020F0502020204030204" pitchFamily="34" charset="0"/>
                <a:cs typeface="Calibri" panose="020F0502020204030204" pitchFamily="34" charset="0"/>
                <a:hlinkClick r:id="rId9"/>
              </a:rPr>
              <a:t>https://space.oscar.wmo.int/apidoc/</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01E59A32-6EEA-4C61-ADB7-58AB130F164C}"/>
              </a:ext>
            </a:extLst>
          </p:cNvPr>
          <p:cNvSpPr txBox="1"/>
          <p:nvPr/>
        </p:nvSpPr>
        <p:spPr>
          <a:xfrm>
            <a:off x="6489887" y="5473005"/>
            <a:ext cx="3416113" cy="1384995"/>
          </a:xfrm>
          <a:prstGeom prst="rect">
            <a:avLst/>
          </a:prstGeom>
          <a:solidFill>
            <a:srgbClr val="00B050"/>
          </a:solidFill>
        </p:spPr>
        <p:txBody>
          <a:bodyPr wrap="square" rtlCol="0">
            <a:spAutoFit/>
          </a:bodyPr>
          <a:lstStyle/>
          <a:p>
            <a:r>
              <a:rPr lang="en-US" sz="1400" dirty="0"/>
              <a:t>To address Metrological  and Harmonization needs on </a:t>
            </a:r>
            <a:r>
              <a:rPr lang="en-US" sz="1400" dirty="0" err="1"/>
              <a:t>Satellie</a:t>
            </a:r>
            <a:r>
              <a:rPr lang="en-US" sz="1400" dirty="0"/>
              <a:t> information, we can use Metrological </a:t>
            </a:r>
            <a:r>
              <a:rPr lang="en-US" sz="1400" dirty="0" err="1"/>
              <a:t>thesauraus</a:t>
            </a:r>
            <a:r>
              <a:rPr lang="en-US" sz="1400" dirty="0"/>
              <a:t> and  NLP/ Machine Learning to bring about change a very large scale.</a:t>
            </a:r>
          </a:p>
        </p:txBody>
      </p:sp>
    </p:spTree>
    <p:extLst>
      <p:ext uri="{BB962C8B-B14F-4D97-AF65-F5344CB8AC3E}">
        <p14:creationId xmlns:p14="http://schemas.microsoft.com/office/powerpoint/2010/main" val="373672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E43A-D774-E670-A50F-0FEF458A3849}"/>
              </a:ext>
            </a:extLst>
          </p:cNvPr>
          <p:cNvSpPr>
            <a:spLocks noGrp="1"/>
          </p:cNvSpPr>
          <p:nvPr>
            <p:ph type="title"/>
          </p:nvPr>
        </p:nvSpPr>
        <p:spPr>
          <a:solidFill>
            <a:schemeClr val="tx2"/>
          </a:solidFill>
        </p:spPr>
        <p:txBody>
          <a:bodyPr/>
          <a:lstStyle/>
          <a:p>
            <a:r>
              <a:rPr lang="en-US" dirty="0">
                <a:solidFill>
                  <a:schemeClr val="bg1"/>
                </a:solidFill>
              </a:rPr>
              <a:t>OSCAR API </a:t>
            </a:r>
          </a:p>
        </p:txBody>
      </p:sp>
      <p:pic>
        <p:nvPicPr>
          <p:cNvPr id="5" name="Content Placeholder 4">
            <a:extLst>
              <a:ext uri="{FF2B5EF4-FFF2-40B4-BE49-F238E27FC236}">
                <a16:creationId xmlns:a16="http://schemas.microsoft.com/office/drawing/2014/main" id="{58BD4526-80D5-0DCC-37A1-E479FECFD60A}"/>
              </a:ext>
            </a:extLst>
          </p:cNvPr>
          <p:cNvPicPr>
            <a:picLocks noGrp="1" noChangeAspect="1"/>
          </p:cNvPicPr>
          <p:nvPr>
            <p:ph idx="1"/>
          </p:nvPr>
        </p:nvPicPr>
        <p:blipFill>
          <a:blip r:embed="rId2"/>
          <a:stretch>
            <a:fillRect/>
          </a:stretch>
        </p:blipFill>
        <p:spPr>
          <a:xfrm>
            <a:off x="393327" y="953770"/>
            <a:ext cx="6919333" cy="5471719"/>
          </a:xfrm>
        </p:spPr>
      </p:pic>
      <p:sp>
        <p:nvSpPr>
          <p:cNvPr id="4" name="TextBox 3">
            <a:extLst>
              <a:ext uri="{FF2B5EF4-FFF2-40B4-BE49-F238E27FC236}">
                <a16:creationId xmlns:a16="http://schemas.microsoft.com/office/drawing/2014/main" id="{F93095AC-F26C-47AB-9810-F15384537B5D}"/>
              </a:ext>
            </a:extLst>
          </p:cNvPr>
          <p:cNvSpPr txBox="1"/>
          <p:nvPr/>
        </p:nvSpPr>
        <p:spPr>
          <a:xfrm>
            <a:off x="7312660" y="5427176"/>
            <a:ext cx="2509520" cy="954107"/>
          </a:xfrm>
          <a:prstGeom prst="rect">
            <a:avLst/>
          </a:prstGeom>
          <a:solidFill>
            <a:srgbClr val="00B050"/>
          </a:solidFill>
        </p:spPr>
        <p:txBody>
          <a:bodyPr wrap="square" rtlCol="0">
            <a:spAutoFit/>
          </a:bodyPr>
          <a:lstStyle/>
          <a:p>
            <a:r>
              <a:rPr lang="en-US" sz="1400" dirty="0"/>
              <a:t>This API would be used in python code that would help us access OSCAR data</a:t>
            </a:r>
          </a:p>
        </p:txBody>
      </p:sp>
    </p:spTree>
    <p:extLst>
      <p:ext uri="{BB962C8B-B14F-4D97-AF65-F5344CB8AC3E}">
        <p14:creationId xmlns:p14="http://schemas.microsoft.com/office/powerpoint/2010/main" val="208730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dirty="0">
                <a:solidFill>
                  <a:schemeClr val="bg1"/>
                </a:solidFill>
              </a:rPr>
              <a:t>Conclusions</a:t>
            </a:r>
          </a:p>
        </p:txBody>
      </p:sp>
      <p:sp>
        <p:nvSpPr>
          <p:cNvPr id="3" name="TextBox 2"/>
          <p:cNvSpPr txBox="1"/>
          <p:nvPr/>
        </p:nvSpPr>
        <p:spPr>
          <a:xfrm>
            <a:off x="1098804" y="1395125"/>
            <a:ext cx="8460232" cy="3539430"/>
          </a:xfrm>
          <a:prstGeom prst="rect">
            <a:avLst/>
          </a:prstGeom>
          <a:noFill/>
        </p:spPr>
        <p:txBody>
          <a:bodyPr wrap="square" rtlCol="0">
            <a:spAutoFit/>
          </a:bodyPr>
          <a:lstStyle/>
          <a:p>
            <a:endParaRPr lang="en-US" sz="1600" b="0" dirty="0">
              <a:solidFill>
                <a:schemeClr val="tx1"/>
              </a:solidFill>
              <a:latin typeface="Arial" panose="020B0604020202020204" pitchFamily="34" charset="0"/>
              <a:cs typeface="Arial" panose="020B0604020202020204" pitchFamily="34" charset="0"/>
            </a:endParaRPr>
          </a:p>
          <a:p>
            <a:r>
              <a:rPr lang="en-US" sz="1600" b="0" dirty="0">
                <a:solidFill>
                  <a:schemeClr val="tx1"/>
                </a:solidFill>
                <a:latin typeface="Arial" panose="020B0604020202020204" pitchFamily="34" charset="0"/>
                <a:cs typeface="Arial" panose="020B0604020202020204" pitchFamily="34" charset="0"/>
              </a:rPr>
              <a:t>The OSCAR repository has helped GSICS  in gathering trustworthy information about satellite instruments.</a:t>
            </a:r>
          </a:p>
          <a:p>
            <a:endParaRPr lang="en-US" sz="1600" b="0" dirty="0">
              <a:solidFill>
                <a:schemeClr val="tx1"/>
              </a:solidFill>
              <a:latin typeface="Arial" panose="020B0604020202020204" pitchFamily="34" charset="0"/>
              <a:cs typeface="Arial" panose="020B0604020202020204" pitchFamily="34" charset="0"/>
            </a:endParaRPr>
          </a:p>
          <a:p>
            <a:r>
              <a:rPr lang="en-US" sz="1600" b="0" dirty="0">
                <a:solidFill>
                  <a:schemeClr val="tx1"/>
                </a:solidFill>
                <a:latin typeface="Arial" panose="020B0604020202020204" pitchFamily="34" charset="0"/>
                <a:cs typeface="Arial" panose="020B0604020202020204" pitchFamily="34" charset="0"/>
              </a:rPr>
              <a:t>OSCAR is an integral part of the GPRC portals.</a:t>
            </a:r>
          </a:p>
          <a:p>
            <a:endParaRPr lang="en-US" sz="1600" b="0" dirty="0">
              <a:solidFill>
                <a:schemeClr val="tx1"/>
              </a:solidFill>
              <a:latin typeface="Arial" panose="020B0604020202020204" pitchFamily="34" charset="0"/>
              <a:cs typeface="Arial" panose="020B0604020202020204" pitchFamily="34" charset="0"/>
            </a:endParaRPr>
          </a:p>
          <a:p>
            <a:r>
              <a:rPr lang="en-US" sz="1600" b="0" dirty="0">
                <a:solidFill>
                  <a:schemeClr val="tx1"/>
                </a:solidFill>
                <a:latin typeface="Arial" panose="020B0604020202020204" pitchFamily="34" charset="0"/>
                <a:cs typeface="Arial" panose="020B0604020202020204" pitchFamily="34" charset="0"/>
              </a:rPr>
              <a:t>OSCAR data base can help identify reference channels and instruments.</a:t>
            </a:r>
          </a:p>
          <a:p>
            <a:endParaRPr lang="en-US" sz="1600" b="0" dirty="0">
              <a:solidFill>
                <a:schemeClr val="tx1"/>
              </a:solidFill>
              <a:latin typeface="Arial" panose="020B0604020202020204" pitchFamily="34" charset="0"/>
              <a:cs typeface="Arial" panose="020B0604020202020204" pitchFamily="34" charset="0"/>
            </a:endParaRPr>
          </a:p>
          <a:p>
            <a:r>
              <a:rPr lang="en-US" sz="1600" b="0" dirty="0">
                <a:solidFill>
                  <a:schemeClr val="tx1"/>
                </a:solidFill>
                <a:latin typeface="Arial" panose="020B0604020202020204" pitchFamily="34" charset="0"/>
                <a:cs typeface="Arial" panose="020B0604020202020204" pitchFamily="34" charset="0"/>
              </a:rPr>
              <a:t>The OSCAR API is a vital tool that can integrate the OSCAR data base with </a:t>
            </a:r>
          </a:p>
          <a:p>
            <a:r>
              <a:rPr lang="en-US" sz="1600" b="0" dirty="0">
                <a:solidFill>
                  <a:schemeClr val="tx1"/>
                </a:solidFill>
                <a:latin typeface="Arial" panose="020B0604020202020204" pitchFamily="34" charset="0"/>
                <a:cs typeface="Arial" panose="020B0604020202020204" pitchFamily="34" charset="0"/>
              </a:rPr>
              <a:t>Power full search engines.</a:t>
            </a:r>
          </a:p>
          <a:p>
            <a:endParaRPr lang="en-US" sz="1600" b="0" dirty="0">
              <a:solidFill>
                <a:schemeClr val="tx1"/>
              </a:solidFill>
              <a:latin typeface="Arial" panose="020B0604020202020204" pitchFamily="34" charset="0"/>
              <a:cs typeface="Arial" panose="020B0604020202020204" pitchFamily="34" charset="0"/>
            </a:endParaRPr>
          </a:p>
          <a:p>
            <a:r>
              <a:rPr lang="en-US" sz="1600" b="0" dirty="0">
                <a:solidFill>
                  <a:schemeClr val="tx1"/>
                </a:solidFill>
                <a:latin typeface="Arial" panose="020B0604020202020204" pitchFamily="34" charset="0"/>
                <a:cs typeface="Arial" panose="020B0604020202020204" pitchFamily="34" charset="0"/>
              </a:rPr>
              <a:t>In the near future Machine Learning (NLP)  methods would be used to parse large volumes of OSCAR data bases and apply consistency of units and harmonization of content and also integrate landing pages</a:t>
            </a:r>
          </a:p>
        </p:txBody>
      </p:sp>
    </p:spTree>
    <p:extLst>
      <p:ext uri="{BB962C8B-B14F-4D97-AF65-F5344CB8AC3E}">
        <p14:creationId xmlns:p14="http://schemas.microsoft.com/office/powerpoint/2010/main" val="424462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190692</TotalTime>
  <Words>799</Words>
  <Application>Microsoft Office PowerPoint</Application>
  <PresentationFormat>A4 Paper (210x297 mm)</PresentationFormat>
  <Paragraphs>79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Helvetica</vt:lpstr>
      <vt:lpstr>Helvetica Neue</vt:lpstr>
      <vt:lpstr>Tahoma</vt:lpstr>
      <vt:lpstr>Times New Roman</vt:lpstr>
      <vt:lpstr>Office Theme</vt:lpstr>
      <vt:lpstr> OSCAR Workshop and GSICS Moving Beyond the OSCAR Workshop 2023 </vt:lpstr>
      <vt:lpstr>Introduction</vt:lpstr>
      <vt:lpstr>PowerPoint Presentation</vt:lpstr>
      <vt:lpstr>Why is OSCAR Important for GSICS </vt:lpstr>
      <vt:lpstr>OSCAR Workshop 2023</vt:lpstr>
      <vt:lpstr>PowerPoint Presentation</vt:lpstr>
      <vt:lpstr>Integrate OSCAR with Inter-Calibration Algorithm API for OSCAR</vt:lpstr>
      <vt:lpstr>OSCAR API </vt:lpstr>
      <vt:lpstr>Conclusions</vt:lpstr>
      <vt:lpstr>Thank You</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Manik Bali</cp:lastModifiedBy>
  <cp:revision>5805</cp:revision>
  <cp:lastPrinted>2006-03-06T14:11:17Z</cp:lastPrinted>
  <dcterms:created xsi:type="dcterms:W3CDTF">2010-09-10T00:53:07Z</dcterms:created>
  <dcterms:modified xsi:type="dcterms:W3CDTF">2023-03-03T16:04:44Z</dcterms:modified>
</cp:coreProperties>
</file>