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32"/>
  </p:notesMasterIdLst>
  <p:handoutMasterIdLst>
    <p:handoutMasterId r:id="rId33"/>
  </p:handoutMasterIdLst>
  <p:sldIdLst>
    <p:sldId id="611" r:id="rId2"/>
    <p:sldId id="606" r:id="rId3"/>
    <p:sldId id="604" r:id="rId4"/>
    <p:sldId id="613" r:id="rId5"/>
    <p:sldId id="614" r:id="rId6"/>
    <p:sldId id="615" r:id="rId7"/>
    <p:sldId id="617" r:id="rId8"/>
    <p:sldId id="621" r:id="rId9"/>
    <p:sldId id="616" r:id="rId10"/>
    <p:sldId id="622" r:id="rId11"/>
    <p:sldId id="623" r:id="rId12"/>
    <p:sldId id="618" r:id="rId13"/>
    <p:sldId id="624" r:id="rId14"/>
    <p:sldId id="619" r:id="rId15"/>
    <p:sldId id="625" r:id="rId16"/>
    <p:sldId id="620" r:id="rId17"/>
    <p:sldId id="627" r:id="rId18"/>
    <p:sldId id="626" r:id="rId19"/>
    <p:sldId id="632" r:id="rId20"/>
    <p:sldId id="628" r:id="rId21"/>
    <p:sldId id="629" r:id="rId22"/>
    <p:sldId id="630" r:id="rId23"/>
    <p:sldId id="631" r:id="rId24"/>
    <p:sldId id="634" r:id="rId25"/>
    <p:sldId id="635" r:id="rId26"/>
    <p:sldId id="636" r:id="rId27"/>
    <p:sldId id="637" r:id="rId28"/>
    <p:sldId id="647" r:id="rId29"/>
    <p:sldId id="638" r:id="rId30"/>
    <p:sldId id="609" r:id="rId31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B9AC"/>
    <a:srgbClr val="00205B"/>
    <a:srgbClr val="D6D2C4"/>
    <a:srgbClr val="E8E8E8"/>
    <a:srgbClr val="E0E0E0"/>
    <a:srgbClr val="F1F1F1"/>
    <a:srgbClr val="00B5E2"/>
    <a:srgbClr val="FEDB00"/>
    <a:srgbClr val="99C221"/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8" autoAdjust="0"/>
    <p:restoredTop sz="90299" autoAdjust="0"/>
  </p:normalViewPr>
  <p:slideViewPr>
    <p:cSldViewPr snapToGrid="0">
      <p:cViewPr varScale="1">
        <p:scale>
          <a:sx n="96" d="100"/>
          <a:sy n="96" d="100"/>
        </p:scale>
        <p:origin x="108" y="63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ar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9" y="1240117"/>
            <a:ext cx="9335282" cy="528999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919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70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00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48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5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 smtClean="0">
                <a:solidFill>
                  <a:schemeClr val="bg1"/>
                </a:solidFill>
                <a:latin typeface="Bahnschrift SemiLight" panose="020B0502040204020203" pitchFamily="34" charset="0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rgbClr val="00B5E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10" r:id="rId1"/>
    <p:sldLayoutId id="2147487678" r:id="rId2"/>
    <p:sldLayoutId id="2147487677" r:id="rId3"/>
    <p:sldLayoutId id="2147487664" r:id="rId4"/>
    <p:sldLayoutId id="2147487672" r:id="rId5"/>
    <p:sldLayoutId id="2147487689" r:id="rId6"/>
    <p:sldLayoutId id="2147487679" r:id="rId7"/>
  </p:sldLayoutIdLst>
  <p:transition/>
  <p:timing>
    <p:tnLst>
      <p:par>
        <p:cTn id="1" dur="indefinite" restart="never" nodeType="tmRoot"/>
      </p:par>
    </p:tnLst>
  </p:timing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0" spc="-100" baseline="0">
          <a:solidFill>
            <a:schemeClr val="bg1"/>
          </a:solidFill>
          <a:latin typeface="Bahnschrift SemiLight" panose="020B0502040204020203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20200319" TargetMode="External"/><Relationship Id="rId2" Type="http://schemas.openxmlformats.org/officeDocument/2006/relationships/hyperlink" Target="http://gsics.atmos.umd.edu/pub/Development/20221006/Hewison%20GEO-LEO%20IR%20v2.pptx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nmsc.kma.go.kr/html/homepage/en/ver2/static/selectStaticPage.do?view=activities.gsics.gsicsMain" TargetMode="External"/><Relationship Id="rId2" Type="http://schemas.openxmlformats.org/officeDocument/2006/relationships/hyperlink" Target="https://ds.data.jma.go.jp/mscweb/data/monitoring/gsics/ir/monit_geoleoir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tar.nesdis.noaa.gov/icvs/GSICS.php" TargetMode="External"/><Relationship Id="rId5" Type="http://schemas.openxmlformats.org/officeDocument/2006/relationships/hyperlink" Target="http://gsics.nsmc.org.cn/portal/en/fycv/xcal.html" TargetMode="External"/><Relationship Id="rId4" Type="http://schemas.openxmlformats.org/officeDocument/2006/relationships/hyperlink" Target="https://mosdac.gov.in/gsics_calval/index_one.php?url_name=isro_3dimager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pub/Development/20200319/20200319_GSICS_webmeeting_KMA_GEO_LEO_IR_Product_status_v1.2.3.pptx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gsics.atmos.umd.edu/pub/Development/20200319/20200319_GSICS_webmeeting_KMA_GEO_LEO_IR_Product_status_v1.2.3.pptx" TargetMode="Externa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2021040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title="[DM_DOCNAME]"/>
          <p:cNvSpPr txBox="1"/>
          <p:nvPr/>
        </p:nvSpPr>
        <p:spPr>
          <a:xfrm>
            <a:off x="6881091" y="1884153"/>
            <a:ext cx="5310909" cy="3164282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defRPr/>
            </a:pPr>
            <a:r>
              <a:rPr lang="en-GB" sz="3200" b="0" spc="-100" dirty="0" smtClean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>Further development of GSICS GEO-LEO IR v2 </a:t>
            </a:r>
            <a:r>
              <a:rPr lang="en-GB" sz="3200" b="0" spc="-100" dirty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>inter-calibration </a:t>
            </a:r>
            <a:r>
              <a:rPr lang="en-GB" sz="3200" b="0" spc="-100" dirty="0" smtClean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>algorithm</a:t>
            </a:r>
            <a:endParaRPr lang="en-GB" sz="3200" b="0" spc="-100" dirty="0">
              <a:solidFill>
                <a:schemeClr val="tx1"/>
              </a:solidFill>
              <a:latin typeface="Bahnschrift SemiLight" panose="020B0502040204020203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1800" b="0" kern="0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b="0" dirty="0" smtClean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Tim Hewison (EUMETSAT)</a:t>
            </a:r>
          </a:p>
          <a:p>
            <a:pPr>
              <a:defRPr/>
            </a:pPr>
            <a:r>
              <a:rPr lang="en-GB" sz="1800" b="0" dirty="0" smtClean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+ Many other GSICS contributors over &gt;10 </a:t>
            </a:r>
            <a:r>
              <a:rPr lang="en-GB" sz="1800" b="0" dirty="0" err="1" smtClean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yrs</a:t>
            </a:r>
            <a:r>
              <a:rPr lang="en-GB" sz="1800" b="0" dirty="0" smtClean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!</a:t>
            </a:r>
          </a:p>
          <a:p>
            <a:pPr>
              <a:defRPr/>
            </a:pPr>
            <a:endParaRPr lang="en-GB" sz="1800" b="0" dirty="0" smtClean="0">
              <a:solidFill>
                <a:schemeClr val="tx1"/>
              </a:solidFill>
              <a:latin typeface="Bahnschrift SemiBold" panose="020B0502040204020203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400" b="0" i="1" dirty="0" smtClean="0">
                <a:solidFill>
                  <a:schemeClr val="tx1"/>
                </a:solidFill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GSICS Annual </a:t>
            </a:r>
            <a:r>
              <a:rPr lang="en-GB" sz="1400" b="0" i="1" dirty="0">
                <a:solidFill>
                  <a:schemeClr val="tx1"/>
                </a:solidFill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WG Meeting - IR </a:t>
            </a:r>
            <a:r>
              <a:rPr lang="en-GB" sz="1400" b="0" i="1" dirty="0" smtClean="0">
                <a:solidFill>
                  <a:schemeClr val="tx1"/>
                </a:solidFill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Session 2023-03-01</a:t>
            </a:r>
            <a:endParaRPr lang="en-GB" sz="1400" b="0" i="1" dirty="0">
              <a:solidFill>
                <a:schemeClr val="tx1"/>
              </a:solidFill>
              <a:latin typeface="Bahnschrift Light" panose="020B0502040204020203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33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Weighted Quadratic Regression of Radiances, Plotted in BT</a:t>
            </a:r>
            <a:endParaRPr lang="en-IE" dirty="0"/>
          </a:p>
        </p:txBody>
      </p:sp>
      <p:pic>
        <p:nvPicPr>
          <p:cNvPr id="7170" name="Picture 2" descr="https://lh3.googleusercontent.com/zUr0YVMj3zIeyOk0r3dWbKkoglnIq7nn1q5HRl5SKgo0a88qbeICyGtE4HR6wBWetm0DqT_2E7f40sPgKuOIr3G_jNOsjBy_ycNJXtDV76jZHEqX-nbM9El1c3kjvd6-6SDx90epQwSTcQAH5v9Zz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73" y="640080"/>
            <a:ext cx="11052698" cy="556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4871" y="6207064"/>
            <a:ext cx="11627339" cy="3814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E" sz="1800" dirty="0" smtClean="0">
                <a:sym typeface="Wingdings" panose="05000000000000000000" pitchFamily="2" charset="2"/>
              </a:rPr>
              <a:t> More physical function – does tend to zero at Tb=2.7K  Uncertainty at 220K ~0.01K, ~0.003K at </a:t>
            </a:r>
            <a:r>
              <a:rPr lang="en-IE" sz="1800" dirty="0" err="1" smtClean="0">
                <a:sym typeface="Wingdings" panose="05000000000000000000" pitchFamily="2" charset="2"/>
              </a:rPr>
              <a:t>Tb_std</a:t>
            </a:r>
            <a:r>
              <a:rPr lang="en-IE" sz="1800" dirty="0" smtClean="0">
                <a:sym typeface="Wingdings" panose="05000000000000000000" pitchFamily="2" charset="2"/>
              </a:rPr>
              <a:t> </a:t>
            </a:r>
            <a:br>
              <a:rPr lang="en-IE" sz="1800" dirty="0" smtClean="0">
                <a:sym typeface="Wingdings" panose="05000000000000000000" pitchFamily="2" charset="2"/>
              </a:rPr>
            </a:br>
            <a:r>
              <a:rPr lang="en-IE" sz="1800" dirty="0" smtClean="0">
                <a:sym typeface="Wingdings" panose="05000000000000000000" pitchFamily="2" charset="2"/>
              </a:rPr>
              <a:t> 305K not reached in night-time data, except in window channels + large uncertainty</a:t>
            </a: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3530840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h3.googleusercontent.com/R99_XfP2NT6IXcdfL7I9prWHld3TzOQn2UCdoMLL5B3Q3wh6zt16RSJDmbB8aALVMzpKPwyini281nmSnH2CC3qepnt2AnxN164db7vYhdRZQyVwZaU4ViZcLjvXko9zMC8z7ETOTO49HjJvH5jI6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73" y="640080"/>
            <a:ext cx="11052698" cy="556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Limit Collocations to near Nadir - VZA&lt;30°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4871" y="6207064"/>
            <a:ext cx="11627339" cy="3814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E" sz="1800" dirty="0" smtClean="0">
                <a:sym typeface="Wingdings" panose="05000000000000000000" pitchFamily="2" charset="2"/>
              </a:rPr>
              <a:t> Fitted Quadratic function is not significantly different</a:t>
            </a:r>
            <a:br>
              <a:rPr lang="en-IE" sz="1800" dirty="0" smtClean="0">
                <a:sym typeface="Wingdings" panose="05000000000000000000" pitchFamily="2" charset="2"/>
              </a:rPr>
            </a:br>
            <a:r>
              <a:rPr lang="en-IE" sz="1800" dirty="0" smtClean="0">
                <a:sym typeface="Wingdings" panose="05000000000000000000" pitchFamily="2" charset="2"/>
              </a:rPr>
              <a:t> Implies quadratic function provides adequate predictor of bias, independent of VZA</a:t>
            </a: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4165604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Invert relationship for GEO-LEO radiances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dirty="0" smtClean="0"/>
              <a:t>To make more user-friendly function for GSICS harmonisations:</a:t>
            </a:r>
          </a:p>
          <a:p>
            <a:r>
              <a:rPr lang="en-IE" dirty="0" smtClean="0"/>
              <a:t>Swap x and y compared to current GEO-LEO IR algorithm: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Use weights from GEO for LEO: </a:t>
            </a:r>
          </a:p>
          <a:p>
            <a:pPr lvl="1"/>
            <a:r>
              <a:rPr lang="en-IE" dirty="0" smtClean="0"/>
              <a:t>Weighted Quadratic Regression: y = a.x^2 + </a:t>
            </a:r>
            <a:r>
              <a:rPr lang="en-IE" dirty="0" err="1" smtClean="0"/>
              <a:t>b.x</a:t>
            </a:r>
            <a:r>
              <a:rPr lang="en-IE" dirty="0" smtClean="0"/>
              <a:t> + c</a:t>
            </a:r>
          </a:p>
          <a:p>
            <a:pPr lvl="1"/>
            <a:r>
              <a:rPr lang="en-IE" dirty="0" smtClean="0"/>
              <a:t>x = </a:t>
            </a:r>
            <a:r>
              <a:rPr lang="en-IE" dirty="0" smtClean="0">
                <a:solidFill>
                  <a:srgbClr val="FF0000"/>
                </a:solidFill>
              </a:rPr>
              <a:t>Monitored</a:t>
            </a:r>
            <a:r>
              <a:rPr lang="en-IE" dirty="0" smtClean="0"/>
              <a:t> instrument‘s collocated radiances (</a:t>
            </a:r>
            <a:r>
              <a:rPr lang="en-IE" dirty="0" smtClean="0">
                <a:solidFill>
                  <a:srgbClr val="FF0000"/>
                </a:solidFill>
              </a:rPr>
              <a:t>GEO = SEVIRI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/>
              <a:t>y = </a:t>
            </a:r>
            <a:r>
              <a:rPr lang="en-IE" dirty="0" smtClean="0">
                <a:solidFill>
                  <a:srgbClr val="FF0000"/>
                </a:solidFill>
              </a:rPr>
              <a:t>Reference</a:t>
            </a:r>
            <a:r>
              <a:rPr lang="en-IE" dirty="0" smtClean="0"/>
              <a:t> instrument‘s collocated radiances (</a:t>
            </a:r>
            <a:r>
              <a:rPr lang="en-IE" dirty="0" smtClean="0">
                <a:solidFill>
                  <a:srgbClr val="FF0000"/>
                </a:solidFill>
              </a:rPr>
              <a:t>LEO = IASI</a:t>
            </a:r>
            <a:r>
              <a:rPr lang="en-IE" dirty="0" smtClean="0"/>
              <a:t>)</a:t>
            </a:r>
          </a:p>
          <a:p>
            <a:pPr lvl="1"/>
            <a:r>
              <a:rPr lang="en-IE" dirty="0" err="1" smtClean="0"/>
              <a:t>sy</a:t>
            </a:r>
            <a:r>
              <a:rPr lang="en-IE" dirty="0" smtClean="0"/>
              <a:t> = Std. Dev. of Monitored instrument‘s collocated radiances + Noise</a:t>
            </a:r>
          </a:p>
          <a:p>
            <a:pPr lvl="1"/>
            <a:r>
              <a:rPr lang="en-IE" dirty="0" smtClean="0"/>
              <a:t>Constraint to be zero at zero radiance: c = 0</a:t>
            </a:r>
          </a:p>
          <a:p>
            <a:r>
              <a:rPr lang="en-IE" dirty="0" smtClean="0"/>
              <a:t>Swap sign in plots for consistency with previous results: </a:t>
            </a:r>
          </a:p>
          <a:p>
            <a:pPr lvl="1"/>
            <a:r>
              <a:rPr lang="en-I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plot(x, x-y)</a:t>
            </a:r>
          </a:p>
          <a:p>
            <a:r>
              <a:rPr lang="en-IE" dirty="0" smtClean="0"/>
              <a:t>Implemented in Python using </a:t>
            </a:r>
            <a:r>
              <a:rPr lang="en-IE" dirty="0" err="1" smtClean="0"/>
              <a:t>numpy</a:t>
            </a:r>
            <a:r>
              <a:rPr lang="en-IE" dirty="0" smtClean="0"/>
              <a:t> </a:t>
            </a:r>
            <a:r>
              <a:rPr lang="en-IE" i="1" dirty="0" err="1" smtClean="0"/>
              <a:t>curve_fit</a:t>
            </a:r>
            <a:endParaRPr lang="en-IE" dirty="0" smtClean="0"/>
          </a:p>
          <a:p>
            <a:pPr lvl="1"/>
            <a:r>
              <a:rPr lang="en-IE" dirty="0" smtClean="0"/>
              <a:t>to fit to same function </a:t>
            </a:r>
          </a:p>
          <a:p>
            <a:pPr lvl="2"/>
            <a:r>
              <a:rPr lang="en-I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fit_func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a, b):</a:t>
            </a:r>
          </a:p>
          <a:p>
            <a:pPr lvl="3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a * x**2 + b * x  # quadratic with offset=0</a:t>
            </a:r>
          </a:p>
          <a:p>
            <a:endParaRPr lang="de-DE" dirty="0" smtClean="0"/>
          </a:p>
          <a:p>
            <a:endParaRPr lang="en-GB" dirty="0"/>
          </a:p>
        </p:txBody>
      </p:sp>
      <p:pic>
        <p:nvPicPr>
          <p:cNvPr id="4" name="Picture 2" descr="https://www.researchgate.net/profile/Janet-Allen-5/publication/251347959/figure/fig3/AS:668690018230276@1536439532218/y-distance-regression-vs-orthogonal-distance-regression-visualization_W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31"/>
          <a:stretch/>
        </p:blipFill>
        <p:spPr bwMode="auto">
          <a:xfrm>
            <a:off x="8823783" y="3770766"/>
            <a:ext cx="2948609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632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s://lh6.googleusercontent.com/EBWvxF3SxjgqzG3NGVWTZNbn6zwADwQZbCcg58_E5ClCupLVzMBwJE4zLVj3cQo0lizHMxl9v5ndmVODaAGWFXlJl0tO49N6zsySRyMf3MyVtm9Ct3yBjQh4hFrO_SFKytCyIEnIyJnVpczcFGhWE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73" y="640080"/>
            <a:ext cx="11052698" cy="556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Invert relationship for GEO-LEO radiances</a:t>
            </a:r>
            <a:endParaRPr lang="en-IE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4871" y="6207064"/>
            <a:ext cx="11627339" cy="3814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E" sz="1800" dirty="0" smtClean="0">
                <a:sym typeface="Wingdings" panose="05000000000000000000" pitchFamily="2" charset="2"/>
              </a:rPr>
              <a:t> Very similar biases  Small increase in uncertainties  Uncertainty at 220K ~0.02K, ~0.005K at </a:t>
            </a:r>
            <a:r>
              <a:rPr lang="en-IE" sz="1800" dirty="0" err="1" smtClean="0">
                <a:sym typeface="Wingdings" panose="05000000000000000000" pitchFamily="2" charset="2"/>
              </a:rPr>
              <a:t>Tb_std</a:t>
            </a:r>
            <a:r>
              <a:rPr lang="en-IE" sz="1800" dirty="0" smtClean="0">
                <a:sym typeface="Wingdings" panose="05000000000000000000" pitchFamily="2" charset="2"/>
              </a:rPr>
              <a:t> </a:t>
            </a:r>
            <a:br>
              <a:rPr lang="en-IE" sz="1800" dirty="0" smtClean="0">
                <a:sym typeface="Wingdings" panose="05000000000000000000" pitchFamily="2" charset="2"/>
              </a:rPr>
            </a:b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2729053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Invert relationship for GEO-LEO radiances + Errors on x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 smtClean="0"/>
              <a:t>But this is not mathematically correct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Uncertainties derived for x (MON) applied to y (REF)</a:t>
            </a:r>
          </a:p>
          <a:p>
            <a:r>
              <a:rPr lang="en-IE" dirty="0" smtClean="0"/>
              <a:t>Need to use different function to allow uncertainties on x and y:</a:t>
            </a:r>
          </a:p>
          <a:p>
            <a:pPr lvl="1"/>
            <a:r>
              <a:rPr lang="en-IE" i="1" dirty="0" smtClean="0">
                <a:solidFill>
                  <a:srgbClr val="FF0000"/>
                </a:solidFill>
              </a:rPr>
              <a:t>Orthogonal Distance Regression (ODR)</a:t>
            </a:r>
          </a:p>
          <a:p>
            <a:r>
              <a:rPr lang="en-IE" dirty="0" smtClean="0"/>
              <a:t>Use weights from GEO for LEO: </a:t>
            </a:r>
          </a:p>
          <a:p>
            <a:pPr lvl="1"/>
            <a:r>
              <a:rPr lang="en-IE" dirty="0" smtClean="0"/>
              <a:t>Weighted Quadratic Regression: y = a.x^2 + </a:t>
            </a:r>
            <a:r>
              <a:rPr lang="en-IE" dirty="0" err="1" smtClean="0"/>
              <a:t>b.x</a:t>
            </a:r>
            <a:r>
              <a:rPr lang="en-IE" dirty="0" smtClean="0"/>
              <a:t> + c</a:t>
            </a:r>
          </a:p>
          <a:p>
            <a:pPr lvl="1"/>
            <a:r>
              <a:rPr lang="en-IE" dirty="0" smtClean="0"/>
              <a:t>x = Monitored instrument‘s collocated radiances (GEO = SEVIRI)</a:t>
            </a:r>
          </a:p>
          <a:p>
            <a:pPr lvl="1"/>
            <a:r>
              <a:rPr lang="en-IE" dirty="0" smtClean="0"/>
              <a:t>y = Reference instrument‘s collocated radiances (LEO = IASI)</a:t>
            </a:r>
          </a:p>
          <a:p>
            <a:pPr lvl="1"/>
            <a:r>
              <a:rPr lang="en-IE" dirty="0" err="1" smtClean="0"/>
              <a:t>s</a:t>
            </a:r>
            <a:r>
              <a:rPr lang="en-IE" dirty="0" err="1" smtClean="0">
                <a:solidFill>
                  <a:srgbClr val="FF0000"/>
                </a:solidFill>
              </a:rPr>
              <a:t>x</a:t>
            </a:r>
            <a:r>
              <a:rPr lang="en-IE" dirty="0" smtClean="0"/>
              <a:t> = Std. Dev. of Monitored instrument‘s collocated radiances + Noise</a:t>
            </a:r>
          </a:p>
          <a:p>
            <a:pPr lvl="1"/>
            <a:r>
              <a:rPr lang="en-IE" dirty="0" smtClean="0"/>
              <a:t>Constraint to be zero at zero radiance: c = 0</a:t>
            </a:r>
          </a:p>
          <a:p>
            <a:r>
              <a:rPr lang="en-IE" dirty="0" smtClean="0"/>
              <a:t>Swap sign in plots for consistency with previous results: </a:t>
            </a:r>
          </a:p>
          <a:p>
            <a:pPr lvl="1"/>
            <a:r>
              <a:rPr lang="en-IE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plot(x, x-y)</a:t>
            </a:r>
          </a:p>
          <a:p>
            <a:r>
              <a:rPr lang="en-IE" dirty="0" smtClean="0"/>
              <a:t>Implemented in Python using </a:t>
            </a:r>
            <a:r>
              <a:rPr lang="en-IE" dirty="0" err="1" smtClean="0"/>
              <a:t>scipy</a:t>
            </a:r>
            <a:r>
              <a:rPr lang="en-IE" dirty="0" smtClean="0"/>
              <a:t> </a:t>
            </a:r>
            <a:r>
              <a:rPr lang="en-IE" i="1" dirty="0" err="1" smtClean="0"/>
              <a:t>odr</a:t>
            </a:r>
            <a:r>
              <a:rPr lang="en-IE" dirty="0" smtClean="0"/>
              <a:t> and </a:t>
            </a:r>
            <a:r>
              <a:rPr lang="en-IE" dirty="0" err="1" smtClean="0"/>
              <a:t>numpy</a:t>
            </a:r>
            <a:r>
              <a:rPr lang="en-IE" dirty="0" smtClean="0"/>
              <a:t> </a:t>
            </a:r>
            <a:r>
              <a:rPr lang="en-IE" i="1" dirty="0" err="1" smtClean="0"/>
              <a:t>curve_fit</a:t>
            </a:r>
            <a:endParaRPr lang="en-IE" i="1" dirty="0" smtClean="0"/>
          </a:p>
          <a:p>
            <a:pPr lvl="1"/>
            <a:r>
              <a:rPr lang="en-IE" dirty="0" smtClean="0"/>
              <a:t>to fit to same function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fit_func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(x, a, b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de-DE" dirty="0" smtClean="0"/>
          </a:p>
          <a:p>
            <a:endParaRPr lang="en-GB" dirty="0"/>
          </a:p>
        </p:txBody>
      </p:sp>
      <p:pic>
        <p:nvPicPr>
          <p:cNvPr id="5" name="Picture 2" descr="https://www.researchgate.net/profile/Janet-Allen-5/publication/251347959/figure/fig3/AS:668690018230276@1536439532218/y-distance-regression-vs-orthogonal-distance-regression-visualization_W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0"/>
          <a:stretch/>
        </p:blipFill>
        <p:spPr bwMode="auto">
          <a:xfrm>
            <a:off x="9112313" y="3770766"/>
            <a:ext cx="3079687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278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Invert relationship for GEO-LEO radiances: ODR with </a:t>
            </a:r>
            <a:r>
              <a:rPr lang="en-IE" dirty="0" err="1" smtClean="0"/>
              <a:t>sx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3" y="640080"/>
            <a:ext cx="11052698" cy="5566984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4871" y="6207064"/>
            <a:ext cx="11627339" cy="3814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E" sz="1800" dirty="0" smtClean="0">
                <a:sym typeface="Wingdings" panose="05000000000000000000" pitchFamily="2" charset="2"/>
              </a:rPr>
              <a:t> Very similar biases  Small increase in uncertainties  Uncertainty at 220K ~0.02K, ~0.007K at </a:t>
            </a:r>
            <a:r>
              <a:rPr lang="en-IE" sz="1800" dirty="0" err="1" smtClean="0">
                <a:sym typeface="Wingdings" panose="05000000000000000000" pitchFamily="2" charset="2"/>
              </a:rPr>
              <a:t>Tb_std</a:t>
            </a:r>
            <a:r>
              <a:rPr lang="en-IE" sz="1800" dirty="0" smtClean="0">
                <a:sym typeface="Wingdings" panose="05000000000000000000" pitchFamily="2" charset="2"/>
              </a:rPr>
              <a:t> </a:t>
            </a:r>
            <a:br>
              <a:rPr lang="en-IE" sz="1800" dirty="0" smtClean="0">
                <a:sym typeface="Wingdings" panose="05000000000000000000" pitchFamily="2" charset="2"/>
              </a:rPr>
            </a:b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1402207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Investigate Radiance Slicing method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Is Quadratic enough?</a:t>
            </a:r>
          </a:p>
          <a:p>
            <a:pPr lvl="1"/>
            <a:r>
              <a:rPr lang="en-IE" dirty="0" smtClean="0"/>
              <a:t>Could there be real radiance ranges with different bias patterns?</a:t>
            </a:r>
          </a:p>
          <a:p>
            <a:pPr lvl="1"/>
            <a:r>
              <a:rPr lang="en-IE" dirty="0" smtClean="0"/>
              <a:t>e.g. hot land scenes</a:t>
            </a:r>
          </a:p>
          <a:p>
            <a:r>
              <a:rPr lang="en-IE" dirty="0" smtClean="0">
                <a:solidFill>
                  <a:srgbClr val="C00000"/>
                </a:solidFill>
              </a:rPr>
              <a:t>Weighted regressions are dominated by clear collocations</a:t>
            </a:r>
          </a:p>
          <a:p>
            <a:r>
              <a:rPr lang="en-IE" dirty="0" smtClean="0">
                <a:solidFill>
                  <a:srgbClr val="C00000"/>
                </a:solidFill>
              </a:rPr>
              <a:t>Investigate alternative method – </a:t>
            </a:r>
            <a:r>
              <a:rPr lang="en-IE" i="1" dirty="0" smtClean="0">
                <a:solidFill>
                  <a:srgbClr val="C00000"/>
                </a:solidFill>
              </a:rPr>
              <a:t>Radiance Slicing</a:t>
            </a:r>
            <a:r>
              <a:rPr lang="en-IE" dirty="0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n-IE" dirty="0" smtClean="0">
                <a:solidFill>
                  <a:srgbClr val="C00000"/>
                </a:solidFill>
              </a:rPr>
              <a:t>Divide the collocations into radiance intervals</a:t>
            </a:r>
          </a:p>
          <a:p>
            <a:pPr lvl="2"/>
            <a:r>
              <a:rPr lang="en-IE" dirty="0" smtClean="0">
                <a:solidFill>
                  <a:srgbClr val="C00000"/>
                </a:solidFill>
              </a:rPr>
              <a:t>Implemented in brightness temperature bins 190, 200, 210, … 310 K</a:t>
            </a:r>
          </a:p>
          <a:p>
            <a:pPr lvl="1"/>
            <a:r>
              <a:rPr lang="en-IE" dirty="0" smtClean="0">
                <a:solidFill>
                  <a:srgbClr val="C00000"/>
                </a:solidFill>
              </a:rPr>
              <a:t>Calculate mean and its standard error in each bin</a:t>
            </a:r>
          </a:p>
          <a:p>
            <a:pPr lvl="1"/>
            <a:r>
              <a:rPr lang="en-IE" dirty="0" smtClean="0">
                <a:solidFill>
                  <a:srgbClr val="C00000"/>
                </a:solidFill>
              </a:rPr>
              <a:t>Plot as error bars</a:t>
            </a:r>
          </a:p>
          <a:p>
            <a:pPr lvl="1"/>
            <a:r>
              <a:rPr lang="en-IE" dirty="0" smtClean="0"/>
              <a:t>Compare to weighted regression method</a:t>
            </a:r>
          </a:p>
          <a:p>
            <a:endParaRPr lang="de-DE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830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6.googleusercontent.com/Xskaj0o1SOWHmioXfaCnX4IWmSpl2Iq-mXUcmP8UWUglQMBHDlPVOUEHYuwn061JBvDUUjagxFalYpIdbR4nLm2lprQpxlDNP-wA8pAgMV38zJaL9VOHR-IYC9fK9G69jVVNti3vK6xsaUbDheAC8n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73" y="640080"/>
            <a:ext cx="11060473" cy="556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Add Radiance Slicing</a:t>
            </a:r>
            <a:endParaRPr lang="en-IE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4871" y="6207064"/>
            <a:ext cx="11627339" cy="3814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800" dirty="0" smtClean="0">
                <a:sym typeface="Wingdings" panose="05000000000000000000" pitchFamily="2" charset="2"/>
              </a:rPr>
              <a:t> </a:t>
            </a:r>
            <a:r>
              <a:rPr lang="en-GB" sz="1800" dirty="0">
                <a:sym typeface="Wingdings" panose="05000000000000000000" pitchFamily="2" charset="2"/>
              </a:rPr>
              <a:t>Biases and their standard errors in Tb slices generally similar to quadratic </a:t>
            </a:r>
            <a:r>
              <a:rPr lang="en-GB" sz="1800" dirty="0" smtClean="0">
                <a:sym typeface="Wingdings" panose="05000000000000000000" pitchFamily="2" charset="2"/>
              </a:rPr>
              <a:t>fit (</a:t>
            </a:r>
            <a:r>
              <a:rPr lang="en-IE" sz="1800" dirty="0" smtClean="0">
                <a:sym typeface="Wingdings" panose="05000000000000000000" pitchFamily="2" charset="2"/>
              </a:rPr>
              <a:t>except IR3.9)  + overlap with </a:t>
            </a:r>
            <a:r>
              <a:rPr lang="en-GB" sz="1800" dirty="0" smtClean="0">
                <a:sym typeface="Wingdings" panose="05000000000000000000" pitchFamily="2" charset="2"/>
              </a:rPr>
              <a:t>uncertainties</a:t>
            </a:r>
            <a:br>
              <a:rPr lang="en-GB" sz="1800" dirty="0" smtClean="0">
                <a:sym typeface="Wingdings" panose="05000000000000000000" pitchFamily="2" charset="2"/>
              </a:rPr>
            </a:br>
            <a:r>
              <a:rPr lang="en-GB" sz="1800" dirty="0" smtClean="0">
                <a:sym typeface="Wingdings" panose="05000000000000000000" pitchFamily="2" charset="2"/>
              </a:rPr>
              <a:t> Most </a:t>
            </a:r>
            <a:r>
              <a:rPr lang="en-GB" sz="1800" dirty="0">
                <a:sym typeface="Wingdings" panose="05000000000000000000" pitchFamily="2" charset="2"/>
              </a:rPr>
              <a:t>channels show a small excess (~0.5K) around </a:t>
            </a:r>
            <a:r>
              <a:rPr lang="en-GB" sz="1800" dirty="0" smtClean="0">
                <a:sym typeface="Wingdings" panose="05000000000000000000" pitchFamily="2" charset="2"/>
              </a:rPr>
              <a:t>215-235K</a:t>
            </a:r>
            <a:endParaRPr lang="en-GB" sz="1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96324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Radiance Slicing over a larger dataset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 smtClean="0"/>
              <a:t>Repeat radiance slicing over a larger dataset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2809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Review: </a:t>
            </a:r>
            <a:r>
              <a:rPr lang="en-IE" dirty="0" smtClean="0"/>
              <a:t>Proposed GEO-LEO IR v2 Algorithm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053" y="975361"/>
            <a:ext cx="11627339" cy="57476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E" dirty="0" smtClean="0"/>
              <a:t>From </a:t>
            </a:r>
            <a:r>
              <a:rPr lang="en-GB" dirty="0"/>
              <a:t>Tim Hewison (EUMETSAT): </a:t>
            </a:r>
            <a:r>
              <a:rPr lang="en-GB" u="sng" dirty="0">
                <a:hlinkClick r:id="rId2"/>
              </a:rPr>
              <a:t>Developing an Algorithm for GSICS GEO-LEO IR v2 </a:t>
            </a:r>
            <a:r>
              <a:rPr lang="en-GB" u="sng" dirty="0" smtClean="0">
                <a:hlinkClick r:id="rId2"/>
              </a:rPr>
              <a:t>inter-calibration</a:t>
            </a:r>
            <a:r>
              <a:rPr lang="en-GB" dirty="0"/>
              <a:t> </a:t>
            </a:r>
            <a:r>
              <a:rPr lang="en-GB" dirty="0" smtClean="0"/>
              <a:t>(2022):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Fitting Quadratic function with offset=0			</a:t>
            </a:r>
            <a:r>
              <a:rPr lang="en-IE" dirty="0"/>
              <a:t> </a:t>
            </a:r>
            <a:r>
              <a:rPr lang="en-IE" dirty="0" smtClean="0"/>
              <a:t>         </a:t>
            </a:r>
            <a:r>
              <a:rPr lang="en-IE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- Following </a:t>
            </a:r>
            <a:r>
              <a:rPr lang="en-IE" dirty="0" smtClean="0">
                <a:solidFill>
                  <a:schemeClr val="bg1">
                    <a:lumMod val="50000"/>
                    <a:lumOff val="50000"/>
                  </a:schemeClr>
                </a:solidFill>
                <a:hlinkClick r:id="rId3"/>
              </a:rPr>
              <a:t>suggestion from Fred Wu (2020)</a:t>
            </a:r>
            <a:endParaRPr lang="en-IE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IE" dirty="0"/>
              <a:t>Good consistency with current linear regression near </a:t>
            </a:r>
            <a:r>
              <a:rPr lang="en-IE" dirty="0" err="1"/>
              <a:t>Tb_std</a:t>
            </a:r>
            <a:endParaRPr lang="en-IE" dirty="0"/>
          </a:p>
          <a:p>
            <a:pPr lvl="1"/>
            <a:r>
              <a:rPr lang="en-IE" dirty="0"/>
              <a:t>Still allows small biases at cold cloud tops (Tb</a:t>
            </a:r>
            <a:r>
              <a:rPr lang="de-DE" dirty="0"/>
              <a:t>~220K</a:t>
            </a:r>
            <a:r>
              <a:rPr lang="en-IE" dirty="0"/>
              <a:t>)</a:t>
            </a:r>
          </a:p>
          <a:p>
            <a:pPr lvl="1"/>
            <a:r>
              <a:rPr lang="en-IE" dirty="0"/>
              <a:t>More physical bias model (in absence of stray light</a:t>
            </a:r>
            <a:r>
              <a:rPr lang="en-IE" dirty="0" smtClean="0"/>
              <a:t>)</a:t>
            </a:r>
          </a:p>
          <a:p>
            <a:pPr lvl="1"/>
            <a:endParaRPr lang="en-IE" dirty="0"/>
          </a:p>
          <a:p>
            <a:r>
              <a:rPr lang="en-IE" dirty="0" smtClean="0"/>
              <a:t>Inverting relationship used in current GEO-LEO IR algorithm </a:t>
            </a:r>
          </a:p>
          <a:p>
            <a:pPr lvl="1"/>
            <a:r>
              <a:rPr lang="en-IE" dirty="0" smtClean="0"/>
              <a:t>Simplifies user’s application and uncertainty propagation</a:t>
            </a:r>
          </a:p>
          <a:p>
            <a:pPr lvl="1"/>
            <a:r>
              <a:rPr lang="de-DE" dirty="0"/>
              <a:t>~</a:t>
            </a:r>
            <a:r>
              <a:rPr lang="en-IE" dirty="0"/>
              <a:t>Consistent results with current GSICS Correction</a:t>
            </a:r>
          </a:p>
          <a:p>
            <a:pPr lvl="1"/>
            <a:r>
              <a:rPr lang="en-IE" dirty="0" smtClean="0"/>
              <a:t>Requires</a:t>
            </a:r>
            <a:r>
              <a:rPr lang="de-DE" dirty="0" smtClean="0"/>
              <a:t> </a:t>
            </a:r>
            <a:r>
              <a:rPr lang="en-IE" dirty="0" smtClean="0"/>
              <a:t>Orthogonal Distance Regression to handle uncertainties on MON </a:t>
            </a:r>
            <a:r>
              <a:rPr lang="en-IE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– Proposed by </a:t>
            </a:r>
            <a:r>
              <a:rPr lang="en-IE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Arata</a:t>
            </a:r>
            <a:r>
              <a:rPr lang="en-IE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IE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Okuyama</a:t>
            </a:r>
            <a:r>
              <a:rPr lang="en-IE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(c. 2008)</a:t>
            </a:r>
          </a:p>
          <a:p>
            <a:pPr lvl="1"/>
            <a:r>
              <a:rPr lang="en-IE" sz="2700" dirty="0"/>
              <a:t>Already used in </a:t>
            </a:r>
            <a:r>
              <a:rPr lang="en-IE" sz="2700" dirty="0" err="1" smtClean="0"/>
              <a:t>Meteosat</a:t>
            </a:r>
            <a:r>
              <a:rPr lang="en-IE" sz="2700" dirty="0" smtClean="0"/>
              <a:t> </a:t>
            </a:r>
            <a:r>
              <a:rPr lang="en-IE" sz="2700" dirty="0"/>
              <a:t>First Generation FCDR recalibration with HIRS</a:t>
            </a:r>
          </a:p>
          <a:p>
            <a:pPr marL="562722" lvl="1" indent="0">
              <a:buNone/>
            </a:pPr>
            <a:endParaRPr lang="en-IE" dirty="0" smtClean="0"/>
          </a:p>
          <a:p>
            <a:r>
              <a:rPr lang="en-IE" dirty="0" smtClean="0"/>
              <a:t>Radiance slicing method</a:t>
            </a:r>
          </a:p>
          <a:p>
            <a:pPr lvl="1"/>
            <a:r>
              <a:rPr lang="en-IE" dirty="0" smtClean="0"/>
              <a:t>Complements regression method – provides check on applicability </a:t>
            </a:r>
          </a:p>
          <a:p>
            <a:pPr lvl="1"/>
            <a:r>
              <a:rPr lang="en-IE" dirty="0"/>
              <a:t>e.g. Confirming no outlier BT ranges (useful for SLSTR, …)</a:t>
            </a:r>
          </a:p>
          <a:p>
            <a:pPr lvl="1"/>
            <a:r>
              <a:rPr lang="en-IE" dirty="0" smtClean="0"/>
              <a:t>Allows definition of filters in algorithm development – e.g. to reject hot land pixels</a:t>
            </a:r>
          </a:p>
          <a:p>
            <a:pPr lvl="1"/>
            <a:endParaRPr lang="en-IE" dirty="0" smtClean="0"/>
          </a:p>
          <a:p>
            <a:r>
              <a:rPr lang="en-IE" dirty="0"/>
              <a:t>Define 3 scene Tb’s as a metric to optimise algorithm + reporting</a:t>
            </a:r>
          </a:p>
          <a:p>
            <a:pPr lvl="1"/>
            <a:r>
              <a:rPr lang="en-IE" dirty="0"/>
              <a:t>205K, </a:t>
            </a:r>
            <a:r>
              <a:rPr lang="en-IE" dirty="0" err="1"/>
              <a:t>Tb_std</a:t>
            </a:r>
            <a:r>
              <a:rPr lang="en-IE" dirty="0"/>
              <a:t>, </a:t>
            </a:r>
            <a:r>
              <a:rPr lang="en-IE" dirty="0" smtClean="0"/>
              <a:t>305K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7010400" y="2071191"/>
            <a:ext cx="518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200" i="1" dirty="0" smtClean="0">
                <a:solidFill>
                  <a:srgbClr val="FF0000"/>
                </a:solidFill>
              </a:rPr>
              <a:t>Orthogonal </a:t>
            </a:r>
            <a:r>
              <a:rPr lang="en-IE" sz="1200" i="1" dirty="0">
                <a:solidFill>
                  <a:srgbClr val="FF0000"/>
                </a:solidFill>
              </a:rPr>
              <a:t>Distance Regression (ODR)</a:t>
            </a:r>
          </a:p>
          <a:p>
            <a:r>
              <a:rPr lang="en-IE" sz="1200" dirty="0"/>
              <a:t>Use weights from GEO for LEO: </a:t>
            </a:r>
          </a:p>
          <a:p>
            <a:pPr lvl="1"/>
            <a:r>
              <a:rPr lang="en-IE" sz="1200" dirty="0"/>
              <a:t>Weighted Quadratic Regression: y = a.x^2 + </a:t>
            </a:r>
            <a:r>
              <a:rPr lang="en-IE" sz="1200" dirty="0" err="1"/>
              <a:t>b.x</a:t>
            </a:r>
            <a:r>
              <a:rPr lang="en-IE" sz="1200" dirty="0"/>
              <a:t> + c</a:t>
            </a:r>
          </a:p>
          <a:p>
            <a:pPr lvl="1"/>
            <a:r>
              <a:rPr lang="en-IE" sz="1200" dirty="0"/>
              <a:t>x = Monitored instrument‘s collocated radiances (</a:t>
            </a:r>
            <a:r>
              <a:rPr lang="en-IE" sz="1200" dirty="0" smtClean="0"/>
              <a:t>GEO)</a:t>
            </a:r>
            <a:endParaRPr lang="en-IE" sz="1200" dirty="0"/>
          </a:p>
          <a:p>
            <a:pPr lvl="1"/>
            <a:r>
              <a:rPr lang="en-IE" sz="1200" dirty="0"/>
              <a:t>y = Reference instrument‘s collocated radiances (</a:t>
            </a:r>
            <a:r>
              <a:rPr lang="en-IE" sz="1200" dirty="0" smtClean="0"/>
              <a:t>LEO)</a:t>
            </a:r>
            <a:endParaRPr lang="en-IE" sz="1200" dirty="0"/>
          </a:p>
          <a:p>
            <a:pPr lvl="1"/>
            <a:r>
              <a:rPr lang="en-IE" sz="1200" dirty="0" err="1" smtClean="0"/>
              <a:t>sx</a:t>
            </a:r>
            <a:r>
              <a:rPr lang="en-IE" sz="1200" dirty="0" smtClean="0"/>
              <a:t> </a:t>
            </a:r>
            <a:r>
              <a:rPr lang="en-IE" sz="1200" dirty="0"/>
              <a:t>= Std. Dev. of </a:t>
            </a:r>
            <a:r>
              <a:rPr lang="en-IE" sz="1200" dirty="0" smtClean="0"/>
              <a:t>GEO </a:t>
            </a:r>
            <a:r>
              <a:rPr lang="en-GB" sz="1200" dirty="0" smtClean="0"/>
              <a:t>radiances within collocation </a:t>
            </a:r>
            <a:r>
              <a:rPr lang="en-IE" sz="1200" dirty="0" smtClean="0"/>
              <a:t>+ </a:t>
            </a:r>
            <a:r>
              <a:rPr lang="en-IE" sz="1200" dirty="0"/>
              <a:t>Noise</a:t>
            </a:r>
          </a:p>
          <a:p>
            <a:pPr lvl="1"/>
            <a:r>
              <a:rPr lang="en-IE" sz="1200" dirty="0" err="1" smtClean="0"/>
              <a:t>sy</a:t>
            </a:r>
            <a:r>
              <a:rPr lang="en-IE" sz="1200" dirty="0" smtClean="0"/>
              <a:t> </a:t>
            </a:r>
            <a:r>
              <a:rPr lang="en-GB" sz="1200" dirty="0" smtClean="0"/>
              <a:t>= Noise of Reference Instrument – assumed to be zero</a:t>
            </a:r>
            <a:endParaRPr lang="en-IE" sz="1200" dirty="0" smtClean="0"/>
          </a:p>
          <a:p>
            <a:pPr lvl="1"/>
            <a:r>
              <a:rPr lang="en-IE" sz="1200" dirty="0" smtClean="0"/>
              <a:t>Constraint </a:t>
            </a:r>
            <a:r>
              <a:rPr lang="en-IE" sz="1200" dirty="0"/>
              <a:t>to be zero at zero radiance: c = 0</a:t>
            </a:r>
          </a:p>
        </p:txBody>
      </p:sp>
    </p:spTree>
    <p:extLst>
      <p:ext uri="{BB962C8B-B14F-4D97-AF65-F5344CB8AC3E}">
        <p14:creationId xmlns:p14="http://schemas.microsoft.com/office/powerpoint/2010/main" val="2861629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200" spc="-100" dirty="0" smtClean="0">
                <a:latin typeface="Bahnschrift SemiLight" panose="020B0502040204020203" pitchFamily="34" charset="0"/>
                <a:cs typeface="Calibri" panose="020F0502020204030204" pitchFamily="34" charset="0"/>
              </a:rPr>
              <a:t>Agenda</a:t>
            </a:r>
            <a:endParaRPr lang="en-GB" kern="1200" spc="-100" dirty="0">
              <a:latin typeface="Bahnschrift SemiLigh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dirty="0" smtClean="0">
                <a:latin typeface="Bahnschrift SemiLight" panose="020B0502040204020203" pitchFamily="34" charset="0"/>
              </a:rPr>
              <a:t>Review:</a:t>
            </a:r>
          </a:p>
          <a:p>
            <a:r>
              <a:rPr lang="en-GB" sz="2800" dirty="0" smtClean="0">
                <a:latin typeface="Bahnschrift SemiLight" panose="020B0502040204020203" pitchFamily="34" charset="0"/>
              </a:rPr>
              <a:t>Current GEO-LEO </a:t>
            </a:r>
            <a:r>
              <a:rPr lang="en-GB" sz="2800" dirty="0">
                <a:latin typeface="Bahnschrift SemiLight" panose="020B0502040204020203" pitchFamily="34" charset="0"/>
              </a:rPr>
              <a:t>IR algorithm</a:t>
            </a:r>
          </a:p>
          <a:p>
            <a:r>
              <a:rPr lang="en-GB" sz="2000" dirty="0">
                <a:ea typeface="Roboto Light" panose="02000000000000000000" pitchFamily="2" charset="0"/>
              </a:rPr>
              <a:t>Issues with current </a:t>
            </a:r>
            <a:r>
              <a:rPr lang="en-GB" sz="2000" dirty="0" smtClean="0">
                <a:ea typeface="Roboto Light" panose="02000000000000000000" pitchFamily="2" charset="0"/>
              </a:rPr>
              <a:t>algorithm</a:t>
            </a:r>
            <a:endParaRPr lang="en-GB" sz="2800" dirty="0">
              <a:latin typeface="Bahnschrift SemiLight" panose="020B0502040204020203" pitchFamily="34" charset="0"/>
            </a:endParaRPr>
          </a:p>
          <a:p>
            <a:r>
              <a:rPr lang="en-GB" sz="2800" dirty="0" smtClean="0">
                <a:latin typeface="Bahnschrift SemiLight" panose="020B0502040204020203" pitchFamily="34" charset="0"/>
              </a:rPr>
              <a:t>Proposed </a:t>
            </a:r>
            <a:r>
              <a:rPr lang="en-GB" sz="2800" dirty="0" smtClean="0">
                <a:latin typeface="Bahnschrift SemiLight" panose="020B0502040204020203" pitchFamily="34" charset="0"/>
              </a:rPr>
              <a:t>changes</a:t>
            </a:r>
            <a:endParaRPr lang="en-GB" sz="2800" dirty="0">
              <a:latin typeface="Bahnschrift SemiLight" panose="020B0502040204020203" pitchFamily="34" charset="0"/>
            </a:endParaRPr>
          </a:p>
          <a:p>
            <a:r>
              <a:rPr lang="en-GB" sz="2000" dirty="0">
                <a:ea typeface="Roboto Light" panose="02000000000000000000" pitchFamily="2" charset="0"/>
              </a:rPr>
              <a:t>Issues </a:t>
            </a:r>
            <a:r>
              <a:rPr lang="en-GB" sz="2000" dirty="0" smtClean="0">
                <a:ea typeface="Roboto Light" panose="02000000000000000000" pitchFamily="2" charset="0"/>
              </a:rPr>
              <a:t>to Investigate:</a:t>
            </a:r>
          </a:p>
          <a:p>
            <a:r>
              <a:rPr lang="en-GB" sz="2000" dirty="0" smtClean="0">
                <a:ea typeface="Roboto Light" panose="02000000000000000000" pitchFamily="2" charset="0"/>
              </a:rPr>
              <a:t>Standard Scene Radiances</a:t>
            </a:r>
          </a:p>
          <a:p>
            <a:r>
              <a:rPr lang="en-GB" sz="2000" dirty="0" smtClean="0">
                <a:ea typeface="Roboto Light" panose="02000000000000000000" pitchFamily="2" charset="0"/>
              </a:rPr>
              <a:t>Multiple References</a:t>
            </a:r>
          </a:p>
          <a:p>
            <a:r>
              <a:rPr lang="en-GB" sz="2000" dirty="0" smtClean="0">
                <a:ea typeface="Roboto Light" panose="02000000000000000000" pitchFamily="2" charset="0"/>
              </a:rPr>
              <a:t>Hot Land</a:t>
            </a:r>
            <a:endParaRPr lang="en-GB" sz="2000" dirty="0">
              <a:ea typeface="Roboto Light" panose="02000000000000000000" pitchFamily="2" charset="0"/>
            </a:endParaRPr>
          </a:p>
          <a:p>
            <a:pPr marL="0" indent="0">
              <a:buNone/>
            </a:pPr>
            <a:endParaRPr lang="en-GB" sz="2800" dirty="0" smtClean="0">
              <a:latin typeface="Bahnschrift SemiLight" panose="020B0502040204020203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Bahnschrift SemiLight" panose="020B0502040204020203" pitchFamily="34" charset="0"/>
              </a:rPr>
              <a:t>Discuss:</a:t>
            </a:r>
          </a:p>
          <a:p>
            <a:r>
              <a:rPr lang="en-GB" sz="2800" dirty="0" smtClean="0">
                <a:latin typeface="Bahnschrift SemiLight" panose="020B0502040204020203" pitchFamily="34" charset="0"/>
              </a:rPr>
              <a:t>The Next Steps</a:t>
            </a:r>
            <a:endParaRPr lang="en-GB" sz="2800" dirty="0">
              <a:latin typeface="Bahnschrift SemiLight" panose="020B0502040204020203" pitchFamily="34" charset="0"/>
            </a:endParaRPr>
          </a:p>
          <a:p>
            <a:r>
              <a:rPr lang="en-GB" sz="2000" dirty="0" smtClean="0">
                <a:ea typeface="Roboto Light" panose="02000000000000000000" pitchFamily="2" charset="0"/>
              </a:rPr>
              <a:t>Agree a </a:t>
            </a:r>
            <a:r>
              <a:rPr lang="en-GB" sz="2000" dirty="0" smtClean="0">
                <a:ea typeface="Roboto Light" panose="02000000000000000000" pitchFamily="2" charset="0"/>
              </a:rPr>
              <a:t>way </a:t>
            </a:r>
            <a:r>
              <a:rPr lang="en-GB" sz="2000" dirty="0" smtClean="0">
                <a:ea typeface="Roboto Light" panose="02000000000000000000" pitchFamily="2" charset="0"/>
              </a:rPr>
              <a:t>forward – Cooperative Development</a:t>
            </a:r>
            <a:endParaRPr lang="en-GB" sz="2000" dirty="0" smtClean="0">
              <a:ea typeface="Roboto Light" panose="02000000000000000000" pitchFamily="2" charset="0"/>
            </a:endParaRPr>
          </a:p>
          <a:p>
            <a:r>
              <a:rPr lang="en-IE" sz="2000" dirty="0" smtClean="0">
                <a:ea typeface="Roboto Light" panose="02000000000000000000" pitchFamily="2" charset="0"/>
              </a:rPr>
              <a:t>Volunteers to investigate further changes</a:t>
            </a:r>
          </a:p>
          <a:p>
            <a:r>
              <a:rPr lang="en-IE" sz="2000" dirty="0" smtClean="0">
                <a:ea typeface="Roboto Light" panose="02000000000000000000" pitchFamily="2" charset="0"/>
              </a:rPr>
              <a:t>Application to LEO-LEO, Ray-matching, </a:t>
            </a:r>
            <a:r>
              <a:rPr lang="de-DE" sz="2000" dirty="0" smtClean="0">
                <a:ea typeface="Roboto Light" panose="02000000000000000000" pitchFamily="2" charset="0"/>
              </a:rPr>
              <a:t>…</a:t>
            </a:r>
            <a:endParaRPr lang="en-GB" sz="2000" dirty="0">
              <a:ea typeface="Roboto Light" panose="02000000000000000000" pitchFamily="2" charset="0"/>
            </a:endParaRPr>
          </a:p>
          <a:p>
            <a:pPr marL="0" indent="0">
              <a:buNone/>
            </a:pPr>
            <a:endParaRPr lang="en-GB" sz="2000" dirty="0">
              <a:ea typeface="Roboto Light" panose="02000000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Bahnschrift Light" panose="020B0502040204020203" pitchFamily="34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69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lh5.googleusercontent.com/mSp0dOREkaApoywllv52VV4fVByvPUSKWkWDAhl9eVY4fK5UctmcHfP7fXK3D6tQExiaEjxjkpqXH-H23wJ25r3Zxz4WESRG9FPZOVavXyY7HX2N4W5nBaj3aAiLm_KnPJFcWco6rVpJOyJh88QWZQ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9" y="640080"/>
            <a:ext cx="11062297" cy="556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Review: </a:t>
            </a:r>
            <a:r>
              <a:rPr lang="en-IE" dirty="0" smtClean="0"/>
              <a:t>ODR </a:t>
            </a:r>
            <a:r>
              <a:rPr lang="en-IE" dirty="0"/>
              <a:t>algorithm proposed 2022-10-06 + Radiance Slicing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4871" y="6207983"/>
            <a:ext cx="11627339" cy="3805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800" dirty="0" smtClean="0">
                <a:sym typeface="Wingdings" panose="05000000000000000000" pitchFamily="2" charset="2"/>
              </a:rPr>
              <a:t> </a:t>
            </a:r>
            <a:r>
              <a:rPr lang="en-GB" sz="1800" dirty="0" smtClean="0">
                <a:sym typeface="Wingdings" panose="05000000000000000000" pitchFamily="2" charset="2"/>
              </a:rPr>
              <a:t>Small </a:t>
            </a:r>
            <a:r>
              <a:rPr lang="en-GB" sz="1800" dirty="0">
                <a:sym typeface="Wingdings" panose="05000000000000000000" pitchFamily="2" charset="2"/>
              </a:rPr>
              <a:t>excess </a:t>
            </a:r>
            <a:r>
              <a:rPr lang="en-GB" sz="1800" dirty="0" smtClean="0">
                <a:sym typeface="Wingdings" panose="05000000000000000000" pitchFamily="2" charset="2"/>
              </a:rPr>
              <a:t>biases in most channels </a:t>
            </a:r>
            <a:r>
              <a:rPr lang="en-GB" sz="1800" dirty="0">
                <a:sym typeface="Wingdings" panose="05000000000000000000" pitchFamily="2" charset="2"/>
              </a:rPr>
              <a:t>around 215-235K </a:t>
            </a:r>
            <a:r>
              <a:rPr lang="en-GB" sz="1800" dirty="0" smtClean="0">
                <a:sym typeface="Wingdings" panose="05000000000000000000" pitchFamily="2" charset="2"/>
              </a:rPr>
              <a:t>now reduced (~</a:t>
            </a:r>
            <a:r>
              <a:rPr lang="en-GB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&lt;0.5K</a:t>
            </a:r>
            <a:r>
              <a:rPr lang="en-GB" sz="1800" dirty="0" smtClean="0">
                <a:sym typeface="Wingdings" panose="05000000000000000000" pitchFamily="2" charset="2"/>
              </a:rPr>
              <a:t>)</a:t>
            </a:r>
            <a:br>
              <a:rPr lang="en-GB" sz="1800" dirty="0" smtClean="0">
                <a:sym typeface="Wingdings" panose="05000000000000000000" pitchFamily="2" charset="2"/>
              </a:rPr>
            </a:br>
            <a:r>
              <a:rPr lang="en-GB" sz="1800" dirty="0" smtClean="0">
                <a:sym typeface="Wingdings" panose="05000000000000000000" pitchFamily="2" charset="2"/>
              </a:rPr>
              <a:t> IR13.4 channel bias changed due to different ice contamination</a:t>
            </a:r>
            <a:endParaRPr lang="en-GB" sz="1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29248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Extend to include daytime collocations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 smtClean="0"/>
              <a:t>Extend to include daytime collocations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322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lh3.googleusercontent.com/QAjQMdi-Kuqfw0lEep38U-8rhJBdliiaK0shz-y0LqYJWrvfW192fx3OtzSKnQZ6fN937ghnVj-voLm-5ZDLtrFuI9LB8hIT3aDj6G8HBEKfDDzQeVSIG5aSLtY2-0ihQS4oW3L3TBt5pYJj1XeJA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71" y="626200"/>
            <a:ext cx="11089877" cy="558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FF00"/>
                </a:solidFill>
              </a:rPr>
              <a:t>Include daytime collocations </a:t>
            </a:r>
            <a:endParaRPr lang="en-IE" dirty="0">
              <a:solidFill>
                <a:srgbClr val="FFFF00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4871" y="6207984"/>
            <a:ext cx="11627339" cy="650015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800" dirty="0" smtClean="0">
                <a:sym typeface="Wingdings" panose="05000000000000000000" pitchFamily="2" charset="2"/>
              </a:rPr>
              <a:t> </a:t>
            </a:r>
            <a:r>
              <a:rPr lang="en-IE" sz="1800" dirty="0" smtClean="0">
                <a:sym typeface="Wingdings" panose="05000000000000000000" pitchFamily="2" charset="2"/>
              </a:rPr>
              <a:t>Introduces Hot Land Collocations with </a:t>
            </a:r>
            <a:r>
              <a:rPr lang="en-GB" sz="1800" dirty="0" smtClean="0">
                <a:sym typeface="Wingdings" panose="05000000000000000000" pitchFamily="2" charset="2"/>
              </a:rPr>
              <a:t>Excess Bias</a:t>
            </a:r>
            <a:br>
              <a:rPr lang="en-GB" sz="1800" dirty="0" smtClean="0">
                <a:sym typeface="Wingdings" panose="05000000000000000000" pitchFamily="2" charset="2"/>
              </a:rPr>
            </a:br>
            <a:r>
              <a:rPr lang="en-GB" sz="1800" dirty="0" smtClean="0">
                <a:sym typeface="Wingdings" panose="05000000000000000000" pitchFamily="2" charset="2"/>
              </a:rPr>
              <a:t> Quadratic Function no longer provides good fit – needs further study</a:t>
            </a:r>
            <a:endParaRPr lang="en-GB" sz="1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41840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Way Forward + </a:t>
            </a:r>
            <a:r>
              <a:rPr lang="de-DE" smtClean="0"/>
              <a:t>Discussion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Ideas for further development:</a:t>
            </a:r>
          </a:p>
          <a:p>
            <a:pPr lvl="1"/>
            <a:r>
              <a:rPr lang="en-IE" dirty="0" smtClean="0">
                <a:solidFill>
                  <a:schemeClr val="bg1"/>
                </a:solidFill>
              </a:rPr>
              <a:t>Parallax mask – reject high VZA + low BT combinations</a:t>
            </a:r>
          </a:p>
          <a:p>
            <a:pPr lvl="1"/>
            <a:r>
              <a:rPr lang="en-IE" dirty="0" smtClean="0">
                <a:solidFill>
                  <a:schemeClr val="bg1"/>
                </a:solidFill>
              </a:rPr>
              <a:t>Filter daytime data better</a:t>
            </a:r>
          </a:p>
          <a:p>
            <a:pPr lvl="1"/>
            <a:r>
              <a:rPr lang="en-IE" dirty="0" smtClean="0">
                <a:solidFill>
                  <a:schemeClr val="bg1"/>
                </a:solidFill>
              </a:rPr>
              <a:t>Define Standard Scene </a:t>
            </a:r>
            <a:r>
              <a:rPr lang="en-IE" dirty="0" err="1" smtClean="0">
                <a:solidFill>
                  <a:schemeClr val="bg1"/>
                </a:solidFill>
              </a:rPr>
              <a:t>Tbs</a:t>
            </a:r>
            <a:r>
              <a:rPr lang="en-IE" dirty="0" smtClean="0">
                <a:solidFill>
                  <a:schemeClr val="bg1"/>
                </a:solidFill>
              </a:rPr>
              <a:t>: 205K, </a:t>
            </a:r>
            <a:r>
              <a:rPr lang="en-IE" dirty="0" err="1" smtClean="0">
                <a:solidFill>
                  <a:schemeClr val="bg1"/>
                </a:solidFill>
              </a:rPr>
              <a:t>Tb_std</a:t>
            </a:r>
            <a:r>
              <a:rPr lang="en-IE" dirty="0" smtClean="0">
                <a:solidFill>
                  <a:schemeClr val="bg1"/>
                </a:solidFill>
              </a:rPr>
              <a:t>, 305K?</a:t>
            </a:r>
          </a:p>
          <a:p>
            <a:pPr lvl="1"/>
            <a:r>
              <a:rPr lang="en-IE" dirty="0" smtClean="0">
                <a:solidFill>
                  <a:schemeClr val="bg1"/>
                </a:solidFill>
              </a:rPr>
              <a:t>Check sensitivity of bias to collocation thresholds </a:t>
            </a:r>
          </a:p>
          <a:p>
            <a:pPr lvl="2"/>
            <a:r>
              <a:rPr lang="en-IE" dirty="0" smtClean="0">
                <a:solidFill>
                  <a:schemeClr val="bg1"/>
                </a:solidFill>
              </a:rPr>
              <a:t>Plot bias v </a:t>
            </a:r>
            <a:r>
              <a:rPr lang="en-IE" dirty="0" err="1" smtClean="0">
                <a:solidFill>
                  <a:schemeClr val="bg1"/>
                </a:solidFill>
              </a:rPr>
              <a:t>dVZA</a:t>
            </a:r>
            <a:r>
              <a:rPr lang="en-IE" dirty="0" smtClean="0">
                <a:solidFill>
                  <a:schemeClr val="bg1"/>
                </a:solidFill>
              </a:rPr>
              <a:t>, RAS, </a:t>
            </a:r>
            <a:r>
              <a:rPr lang="en-IE" dirty="0" err="1" smtClean="0">
                <a:solidFill>
                  <a:schemeClr val="bg1"/>
                </a:solidFill>
              </a:rPr>
              <a:t>dt</a:t>
            </a:r>
            <a:r>
              <a:rPr lang="en-IE" dirty="0" smtClean="0">
                <a:solidFill>
                  <a:schemeClr val="bg1"/>
                </a:solidFill>
              </a:rPr>
              <a:t>, time, …</a:t>
            </a:r>
          </a:p>
          <a:p>
            <a:pPr lvl="2"/>
            <a:r>
              <a:rPr lang="en-IE" dirty="0" smtClean="0">
                <a:solidFill>
                  <a:schemeClr val="bg1"/>
                </a:solidFill>
              </a:rPr>
              <a:t>Check VZA dependence during daytime</a:t>
            </a:r>
          </a:p>
          <a:p>
            <a:pPr lvl="1"/>
            <a:r>
              <a:rPr lang="en-IE" sz="2900" dirty="0">
                <a:solidFill>
                  <a:schemeClr val="bg1"/>
                </a:solidFill>
              </a:rPr>
              <a:t>Check collocations bias Gaussian</a:t>
            </a:r>
          </a:p>
          <a:p>
            <a:pPr lvl="1"/>
            <a:r>
              <a:rPr lang="en-GB" dirty="0" smtClean="0"/>
              <a:t>Analysis </a:t>
            </a:r>
            <a:r>
              <a:rPr lang="en-GB" dirty="0"/>
              <a:t>of time </a:t>
            </a:r>
            <a:r>
              <a:rPr lang="en-GB" dirty="0" smtClean="0"/>
              <a:t>series to define smoothing period for RAC/NRTC</a:t>
            </a:r>
          </a:p>
          <a:p>
            <a:pPr lvl="2"/>
            <a:r>
              <a:rPr lang="en-GB" dirty="0" smtClean="0"/>
              <a:t>Standard </a:t>
            </a:r>
            <a:r>
              <a:rPr lang="en-GB" dirty="0"/>
              <a:t>error or variable moving window </a:t>
            </a:r>
            <a:endParaRPr lang="en-IE" dirty="0" smtClean="0">
              <a:solidFill>
                <a:srgbClr val="FF0000"/>
              </a:solidFill>
            </a:endParaRPr>
          </a:p>
          <a:p>
            <a:r>
              <a:rPr lang="en-IE" dirty="0" smtClean="0">
                <a:solidFill>
                  <a:schemeClr val="accent4"/>
                </a:solidFill>
              </a:rPr>
              <a:t>Way-forward</a:t>
            </a:r>
          </a:p>
          <a:p>
            <a:pPr lvl="1"/>
            <a:r>
              <a:rPr lang="en-IE" dirty="0" smtClean="0">
                <a:solidFill>
                  <a:schemeClr val="accent4"/>
                </a:solidFill>
              </a:rPr>
              <a:t>Do we wait to solve hot land issues?</a:t>
            </a:r>
          </a:p>
          <a:p>
            <a:pPr lvl="1"/>
            <a:r>
              <a:rPr lang="en-IE" dirty="0" smtClean="0">
                <a:solidFill>
                  <a:schemeClr val="accent4"/>
                </a:solidFill>
              </a:rPr>
              <a:t>Implement for other GEO imagers? </a:t>
            </a:r>
          </a:p>
          <a:p>
            <a:pPr lvl="2"/>
            <a:r>
              <a:rPr lang="en-IE" dirty="0" smtClean="0">
                <a:solidFill>
                  <a:schemeClr val="accent4"/>
                </a:solidFill>
              </a:rPr>
              <a:t>Other LEO imagers?</a:t>
            </a:r>
          </a:p>
          <a:p>
            <a:pPr lvl="2"/>
            <a:r>
              <a:rPr lang="en-IE" dirty="0" smtClean="0">
                <a:solidFill>
                  <a:schemeClr val="accent4"/>
                </a:solidFill>
              </a:rPr>
              <a:t>Other reference instruments?</a:t>
            </a:r>
          </a:p>
          <a:p>
            <a:pPr lvl="1"/>
            <a:r>
              <a:rPr lang="en-IE" dirty="0" smtClean="0">
                <a:solidFill>
                  <a:schemeClr val="accent4"/>
                </a:solidFill>
              </a:rPr>
              <a:t>Application to VIS/NIR Channels?</a:t>
            </a:r>
          </a:p>
          <a:p>
            <a:pPr lvl="2"/>
            <a:r>
              <a:rPr lang="en-IE" dirty="0" smtClean="0">
                <a:solidFill>
                  <a:schemeClr val="accent4"/>
                </a:solidFill>
              </a:rPr>
              <a:t>Investigate Ray-matching?</a:t>
            </a:r>
          </a:p>
          <a:p>
            <a:pPr lvl="1"/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66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Definition of additional Standard Scene Radiances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4" y="805343"/>
            <a:ext cx="7379872" cy="5824057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Current </a:t>
            </a:r>
            <a:r>
              <a:rPr lang="en-IE" dirty="0"/>
              <a:t>Standard Scene </a:t>
            </a:r>
            <a:r>
              <a:rPr lang="en-IE" dirty="0" smtClean="0"/>
              <a:t>Radiances – used by EUM, JMA, </a:t>
            </a:r>
            <a:endParaRPr lang="en-IE" dirty="0"/>
          </a:p>
          <a:p>
            <a:pPr lvl="1"/>
            <a:r>
              <a:rPr lang="en-IE" dirty="0"/>
              <a:t>1976 US Standard Atmosphere in clear sky over calm sea at nadir</a:t>
            </a:r>
          </a:p>
          <a:p>
            <a:pPr lvl="1"/>
            <a:r>
              <a:rPr lang="en-IE" dirty="0"/>
              <a:t>Calculated by RTTOV</a:t>
            </a:r>
          </a:p>
          <a:p>
            <a:pPr lvl="1"/>
            <a:r>
              <a:rPr lang="en-IE" i="1" dirty="0" smtClean="0"/>
              <a:t>On </a:t>
            </a:r>
            <a:r>
              <a:rPr lang="en-IE" i="1" dirty="0"/>
              <a:t>the dry side for GEO WV channels</a:t>
            </a:r>
          </a:p>
          <a:p>
            <a:r>
              <a:rPr lang="en-IE" dirty="0"/>
              <a:t>Cold - 220K </a:t>
            </a:r>
            <a:r>
              <a:rPr lang="en-IE" dirty="0" smtClean="0"/>
              <a:t>adopted – used by JMA, NOAA</a:t>
            </a:r>
            <a:endParaRPr lang="en-IE" dirty="0"/>
          </a:p>
          <a:p>
            <a:pPr lvl="1"/>
            <a:r>
              <a:rPr lang="en-IE" dirty="0"/>
              <a:t>~Cold Cloud Tops</a:t>
            </a:r>
          </a:p>
          <a:p>
            <a:pPr lvl="1"/>
            <a:r>
              <a:rPr lang="en-IE" dirty="0" smtClean="0"/>
              <a:t>Same </a:t>
            </a:r>
            <a:r>
              <a:rPr lang="en-IE" dirty="0"/>
              <a:t>for all </a:t>
            </a:r>
            <a:r>
              <a:rPr lang="en-IE" dirty="0" smtClean="0"/>
              <a:t>channels</a:t>
            </a:r>
          </a:p>
          <a:p>
            <a:pPr lvl="1"/>
            <a:r>
              <a:rPr lang="en-IE" i="1" dirty="0"/>
              <a:t>Would 205K be better (DCC threshold)? </a:t>
            </a:r>
            <a:endParaRPr lang="en-IE" dirty="0" smtClean="0"/>
          </a:p>
          <a:p>
            <a:r>
              <a:rPr lang="en-IE" dirty="0" smtClean="0"/>
              <a:t>Hot </a:t>
            </a:r>
            <a:r>
              <a:rPr lang="en-IE" dirty="0"/>
              <a:t>– 305K proposed</a:t>
            </a:r>
          </a:p>
          <a:p>
            <a:pPr lvl="1"/>
            <a:r>
              <a:rPr lang="en-IE" dirty="0"/>
              <a:t>To optimise performance over hot land</a:t>
            </a:r>
          </a:p>
          <a:p>
            <a:pPr lvl="1"/>
            <a:r>
              <a:rPr lang="en-IE" dirty="0"/>
              <a:t>Only for window </a:t>
            </a:r>
            <a:r>
              <a:rPr lang="en-IE" dirty="0" smtClean="0"/>
              <a:t>channels</a:t>
            </a:r>
          </a:p>
          <a:p>
            <a:r>
              <a:rPr lang="en-IE" dirty="0" smtClean="0"/>
              <a:t>Other?</a:t>
            </a:r>
          </a:p>
          <a:p>
            <a:pPr lvl="1"/>
            <a:endParaRPr lang="en-IE" dirty="0"/>
          </a:p>
          <a:p>
            <a:pPr marL="0" indent="0">
              <a:buNone/>
            </a:pPr>
            <a:r>
              <a:rPr lang="en-GB" dirty="0" smtClean="0"/>
              <a:t>Considerations for alternative approaches:</a:t>
            </a:r>
          </a:p>
          <a:p>
            <a:r>
              <a:rPr lang="en-GB" dirty="0" smtClean="0"/>
              <a:t>Standard Scene radiances should </a:t>
            </a:r>
            <a:r>
              <a:rPr lang="en-GB" dirty="0"/>
              <a:t>be channel dependent </a:t>
            </a:r>
            <a:endParaRPr lang="en-GB" dirty="0" smtClean="0"/>
          </a:p>
          <a:p>
            <a:pPr lvl="1"/>
            <a:r>
              <a:rPr lang="en-GB" dirty="0" smtClean="0"/>
              <a:t>and </a:t>
            </a:r>
            <a:r>
              <a:rPr lang="en-GB" dirty="0"/>
              <a:t>maybe also geographically dependent </a:t>
            </a:r>
            <a:endParaRPr lang="en-GB" dirty="0" smtClean="0"/>
          </a:p>
          <a:p>
            <a:pPr lvl="1"/>
            <a:r>
              <a:rPr lang="en-GB" dirty="0" smtClean="0"/>
              <a:t>but </a:t>
            </a:r>
            <a:r>
              <a:rPr lang="en-GB" dirty="0"/>
              <a:t>ideally should be comparable for all GSICS products for a given instrument </a:t>
            </a:r>
            <a:r>
              <a:rPr lang="en-GB" dirty="0" smtClean="0"/>
              <a:t>class</a:t>
            </a:r>
          </a:p>
          <a:p>
            <a:r>
              <a:rPr lang="en-GB" dirty="0" smtClean="0"/>
              <a:t>Could </a:t>
            </a:r>
            <a:r>
              <a:rPr lang="en-GB" dirty="0"/>
              <a:t>be defined based on percentile of observation </a:t>
            </a:r>
            <a:r>
              <a:rPr lang="en-GB" dirty="0" smtClean="0"/>
              <a:t>space</a:t>
            </a:r>
          </a:p>
          <a:p>
            <a:pPr lvl="1"/>
            <a:r>
              <a:rPr lang="en-GB" dirty="0"/>
              <a:t>but ideally should be comparable for all GSICS products for a given instrument </a:t>
            </a:r>
            <a:r>
              <a:rPr lang="en-GB" dirty="0" smtClean="0"/>
              <a:t>class</a:t>
            </a:r>
          </a:p>
          <a:p>
            <a:r>
              <a:rPr lang="en-GB" dirty="0" smtClean="0"/>
              <a:t>Can also be used as metric </a:t>
            </a:r>
            <a:r>
              <a:rPr lang="en-GB" dirty="0"/>
              <a:t>for tuning algorithm trade-offs</a:t>
            </a:r>
          </a:p>
          <a:p>
            <a:pPr lvl="1"/>
            <a:r>
              <a:rPr lang="en-GB" dirty="0" smtClean="0"/>
              <a:t>Uncertainty </a:t>
            </a:r>
            <a:r>
              <a:rPr lang="en-GB" dirty="0"/>
              <a:t>on bias at </a:t>
            </a:r>
            <a:r>
              <a:rPr lang="en-GB" dirty="0" smtClean="0"/>
              <a:t>range </a:t>
            </a:r>
            <a:r>
              <a:rPr lang="en-GB" dirty="0"/>
              <a:t>of </a:t>
            </a:r>
            <a:r>
              <a:rPr lang="en-GB" dirty="0" smtClean="0"/>
              <a:t>radiances</a:t>
            </a:r>
            <a:endParaRPr lang="en-GB" dirty="0"/>
          </a:p>
          <a:p>
            <a:pPr lvl="1"/>
            <a:r>
              <a:rPr lang="en-IE" dirty="0" smtClean="0"/>
              <a:t>Expressed in Brightness Temperatures (channel independent)</a:t>
            </a:r>
            <a:endParaRPr lang="en-GB" dirty="0"/>
          </a:p>
          <a:p>
            <a:endParaRPr lang="en-GB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6694058" y="1896224"/>
            <a:ext cx="5058918" cy="198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IE" b="0" kern="0" dirty="0" smtClean="0">
                <a:solidFill>
                  <a:srgbClr val="FF0000"/>
                </a:solidFill>
              </a:rPr>
              <a:t>Currently:</a:t>
            </a:r>
          </a:p>
          <a:p>
            <a:pPr lvl="1"/>
            <a:r>
              <a:rPr lang="en-IE" b="0" kern="0" dirty="0" smtClean="0">
                <a:solidFill>
                  <a:srgbClr val="FF0000"/>
                </a:solidFill>
                <a:hlinkClick r:id="rId2"/>
              </a:rPr>
              <a:t>EUMETSAT</a:t>
            </a:r>
            <a:r>
              <a:rPr lang="en-GB" b="0" kern="0" dirty="0">
                <a:solidFill>
                  <a:srgbClr val="FF0000"/>
                </a:solidFill>
              </a:rPr>
              <a:t>use </a:t>
            </a:r>
            <a:r>
              <a:rPr lang="en-GB" b="0" kern="0" dirty="0" err="1" smtClean="0">
                <a:solidFill>
                  <a:srgbClr val="FF0000"/>
                </a:solidFill>
              </a:rPr>
              <a:t>Tstd</a:t>
            </a:r>
            <a:endParaRPr lang="en-IE" b="0" kern="0" dirty="0" smtClean="0">
              <a:solidFill>
                <a:srgbClr val="FF0000"/>
              </a:solidFill>
              <a:hlinkClick r:id="rId2"/>
            </a:endParaRPr>
          </a:p>
          <a:p>
            <a:pPr lvl="1"/>
            <a:r>
              <a:rPr lang="en-IE" b="0" kern="0" dirty="0" smtClean="0">
                <a:solidFill>
                  <a:srgbClr val="FF0000"/>
                </a:solidFill>
                <a:hlinkClick r:id="rId2"/>
              </a:rPr>
              <a:t>JMA</a:t>
            </a:r>
            <a:r>
              <a:rPr lang="en-IE" b="0" kern="0" dirty="0" smtClean="0">
                <a:solidFill>
                  <a:srgbClr val="FF0000"/>
                </a:solidFill>
              </a:rPr>
              <a:t> use </a:t>
            </a:r>
            <a:r>
              <a:rPr lang="en-IE" b="0" kern="0" dirty="0" err="1" smtClean="0">
                <a:solidFill>
                  <a:srgbClr val="FF0000"/>
                </a:solidFill>
              </a:rPr>
              <a:t>Tstd</a:t>
            </a:r>
            <a:r>
              <a:rPr lang="en-IE" b="0" kern="0" dirty="0" smtClean="0">
                <a:solidFill>
                  <a:srgbClr val="FF0000"/>
                </a:solidFill>
              </a:rPr>
              <a:t>  </a:t>
            </a:r>
            <a:r>
              <a:rPr lang="en-GB" b="0" kern="0" dirty="0" smtClean="0">
                <a:solidFill>
                  <a:srgbClr val="FF0000"/>
                </a:solidFill>
              </a:rPr>
              <a:t>+ </a:t>
            </a:r>
            <a:r>
              <a:rPr lang="en-IE" b="0" kern="0" dirty="0" smtClean="0">
                <a:solidFill>
                  <a:srgbClr val="FF0000"/>
                </a:solidFill>
              </a:rPr>
              <a:t>220K, 250K, 290K – for all IR channels</a:t>
            </a:r>
          </a:p>
          <a:p>
            <a:pPr lvl="1"/>
            <a:r>
              <a:rPr lang="en-GB" b="0" kern="0" dirty="0" smtClean="0">
                <a:solidFill>
                  <a:srgbClr val="FF0000"/>
                </a:solidFill>
                <a:hlinkClick r:id="rId3"/>
              </a:rPr>
              <a:t>KMA</a:t>
            </a:r>
            <a:r>
              <a:rPr lang="en-GB" b="0" kern="0" dirty="0" smtClean="0">
                <a:solidFill>
                  <a:srgbClr val="FF0000"/>
                </a:solidFill>
              </a:rPr>
              <a:t> use ?</a:t>
            </a:r>
          </a:p>
          <a:p>
            <a:pPr lvl="1"/>
            <a:r>
              <a:rPr lang="en-GB" b="0" kern="0" dirty="0" smtClean="0">
                <a:solidFill>
                  <a:srgbClr val="FF0000"/>
                </a:solidFill>
                <a:hlinkClick r:id="rId4"/>
              </a:rPr>
              <a:t>ISRO</a:t>
            </a:r>
            <a:r>
              <a:rPr lang="en-GB" b="0" kern="0" dirty="0" smtClean="0">
                <a:solidFill>
                  <a:srgbClr val="FF0000"/>
                </a:solidFill>
              </a:rPr>
              <a:t> use ?</a:t>
            </a:r>
          </a:p>
          <a:p>
            <a:pPr lvl="1"/>
            <a:r>
              <a:rPr lang="en-GB" b="0" kern="0" dirty="0" smtClean="0">
                <a:solidFill>
                  <a:srgbClr val="FF0000"/>
                </a:solidFill>
                <a:hlinkClick r:id="rId5"/>
              </a:rPr>
              <a:t>CMA</a:t>
            </a:r>
            <a:r>
              <a:rPr lang="en-GB" b="0" kern="0" dirty="0" smtClean="0">
                <a:solidFill>
                  <a:srgbClr val="FF0000"/>
                </a:solidFill>
              </a:rPr>
              <a:t> use </a:t>
            </a:r>
            <a:r>
              <a:rPr lang="en-GB" b="0" kern="0" dirty="0" err="1" smtClean="0">
                <a:solidFill>
                  <a:srgbClr val="FF0000"/>
                </a:solidFill>
              </a:rPr>
              <a:t>Tstd</a:t>
            </a:r>
            <a:endParaRPr lang="en-GB" b="0" kern="0" dirty="0" smtClean="0">
              <a:solidFill>
                <a:srgbClr val="FF0000"/>
              </a:solidFill>
            </a:endParaRPr>
          </a:p>
          <a:p>
            <a:pPr lvl="1"/>
            <a:r>
              <a:rPr lang="en-GB" b="0" kern="0" dirty="0" smtClean="0">
                <a:solidFill>
                  <a:srgbClr val="FF0000"/>
                </a:solidFill>
                <a:hlinkClick r:id="rId6"/>
              </a:rPr>
              <a:t>NOAA</a:t>
            </a:r>
            <a:r>
              <a:rPr lang="en-GB" b="0" kern="0" dirty="0" smtClean="0">
                <a:solidFill>
                  <a:srgbClr val="FF0000"/>
                </a:solidFill>
              </a:rPr>
              <a:t> use 220K, 250K, 290K</a:t>
            </a:r>
            <a:endParaRPr lang="en-IE" b="0" kern="0" dirty="0" smtClean="0">
              <a:solidFill>
                <a:srgbClr val="FF0000"/>
              </a:solidFill>
            </a:endParaRPr>
          </a:p>
          <a:p>
            <a:pPr marL="562722" lvl="1" indent="0">
              <a:buNone/>
            </a:pPr>
            <a:endParaRPr lang="en-GB" b="0" kern="0" dirty="0" smtClean="0">
              <a:solidFill>
                <a:srgbClr val="FF0000"/>
              </a:solidFill>
            </a:endParaRPr>
          </a:p>
          <a:p>
            <a:endParaRPr lang="en-GB" b="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08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257" y="2055289"/>
            <a:ext cx="4687743" cy="26043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8053754" y="3217338"/>
            <a:ext cx="3235569" cy="195263"/>
          </a:xfrm>
          <a:prstGeom prst="rect">
            <a:avLst/>
          </a:prstGeom>
          <a:solidFill>
            <a:srgbClr val="FFFF00">
              <a:alpha val="15000"/>
            </a:srgbClr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Multiple reference instruments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4" y="1139429"/>
            <a:ext cx="7589852" cy="5489971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Apply same inter-calibration algorithm with different references</a:t>
            </a:r>
          </a:p>
          <a:p>
            <a:r>
              <a:rPr lang="en-GB" dirty="0" smtClean="0"/>
              <a:t>Calculate delta (double-differences)</a:t>
            </a:r>
          </a:p>
          <a:p>
            <a:pPr lvl="1"/>
            <a:r>
              <a:rPr lang="en-GB" dirty="0" smtClean="0"/>
              <a:t>(</a:t>
            </a:r>
            <a:r>
              <a:rPr lang="en-GB" dirty="0"/>
              <a:t>used in Prime GSICS Correction concept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Check diurnal variations </a:t>
            </a:r>
            <a:r>
              <a:rPr lang="en-GB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– following </a:t>
            </a:r>
            <a:r>
              <a:rPr lang="en-GB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Fangfang’s</a:t>
            </a:r>
            <a:r>
              <a:rPr lang="en-GB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approach</a:t>
            </a:r>
          </a:p>
          <a:p>
            <a:r>
              <a:rPr lang="en-GB" dirty="0" smtClean="0"/>
              <a:t>If </a:t>
            </a:r>
            <a:r>
              <a:rPr lang="en-GB" dirty="0"/>
              <a:t>delta is </a:t>
            </a:r>
            <a:r>
              <a:rPr lang="en-GB" dirty="0" smtClean="0"/>
              <a:t>less than some threshold:</a:t>
            </a:r>
          </a:p>
          <a:p>
            <a:pPr lvl="1"/>
            <a:r>
              <a:rPr lang="en-GB" dirty="0" smtClean="0"/>
              <a:t>E.g. ±0.1K</a:t>
            </a:r>
          </a:p>
          <a:p>
            <a:pPr lvl="1"/>
            <a:r>
              <a:rPr lang="en-GB" dirty="0" smtClean="0"/>
              <a:t>(based on uncertainty of references’ relative calibration)</a:t>
            </a:r>
          </a:p>
          <a:p>
            <a:pPr lvl="1"/>
            <a:r>
              <a:rPr lang="en-GB" dirty="0" smtClean="0"/>
              <a:t>Combine results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Sometimes</a:t>
            </a:r>
            <a:r>
              <a:rPr lang="en-GB" dirty="0"/>
              <a:t>, diurnal cycle and instrument calibration differences are </a:t>
            </a:r>
            <a:r>
              <a:rPr lang="en-GB" dirty="0" smtClean="0"/>
              <a:t>mixed</a:t>
            </a:r>
          </a:p>
          <a:p>
            <a:endParaRPr lang="en-GB" dirty="0"/>
          </a:p>
          <a:p>
            <a:r>
              <a:rPr lang="en-GB" dirty="0" smtClean="0"/>
              <a:t>Side-issue:</a:t>
            </a:r>
          </a:p>
          <a:p>
            <a:pPr lvl="1"/>
            <a:r>
              <a:rPr lang="en-GB" dirty="0"/>
              <a:t>Use of </a:t>
            </a:r>
            <a:r>
              <a:rPr lang="en-GB" dirty="0" err="1"/>
              <a:t>CrIS</a:t>
            </a:r>
            <a:r>
              <a:rPr lang="en-GB" dirty="0"/>
              <a:t> as reference </a:t>
            </a:r>
            <a:endParaRPr lang="en-GB" dirty="0" smtClean="0"/>
          </a:p>
          <a:p>
            <a:pPr lvl="1"/>
            <a:r>
              <a:rPr lang="en-GB" dirty="0" smtClean="0"/>
              <a:t>(</a:t>
            </a:r>
            <a:r>
              <a:rPr lang="en-GB" dirty="0"/>
              <a:t>gap-filling to account for truncated BUFR data)</a:t>
            </a:r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734906" y="860743"/>
            <a:ext cx="44570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IASI-A, </a:t>
            </a:r>
            <a:r>
              <a:rPr lang="en-US" altLang="ko-KR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IASI-B, </a:t>
            </a:r>
            <a:r>
              <a:rPr lang="en-US" altLang="ko-KR" sz="1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AIRS, NOAA20-CrIS</a:t>
            </a:r>
            <a:r>
              <a:rPr lang="en-US" altLang="ko-KR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SNPP-</a:t>
            </a:r>
            <a:r>
              <a:rPr lang="en-US" altLang="ko-KR" sz="14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</a:t>
            </a:r>
            <a:r>
              <a:rPr lang="en-US" altLang="ko-KR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(gap-filling</a:t>
            </a:r>
            <a:r>
              <a:rPr lang="en-US" altLang="ko-KR" sz="1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Jul. 2019.~Jan. 2020.</a:t>
            </a:r>
          </a:p>
          <a:p>
            <a:pPr latinLnBrk="0"/>
            <a:r>
              <a:rPr lang="en-US" altLang="ko-KR" sz="1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Latitude &gt; -10</a:t>
            </a:r>
            <a:r>
              <a:rPr lang="en-US" altLang="ko-KR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 (To avoid Australian Desert region)</a:t>
            </a:r>
          </a:p>
          <a:p>
            <a:endParaRPr lang="en-GB" sz="1400" b="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GB" sz="1400" b="0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Minju</a:t>
            </a:r>
            <a:r>
              <a:rPr lang="en-GB" sz="1400" b="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400" b="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Gu (KMA) - </a:t>
            </a:r>
            <a:r>
              <a:rPr lang="en-GB" sz="1400" b="0" u="sng" dirty="0">
                <a:solidFill>
                  <a:schemeClr val="bg1">
                    <a:lumMod val="50000"/>
                    <a:lumOff val="50000"/>
                  </a:schemeClr>
                </a:solidFill>
                <a:hlinkClick r:id="rId3"/>
              </a:rPr>
              <a:t>KMA GEO-LEO IR product status</a:t>
            </a:r>
            <a:r>
              <a:rPr lang="en-GB" sz="1400" b="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br>
              <a:rPr lang="en-GB" sz="1400" b="0" dirty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en-GB" sz="1400" b="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 March 2020</a:t>
            </a:r>
            <a:endParaRPr lang="en-US" altLang="ko-KR" sz="2800" b="0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  <a:p>
            <a:pPr marL="171450" indent="-171450" latinLnBrk="0">
              <a:buFont typeface="Wingdings" panose="05000000000000000000" pitchFamily="2" charset="2"/>
              <a:buChar char="l"/>
            </a:pPr>
            <a:endParaRPr lang="en-US" altLang="ko-K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257" y="4253699"/>
            <a:ext cx="4687743" cy="26043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9335589" y="5205118"/>
            <a:ext cx="1280160" cy="668907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80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Hot Land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053" y="803105"/>
            <a:ext cx="6205413" cy="2458957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EUMETSAT analysis </a:t>
            </a:r>
          </a:p>
          <a:p>
            <a:pPr lvl="1"/>
            <a:r>
              <a:rPr lang="en-GB" dirty="0" smtClean="0"/>
              <a:t>GEO-GEO shows diurnal variations ~1K</a:t>
            </a:r>
          </a:p>
          <a:p>
            <a:pPr lvl="1"/>
            <a:r>
              <a:rPr lang="en-GB" dirty="0" smtClean="0"/>
              <a:t>Meteosat-11 -10 (0°- 9.5°E)</a:t>
            </a:r>
          </a:p>
          <a:p>
            <a:pPr lvl="1"/>
            <a:r>
              <a:rPr lang="en-GB" dirty="0" smtClean="0"/>
              <a:t>Low inclination</a:t>
            </a:r>
          </a:p>
          <a:p>
            <a:r>
              <a:rPr lang="en-GB" dirty="0" smtClean="0"/>
              <a:t>Azimuth </a:t>
            </a:r>
            <a:r>
              <a:rPr lang="en-GB" dirty="0"/>
              <a:t>Angle filtering </a:t>
            </a:r>
            <a:r>
              <a:rPr lang="en-GB" dirty="0" smtClean="0"/>
              <a:t>= Ray-matching</a:t>
            </a:r>
          </a:p>
          <a:p>
            <a:pPr lvl="1"/>
            <a:r>
              <a:rPr lang="en-GB" dirty="0" smtClean="0"/>
              <a:t>Fails to </a:t>
            </a:r>
            <a:r>
              <a:rPr lang="en-GB" dirty="0"/>
              <a:t>reject bias over hot land </a:t>
            </a:r>
            <a:r>
              <a:rPr lang="en-GB" dirty="0" smtClean="0"/>
              <a:t>pixels</a:t>
            </a:r>
          </a:p>
          <a:p>
            <a:r>
              <a:rPr lang="en-GB" dirty="0" smtClean="0"/>
              <a:t>Similar impact on 8.7µm as window channels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 Probably not an emissivity issue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69" y="640080"/>
            <a:ext cx="4557713" cy="594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9014790" y="1828800"/>
            <a:ext cx="337931" cy="4045226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6" name="그룹 3"/>
          <p:cNvGrpSpPr/>
          <p:nvPr/>
        </p:nvGrpSpPr>
        <p:grpSpPr>
          <a:xfrm>
            <a:off x="81669" y="3099039"/>
            <a:ext cx="3808800" cy="3758961"/>
            <a:chOff x="4636897" y="-665045"/>
            <a:chExt cx="3808800" cy="3758961"/>
          </a:xfrm>
        </p:grpSpPr>
        <p:pic>
          <p:nvPicPr>
            <p:cNvPr id="7" name="그림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6897" y="1189516"/>
              <a:ext cx="3808800" cy="1904400"/>
            </a:xfrm>
            <a:prstGeom prst="rect">
              <a:avLst/>
            </a:prstGeom>
          </p:spPr>
        </p:pic>
        <p:pic>
          <p:nvPicPr>
            <p:cNvPr id="8" name="그림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6897" y="-665045"/>
              <a:ext cx="3808800" cy="19044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 rot="10800000" flipV="1">
            <a:off x="3890469" y="3262064"/>
            <a:ext cx="38106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b="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Diurnal </a:t>
            </a:r>
            <a:r>
              <a:rPr lang="en-US" altLang="ko-KR" sz="1600" b="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variation of AMI-AHI Tb[K]</a:t>
            </a:r>
          </a:p>
          <a:p>
            <a:pPr lvl="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400" b="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  - Red, Blue, Green and Gray lines represent AMI Tb, AHI Tb, Bias(AMI-AHI Tb) and solar zenith angle, </a:t>
            </a:r>
            <a:r>
              <a:rPr lang="en-US" altLang="ko-KR" sz="1400" b="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respectively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GB" sz="1400" b="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Minju</a:t>
            </a:r>
            <a:r>
              <a:rPr lang="en-GB" sz="1400" b="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400" b="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Gu </a:t>
            </a:r>
            <a:r>
              <a:rPr lang="en-GB" sz="1400" b="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 </a:t>
            </a:r>
            <a:r>
              <a:rPr lang="en-GB" sz="1400" b="0" u="sng" dirty="0">
                <a:solidFill>
                  <a:schemeClr val="bg1">
                    <a:lumMod val="50000"/>
                    <a:lumOff val="50000"/>
                  </a:schemeClr>
                </a:solidFill>
                <a:hlinkClick r:id="rId5"/>
              </a:rPr>
              <a:t>KMA GEO-LEO IR product status</a:t>
            </a:r>
            <a:r>
              <a:rPr lang="en-GB" sz="1400" b="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 </a:t>
            </a:r>
            <a:r>
              <a:rPr lang="en-GB" sz="1400" b="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/>
            </a:r>
            <a:br>
              <a:rPr lang="en-GB" sz="1400" b="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en-GB" sz="1400" b="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- March 2020</a:t>
            </a:r>
            <a:endParaRPr lang="en-US" altLang="ko-KR" sz="2800" b="0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  <a:p>
            <a:pPr lvl="0" fontAlgn="auto" latinLnBrk="1">
              <a:spcBef>
                <a:spcPts val="0"/>
              </a:spcBef>
              <a:spcAft>
                <a:spcPts val="0"/>
              </a:spcAft>
            </a:pPr>
            <a:endParaRPr lang="en-US" altLang="ko-KR" sz="1400" b="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19476" y="5003438"/>
            <a:ext cx="337931" cy="1854561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35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Reminder: </a:t>
            </a:r>
            <a:r>
              <a:rPr lang="en-GB" dirty="0" smtClean="0"/>
              <a:t>Implications for GSICS Plotting Tool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Changes to the GEO-LEO IR algorithm</a:t>
            </a:r>
          </a:p>
          <a:p>
            <a:r>
              <a:rPr lang="en-GB" dirty="0" smtClean="0"/>
              <a:t>Will not work with current GSICS Plotting Tool </a:t>
            </a:r>
          </a:p>
          <a:p>
            <a:r>
              <a:rPr lang="en-GB" dirty="0" smtClean="0"/>
              <a:t>Need to revise </a:t>
            </a:r>
          </a:p>
          <a:p>
            <a:r>
              <a:rPr lang="en-GB" dirty="0" smtClean="0"/>
              <a:t>See agenda items from Monday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7548644" y="2412656"/>
            <a:ext cx="4223748" cy="4374037"/>
            <a:chOff x="331474" y="969750"/>
            <a:chExt cx="5874748" cy="5259600"/>
          </a:xfrm>
        </p:grpSpPr>
        <p:pic>
          <p:nvPicPr>
            <p:cNvPr id="4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74" y="971550"/>
              <a:ext cx="5028661" cy="5257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9" r="88238" b="23642"/>
            <a:stretch/>
          </p:blipFill>
          <p:spPr>
            <a:xfrm>
              <a:off x="5967663" y="969750"/>
              <a:ext cx="48126" cy="40161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9" r="88238" b="23642"/>
            <a:stretch/>
          </p:blipFill>
          <p:spPr>
            <a:xfrm>
              <a:off x="6060707" y="969750"/>
              <a:ext cx="48126" cy="40161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9" r="88238" b="23642"/>
            <a:stretch/>
          </p:blipFill>
          <p:spPr>
            <a:xfrm>
              <a:off x="6158096" y="1011863"/>
              <a:ext cx="48126" cy="40161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9" r="88238" b="23642"/>
            <a:stretch/>
          </p:blipFill>
          <p:spPr>
            <a:xfrm>
              <a:off x="5867400" y="969750"/>
              <a:ext cx="48126" cy="40161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9" r="88238" b="23642"/>
            <a:stretch/>
          </p:blipFill>
          <p:spPr>
            <a:xfrm>
              <a:off x="5791200" y="1011863"/>
              <a:ext cx="48126" cy="40161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9" r="88238" b="23642"/>
            <a:stretch/>
          </p:blipFill>
          <p:spPr>
            <a:xfrm>
              <a:off x="5541410" y="1011863"/>
              <a:ext cx="48126" cy="40161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9" r="88238" b="23642"/>
            <a:stretch/>
          </p:blipFill>
          <p:spPr>
            <a:xfrm>
              <a:off x="5634454" y="1011863"/>
              <a:ext cx="48126" cy="401613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9" r="88238" b="23642"/>
            <a:stretch/>
          </p:blipFill>
          <p:spPr>
            <a:xfrm>
              <a:off x="5731843" y="1053976"/>
              <a:ext cx="48126" cy="401613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9" r="88238" b="23642"/>
            <a:stretch/>
          </p:blipFill>
          <p:spPr>
            <a:xfrm>
              <a:off x="5441147" y="1011863"/>
              <a:ext cx="48126" cy="401613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9" r="88238" b="23642"/>
            <a:stretch/>
          </p:blipFill>
          <p:spPr>
            <a:xfrm>
              <a:off x="5364947" y="1053976"/>
              <a:ext cx="48126" cy="4016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1341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Cooperative Further Development Work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053" y="640080"/>
            <a:ext cx="11627339" cy="6217919"/>
          </a:xfrm>
        </p:spPr>
        <p:txBody>
          <a:bodyPr>
            <a:normAutofit fontScale="70000" lnSpcReduction="20000"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GPRCs operating GEO imagers to implement proposed algorithm for GEO-LEO IR:</a:t>
            </a:r>
          </a:p>
          <a:p>
            <a:pPr lvl="1"/>
            <a:r>
              <a:rPr lang="en-IE" dirty="0" smtClean="0">
                <a:solidFill>
                  <a:schemeClr val="bg1"/>
                </a:solidFill>
              </a:rPr>
              <a:t>With any further improvements  agreed here (e.g. repeating based on BT)</a:t>
            </a:r>
          </a:p>
          <a:p>
            <a:pPr lvl="1"/>
            <a:r>
              <a:rPr lang="en-IE" dirty="0" smtClean="0">
                <a:solidFill>
                  <a:schemeClr val="bg1"/>
                </a:solidFill>
              </a:rPr>
              <a:t>CMA, </a:t>
            </a:r>
            <a:r>
              <a:rPr lang="en-IE" dirty="0">
                <a:solidFill>
                  <a:schemeClr val="bg1"/>
                </a:solidFill>
              </a:rPr>
              <a:t>EUMETSAT, </a:t>
            </a:r>
            <a:r>
              <a:rPr lang="en-IE" dirty="0" smtClean="0">
                <a:solidFill>
                  <a:schemeClr val="bg1"/>
                </a:solidFill>
              </a:rPr>
              <a:t>ISRO/IMD, JMA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smtClean="0">
                <a:solidFill>
                  <a:schemeClr val="bg1"/>
                </a:solidFill>
              </a:rPr>
              <a:t>KMA, NOAA?</a:t>
            </a:r>
          </a:p>
          <a:p>
            <a:pPr lvl="1"/>
            <a:r>
              <a:rPr lang="en-IE" dirty="0">
                <a:solidFill>
                  <a:schemeClr val="bg1"/>
                </a:solidFill>
              </a:rPr>
              <a:t>Check sensitivity of bias to collocation thresholds </a:t>
            </a:r>
            <a:r>
              <a:rPr lang="en-GB" dirty="0" smtClean="0">
                <a:solidFill>
                  <a:schemeClr val="bg1"/>
                </a:solidFill>
              </a:rPr>
              <a:t>(and that they are Gaussian)</a:t>
            </a:r>
            <a:endParaRPr lang="en-IE" dirty="0">
              <a:solidFill>
                <a:schemeClr val="bg1"/>
              </a:solidFill>
            </a:endParaRPr>
          </a:p>
          <a:p>
            <a:pPr lvl="2"/>
            <a:r>
              <a:rPr lang="en-IE" dirty="0">
                <a:solidFill>
                  <a:schemeClr val="bg1"/>
                </a:solidFill>
              </a:rPr>
              <a:t>Plot bias v </a:t>
            </a:r>
            <a:r>
              <a:rPr lang="en-IE" dirty="0" smtClean="0">
                <a:solidFill>
                  <a:schemeClr val="bg1"/>
                </a:solidFill>
              </a:rPr>
              <a:t>Relative Zenith Angle, </a:t>
            </a:r>
            <a:r>
              <a:rPr lang="en-IE" dirty="0">
                <a:solidFill>
                  <a:schemeClr val="bg1"/>
                </a:solidFill>
              </a:rPr>
              <a:t>Relative Azimuth Angle, </a:t>
            </a:r>
            <a:r>
              <a:rPr lang="en-IE" dirty="0" smtClean="0">
                <a:solidFill>
                  <a:schemeClr val="bg1"/>
                </a:solidFill>
              </a:rPr>
              <a:t>time of day, time difference, atmospheric parameters, …</a:t>
            </a:r>
            <a:endParaRPr lang="en-IE" dirty="0">
              <a:solidFill>
                <a:schemeClr val="bg1"/>
              </a:solidFill>
            </a:endParaRPr>
          </a:p>
          <a:p>
            <a:pPr lvl="1"/>
            <a:r>
              <a:rPr lang="en-GB" dirty="0" smtClean="0"/>
              <a:t>Analysis </a:t>
            </a:r>
            <a:r>
              <a:rPr lang="en-GB" dirty="0"/>
              <a:t>of time series to define smoothing period for </a:t>
            </a:r>
            <a:r>
              <a:rPr lang="en-GB" dirty="0" smtClean="0"/>
              <a:t>RAC/NRTC (instrument-specific)</a:t>
            </a:r>
            <a:endParaRPr lang="en-GB" dirty="0"/>
          </a:p>
          <a:p>
            <a:pPr lvl="2"/>
            <a:r>
              <a:rPr lang="en-GB" dirty="0"/>
              <a:t>Standard error or variable moving window </a:t>
            </a:r>
            <a:endParaRPr lang="en-GB" dirty="0" smtClean="0"/>
          </a:p>
          <a:p>
            <a:pPr lvl="2"/>
            <a:endParaRPr lang="en-GB" dirty="0" smtClean="0"/>
          </a:p>
          <a:p>
            <a:r>
              <a:rPr lang="en-IE" dirty="0" smtClean="0">
                <a:solidFill>
                  <a:schemeClr val="bg1"/>
                </a:solidFill>
              </a:rPr>
              <a:t>Volunteers to investigate further improvements:</a:t>
            </a:r>
          </a:p>
          <a:p>
            <a:pPr lvl="1"/>
            <a:r>
              <a:rPr lang="en-IE" dirty="0" smtClean="0">
                <a:solidFill>
                  <a:schemeClr val="bg1"/>
                </a:solidFill>
              </a:rPr>
              <a:t>Parallax mask – reject high VZA + low BT combinations</a:t>
            </a:r>
          </a:p>
          <a:p>
            <a:pPr lvl="1"/>
            <a:r>
              <a:rPr lang="en-IE" dirty="0" smtClean="0">
                <a:solidFill>
                  <a:schemeClr val="bg1"/>
                </a:solidFill>
              </a:rPr>
              <a:t>Using multiple GEO imagers per LEO overpass</a:t>
            </a:r>
          </a:p>
          <a:p>
            <a:pPr lvl="1"/>
            <a:r>
              <a:rPr lang="en-IE" dirty="0" smtClean="0">
                <a:solidFill>
                  <a:schemeClr val="bg1"/>
                </a:solidFill>
              </a:rPr>
              <a:t>Detect and Filter collocations affected by Hot Land issue</a:t>
            </a:r>
          </a:p>
          <a:p>
            <a:pPr lvl="1"/>
            <a:r>
              <a:rPr lang="en-IE" dirty="0" smtClean="0">
                <a:solidFill>
                  <a:schemeClr val="bg1"/>
                </a:solidFill>
              </a:rPr>
              <a:t>Multiple References/Diurnal Variations</a:t>
            </a:r>
          </a:p>
          <a:p>
            <a:pPr lvl="1"/>
            <a:r>
              <a:rPr lang="en-IE" dirty="0" smtClean="0">
                <a:solidFill>
                  <a:schemeClr val="bg1"/>
                </a:solidFill>
              </a:rPr>
              <a:t>Define Standard Scene </a:t>
            </a:r>
            <a:r>
              <a:rPr lang="en-IE" dirty="0" err="1" smtClean="0">
                <a:solidFill>
                  <a:schemeClr val="bg1"/>
                </a:solidFill>
              </a:rPr>
              <a:t>Tbs</a:t>
            </a:r>
            <a:r>
              <a:rPr lang="en-IE" dirty="0" smtClean="0">
                <a:solidFill>
                  <a:schemeClr val="bg1"/>
                </a:solidFill>
              </a:rPr>
              <a:t>: e.g. 205K, </a:t>
            </a:r>
            <a:r>
              <a:rPr lang="en-IE" dirty="0" err="1" smtClean="0">
                <a:solidFill>
                  <a:schemeClr val="bg1"/>
                </a:solidFill>
              </a:rPr>
              <a:t>Tb_std</a:t>
            </a:r>
            <a:r>
              <a:rPr lang="en-IE" dirty="0" smtClean="0">
                <a:solidFill>
                  <a:schemeClr val="bg1"/>
                </a:solidFill>
              </a:rPr>
              <a:t>, 305K?</a:t>
            </a:r>
          </a:p>
          <a:p>
            <a:pPr lvl="1"/>
            <a:r>
              <a:rPr lang="en-IE" dirty="0" smtClean="0">
                <a:solidFill>
                  <a:schemeClr val="bg1"/>
                </a:solidFill>
              </a:rPr>
              <a:t>Uncertainty Analysis!</a:t>
            </a:r>
          </a:p>
          <a:p>
            <a:pPr lvl="1"/>
            <a:r>
              <a:rPr lang="en-IE" dirty="0" smtClean="0">
                <a:solidFill>
                  <a:schemeClr val="bg1"/>
                </a:solidFill>
              </a:rPr>
              <a:t>Application of algorithm for Ray-matching of VIS/NIR channels?</a:t>
            </a:r>
          </a:p>
          <a:p>
            <a:pPr lvl="1"/>
            <a:endParaRPr lang="en-IE" dirty="0" smtClean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GPRCs operating multiple GEO imagers to implement proposed GEO-GEO algorithm</a:t>
            </a:r>
            <a:r>
              <a:rPr lang="en-IE" dirty="0" smtClean="0">
                <a:solidFill>
                  <a:schemeClr val="bg1"/>
                </a:solidFill>
              </a:rPr>
              <a:t>:</a:t>
            </a:r>
            <a:endParaRPr lang="en-IE" dirty="0">
              <a:solidFill>
                <a:schemeClr val="bg1"/>
              </a:solidFill>
            </a:endParaRPr>
          </a:p>
          <a:p>
            <a:pPr lvl="1"/>
            <a:r>
              <a:rPr lang="en-IE" dirty="0">
                <a:solidFill>
                  <a:schemeClr val="bg1"/>
                </a:solidFill>
              </a:rPr>
              <a:t>CMA, EUMETSAT, ISRO/IMD, JMA, KMA, NOAA? </a:t>
            </a:r>
            <a:endParaRPr lang="en-IE" dirty="0" smtClean="0">
              <a:solidFill>
                <a:schemeClr val="bg1"/>
              </a:solidFill>
            </a:endParaRPr>
          </a:p>
          <a:p>
            <a:pPr lvl="1"/>
            <a:r>
              <a:rPr lang="en-IE" dirty="0">
                <a:solidFill>
                  <a:schemeClr val="bg1"/>
                </a:solidFill>
              </a:rPr>
              <a:t>next agenda </a:t>
            </a:r>
            <a:r>
              <a:rPr lang="en-IE" dirty="0" smtClean="0">
                <a:solidFill>
                  <a:schemeClr val="bg1"/>
                </a:solidFill>
              </a:rPr>
              <a:t>item…</a:t>
            </a:r>
          </a:p>
          <a:p>
            <a:pPr lvl="1"/>
            <a:endParaRPr lang="en-I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07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Timeline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Agree baseline v2 algorithm for GEO-LEO IR </a:t>
            </a:r>
          </a:p>
          <a:p>
            <a:pPr lvl="1"/>
            <a:r>
              <a:rPr lang="en-GB" dirty="0" smtClean="0"/>
              <a:t>by 2023-09?</a:t>
            </a:r>
          </a:p>
          <a:p>
            <a:r>
              <a:rPr lang="en-GB" dirty="0" smtClean="0"/>
              <a:t>GPRCs to implement baseline algorithm for their GEOs </a:t>
            </a:r>
          </a:p>
          <a:p>
            <a:pPr lvl="1"/>
            <a:r>
              <a:rPr lang="en-GB" dirty="0" smtClean="0"/>
              <a:t>by 2023-12?</a:t>
            </a:r>
          </a:p>
          <a:p>
            <a:r>
              <a:rPr lang="en-GB" dirty="0" smtClean="0"/>
              <a:t>GPRCs to report performance of algorithm + sensitivity studies</a:t>
            </a:r>
          </a:p>
          <a:p>
            <a:pPr lvl="1"/>
            <a:r>
              <a:rPr lang="en-GB" dirty="0" smtClean="0"/>
              <a:t>By 2024-03?</a:t>
            </a:r>
          </a:p>
          <a:p>
            <a:endParaRPr lang="en-GB" dirty="0" smtClean="0"/>
          </a:p>
          <a:p>
            <a:r>
              <a:rPr lang="en-GB" dirty="0" smtClean="0"/>
              <a:t>Report on application to VIS/NIR channels</a:t>
            </a:r>
          </a:p>
          <a:p>
            <a:pPr lvl="1"/>
            <a:r>
              <a:rPr lang="en-GB" dirty="0" smtClean="0"/>
              <a:t>?</a:t>
            </a:r>
          </a:p>
          <a:p>
            <a:r>
              <a:rPr lang="en-GB" dirty="0" smtClean="0"/>
              <a:t>Report on application to LEO-LEO IR</a:t>
            </a:r>
          </a:p>
          <a:p>
            <a:pPr lvl="1"/>
            <a:r>
              <a:rPr lang="en-GB" dirty="0" smtClean="0"/>
              <a:t>?</a:t>
            </a:r>
          </a:p>
          <a:p>
            <a:r>
              <a:rPr lang="en-GB" dirty="0" smtClean="0"/>
              <a:t>Report on application to GEO-GEO – previous agenda item</a:t>
            </a:r>
          </a:p>
          <a:p>
            <a:pPr lvl="1"/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9187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Review: </a:t>
            </a:r>
            <a:r>
              <a:rPr lang="en-GB" dirty="0" smtClean="0"/>
              <a:t>Current GSICS GEO-LEO </a:t>
            </a:r>
            <a:r>
              <a:rPr lang="en-GB" dirty="0"/>
              <a:t>IR algorithm</a:t>
            </a:r>
          </a:p>
        </p:txBody>
      </p:sp>
      <p:pic>
        <p:nvPicPr>
          <p:cNvPr id="4" name="Picture 2" descr="http://tcweb.eumetsat.int/tcc1/proj/gsics/results/seviri/msg3/iasi/metopa/2014/11/msg3-iasi_20141104_2130_bias_ts_ir13.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706" y="3816196"/>
            <a:ext cx="3428732" cy="2571549"/>
          </a:xfrm>
          <a:prstGeom prst="rect">
            <a:avLst/>
          </a:prstGeom>
          <a:noFill/>
        </p:spPr>
      </p:pic>
      <p:pic>
        <p:nvPicPr>
          <p:cNvPr id="5" name="Picture 2" descr="H:\MY DOCUMENTS\plots\GEO-LEO-collocations_480px_V01_2012-02-02.gif"/>
          <p:cNvPicPr>
            <a:picLocks noChangeArrowheads="1"/>
          </p:cNvPicPr>
          <p:nvPr/>
        </p:nvPicPr>
        <p:blipFill>
          <a:blip r:embed="rId3" cstate="print"/>
          <a:srcRect t="5730"/>
          <a:stretch>
            <a:fillRect/>
          </a:stretch>
        </p:blipFill>
        <p:spPr bwMode="auto">
          <a:xfrm>
            <a:off x="5236234" y="1343573"/>
            <a:ext cx="2907102" cy="2661711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0037" y="1085686"/>
            <a:ext cx="5565925" cy="53818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431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b="0" kern="0" smtClean="0">
                <a:solidFill>
                  <a:srgbClr val="CB333B"/>
                </a:solidFill>
              </a:rPr>
              <a:t>Collocate in Space, Time, Angle</a:t>
            </a:r>
          </a:p>
          <a:p>
            <a:pPr marL="266700" lvl="1" indent="-266700"/>
            <a:r>
              <a:rPr lang="en-GB" sz="1800" b="0" kern="0" smtClean="0"/>
              <a:t>Collect</a:t>
            </a:r>
            <a:r>
              <a:rPr lang="en-GB" sz="1800" b="1" kern="0" smtClean="0"/>
              <a:t> S</a:t>
            </a:r>
            <a:r>
              <a:rPr lang="en-GB" sz="1800" b="0" kern="0" smtClean="0"/>
              <a:t>imultaneous </a:t>
            </a:r>
            <a:r>
              <a:rPr lang="en-GB" sz="1800" b="1" kern="0" smtClean="0"/>
              <a:t>N</a:t>
            </a:r>
            <a:r>
              <a:rPr lang="en-GB" sz="1800" b="0" kern="0" smtClean="0"/>
              <a:t>adir </a:t>
            </a:r>
            <a:r>
              <a:rPr lang="en-GB" sz="1800" b="1" kern="0" smtClean="0"/>
              <a:t>O</a:t>
            </a:r>
            <a:r>
              <a:rPr lang="en-GB" sz="1800" b="0" kern="0" smtClean="0"/>
              <a:t>verpasses (SNOs)</a:t>
            </a:r>
          </a:p>
          <a:p>
            <a:pPr marL="266700" lvl="1" indent="-266700"/>
            <a:r>
              <a:rPr lang="en-GB" sz="1800" b="0" kern="0" smtClean="0"/>
              <a:t>Tie to contemporary reference instrument</a:t>
            </a:r>
          </a:p>
          <a:p>
            <a:pPr marL="266700" lvl="1" indent="-266700"/>
            <a:r>
              <a:rPr lang="en-GB" sz="1800" b="0" kern="0" smtClean="0"/>
              <a:t>with very small uncertainty</a:t>
            </a:r>
          </a:p>
          <a:p>
            <a:pPr marL="0" indent="0">
              <a:buFont typeface="Arial" pitchFamily="34" charset="0"/>
              <a:buNone/>
            </a:pPr>
            <a:r>
              <a:rPr lang="en-GB" sz="2000" b="0" kern="0" smtClean="0">
                <a:solidFill>
                  <a:srgbClr val="CB333B"/>
                </a:solidFill>
              </a:rPr>
              <a:t>Hyperspectral Reference (IASI)</a:t>
            </a:r>
          </a:p>
          <a:p>
            <a:pPr marL="266700" lvl="1" indent="-266700"/>
            <a:r>
              <a:rPr lang="en-GB" sz="1800" b="0" kern="0" smtClean="0"/>
              <a:t>Convolve IASI spectrum with </a:t>
            </a:r>
            <a:r>
              <a:rPr lang="en-GB" sz="1800" b="1" kern="0" smtClean="0"/>
              <a:t>S</a:t>
            </a:r>
            <a:r>
              <a:rPr lang="en-GB" sz="1800" b="0" kern="0" smtClean="0"/>
              <a:t>pectral </a:t>
            </a:r>
            <a:r>
              <a:rPr lang="en-GB" sz="1800" b="1" kern="0" smtClean="0"/>
              <a:t>R</a:t>
            </a:r>
            <a:r>
              <a:rPr lang="en-GB" sz="1800" b="0" kern="0" smtClean="0"/>
              <a:t>esponse </a:t>
            </a:r>
            <a:r>
              <a:rPr lang="en-GB" sz="1800" b="1" kern="0" smtClean="0"/>
              <a:t>F</a:t>
            </a:r>
            <a:r>
              <a:rPr lang="en-GB" sz="1800" b="0" kern="0" smtClean="0"/>
              <a:t>unction (SRF) of </a:t>
            </a:r>
            <a:r>
              <a:rPr lang="en-GB" sz="1800" b="0" i="1" kern="0" smtClean="0"/>
              <a:t>monitored instrument </a:t>
            </a:r>
          </a:p>
          <a:p>
            <a:pPr marL="266700" lvl="1" indent="-266700"/>
            <a:r>
              <a:rPr lang="en-GB" sz="1800" b="0" kern="0" smtClean="0"/>
              <a:t>Can diagnose SRF errors</a:t>
            </a:r>
          </a:p>
          <a:p>
            <a:pPr marL="0" indent="0">
              <a:buFont typeface="Arial" pitchFamily="34" charset="0"/>
              <a:buNone/>
            </a:pPr>
            <a:r>
              <a:rPr lang="en-GB" sz="2000" b="0" kern="0" smtClean="0">
                <a:solidFill>
                  <a:srgbClr val="CB333B"/>
                </a:solidFill>
              </a:rPr>
              <a:t>Compare</a:t>
            </a:r>
            <a:r>
              <a:rPr lang="en-GB" sz="2000" b="0" kern="0" smtClean="0"/>
              <a:t> </a:t>
            </a:r>
          </a:p>
          <a:p>
            <a:pPr marL="266700" lvl="1" indent="-266700"/>
            <a:r>
              <a:rPr lang="en-GB" sz="1800" b="0" kern="0" smtClean="0"/>
              <a:t>Apply weighted regression to collocated radiances</a:t>
            </a:r>
          </a:p>
          <a:p>
            <a:pPr marL="266700" lvl="1" indent="-266700"/>
            <a:r>
              <a:rPr lang="en-GB" sz="1800" b="0" kern="0" smtClean="0"/>
              <a:t>Evaluate uncertainties</a:t>
            </a:r>
          </a:p>
          <a:p>
            <a:pPr marL="0" indent="0">
              <a:buFont typeface="Arial" pitchFamily="34" charset="0"/>
              <a:buNone/>
            </a:pPr>
            <a:r>
              <a:rPr lang="en-GB" sz="2000" b="0" kern="0" smtClean="0">
                <a:solidFill>
                  <a:srgbClr val="CB333B"/>
                </a:solidFill>
              </a:rPr>
              <a:t>Generate GSICS Correction</a:t>
            </a:r>
          </a:p>
          <a:p>
            <a:pPr marL="266700" lvl="1" indent="-266700"/>
            <a:r>
              <a:rPr lang="en-US" sz="1800" b="0" kern="0" smtClean="0"/>
              <a:t>Update daily</a:t>
            </a:r>
          </a:p>
          <a:p>
            <a:pPr marL="266700" lvl="1" indent="-266700"/>
            <a:r>
              <a:rPr lang="en-US" sz="1800" b="0" kern="0" smtClean="0"/>
              <a:t>Distribute via GSICS Servers</a:t>
            </a:r>
            <a:endParaRPr lang="en-GB" sz="1800" b="0" kern="0" smtClean="0"/>
          </a:p>
          <a:p>
            <a:pPr marL="0" indent="0">
              <a:buFont typeface="Arial" pitchFamily="34" charset="0"/>
              <a:buNone/>
            </a:pPr>
            <a:r>
              <a:rPr lang="en-GB" sz="2000" b="0" kern="0" smtClean="0">
                <a:solidFill>
                  <a:srgbClr val="CB333B"/>
                </a:solidFill>
              </a:rPr>
              <a:t>Evaluate &amp; Monitor Bias</a:t>
            </a:r>
          </a:p>
          <a:p>
            <a:pPr marL="266700" lvl="1" indent="-266700"/>
            <a:r>
              <a:rPr lang="en-US" sz="1800" b="0" kern="0" smtClean="0"/>
              <a:t>Check long-term stability &amp; Decontamination</a:t>
            </a:r>
          </a:p>
          <a:p>
            <a:pPr marL="0" indent="0">
              <a:buFont typeface="Arial" pitchFamily="34" charset="0"/>
              <a:buNone/>
            </a:pPr>
            <a:endParaRPr lang="en-GB" sz="2000" b="0" kern="0" dirty="0">
              <a:solidFill>
                <a:srgbClr val="CB333B"/>
              </a:solidFill>
            </a:endParaRPr>
          </a:p>
        </p:txBody>
      </p:sp>
      <p:pic>
        <p:nvPicPr>
          <p:cNvPr id="7" name="Picture 3" descr="H:\MY DOCUMENTS\plots\plot_rad_srf_ieee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336" y="1281112"/>
            <a:ext cx="3977102" cy="2511426"/>
          </a:xfrm>
          <a:prstGeom prst="rect">
            <a:avLst/>
          </a:prstGeom>
          <a:noFill/>
        </p:spPr>
      </p:pic>
      <p:pic>
        <p:nvPicPr>
          <p:cNvPr id="8" name="Picture 2" descr="H:\MY DOCUMENTS\GSICS\logo\GSICS300p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2200" y="5151911"/>
            <a:ext cx="1428750" cy="581025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5726286" y="3685094"/>
            <a:ext cx="3048000" cy="2720374"/>
            <a:chOff x="5726286" y="3685094"/>
            <a:chExt cx="3048000" cy="2720374"/>
          </a:xfrm>
        </p:grpSpPr>
        <p:pic>
          <p:nvPicPr>
            <p:cNvPr id="10" name="Picture 9" descr="msg2-iasi_20111120_2215_scatter_ir13.4.gif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6286" y="3898354"/>
              <a:ext cx="3048000" cy="250711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707198" y="6150535"/>
              <a:ext cx="105509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[</a:t>
              </a:r>
              <a:r>
                <a:rPr lang="en-GB" b="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mW</a:t>
              </a:r>
              <a:r>
                <a:rPr lang="en-GB" b="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/m2/</a:t>
              </a:r>
              <a:r>
                <a:rPr lang="en-GB" b="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sr</a:t>
              </a:r>
              <a:r>
                <a:rPr lang="en-GB" b="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/cm-1]</a:t>
              </a:r>
              <a:endParaRPr lang="en-GB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5451034" y="4097227"/>
              <a:ext cx="105509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0" dirty="0">
                  <a:solidFill>
                    <a:srgbClr val="1C1C1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[</a:t>
              </a:r>
              <a:r>
                <a:rPr lang="en-GB" b="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mW</a:t>
              </a:r>
              <a:r>
                <a:rPr lang="en-GB" b="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/m2/</a:t>
              </a:r>
              <a:r>
                <a:rPr lang="en-GB" b="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sr</a:t>
              </a:r>
              <a:r>
                <a:rPr lang="en-GB" b="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/cm-1]</a:t>
              </a:r>
              <a:endParaRPr lang="en-GB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4081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/>
          <a:p>
            <a:pPr marL="0" indent="0">
              <a:buNone/>
            </a:pPr>
            <a:r>
              <a:rPr lang="en-GB" sz="2800" dirty="0" smtClean="0">
                <a:latin typeface="Bahnschrift SemiLight" panose="020B0502040204020203" pitchFamily="34" charset="0"/>
              </a:rPr>
              <a:t>Thank you!</a:t>
            </a:r>
          </a:p>
          <a:p>
            <a:pPr marL="0" indent="0">
              <a:buNone/>
            </a:pPr>
            <a:r>
              <a:rPr lang="en-GB" sz="2000" dirty="0" smtClean="0">
                <a:latin typeface="Bahnschrift Light" panose="020B0502040204020203" pitchFamily="34" charset="0"/>
                <a:ea typeface="Roboto Light" panose="02000000000000000000" pitchFamily="2" charset="0"/>
              </a:rPr>
              <a:t>Questions are welcome.</a:t>
            </a:r>
          </a:p>
        </p:txBody>
      </p:sp>
    </p:spTree>
    <p:extLst>
      <p:ext uri="{BB962C8B-B14F-4D97-AF65-F5344CB8AC3E}">
        <p14:creationId xmlns:p14="http://schemas.microsoft.com/office/powerpoint/2010/main" val="1881492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348" t="52620" r="24379" b="28275"/>
          <a:stretch/>
        </p:blipFill>
        <p:spPr>
          <a:xfrm>
            <a:off x="5521194" y="733191"/>
            <a:ext cx="6670806" cy="207921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Review: </a:t>
            </a:r>
            <a:r>
              <a:rPr lang="en-GB" dirty="0" smtClean="0"/>
              <a:t>Issues </a:t>
            </a:r>
            <a:r>
              <a:rPr lang="en-GB" dirty="0"/>
              <a:t>with current GSICS </a:t>
            </a:r>
            <a:r>
              <a:rPr lang="en-GB" dirty="0" smtClean="0"/>
              <a:t>GEO-LEO IR algorithm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528071"/>
          </a:xfrm>
        </p:spPr>
        <p:txBody>
          <a:bodyPr>
            <a:normAutofit fontScale="55000" lnSpcReduction="20000"/>
          </a:bodyPr>
          <a:lstStyle/>
          <a:p>
            <a:r>
              <a:rPr lang="en-IE" dirty="0" smtClean="0"/>
              <a:t>Formulation not user friendly</a:t>
            </a:r>
          </a:p>
          <a:p>
            <a:pPr lvl="1"/>
            <a:r>
              <a:rPr lang="en-IE" dirty="0" smtClean="0"/>
              <a:t>Need to invert function to apply – complicates error propagation</a:t>
            </a:r>
            <a:br>
              <a:rPr lang="en-IE" dirty="0" smtClean="0"/>
            </a:br>
            <a:endParaRPr lang="en-IE" dirty="0" smtClean="0"/>
          </a:p>
          <a:p>
            <a:r>
              <a:rPr lang="en-GB" dirty="0" smtClean="0"/>
              <a:t>Performance </a:t>
            </a:r>
            <a:r>
              <a:rPr lang="en-GB" dirty="0"/>
              <a:t>at the </a:t>
            </a:r>
            <a:r>
              <a:rPr lang="en-GB" dirty="0">
                <a:hlinkClick r:id="rId3"/>
              </a:rPr>
              <a:t>Cold End</a:t>
            </a:r>
            <a:endParaRPr lang="en-GB" dirty="0"/>
          </a:p>
          <a:p>
            <a:pPr lvl="1"/>
            <a:r>
              <a:rPr lang="en-IE" dirty="0" smtClean="0"/>
              <a:t>Large biases – especially in Brightness temperature</a:t>
            </a:r>
          </a:p>
          <a:p>
            <a:pPr lvl="1"/>
            <a:r>
              <a:rPr lang="en-IE" dirty="0" smtClean="0"/>
              <a:t>Biases should tend to zero for zero radiance</a:t>
            </a:r>
          </a:p>
          <a:p>
            <a:pPr lvl="1"/>
            <a:r>
              <a:rPr lang="en-GB" dirty="0" smtClean="0"/>
              <a:t>High </a:t>
            </a:r>
            <a:r>
              <a:rPr lang="en-GB" dirty="0"/>
              <a:t>IASI shortwave channels' noise and uncertain </a:t>
            </a:r>
            <a:r>
              <a:rPr lang="en-GB" dirty="0" smtClean="0"/>
              <a:t>calibration</a:t>
            </a:r>
            <a:br>
              <a:rPr lang="en-GB" dirty="0" smtClean="0"/>
            </a:br>
            <a:endParaRPr lang="en-GB" dirty="0"/>
          </a:p>
          <a:p>
            <a:r>
              <a:rPr lang="en-GB" dirty="0">
                <a:hlinkClick r:id="rId3"/>
              </a:rPr>
              <a:t>Hot Land Bias issue</a:t>
            </a:r>
            <a:r>
              <a:rPr lang="en-GB" dirty="0"/>
              <a:t> - </a:t>
            </a:r>
            <a:r>
              <a:rPr lang="en-GB" dirty="0" smtClean="0"/>
              <a:t>unresolved – for now, focus only on night-time data</a:t>
            </a:r>
            <a:endParaRPr lang="en-GB" dirty="0"/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First reported by KMA </a:t>
            </a:r>
            <a:r>
              <a:rPr lang="en-GB" dirty="0" smtClean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endParaRPr lang="en-GB" dirty="0" smtClean="0">
              <a:solidFill>
                <a:schemeClr val="bg1"/>
              </a:solidFill>
            </a:endParaRPr>
          </a:p>
          <a:p>
            <a:pPr lvl="1"/>
            <a:r>
              <a:rPr lang="en-GB" dirty="0" smtClean="0"/>
              <a:t>Add </a:t>
            </a:r>
            <a:r>
              <a:rPr lang="en-GB" dirty="0" err="1"/>
              <a:t>CrIS</a:t>
            </a:r>
            <a:r>
              <a:rPr lang="en-GB" dirty="0"/>
              <a:t> as reference instrument to include collocations around 01:00/13:00 LST </a:t>
            </a:r>
          </a:p>
          <a:p>
            <a:pPr lvl="1"/>
            <a:r>
              <a:rPr lang="en-GB" dirty="0"/>
              <a:t>Restrict RAA</a:t>
            </a:r>
            <a:r>
              <a:rPr lang="en-GB" dirty="0" smtClean="0"/>
              <a:t>? geographic </a:t>
            </a:r>
            <a:r>
              <a:rPr lang="en-GB" dirty="0"/>
              <a:t>domain</a:t>
            </a:r>
            <a:r>
              <a:rPr lang="en-GB" dirty="0" smtClean="0"/>
              <a:t>? radiometric </a:t>
            </a:r>
            <a:r>
              <a:rPr lang="en-GB" dirty="0"/>
              <a:t>range</a:t>
            </a:r>
            <a:r>
              <a:rPr lang="en-GB" dirty="0" smtClean="0"/>
              <a:t>? </a:t>
            </a:r>
            <a:endParaRPr lang="en-GB" dirty="0"/>
          </a:p>
          <a:p>
            <a:pPr lvl="1"/>
            <a:r>
              <a:rPr lang="en-GB" b="1" dirty="0" smtClean="0"/>
              <a:t>Meanwhile</a:t>
            </a:r>
            <a:r>
              <a:rPr lang="en-GB" b="1" dirty="0"/>
              <a:t>, mask out hot land in </a:t>
            </a:r>
            <a:r>
              <a:rPr lang="en-GB" b="1" dirty="0" smtClean="0"/>
              <a:t>v2a</a:t>
            </a:r>
          </a:p>
          <a:p>
            <a:pPr lvl="2"/>
            <a:r>
              <a:rPr lang="en-GB" dirty="0" smtClean="0"/>
              <a:t>focus </a:t>
            </a:r>
            <a:r>
              <a:rPr lang="en-GB" dirty="0"/>
              <a:t>first on cold end issue - primarily a meteorological </a:t>
            </a:r>
            <a:r>
              <a:rPr lang="en-GB" dirty="0" smtClean="0"/>
              <a:t>imager</a:t>
            </a:r>
            <a:br>
              <a:rPr lang="en-GB" dirty="0" smtClean="0"/>
            </a:br>
            <a:endParaRPr lang="en-GB" dirty="0"/>
          </a:p>
          <a:p>
            <a:r>
              <a:rPr lang="en-GB" dirty="0"/>
              <a:t>Impact of high viewing </a:t>
            </a:r>
            <a:r>
              <a:rPr lang="en-GB" dirty="0" smtClean="0"/>
              <a:t>angles</a:t>
            </a:r>
            <a:endParaRPr lang="en-GB" dirty="0"/>
          </a:p>
          <a:p>
            <a:pPr lvl="1"/>
            <a:r>
              <a:rPr lang="en-GB" dirty="0"/>
              <a:t>Inconsistent results from Full Disc and Rapid Scan Service</a:t>
            </a:r>
          </a:p>
          <a:p>
            <a:pPr lvl="1"/>
            <a:r>
              <a:rPr lang="en-GB" dirty="0"/>
              <a:t>e.g. due to cloud parallax issues </a:t>
            </a:r>
            <a:endParaRPr lang="en-GB" dirty="0" smtClean="0"/>
          </a:p>
          <a:p>
            <a:pPr lvl="1"/>
            <a:r>
              <a:rPr lang="en-GB" dirty="0" smtClean="0"/>
              <a:t>repeating </a:t>
            </a:r>
            <a:r>
              <a:rPr lang="en-GB" dirty="0"/>
              <a:t>VZA dependence analyse for </a:t>
            </a:r>
            <a:r>
              <a:rPr lang="en-GB" dirty="0" smtClean="0"/>
              <a:t>MSG3-IASIC</a:t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Diurnal </a:t>
            </a:r>
            <a:r>
              <a:rPr lang="en-GB" dirty="0"/>
              <a:t>variation</a:t>
            </a:r>
          </a:p>
          <a:p>
            <a:pPr lvl="1"/>
            <a:r>
              <a:rPr lang="en-GB" dirty="0" smtClean="0"/>
              <a:t>Need to handle multiple references - including IASI, </a:t>
            </a:r>
            <a:r>
              <a:rPr lang="en-GB" dirty="0" err="1" smtClean="0"/>
              <a:t>CrIS</a:t>
            </a:r>
            <a:r>
              <a:rPr lang="en-GB" dirty="0" smtClean="0"/>
              <a:t>, HIRAS, …</a:t>
            </a:r>
            <a:endParaRPr lang="en-GB" dirty="0"/>
          </a:p>
          <a:p>
            <a:pPr lvl="1"/>
            <a:r>
              <a:rPr lang="en-GB" dirty="0"/>
              <a:t>Prime GSICS Correction - merging multiple reference instruments through double-differences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50" y="2976860"/>
            <a:ext cx="3371373" cy="240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39"/>
          <p:cNvSpPr/>
          <p:nvPr/>
        </p:nvSpPr>
        <p:spPr>
          <a:xfrm>
            <a:off x="7846050" y="5384984"/>
            <a:ext cx="337137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Shown </a:t>
            </a:r>
            <a:r>
              <a:rPr lang="en-US" altLang="ko-KR" sz="12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abnormal large biases at high temperature </a:t>
            </a:r>
            <a:r>
              <a:rPr lang="en-US" altLang="ko-KR" sz="12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(&gt;300K, Australian desert) </a:t>
            </a:r>
            <a:r>
              <a:rPr lang="en-US" altLang="ko-KR" sz="12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scene in window channels</a:t>
            </a:r>
            <a:r>
              <a:rPr lang="en-US" altLang="ko-KR" sz="12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during the daytime.</a:t>
            </a:r>
          </a:p>
        </p:txBody>
      </p:sp>
    </p:spTree>
    <p:extLst>
      <p:ext uri="{BB962C8B-B14F-4D97-AF65-F5344CB8AC3E}">
        <p14:creationId xmlns:p14="http://schemas.microsoft.com/office/powerpoint/2010/main" val="877001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Proposed metric for tuning </a:t>
            </a:r>
            <a:r>
              <a:rPr lang="en-GB" dirty="0" smtClean="0"/>
              <a:t>algorithm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489971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Proposed </a:t>
            </a:r>
            <a:r>
              <a:rPr lang="en-GB" dirty="0"/>
              <a:t>metric for tuning algorithm trade-offs</a:t>
            </a:r>
          </a:p>
          <a:p>
            <a:pPr lvl="1"/>
            <a:r>
              <a:rPr lang="en-GB" dirty="0" smtClean="0"/>
              <a:t>Uncertainty </a:t>
            </a:r>
            <a:r>
              <a:rPr lang="en-GB" dirty="0"/>
              <a:t>on bias at </a:t>
            </a:r>
            <a:r>
              <a:rPr lang="en-GB" dirty="0" smtClean="0"/>
              <a:t>range </a:t>
            </a:r>
            <a:r>
              <a:rPr lang="en-GB" dirty="0"/>
              <a:t>of </a:t>
            </a:r>
            <a:r>
              <a:rPr lang="en-GB" dirty="0" smtClean="0"/>
              <a:t>radiances</a:t>
            </a:r>
            <a:endParaRPr lang="en-GB" dirty="0"/>
          </a:p>
          <a:p>
            <a:pPr lvl="1"/>
            <a:r>
              <a:rPr lang="en-IE" dirty="0" smtClean="0"/>
              <a:t>Expressed in Brightness Temperatures (channel independent)</a:t>
            </a:r>
          </a:p>
          <a:p>
            <a:pPr lvl="1"/>
            <a:r>
              <a:rPr lang="en-IE" dirty="0" smtClean="0"/>
              <a:t>Standard Scene Radiance</a:t>
            </a:r>
          </a:p>
          <a:p>
            <a:pPr lvl="2"/>
            <a:r>
              <a:rPr lang="en-IE" dirty="0" smtClean="0"/>
              <a:t>1976 US Standard Atmosphere in clear sky over calm sea at nadir</a:t>
            </a:r>
          </a:p>
          <a:p>
            <a:pPr lvl="2"/>
            <a:r>
              <a:rPr lang="en-IE" dirty="0" smtClean="0"/>
              <a:t>Calculated by RTTOV</a:t>
            </a:r>
          </a:p>
          <a:p>
            <a:pPr lvl="2"/>
            <a:r>
              <a:rPr lang="en-IE" dirty="0" smtClean="0"/>
              <a:t>For</a:t>
            </a:r>
            <a:r>
              <a:rPr lang="de-DE" dirty="0" smtClean="0"/>
              <a:t> SEVIRI: </a:t>
            </a:r>
            <a:r>
              <a:rPr lang="nn-NO" dirty="0"/>
              <a:t>Standard Scene Tbs = [284.0, 236.0, 255.0, 284.0, 261.0, 286.0, 285.0, 267.0] K</a:t>
            </a:r>
          </a:p>
          <a:p>
            <a:pPr lvl="2"/>
            <a:r>
              <a:rPr lang="en-IE" i="1" dirty="0" smtClean="0"/>
              <a:t>On the dry side for GEO WV channels</a:t>
            </a:r>
          </a:p>
          <a:p>
            <a:pPr lvl="1"/>
            <a:r>
              <a:rPr lang="en-IE" dirty="0" smtClean="0"/>
              <a:t>Cold - 220K adopted</a:t>
            </a:r>
          </a:p>
          <a:p>
            <a:pPr lvl="2"/>
            <a:r>
              <a:rPr lang="en-IE" dirty="0" smtClean="0"/>
              <a:t>~Cold Cloud Tops</a:t>
            </a:r>
          </a:p>
          <a:p>
            <a:pPr lvl="2"/>
            <a:r>
              <a:rPr lang="en-IE" dirty="0" smtClean="0"/>
              <a:t>Same for all channels</a:t>
            </a:r>
          </a:p>
          <a:p>
            <a:pPr lvl="2"/>
            <a:r>
              <a:rPr lang="en-IE" i="1" dirty="0" smtClean="0"/>
              <a:t>Would 205K be better (DCC threshold)?</a:t>
            </a:r>
          </a:p>
          <a:p>
            <a:pPr lvl="1"/>
            <a:r>
              <a:rPr lang="en-IE" dirty="0" smtClean="0"/>
              <a:t>Hot – 305K proposed</a:t>
            </a:r>
          </a:p>
          <a:p>
            <a:pPr lvl="2"/>
            <a:r>
              <a:rPr lang="en-IE" dirty="0" smtClean="0"/>
              <a:t>To optimise performance over hot land</a:t>
            </a:r>
          </a:p>
          <a:p>
            <a:pPr lvl="2"/>
            <a:r>
              <a:rPr lang="en-IE" dirty="0" smtClean="0"/>
              <a:t>Only for window channels</a:t>
            </a:r>
          </a:p>
          <a:p>
            <a:pPr lvl="2"/>
            <a:r>
              <a:rPr lang="en-IE" dirty="0" smtClean="0"/>
              <a:t>Not implemented yet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Plot 2D </a:t>
            </a:r>
            <a:r>
              <a:rPr lang="en-IE" dirty="0" smtClean="0">
                <a:solidFill>
                  <a:srgbClr val="FF0000"/>
                </a:solidFill>
              </a:rPr>
              <a:t>Histogram (log scale) of collocated radiance + Fit + Uncertainty*10</a:t>
            </a:r>
            <a:r>
              <a:rPr lang="de-DE" dirty="0" smtClean="0">
                <a:solidFill>
                  <a:srgbClr val="FF0000"/>
                </a:solidFill>
              </a:rPr>
              <a:t>: 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818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Proposed metrics – Bias uncertainty at </a:t>
            </a:r>
            <a:r>
              <a:rPr lang="en-GB" dirty="0" smtClean="0">
                <a:solidFill>
                  <a:schemeClr val="accent1"/>
                </a:solidFill>
              </a:rPr>
              <a:t>220K</a:t>
            </a:r>
            <a:r>
              <a:rPr lang="en-GB" dirty="0" smtClean="0"/>
              <a:t>, 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Tb_std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0000"/>
                </a:solidFill>
              </a:rPr>
              <a:t>305K?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2013357"/>
            <a:ext cx="12192000" cy="453005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2" descr="https://lh5.googleusercontent.com/Pk2ws8BzCMDVN5BN9ZFjF6XnOlW6zO8gJ-ZultMxuLDldEtH5_L1DdLKRBFro6ww09YfA-ESy5JyYWSSWrdCnLNY-AiTXbALx_jFvvpZ2PO9pv7FeTkL0uyZTNNWQ_Zrzzcar3tkyGukcaX5N3If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51" y="640080"/>
            <a:ext cx="11052698" cy="556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4871" y="6207064"/>
            <a:ext cx="11627339" cy="3814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800" dirty="0" smtClean="0">
                <a:sym typeface="Wingdings" panose="05000000000000000000" pitchFamily="2" charset="2"/>
              </a:rPr>
              <a:t> </a:t>
            </a:r>
            <a:r>
              <a:rPr lang="en-IE" sz="1800" dirty="0" err="1" smtClean="0"/>
              <a:t>Tb_std</a:t>
            </a:r>
            <a:r>
              <a:rPr lang="en-IE" sz="1800" dirty="0" smtClean="0"/>
              <a:t> bit low for WV channels. </a:t>
            </a:r>
            <a:br>
              <a:rPr lang="en-IE" sz="1800" dirty="0" smtClean="0"/>
            </a:br>
            <a:r>
              <a:rPr lang="en-IE" sz="1800" dirty="0" smtClean="0">
                <a:sym typeface="Wingdings" panose="05000000000000000000" pitchFamily="2" charset="2"/>
              </a:rPr>
              <a:t> </a:t>
            </a:r>
            <a:r>
              <a:rPr lang="en-IE" sz="1800" dirty="0" smtClean="0"/>
              <a:t>Could go lower than 220K for cold scenes</a:t>
            </a: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1711796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Plot in Brightness Temperature instead of Radiance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Still perform all calculations in radiances</a:t>
            </a:r>
          </a:p>
          <a:p>
            <a:pPr lvl="1"/>
            <a:r>
              <a:rPr lang="en-IE" dirty="0"/>
              <a:t>Weighted </a:t>
            </a:r>
            <a:r>
              <a:rPr lang="en-IE" dirty="0" smtClean="0"/>
              <a:t>Linear </a:t>
            </a:r>
            <a:r>
              <a:rPr lang="en-IE" dirty="0"/>
              <a:t>Regression: y = </a:t>
            </a:r>
            <a:r>
              <a:rPr lang="en-IE" dirty="0" err="1" smtClean="0"/>
              <a:t>a.x</a:t>
            </a:r>
            <a:r>
              <a:rPr lang="en-IE" dirty="0" smtClean="0"/>
              <a:t> </a:t>
            </a:r>
            <a:r>
              <a:rPr lang="en-IE" dirty="0"/>
              <a:t>+ </a:t>
            </a:r>
            <a:r>
              <a:rPr lang="en-IE" dirty="0" smtClean="0"/>
              <a:t>b</a:t>
            </a:r>
            <a:endParaRPr lang="en-IE" dirty="0"/>
          </a:p>
          <a:p>
            <a:pPr lvl="1"/>
            <a:r>
              <a:rPr lang="en-IE" dirty="0"/>
              <a:t>x = Reference instrument‘s collocated radiances (LEO = IASI)</a:t>
            </a:r>
          </a:p>
          <a:p>
            <a:pPr lvl="1"/>
            <a:r>
              <a:rPr lang="en-IE" dirty="0"/>
              <a:t>y = Monitored instrument‘s collocated radiances (GEO = SEVIRI)</a:t>
            </a:r>
          </a:p>
          <a:p>
            <a:pPr lvl="1"/>
            <a:r>
              <a:rPr lang="en-IE" dirty="0" err="1"/>
              <a:t>sy</a:t>
            </a:r>
            <a:r>
              <a:rPr lang="en-IE" dirty="0"/>
              <a:t> = Std. Dev. of Monitored instrument‘s collocated radiances + Noise</a:t>
            </a:r>
          </a:p>
          <a:p>
            <a:r>
              <a:rPr lang="en-IE" dirty="0" smtClean="0"/>
              <a:t>Convert to Brightness Temperature at last step for plotting</a:t>
            </a:r>
          </a:p>
          <a:p>
            <a:r>
              <a:rPr lang="en-IE" dirty="0" smtClean="0"/>
              <a:t>Easier to read</a:t>
            </a:r>
          </a:p>
          <a:p>
            <a:pPr lvl="1"/>
            <a:r>
              <a:rPr lang="en-IE" dirty="0" smtClean="0"/>
              <a:t>Especially for uncertainties</a:t>
            </a:r>
          </a:p>
          <a:p>
            <a:r>
              <a:rPr lang="en-IE" dirty="0" smtClean="0"/>
              <a:t>Emphasises non-linear response</a:t>
            </a:r>
          </a:p>
          <a:p>
            <a:pPr lvl="1"/>
            <a:r>
              <a:rPr lang="en-IE" dirty="0" smtClean="0"/>
              <a:t>Especially in 3.9µm channel for cold scenes</a:t>
            </a:r>
          </a:p>
          <a:p>
            <a:pPr lvl="1"/>
            <a:r>
              <a:rPr lang="en-IE" dirty="0" smtClean="0"/>
              <a:t>Regression function </a:t>
            </a:r>
            <a:r>
              <a:rPr lang="en-IE" i="1" dirty="0" smtClean="0"/>
              <a:t>looks </a:t>
            </a:r>
            <a:r>
              <a:rPr lang="en-IE" dirty="0" smtClean="0"/>
              <a:t>non-linear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88208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Weighted linear regression in radiances, Plotted in BT</a:t>
            </a:r>
            <a:endParaRPr lang="en-IE" dirty="0"/>
          </a:p>
        </p:txBody>
      </p:sp>
      <p:pic>
        <p:nvPicPr>
          <p:cNvPr id="4098" name="Picture 2" descr="https://lh3.googleusercontent.com/chBf8KIiHpUztooMKLcfONg3eCkhYMrZnYuFRYYMLBybqLfzPO-6wHEeJTRdp1I75kdF487pwHFSJaoSAGi-iRCpsT-xXjL3WdPrH6r8GfT1__xFbDp_yVyMoyXHp2nS4PIEAkKd8nY36nTt8QXQQ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13" y="640080"/>
            <a:ext cx="11052698" cy="556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4871" y="6207064"/>
            <a:ext cx="11627339" cy="3814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E" sz="1800" dirty="0" smtClean="0">
                <a:sym typeface="Wingdings" panose="05000000000000000000" pitchFamily="2" charset="2"/>
              </a:rPr>
              <a:t>Uncertainties scaled by x10 to make visible  Uncertainties ~0.5K at 220K, ~0.003K at </a:t>
            </a:r>
            <a:r>
              <a:rPr lang="en-IE" sz="1800" dirty="0" err="1" smtClean="0">
                <a:sym typeface="Wingdings" panose="05000000000000000000" pitchFamily="2" charset="2"/>
              </a:rPr>
              <a:t>Tb_std</a:t>
            </a:r>
            <a:r>
              <a:rPr lang="en-IE" sz="1800" dirty="0" smtClean="0">
                <a:sym typeface="Wingdings" panose="05000000000000000000" pitchFamily="2" charset="2"/>
              </a:rPr>
              <a:t/>
            </a:r>
            <a:br>
              <a:rPr lang="en-IE" sz="1800" dirty="0" smtClean="0">
                <a:sym typeface="Wingdings" panose="05000000000000000000" pitchFamily="2" charset="2"/>
              </a:rPr>
            </a:br>
            <a:r>
              <a:rPr lang="en-IE" sz="1800" dirty="0" smtClean="0">
                <a:sym typeface="Wingdings" panose="05000000000000000000" pitchFamily="2" charset="2"/>
              </a:rPr>
              <a:t> Plotting in BT h</a:t>
            </a:r>
            <a:r>
              <a:rPr lang="en-IE" sz="1800" dirty="0" smtClean="0"/>
              <a:t>ighlights non-linearity and large bias for cold scenes</a:t>
            </a: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2869354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Change from Weighted Linear to Polynomial Regression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To address issue with large bias for cold scenes</a:t>
            </a:r>
          </a:p>
          <a:p>
            <a:r>
              <a:rPr lang="en-IE" dirty="0" smtClean="0"/>
              <a:t>Change from Weighted Linear to Polynomial Regression</a:t>
            </a:r>
          </a:p>
          <a:p>
            <a:endParaRPr lang="en-IE" dirty="0" smtClean="0"/>
          </a:p>
          <a:p>
            <a:r>
              <a:rPr lang="en-IE" dirty="0" smtClean="0"/>
              <a:t>Initially: </a:t>
            </a:r>
          </a:p>
          <a:p>
            <a:pPr lvl="1"/>
            <a:r>
              <a:rPr lang="en-IE" dirty="0" smtClean="0"/>
              <a:t>Weighted Quadratic Regression: y = a.x^2 + </a:t>
            </a:r>
            <a:r>
              <a:rPr lang="en-IE" dirty="0" err="1" smtClean="0"/>
              <a:t>b.x</a:t>
            </a:r>
            <a:r>
              <a:rPr lang="en-IE" dirty="0" smtClean="0"/>
              <a:t> + c</a:t>
            </a:r>
          </a:p>
          <a:p>
            <a:pPr lvl="1"/>
            <a:r>
              <a:rPr lang="en-IE" dirty="0" smtClean="0"/>
              <a:t>x = Reference instrument‘s collocated radiances (LEO = IASI)</a:t>
            </a:r>
          </a:p>
          <a:p>
            <a:pPr lvl="1"/>
            <a:r>
              <a:rPr lang="en-IE" dirty="0" smtClean="0"/>
              <a:t>y = Monitored instrument‘s collocated radiances (GEO = SEVIRI)</a:t>
            </a:r>
          </a:p>
          <a:p>
            <a:pPr lvl="1"/>
            <a:r>
              <a:rPr lang="en-IE" dirty="0" err="1" smtClean="0"/>
              <a:t>sy</a:t>
            </a:r>
            <a:r>
              <a:rPr lang="en-IE" dirty="0" smtClean="0"/>
              <a:t> = Std. Dev. of Monitored instrument‘s collocated radiances + Noise</a:t>
            </a:r>
          </a:p>
          <a:p>
            <a:pPr lvl="1"/>
            <a:r>
              <a:rPr lang="en-IE" dirty="0" smtClean="0"/>
              <a:t>Constraint to be zero at zero radiance: c = 0</a:t>
            </a:r>
          </a:p>
          <a:p>
            <a:pPr lvl="1"/>
            <a:endParaRPr lang="en-IE" dirty="0" smtClean="0"/>
          </a:p>
          <a:p>
            <a:r>
              <a:rPr lang="en-IE" dirty="0" smtClean="0"/>
              <a:t>Implemented in Python using </a:t>
            </a:r>
            <a:r>
              <a:rPr lang="en-IE" dirty="0" err="1" smtClean="0"/>
              <a:t>numpy</a:t>
            </a:r>
            <a:r>
              <a:rPr lang="en-IE" dirty="0" smtClean="0"/>
              <a:t> </a:t>
            </a:r>
            <a:r>
              <a:rPr lang="en-IE" i="1" dirty="0" err="1" smtClean="0"/>
              <a:t>polyfit</a:t>
            </a:r>
            <a:endParaRPr lang="en-IE" i="1" dirty="0" smtClean="0"/>
          </a:p>
          <a:p>
            <a:pPr marL="562722" lvl="1" indent="0">
              <a:buNone/>
            </a:pP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71135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Template">
  <a:themeElements>
    <a:clrScheme name="EUMETSAT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 Font">
      <a:majorFont>
        <a:latin typeface="Bahnschrift SemiBold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Corporate)" id="{700658B4-1887-4E74-8C09-D39B3D14ACA5}" vid="{7AB13581-7F32-47D6-B0F7-E1217CBC87B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(Corporate) (1)</Template>
  <TotalTime>3553</TotalTime>
  <Words>2406</Words>
  <Application>Microsoft Office PowerPoint</Application>
  <PresentationFormat>Widescreen</PresentationFormat>
  <Paragraphs>316</Paragraphs>
  <Slides>30</Slides>
  <Notes>0</Notes>
  <HiddenSlides>17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맑은 고딕</vt:lpstr>
      <vt:lpstr>Arial</vt:lpstr>
      <vt:lpstr>Bahnschrift Light</vt:lpstr>
      <vt:lpstr>Bahnschrift SemiBold</vt:lpstr>
      <vt:lpstr>Bahnschrift SemiLight</vt:lpstr>
      <vt:lpstr>Calibri</vt:lpstr>
      <vt:lpstr>Calibri Light</vt:lpstr>
      <vt:lpstr>Century Gothic</vt:lpstr>
      <vt:lpstr>Courier New</vt:lpstr>
      <vt:lpstr>Helvetica</vt:lpstr>
      <vt:lpstr>Roboto</vt:lpstr>
      <vt:lpstr>Roboto Light</vt:lpstr>
      <vt:lpstr>Roboto Medium</vt:lpstr>
      <vt:lpstr>Tahoma</vt:lpstr>
      <vt:lpstr>Times New Roman</vt:lpstr>
      <vt:lpstr>Wingdings</vt:lpstr>
      <vt:lpstr>Corporate Template</vt:lpstr>
      <vt:lpstr>PowerPoint Presentation</vt:lpstr>
      <vt:lpstr>Agenda</vt:lpstr>
      <vt:lpstr>Review: Current GSICS GEO-LEO IR algorithm</vt:lpstr>
      <vt:lpstr>Review: Issues with current GSICS GEO-LEO IR algorithm</vt:lpstr>
      <vt:lpstr>Proposed metric for tuning algorithm</vt:lpstr>
      <vt:lpstr>Proposed metrics – Bias uncertainty at 220K, Tb_std, 305K?</vt:lpstr>
      <vt:lpstr>Plot in Brightness Temperature instead of Radiance</vt:lpstr>
      <vt:lpstr>Weighted linear regression in radiances, Plotted in BT</vt:lpstr>
      <vt:lpstr>Change from Weighted Linear to Polynomial Regression</vt:lpstr>
      <vt:lpstr>Weighted Quadratic Regression of Radiances, Plotted in BT</vt:lpstr>
      <vt:lpstr>Limit Collocations to near Nadir - VZA&lt;30°</vt:lpstr>
      <vt:lpstr>Invert relationship for GEO-LEO radiances</vt:lpstr>
      <vt:lpstr>Invert relationship for GEO-LEO radiances</vt:lpstr>
      <vt:lpstr>Invert relationship for GEO-LEO radiances + Errors on x</vt:lpstr>
      <vt:lpstr>Invert relationship for GEO-LEO radiances: ODR with sx</vt:lpstr>
      <vt:lpstr>Investigate Radiance Slicing method</vt:lpstr>
      <vt:lpstr>Add Radiance Slicing</vt:lpstr>
      <vt:lpstr>Radiance Slicing over a larger dataset</vt:lpstr>
      <vt:lpstr>Review: Proposed GEO-LEO IR v2 Algorithm</vt:lpstr>
      <vt:lpstr>Review: ODR algorithm proposed 2022-10-06 + Radiance Slicing</vt:lpstr>
      <vt:lpstr>Extend to include daytime collocations</vt:lpstr>
      <vt:lpstr>Include daytime collocations </vt:lpstr>
      <vt:lpstr>Way Forward + Discussion</vt:lpstr>
      <vt:lpstr>Definition of additional Standard Scene Radiances</vt:lpstr>
      <vt:lpstr>Multiple reference instruments</vt:lpstr>
      <vt:lpstr>Hot Land</vt:lpstr>
      <vt:lpstr>Reminder: Implications for GSICS Plotting Tool</vt:lpstr>
      <vt:lpstr>Proposed Cooperative Further Development Work</vt:lpstr>
      <vt:lpstr>Development Timeline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Hewison</dc:creator>
  <cp:lastModifiedBy>Tim Hewison</cp:lastModifiedBy>
  <cp:revision>79</cp:revision>
  <cp:lastPrinted>2006-03-06T14:11:17Z</cp:lastPrinted>
  <dcterms:created xsi:type="dcterms:W3CDTF">2022-08-23T09:46:07Z</dcterms:created>
  <dcterms:modified xsi:type="dcterms:W3CDTF">2023-02-21T12:46:17Z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1350463</vt:lpwstr>
  </property>
  <property fmtid="{D5CDD505-2E9C-101B-9397-08002B2CF9AE}" pid="3" name="DM_DOCNAME">
    <vt:lpwstr>Hewison GEO-LEO IR v2</vt:lpwstr>
  </property>
  <property fmtid="{D5CDD505-2E9C-101B-9397-08002B2CF9AE}" pid="4" name="DM_AUTHOR">
    <vt:lpwstr>Tim Hewison</vt:lpwstr>
  </property>
  <property fmtid="{D5CDD505-2E9C-101B-9397-08002B2CF9AE}" pid="5" name="DM_E_DOC_NO">
    <vt:lpwstr>EUM/RSP/VWG/23/1350463</vt:lpwstr>
  </property>
  <property fmtid="{D5CDD505-2E9C-101B-9397-08002B2CF9AE}" pid="6" name="DM_E_VER_NO">
    <vt:lpwstr>1 Draft</vt:lpwstr>
  </property>
  <property fmtid="{D5CDD505-2E9C-101B-9397-08002B2CF9AE}" pid="7" name="DM_E_ISS_DATE">
    <vt:lpwstr>1 February 2023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  <property fmtid="{D5CDD505-2E9C-101B-9397-08002B2CF9AE}" pid="12" name="DIGITAL_SIGNATURE">
    <vt:lpwstr/>
  </property>
</Properties>
</file>