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690" r:id="rId1"/>
  </p:sldMasterIdLst>
  <p:notesMasterIdLst>
    <p:notesMasterId r:id="rId24"/>
  </p:notesMasterIdLst>
  <p:handoutMasterIdLst>
    <p:handoutMasterId r:id="rId25"/>
  </p:handoutMasterIdLst>
  <p:sldIdLst>
    <p:sldId id="589" r:id="rId2"/>
    <p:sldId id="606" r:id="rId3"/>
    <p:sldId id="611" r:id="rId4"/>
    <p:sldId id="613" r:id="rId5"/>
    <p:sldId id="614" r:id="rId6"/>
    <p:sldId id="604" r:id="rId7"/>
    <p:sldId id="616" r:id="rId8"/>
    <p:sldId id="615" r:id="rId9"/>
    <p:sldId id="617" r:id="rId10"/>
    <p:sldId id="618" r:id="rId11"/>
    <p:sldId id="619" r:id="rId12"/>
    <p:sldId id="620" r:id="rId13"/>
    <p:sldId id="629" r:id="rId14"/>
    <p:sldId id="621" r:id="rId15"/>
    <p:sldId id="622" r:id="rId16"/>
    <p:sldId id="633" r:id="rId17"/>
    <p:sldId id="609" r:id="rId18"/>
    <p:sldId id="628" r:id="rId19"/>
    <p:sldId id="624" r:id="rId20"/>
    <p:sldId id="625" r:id="rId21"/>
    <p:sldId id="626" r:id="rId22"/>
    <p:sldId id="627" r:id="rId23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205B"/>
    <a:srgbClr val="FEDB00"/>
    <a:srgbClr val="C5B9AC"/>
    <a:srgbClr val="D6D2C4"/>
    <a:srgbClr val="E8E8E8"/>
    <a:srgbClr val="E0E0E0"/>
    <a:srgbClr val="F1F1F1"/>
    <a:srgbClr val="00B5E2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419" autoAdjust="0"/>
  </p:normalViewPr>
  <p:slideViewPr>
    <p:cSldViewPr snapToGrid="0">
      <p:cViewPr varScale="1">
        <p:scale>
          <a:sx n="103" d="100"/>
          <a:sy n="103" d="100"/>
        </p:scale>
        <p:origin x="852" y="10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MPSTAR = Offline Operational Infra-structure hosting monitoring facilities</a:t>
            </a:r>
          </a:p>
          <a:p>
            <a:pPr lvl="1"/>
            <a:r>
              <a:rPr lang="en-GB" dirty="0" smtClean="0"/>
              <a:t>Under Configuration management </a:t>
            </a:r>
            <a:r>
              <a:rPr lang="en-GB" dirty="0" smtClean="0">
                <a:sym typeface="Wingdings" panose="05000000000000000000" pitchFamily="2" charset="2"/>
              </a:rPr>
              <a:t> OPS procedures to implement + deploy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88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or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98" y="1191201"/>
            <a:ext cx="9421602" cy="533890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1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/>
            </a:lvl1pPr>
            <a:lvl2pPr marL="562722" indent="0">
              <a:buNone/>
              <a:defRPr sz="2800"/>
            </a:lvl2pPr>
            <a:lvl3pPr marL="1125443" indent="0">
              <a:buNone/>
              <a:defRPr sz="2400"/>
            </a:lvl3pPr>
            <a:lvl4pPr marL="1688165" indent="0">
              <a:buNone/>
              <a:defRPr sz="2000"/>
            </a:lvl4pPr>
            <a:lvl5pPr marL="2250887" indent="0"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9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8714152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663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199"/>
            <a:ext cx="9436548" cy="534737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59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tmosphe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58" y="1199921"/>
            <a:ext cx="9406214" cy="533018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99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21"/>
            <a:ext cx="9421156" cy="533865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98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01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25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92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84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4311" y="-1679944"/>
            <a:ext cx="11288822" cy="11288822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60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GB" sz="1000" b="0" baseline="0" smtClean="0">
                <a:solidFill>
                  <a:schemeClr val="accent5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t>EUM/RSP/VWG/23/1351440, v1A Draft, 17 February 2023</a:t>
            </a:r>
            <a:endParaRPr lang="de-DE" sz="1000" b="0" baseline="0" dirty="0">
              <a:solidFill>
                <a:schemeClr val="accent5"/>
              </a:solidFill>
              <a:latin typeface="+mn-l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chemeClr val="accent5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solidFill>
                <a:schemeClr val="accent5"/>
              </a:solidFill>
              <a:latin typeface="+mn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8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93" r:id="rId1"/>
    <p:sldLayoutId id="2147487692" r:id="rId2"/>
    <p:sldLayoutId id="2147487691" r:id="rId3"/>
    <p:sldLayoutId id="2147487700" r:id="rId4"/>
    <p:sldLayoutId id="2147487694" r:id="rId5"/>
    <p:sldLayoutId id="2147487695" r:id="rId6"/>
    <p:sldLayoutId id="2147487696" r:id="rId7"/>
    <p:sldLayoutId id="2147487697" r:id="rId8"/>
    <p:sldLayoutId id="2147487698" r:id="rId9"/>
    <p:sldLayoutId id="2147487699" r:id="rId10"/>
    <p:sldLayoutId id="2147487701" r:id="rId11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gif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25.gif"/><Relationship Id="rId12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11" Type="http://schemas.microsoft.com/office/2007/relationships/hdphoto" Target="../media/hdphoto3.wdp"/><Relationship Id="rId5" Type="http://schemas.openxmlformats.org/officeDocument/2006/relationships/image" Target="../media/image38.jpeg"/><Relationship Id="rId10" Type="http://schemas.openxmlformats.org/officeDocument/2006/relationships/image" Target="../media/image42.png"/><Relationship Id="rId4" Type="http://schemas.microsoft.com/office/2007/relationships/hdphoto" Target="../media/hdphoto2.wdp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microsoft.com/office/2007/relationships/hdphoto" Target="../media/hdphoto1.wdp"/><Relationship Id="rId7" Type="http://schemas.openxmlformats.org/officeDocument/2006/relationships/image" Target="../media/image3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25.gif"/><Relationship Id="rId12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11" Type="http://schemas.microsoft.com/office/2007/relationships/hdphoto" Target="../media/hdphoto3.wdp"/><Relationship Id="rId5" Type="http://schemas.openxmlformats.org/officeDocument/2006/relationships/image" Target="../media/image38.jpeg"/><Relationship Id="rId10" Type="http://schemas.openxmlformats.org/officeDocument/2006/relationships/image" Target="../media/image42.png"/><Relationship Id="rId4" Type="http://schemas.microsoft.com/office/2007/relationships/hdphoto" Target="../media/hdphoto2.wdp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title="[DM_DOCNAME]"/>
          <p:cNvSpPr txBox="1"/>
          <p:nvPr/>
        </p:nvSpPr>
        <p:spPr>
          <a:xfrm>
            <a:off x="0" y="1884153"/>
            <a:ext cx="5310909" cy="3625947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US" sz="3200" b="0" spc="-100" dirty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Mission Integrated Calibration Monitoring &amp; Inter-Calibration System (MICMICS)</a:t>
            </a:r>
          </a:p>
          <a:p>
            <a:pPr>
              <a:defRPr/>
            </a:pPr>
            <a:endParaRPr lang="en-GB" sz="1800" b="0" kern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 smtClean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Ali </a:t>
            </a:r>
            <a:r>
              <a:rPr lang="en-GB" sz="1800" b="0" dirty="0" err="1" smtClean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Mousivand</a:t>
            </a:r>
            <a:r>
              <a:rPr lang="en-GB" sz="1800" b="0" dirty="0" smtClean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, Sebastien Wagner, Tim </a:t>
            </a:r>
            <a:r>
              <a:rPr lang="en-GB" sz="1800" b="0" dirty="0" err="1" smtClean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Hewison</a:t>
            </a:r>
            <a:r>
              <a:rPr lang="en-GB" sz="1800" b="0" dirty="0" smtClean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, Mounir Lekouara</a:t>
            </a:r>
            <a:endParaRPr lang="en-GB" sz="1800" b="0" dirty="0">
              <a:solidFill>
                <a:schemeClr val="tx1"/>
              </a:solidFill>
              <a:latin typeface="Bahnschrift SemiBold" panose="020B0502040204020203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600" b="0" i="1" kern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0" i="1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GSICS annual meeting 2023</a:t>
            </a:r>
            <a:endParaRPr lang="en-GB" sz="1400" b="0" i="1" dirty="0">
              <a:solidFill>
                <a:schemeClr val="tx1"/>
              </a:solidFill>
              <a:latin typeface="Bahnschrift Light" panose="020B0502040204020203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MICMICS Timeline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68400"/>
              </p:ext>
            </p:extLst>
          </p:nvPr>
        </p:nvGraphicFramePr>
        <p:xfrm>
          <a:off x="466724" y="828674"/>
          <a:ext cx="10858503" cy="528481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30498">
                  <a:extLst>
                    <a:ext uri="{9D8B030D-6E8A-4147-A177-3AD203B41FA5}">
                      <a16:colId xmlns:a16="http://schemas.microsoft.com/office/drawing/2014/main" val="105753189"/>
                    </a:ext>
                  </a:extLst>
                </a:gridCol>
                <a:gridCol w="3698678">
                  <a:extLst>
                    <a:ext uri="{9D8B030D-6E8A-4147-A177-3AD203B41FA5}">
                      <a16:colId xmlns:a16="http://schemas.microsoft.com/office/drawing/2014/main" val="12062997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340088875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163705846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65943272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421168050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16965749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588365174"/>
                    </a:ext>
                  </a:extLst>
                </a:gridCol>
                <a:gridCol w="678906">
                  <a:extLst>
                    <a:ext uri="{9D8B030D-6E8A-4147-A177-3AD203B41FA5}">
                      <a16:colId xmlns:a16="http://schemas.microsoft.com/office/drawing/2014/main" val="3969118801"/>
                    </a:ext>
                  </a:extLst>
                </a:gridCol>
                <a:gridCol w="635546">
                  <a:extLst>
                    <a:ext uri="{9D8B030D-6E8A-4147-A177-3AD203B41FA5}">
                      <a16:colId xmlns:a16="http://schemas.microsoft.com/office/drawing/2014/main" val="1107593912"/>
                    </a:ext>
                  </a:extLst>
                </a:gridCol>
              </a:tblGrid>
              <a:tr h="163402">
                <a:tc rowSpan="2">
                  <a:txBody>
                    <a:bodyPr/>
                    <a:lstStyle/>
                    <a:p>
                      <a:pPr algn="l" fontAlgn="t"/>
                      <a:endParaRPr lang="en-GB" sz="9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endParaRPr lang="en-GB" sz="14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en-GB" sz="15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CPMs</a:t>
                      </a:r>
                      <a:r>
                        <a:rPr lang="en-GB" sz="15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for Reflected Solar 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</a:t>
                      </a:r>
                      <a:endParaRPr lang="en-GB" sz="15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MSG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S-3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S-3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MTG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MTG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EPS-SG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EPS-SG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EPS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097124"/>
                  </a:ext>
                </a:extLst>
              </a:tr>
              <a:tr h="196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SEVIRI VIS/NIR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OLCI VIS/NIR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SLSTR VIS/NIR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FCI VIS/NIR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 VIS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 VIS/NIR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3MI VIS/NIR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AVHRR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989367"/>
                  </a:ext>
                </a:extLst>
              </a:tr>
              <a:tr h="293151">
                <a:tc rowSpan="2">
                  <a:txBody>
                    <a:bodyPr/>
                    <a:lstStyle/>
                    <a:p>
                      <a:pPr algn="l" fontAlgn="t"/>
                      <a:endParaRPr lang="en-GB" sz="900" b="1" kern="1200" dirty="0" smtClean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en-GB" sz="900" b="1" kern="1200" dirty="0" smtClean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en-GB" sz="900" b="1" kern="1200" dirty="0" smtClean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en-GB" sz="900" b="1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kern="1200" dirty="0">
                          <a:solidFill>
                            <a:srgbClr val="0020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Lunar Cal (LCS)</a:t>
                      </a:r>
                      <a:endParaRPr lang="en-GB" sz="1400" b="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extLst>
                  <a:ext uri="{0D108BD9-81ED-4DB2-BD59-A6C34878D82A}">
                    <a16:rowId xmlns:a16="http://schemas.microsoft.com/office/drawing/2014/main" val="169827526"/>
                  </a:ext>
                </a:extLst>
              </a:tr>
              <a:tr h="282939">
                <a:tc vMerge="1">
                  <a:txBody>
                    <a:bodyPr/>
                    <a:lstStyle/>
                    <a:p>
                      <a:pPr algn="l" fontAlgn="t"/>
                      <a:endParaRPr lang="en-GB" sz="900" b="1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kern="1200" dirty="0">
                          <a:solidFill>
                            <a:srgbClr val="0020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Lunar Inter-Cal (LICS)</a:t>
                      </a:r>
                      <a:endParaRPr lang="en-GB" sz="1400" b="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799260"/>
                  </a:ext>
                </a:extLst>
              </a:tr>
              <a:tr h="290238">
                <a:tc rowSpan="2">
                  <a:txBody>
                    <a:bodyPr/>
                    <a:lstStyle/>
                    <a:p>
                      <a:pPr algn="l" fontAlgn="t"/>
                      <a:endParaRPr lang="en-GB" sz="900" b="1" kern="1200" dirty="0" smtClean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en-GB" sz="900" b="1" kern="1200" dirty="0" smtClean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kern="1200" dirty="0" smtClean="0">
                          <a:solidFill>
                            <a:srgbClr val="0020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 </a:t>
                      </a:r>
                      <a:r>
                        <a:rPr lang="en-GB" sz="1400" b="0" kern="1200" dirty="0">
                          <a:solidFill>
                            <a:srgbClr val="0020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Calibration (DESC</a:t>
                      </a:r>
                      <a:r>
                        <a:rPr lang="en-GB" sz="1400" b="0" kern="1200" dirty="0" smtClean="0">
                          <a:solidFill>
                            <a:srgbClr val="0020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833768"/>
                  </a:ext>
                </a:extLst>
              </a:tr>
              <a:tr h="300965">
                <a:tc vMerge="1">
                  <a:txBody>
                    <a:bodyPr/>
                    <a:lstStyle/>
                    <a:p>
                      <a:pPr algn="l" fontAlgn="t"/>
                      <a:endParaRPr lang="en-GB" sz="900" b="1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kern="1200" dirty="0">
                          <a:solidFill>
                            <a:srgbClr val="0020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 Inter-Calibration (DESIC</a:t>
                      </a:r>
                      <a:r>
                        <a:rPr lang="en-GB" sz="1400" b="0" kern="1200" dirty="0" smtClean="0">
                          <a:solidFill>
                            <a:srgbClr val="0020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marL="0" algn="ctr" defTabSz="1125444" rtl="0" eaLnBrk="1" fontAlgn="t" latinLnBrk="0" hangingPunct="1"/>
                      <a:endParaRPr lang="en-GB" sz="90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t" latinLnBrk="0" hangingPunct="1"/>
                      <a:endParaRPr lang="en-GB" sz="90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t" latinLnBrk="0" hangingPunct="1"/>
                      <a:endParaRPr lang="en-GB" sz="90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t" latinLnBrk="0" hangingPunct="1"/>
                      <a:endParaRPr lang="en-GB" sz="90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t" latinLnBrk="0" hangingPunct="1"/>
                      <a:endParaRPr lang="en-GB" sz="90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t" latinLnBrk="0" hangingPunct="1"/>
                      <a:endParaRPr lang="en-GB" sz="90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t" latinLnBrk="0" hangingPunct="1"/>
                      <a:endParaRPr lang="en-GB" sz="90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t" latinLnBrk="0" hangingPunct="1"/>
                      <a:endParaRPr lang="en-GB" sz="90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823957"/>
                  </a:ext>
                </a:extLst>
              </a:tr>
              <a:tr h="320925">
                <a:tc rowSpan="2">
                  <a:txBody>
                    <a:bodyPr/>
                    <a:lstStyle/>
                    <a:p>
                      <a:pPr algn="l" fontAlgn="t"/>
                      <a:endParaRPr lang="en-GB" sz="900" b="1" kern="1200" dirty="0" smtClean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en-GB" sz="900" b="1" kern="1200" dirty="0" smtClean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en-GB" sz="900" b="1" kern="1200" dirty="0" smtClean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en-GB" sz="900" b="1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kern="1200" dirty="0">
                          <a:solidFill>
                            <a:srgbClr val="0020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DCC Inter-Cal (DCCICS)</a:t>
                      </a:r>
                      <a:endParaRPr lang="en-GB" sz="1400" b="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15949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l" fontAlgn="t"/>
                      <a:endParaRPr lang="en-GB" sz="900" b="1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kern="1200" dirty="0">
                          <a:solidFill>
                            <a:srgbClr val="0020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DCC Cal (DCCS)</a:t>
                      </a:r>
                      <a:endParaRPr lang="en-GB" sz="1400" b="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787574"/>
                  </a:ext>
                </a:extLst>
              </a:tr>
              <a:tr h="287480">
                <a:tc>
                  <a:txBody>
                    <a:bodyPr/>
                    <a:lstStyle/>
                    <a:p>
                      <a:pPr algn="l" fontAlgn="t"/>
                      <a:endParaRPr lang="en-GB" sz="900" b="1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kern="1200" dirty="0">
                          <a:solidFill>
                            <a:srgbClr val="0020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Inter-Calibration Blender (ICBS)</a:t>
                      </a:r>
                      <a:endParaRPr lang="en-GB" sz="1400" b="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692182"/>
                  </a:ext>
                </a:extLst>
              </a:tr>
              <a:tr h="287480">
                <a:tc rowSpan="2">
                  <a:txBody>
                    <a:bodyPr/>
                    <a:lstStyle/>
                    <a:p>
                      <a:pPr algn="l" fontAlgn="t"/>
                      <a:endParaRPr lang="en-GB" sz="900" b="1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kern="1200" dirty="0">
                          <a:solidFill>
                            <a:srgbClr val="0020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Rayleigh Calibration System (RAYCS)</a:t>
                      </a:r>
                      <a:endParaRPr lang="en-GB" sz="1400" b="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216325"/>
                  </a:ext>
                </a:extLst>
              </a:tr>
              <a:tr h="287480">
                <a:tc vMerge="1">
                  <a:txBody>
                    <a:bodyPr/>
                    <a:lstStyle/>
                    <a:p>
                      <a:pPr algn="l" fontAlgn="t"/>
                      <a:endParaRPr lang="en-GB" sz="900" b="1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kern="1200" dirty="0">
                          <a:solidFill>
                            <a:srgbClr val="0020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Rayleigh Inter-Cal System (RAYICS)</a:t>
                      </a:r>
                      <a:endParaRPr lang="en-GB" sz="1400" b="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688481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 algn="l" fontAlgn="t"/>
                      <a:endParaRPr lang="en-GB" sz="900" b="1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kern="1200" dirty="0">
                          <a:solidFill>
                            <a:srgbClr val="0020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Ray-matching Inter-Cal System (RAYMICS)</a:t>
                      </a:r>
                      <a:endParaRPr lang="en-GB" sz="1400" b="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154193"/>
                  </a:ext>
                </a:extLst>
              </a:tr>
              <a:tr h="300965">
                <a:tc rowSpan="2">
                  <a:txBody>
                    <a:bodyPr/>
                    <a:lstStyle/>
                    <a:p>
                      <a:pPr algn="l" fontAlgn="t"/>
                      <a:endParaRPr lang="en-GB" sz="900" b="1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5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CPM for Thermal Band</a:t>
                      </a:r>
                      <a:endParaRPr lang="en-GB" sz="1500" b="1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MSG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S-3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S-3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MTG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MTG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EPS-SG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EPS-SG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EPS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444682"/>
                  </a:ext>
                </a:extLst>
              </a:tr>
              <a:tr h="3009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SEVIRI IR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OLCI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SLSTR IR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FCI IR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 IR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3MI</a:t>
                      </a:r>
                      <a:b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AVHRR</a:t>
                      </a:r>
                    </a:p>
                  </a:txBody>
                  <a:tcPr marL="18403" marR="18403" marT="12882" marB="128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163264"/>
                  </a:ext>
                </a:extLst>
              </a:tr>
              <a:tr h="300965">
                <a:tc>
                  <a:txBody>
                    <a:bodyPr/>
                    <a:lstStyle/>
                    <a:p>
                      <a:pPr algn="l" fontAlgn="t"/>
                      <a:endParaRPr lang="en-GB" sz="90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kern="1200" dirty="0">
                          <a:solidFill>
                            <a:srgbClr val="0020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Imager-Hyperspectral Inter-Cal</a:t>
                      </a:r>
                      <a:endParaRPr lang="en-GB" sz="1400" b="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900" dirty="0">
                          <a:solidFill>
                            <a:srgbClr val="0020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6545"/>
                  </a:ext>
                </a:extLst>
              </a:tr>
              <a:tr h="300965">
                <a:tc>
                  <a:txBody>
                    <a:bodyPr/>
                    <a:lstStyle/>
                    <a:p>
                      <a:pPr algn="l" fontAlgn="t"/>
                      <a:endParaRPr lang="en-GB" sz="90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kern="1200" dirty="0">
                          <a:solidFill>
                            <a:srgbClr val="0020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Imager-Imager Inter-Cal</a:t>
                      </a:r>
                      <a:endParaRPr lang="en-GB" sz="1400" b="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 smtClean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extLst>
                  <a:ext uri="{0D108BD9-81ED-4DB2-BD59-A6C34878D82A}">
                    <a16:rowId xmlns:a16="http://schemas.microsoft.com/office/drawing/2014/main" val="2441344011"/>
                  </a:ext>
                </a:extLst>
              </a:tr>
              <a:tr h="300965">
                <a:tc>
                  <a:txBody>
                    <a:bodyPr/>
                    <a:lstStyle/>
                    <a:p>
                      <a:pPr algn="l" fontAlgn="t"/>
                      <a:endParaRPr lang="en-GB" sz="90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kern="1200" dirty="0">
                          <a:solidFill>
                            <a:srgbClr val="0020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NWP Cal</a:t>
                      </a:r>
                      <a:endParaRPr lang="en-GB" sz="1400" b="0" kern="12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03" marR="18403" marT="12882" marB="128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892960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25764" y="1526863"/>
            <a:ext cx="543222" cy="2627122"/>
            <a:chOff x="725764" y="1526863"/>
            <a:chExt cx="543222" cy="262712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764" y="2142621"/>
              <a:ext cx="540000" cy="500697"/>
            </a:xfrm>
            <a:prstGeom prst="flowChartConnector">
              <a:avLst/>
            </a:prstGeom>
          </p:spPr>
        </p:pic>
        <p:pic>
          <p:nvPicPr>
            <p:cNvPr id="14" name="Picture 6" descr="The Moon | Phases, Orbit and distance from the Earth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6" t="6616" r="16345" b="5241"/>
            <a:stretch/>
          </p:blipFill>
          <p:spPr bwMode="auto">
            <a:xfrm>
              <a:off x="728986" y="1526863"/>
              <a:ext cx="540000" cy="536861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5764" y="2727383"/>
              <a:ext cx="540000" cy="514601"/>
            </a:xfrm>
            <a:prstGeom prst="flowChartConnector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764" y="3628149"/>
              <a:ext cx="540000" cy="525836"/>
            </a:xfrm>
            <a:prstGeom prst="flowChartConnector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467353" y="1491197"/>
            <a:ext cx="6070110" cy="5276812"/>
            <a:chOff x="5467353" y="1491197"/>
            <a:chExt cx="6070110" cy="5276812"/>
          </a:xfrm>
        </p:grpSpPr>
        <p:grpSp>
          <p:nvGrpSpPr>
            <p:cNvPr id="21" name="Group 20"/>
            <p:cNvGrpSpPr/>
            <p:nvPr/>
          </p:nvGrpSpPr>
          <p:grpSpPr>
            <a:xfrm>
              <a:off x="5467353" y="1491197"/>
              <a:ext cx="5745359" cy="4620623"/>
              <a:chOff x="5467353" y="1414997"/>
              <a:chExt cx="5745359" cy="4620623"/>
            </a:xfrm>
          </p:grpSpPr>
          <p:pic>
            <p:nvPicPr>
              <p:cNvPr id="35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6878" y="1415287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6372843" y="1487795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7211503" y="1479628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9485826" y="1478583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10267922" y="1478583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9485826" y="2066421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10255754" y="2094040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9510323" y="2673027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10267922" y="2682552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9507896" y="2996216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10267922" y="2996018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10897151" y="2977258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9507971" y="3291884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10278853" y="3301409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5574555" y="3561475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6358239" y="3567312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7190570" y="3559621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8010876" y="3585318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8698667" y="3574841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9485826" y="3566268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10276517" y="3575847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10897151" y="3594187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10895691" y="3866759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10895691" y="4183630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5576590" y="3858548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6351808" y="3858548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7183617" y="3851906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7998400" y="3860554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8698667" y="3877897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9479294" y="3851906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10276517" y="3844122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5565982" y="4162911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6358239" y="4176867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7190570" y="4176242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8010876" y="4185475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8717717" y="4185474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9469496" y="4166812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10289802" y="4176303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6400" y="1414997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52712" y="2000612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7144" y="1987039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7993" y="1996918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6089" y="1994494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8520" y="1996232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9038" y="1995757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3982" y="2596926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4320" y="2617258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6606" y="2603501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7276" y="2576303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7745" y="2614326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7144" y="2890690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7279" y="2902119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6198" y="2917979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6253" y="2891060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6667" y="2917979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438" y="3188151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9573" y="3189551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081" y="3195341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8299" y="3197962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0008" y="3189213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4363" y="2583575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3216" y="3201646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96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5878" y="1468466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97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605" y="1754883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98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3893" y="1764431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99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5390" y="1774153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100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0514" y="1754883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101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6667" y="1773956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102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07294" y="1793217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103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79938" y="1754883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105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6080" y="2336018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106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3418" y="2364616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107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8016" y="2355091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108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9374" y="2364615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109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5717" y="2374141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110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3826" y="2364615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111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79938" y="2365873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112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4097" y="2355012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98807" y="1457535"/>
                <a:ext cx="216000" cy="216000"/>
              </a:xfrm>
              <a:prstGeom prst="flowChartConnector">
                <a:avLst/>
              </a:prstGeom>
            </p:spPr>
          </p:pic>
          <p:pic>
            <p:nvPicPr>
              <p:cNvPr id="115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9710" y="5087262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7353" y="5387071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6606" y="5106610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6400" y="5116072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7332" y="5407329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2" descr="Green Check Mark Icon Images – Browse 65,436 Stock Photos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3273" y="5123773"/>
                <a:ext cx="360000" cy="360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120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0699" y="5794415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121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6095" y="5471865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122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6606" y="5794415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123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97496" y="5804693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124" descr="Plan Icon Operations And Plans Division - Icon Plan Png Black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3273" y="5775395"/>
                <a:ext cx="360000" cy="230927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4" descr="Tick icon vector symbol, green checkmark isolated, checked icon or correct  choice sign, check mark or checkbox pictogram - KnowledgePoint  KnowledgePoint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0" t="25331" r="23696" b="25938"/>
              <a:stretch/>
            </p:blipFill>
            <p:spPr bwMode="auto">
              <a:xfrm>
                <a:off x="9479294" y="5176276"/>
                <a:ext cx="216000" cy="210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79471" y="5182704"/>
                <a:ext cx="216000" cy="216000"/>
              </a:xfrm>
              <a:prstGeom prst="flowChartConnector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71638" y="5484634"/>
                <a:ext cx="216000" cy="216000"/>
              </a:xfrm>
              <a:prstGeom prst="flowChartConnector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79471" y="5804693"/>
                <a:ext cx="216000" cy="216000"/>
              </a:xfrm>
              <a:prstGeom prst="flowChartConnector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87878" y="5179623"/>
                <a:ext cx="216000" cy="216000"/>
              </a:xfrm>
              <a:prstGeom prst="flowChartConnector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92131" y="5494159"/>
                <a:ext cx="216000" cy="216000"/>
              </a:xfrm>
              <a:prstGeom prst="flowChartConnector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98667" y="5782858"/>
                <a:ext cx="216000" cy="216000"/>
              </a:xfrm>
              <a:prstGeom prst="flowChartConnector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89802" y="5179623"/>
                <a:ext cx="216000" cy="216000"/>
              </a:xfrm>
              <a:prstGeom prst="flowChartConnector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76517" y="5494159"/>
                <a:ext cx="216000" cy="216000"/>
              </a:xfrm>
              <a:prstGeom prst="flowChartConnector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81693" y="5775395"/>
                <a:ext cx="216000" cy="216000"/>
              </a:xfrm>
              <a:prstGeom prst="flowChartConnector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98807" y="5483773"/>
                <a:ext cx="216000" cy="216000"/>
              </a:xfrm>
              <a:prstGeom prst="flowChartConnector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86616" y="5483271"/>
                <a:ext cx="216000" cy="216000"/>
              </a:xfrm>
              <a:prstGeom prst="flowChartConnector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8493262" y="6233283"/>
              <a:ext cx="3044201" cy="534726"/>
              <a:chOff x="3006862" y="6052531"/>
              <a:chExt cx="3044201" cy="534726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006862" y="6052531"/>
                <a:ext cx="1089015" cy="360000"/>
                <a:chOff x="3006862" y="6052531"/>
                <a:chExt cx="1089015" cy="360000"/>
              </a:xfrm>
            </p:grpSpPr>
            <p:pic>
              <p:nvPicPr>
                <p:cNvPr id="33" name="Picture 2" descr="Green Check Mark Icon Images – Browse 65,436 Stock Photos ...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6862" y="6052531"/>
                  <a:ext cx="360000" cy="360000"/>
                </a:xfrm>
                <a:prstGeom prst="flowChartConnector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3271612" y="6117115"/>
                  <a:ext cx="824265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dirty="0"/>
                    <a:t>2021-2022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3065137" y="6331402"/>
                <a:ext cx="1023585" cy="241585"/>
                <a:chOff x="3065137" y="6331402"/>
                <a:chExt cx="1023585" cy="241585"/>
              </a:xfrm>
            </p:grpSpPr>
            <p:pic>
              <p:nvPicPr>
                <p:cNvPr id="31" name="Picture 4" descr="Tick icon vector symbol, green checkmark isolated, checked icon or correct  choice sign, check mark or checkbox pictogram - KnowledgePoint  KnowledgePoint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70" t="25331" r="23696" b="25938"/>
                <a:stretch/>
              </p:blipFill>
              <p:spPr bwMode="auto">
                <a:xfrm>
                  <a:off x="3065137" y="6362192"/>
                  <a:ext cx="216000" cy="2107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Rectangle 31"/>
                <p:cNvSpPr/>
                <p:nvPr/>
              </p:nvSpPr>
              <p:spPr>
                <a:xfrm>
                  <a:off x="3264457" y="6331402"/>
                  <a:ext cx="824265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dirty="0"/>
                    <a:t>2023-2024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4654974" y="6339314"/>
                <a:ext cx="1396089" cy="247943"/>
                <a:chOff x="2993137" y="6613302"/>
                <a:chExt cx="1396089" cy="247943"/>
              </a:xfrm>
            </p:grpSpPr>
            <p:pic>
              <p:nvPicPr>
                <p:cNvPr id="29" name="Picture 28" descr="Plan Icon Operations And Plans Division - Icon Plan Png Black PNG Image |  Transparent PNG Free Download on Seek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6F6F6"/>
                    </a:clrFrom>
                    <a:clrTo>
                      <a:srgbClr val="F6F6F6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93137" y="6630318"/>
                  <a:ext cx="360000" cy="230927"/>
                </a:xfrm>
                <a:prstGeom prst="flowChartConnector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Rectangle 29"/>
                <p:cNvSpPr/>
                <p:nvPr/>
              </p:nvSpPr>
              <p:spPr>
                <a:xfrm>
                  <a:off x="3271612" y="6613302"/>
                  <a:ext cx="111761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dirty="0"/>
                    <a:t>No firm plan yet</a:t>
                  </a: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4731466" y="6093524"/>
                <a:ext cx="1243397" cy="240718"/>
                <a:chOff x="4731466" y="6093524"/>
                <a:chExt cx="1243397" cy="240718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31466" y="6118242"/>
                  <a:ext cx="216000" cy="216000"/>
                </a:xfrm>
                <a:prstGeom prst="flowChartConnector">
                  <a:avLst/>
                </a:prstGeom>
              </p:spPr>
            </p:pic>
            <p:sp>
              <p:nvSpPr>
                <p:cNvPr id="28" name="Rectangle 27"/>
                <p:cNvSpPr/>
                <p:nvPr/>
              </p:nvSpPr>
              <p:spPr>
                <a:xfrm>
                  <a:off x="4959842" y="6093524"/>
                  <a:ext cx="1015021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dirty="0"/>
                    <a:t>Not applicable</a:t>
                  </a:r>
                </a:p>
              </p:txBody>
            </p:sp>
          </p:grpSp>
        </p:grpSp>
      </p:grpSp>
      <p:pic>
        <p:nvPicPr>
          <p:cNvPr id="138" name="Picture 137" descr="Plan Icon Operations And Plans Division - Icon Plan Png Black PNG Image |  Transparent PNG Free Download on Seek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623" y="5854114"/>
            <a:ext cx="360000" cy="23092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2707" y="1854694"/>
            <a:ext cx="216000" cy="216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547924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Few </a:t>
            </a:r>
            <a:r>
              <a:rPr lang="en-GB" dirty="0"/>
              <a:t>Example </a:t>
            </a:r>
            <a:r>
              <a:rPr lang="en-GB" dirty="0" smtClean="0"/>
              <a:t>CPMs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640080"/>
            <a:ext cx="12192000" cy="62179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800" dirty="0" smtClean="0"/>
              <a:t>Few </a:t>
            </a:r>
            <a:r>
              <a:rPr lang="en-GB" sz="2800" dirty="0"/>
              <a:t>Example CPMs</a:t>
            </a:r>
          </a:p>
        </p:txBody>
      </p:sp>
    </p:spTree>
    <p:extLst>
      <p:ext uri="{BB962C8B-B14F-4D97-AF65-F5344CB8AC3E}">
        <p14:creationId xmlns:p14="http://schemas.microsoft.com/office/powerpoint/2010/main" val="2040218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Channels calibration monitoring GEO-LEO IR </a:t>
            </a:r>
            <a:endParaRPr lang="en-GB" dirty="0"/>
          </a:p>
        </p:txBody>
      </p:sp>
      <p:pic>
        <p:nvPicPr>
          <p:cNvPr id="278" name="Picture 2" descr="http://tcweb.eumetsat.int/tcc1/proj/gsics/results/seviri/msg3/iasi/metopa/2014/11/msg3-iasi_20141104_2130_bias_ts_ir13.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706" y="3816196"/>
            <a:ext cx="3428732" cy="2571549"/>
          </a:xfrm>
          <a:prstGeom prst="rect">
            <a:avLst/>
          </a:prstGeom>
          <a:noFill/>
        </p:spPr>
      </p:pic>
      <p:pic>
        <p:nvPicPr>
          <p:cNvPr id="281" name="Picture 2" descr="H:\MY DOCUMENTS\plots\GEO-LEO-collocations_480px_V01_2012-02-02.gif"/>
          <p:cNvPicPr>
            <a:picLocks noChangeArrowheads="1"/>
          </p:cNvPicPr>
          <p:nvPr/>
        </p:nvPicPr>
        <p:blipFill>
          <a:blip r:embed="rId3" cstate="print"/>
          <a:srcRect t="5730"/>
          <a:stretch>
            <a:fillRect/>
          </a:stretch>
        </p:blipFill>
        <p:spPr bwMode="auto">
          <a:xfrm>
            <a:off x="5236234" y="1343573"/>
            <a:ext cx="2907102" cy="2661711"/>
          </a:xfrm>
          <a:prstGeom prst="rect">
            <a:avLst/>
          </a:prstGeom>
          <a:noFill/>
        </p:spPr>
      </p:pic>
      <p:sp>
        <p:nvSpPr>
          <p:cNvPr id="282" name="Content Placeholder 2"/>
          <p:cNvSpPr txBox="1">
            <a:spLocks/>
          </p:cNvSpPr>
          <p:nvPr/>
        </p:nvSpPr>
        <p:spPr>
          <a:xfrm>
            <a:off x="300037" y="1085686"/>
            <a:ext cx="5565925" cy="538188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800" spc="-100" dirty="0">
                <a:latin typeface="+mn-lt"/>
              </a:rPr>
              <a:t>Collocate in Space, Time, Angle</a:t>
            </a:r>
          </a:p>
          <a:p>
            <a:pPr marL="759081" lvl="2" indent="-266700"/>
            <a:r>
              <a:rPr lang="en-GB" sz="2307" b="0" spc="-100" dirty="0">
                <a:latin typeface="+mn-lt"/>
              </a:rPr>
              <a:t>Collect Simultaneous Nadir Overpasses (SNOs)</a:t>
            </a:r>
          </a:p>
          <a:p>
            <a:pPr marL="759081" lvl="2" indent="-266700"/>
            <a:r>
              <a:rPr lang="en-GB" sz="2307" b="0" spc="-100" dirty="0">
                <a:latin typeface="+mn-lt"/>
              </a:rPr>
              <a:t>Tie to contemporary reference instrument</a:t>
            </a:r>
          </a:p>
          <a:p>
            <a:pPr marL="759081" lvl="2" indent="-266700"/>
            <a:r>
              <a:rPr lang="en-GB" sz="2307" b="0" spc="-100" dirty="0">
                <a:latin typeface="+mn-lt"/>
              </a:rPr>
              <a:t>with very small uncertainty</a:t>
            </a:r>
          </a:p>
          <a:p>
            <a:pPr marL="0" indent="0">
              <a:buFont typeface="Arial" pitchFamily="34" charset="0"/>
              <a:buNone/>
            </a:pPr>
            <a:r>
              <a:rPr lang="en-GB" sz="2800" spc="-100" dirty="0">
                <a:latin typeface="+mn-lt"/>
              </a:rPr>
              <a:t>Hyperspectral Reference (IASI)</a:t>
            </a:r>
          </a:p>
          <a:p>
            <a:pPr marL="759081" lvl="2" indent="-266700"/>
            <a:r>
              <a:rPr lang="en-GB" sz="2307" b="0" spc="-100" dirty="0">
                <a:latin typeface="+mn-lt"/>
              </a:rPr>
              <a:t>Convolve IASI spectrum with Spectral Response Function (SRF) of monitored instrument </a:t>
            </a:r>
          </a:p>
          <a:p>
            <a:pPr marL="759081" lvl="2" indent="-266700"/>
            <a:r>
              <a:rPr lang="en-GB" sz="2307" b="0" spc="-100" dirty="0">
                <a:latin typeface="+mn-lt"/>
              </a:rPr>
              <a:t>Can diagnose SRF errors</a:t>
            </a:r>
          </a:p>
          <a:p>
            <a:pPr marL="0" indent="0">
              <a:buFont typeface="Arial" pitchFamily="34" charset="0"/>
              <a:buNone/>
            </a:pPr>
            <a:r>
              <a:rPr lang="en-GB" sz="2800" spc="-100" dirty="0">
                <a:latin typeface="+mn-lt"/>
              </a:rPr>
              <a:t>Compare</a:t>
            </a:r>
            <a:r>
              <a:rPr lang="en-GB" sz="2800" b="0" spc="-100" dirty="0">
                <a:latin typeface="+mn-lt"/>
              </a:rPr>
              <a:t> </a:t>
            </a:r>
          </a:p>
          <a:p>
            <a:pPr marL="759081" lvl="2" indent="-266700"/>
            <a:r>
              <a:rPr lang="en-GB" sz="2307" b="0" spc="-100" dirty="0">
                <a:latin typeface="+mn-lt"/>
              </a:rPr>
              <a:t>Apply weighted regression to collocated radiances</a:t>
            </a:r>
          </a:p>
          <a:p>
            <a:pPr marL="759081" lvl="2" indent="-266700"/>
            <a:r>
              <a:rPr lang="en-GB" sz="2307" b="0" spc="-100" dirty="0">
                <a:latin typeface="+mn-lt"/>
              </a:rPr>
              <a:t>Evaluate uncertainties</a:t>
            </a:r>
          </a:p>
          <a:p>
            <a:pPr marL="0" indent="0">
              <a:buFont typeface="Arial" pitchFamily="34" charset="0"/>
              <a:buNone/>
            </a:pPr>
            <a:r>
              <a:rPr lang="en-GB" sz="2800" spc="-100" dirty="0">
                <a:latin typeface="+mn-lt"/>
              </a:rPr>
              <a:t>Generate GSICS Correction</a:t>
            </a:r>
          </a:p>
          <a:p>
            <a:pPr marL="759081" lvl="2" indent="-266700"/>
            <a:r>
              <a:rPr lang="en-US" sz="2307" b="0" spc="-100" dirty="0">
                <a:latin typeface="+mn-lt"/>
              </a:rPr>
              <a:t>Update daily</a:t>
            </a:r>
          </a:p>
          <a:p>
            <a:pPr marL="759081" lvl="2" indent="-266700"/>
            <a:r>
              <a:rPr lang="en-US" sz="2307" b="0" spc="-100" dirty="0">
                <a:latin typeface="+mn-lt"/>
              </a:rPr>
              <a:t>Distribute via GSICS Servers</a:t>
            </a:r>
            <a:endParaRPr lang="en-GB" sz="2307" b="0" spc="-100" dirty="0">
              <a:latin typeface="+mn-lt"/>
            </a:endParaRPr>
          </a:p>
          <a:p>
            <a:pPr marL="0" indent="0">
              <a:buNone/>
            </a:pPr>
            <a:r>
              <a:rPr lang="en-GB" sz="2800" spc="-100" dirty="0">
                <a:latin typeface="+mn-lt"/>
              </a:rPr>
              <a:t>Evaluate &amp; Monitor Bias</a:t>
            </a:r>
          </a:p>
          <a:p>
            <a:pPr marL="759081" lvl="2" indent="-266700"/>
            <a:r>
              <a:rPr lang="en-US" sz="2307" b="0" spc="-100" dirty="0">
                <a:latin typeface="+mn-lt"/>
              </a:rPr>
              <a:t>Check long-term stability &amp; Decontamination</a:t>
            </a:r>
          </a:p>
          <a:p>
            <a:pPr marL="0" indent="0">
              <a:buFont typeface="Arial" pitchFamily="34" charset="0"/>
              <a:buNone/>
            </a:pPr>
            <a:endParaRPr lang="en-GB" sz="2000" b="0" kern="0" dirty="0">
              <a:solidFill>
                <a:srgbClr val="CB333B"/>
              </a:solidFill>
            </a:endParaRPr>
          </a:p>
        </p:txBody>
      </p:sp>
      <p:pic>
        <p:nvPicPr>
          <p:cNvPr id="283" name="Picture 3" descr="H:\MY DOCUMENTS\plots\plot_rad_srf_ieee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336" y="1281112"/>
            <a:ext cx="3977102" cy="2511426"/>
          </a:xfrm>
          <a:prstGeom prst="rect">
            <a:avLst/>
          </a:prstGeom>
          <a:noFill/>
        </p:spPr>
      </p:pic>
      <p:pic>
        <p:nvPicPr>
          <p:cNvPr id="284" name="Picture 2" descr="H:\MY DOCUMENTS\GSICS\logo\GSICS300p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1201" y="5975438"/>
            <a:ext cx="1428750" cy="581025"/>
          </a:xfrm>
          <a:prstGeom prst="rect">
            <a:avLst/>
          </a:prstGeom>
          <a:noFill/>
        </p:spPr>
      </p:pic>
      <p:grpSp>
        <p:nvGrpSpPr>
          <p:cNvPr id="285" name="Group 284"/>
          <p:cNvGrpSpPr/>
          <p:nvPr/>
        </p:nvGrpSpPr>
        <p:grpSpPr>
          <a:xfrm>
            <a:off x="5726286" y="3685094"/>
            <a:ext cx="3048000" cy="2720374"/>
            <a:chOff x="5726286" y="3685094"/>
            <a:chExt cx="3048000" cy="2720374"/>
          </a:xfrm>
        </p:grpSpPr>
        <p:pic>
          <p:nvPicPr>
            <p:cNvPr id="286" name="Picture 285" descr="msg2-iasi_20111120_2215_scatter_ir13.4.gif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6286" y="3898354"/>
              <a:ext cx="3048000" cy="2507114"/>
            </a:xfrm>
            <a:prstGeom prst="rect">
              <a:avLst/>
            </a:prstGeom>
          </p:spPr>
        </p:pic>
        <p:sp>
          <p:nvSpPr>
            <p:cNvPr id="287" name="Rectangle 286"/>
            <p:cNvSpPr/>
            <p:nvPr/>
          </p:nvSpPr>
          <p:spPr>
            <a:xfrm>
              <a:off x="7707198" y="6150535"/>
              <a:ext cx="105509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[</a:t>
              </a:r>
              <a:r>
                <a:rPr lang="en-GB" b="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mW</a:t>
              </a:r>
              <a:r>
                <a:rPr lang="en-GB" b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/m2/</a:t>
              </a:r>
              <a:r>
                <a:rPr lang="en-GB" b="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sr</a:t>
              </a:r>
              <a:r>
                <a:rPr lang="en-GB" b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/cm-1]</a:t>
              </a:r>
              <a:endParaRPr lang="en-GB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 rot="16200000">
              <a:off x="5451034" y="4097227"/>
              <a:ext cx="105509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0" dirty="0">
                  <a:solidFill>
                    <a:srgbClr val="1C1C1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[</a:t>
              </a:r>
              <a:r>
                <a:rPr lang="en-GB" b="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mW</a:t>
              </a:r>
              <a:r>
                <a:rPr lang="en-GB" b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/m2/</a:t>
              </a:r>
              <a:r>
                <a:rPr lang="en-GB" b="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sr</a:t>
              </a:r>
              <a:r>
                <a:rPr lang="en-GB" b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/cm-1]</a:t>
              </a:r>
              <a:endParaRPr lang="en-GB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852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GEO-LEO IR</a:t>
            </a:r>
            <a:r>
              <a:rPr lang="en-GB" dirty="0" smtClean="0"/>
              <a:t> Workflow</a:t>
            </a:r>
            <a:endParaRPr lang="en-GB" dirty="0"/>
          </a:p>
        </p:txBody>
      </p:sp>
      <p:sp>
        <p:nvSpPr>
          <p:cNvPr id="112" name="Flowchart: Process 111"/>
          <p:cNvSpPr/>
          <p:nvPr/>
        </p:nvSpPr>
        <p:spPr bwMode="auto">
          <a:xfrm>
            <a:off x="502920" y="1019908"/>
            <a:ext cx="1330892" cy="301882"/>
          </a:xfrm>
          <a:prstGeom prst="flowChartProcess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Instruments</a:t>
            </a: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10101716" y="1059131"/>
            <a:ext cx="1409683" cy="235216"/>
          </a:xfrm>
          <a:prstGeom prst="flowChartProcess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E5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Instruments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E5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2001364" y="1100518"/>
            <a:ext cx="7954244" cy="5016148"/>
            <a:chOff x="2733358" y="1077865"/>
            <a:chExt cx="7954244" cy="5016148"/>
          </a:xfrm>
        </p:grpSpPr>
        <p:sp>
          <p:nvSpPr>
            <p:cNvPr id="115" name="Flowchart: Terminator 114"/>
            <p:cNvSpPr/>
            <p:nvPr/>
          </p:nvSpPr>
          <p:spPr bwMode="auto">
            <a:xfrm>
              <a:off x="2810390" y="2666067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Lunar Calibration</a:t>
              </a:r>
            </a:p>
          </p:txBody>
        </p:sp>
        <p:sp>
          <p:nvSpPr>
            <p:cNvPr id="116" name="Flowchart: Terminator 115"/>
            <p:cNvSpPr/>
            <p:nvPr/>
          </p:nvSpPr>
          <p:spPr bwMode="auto">
            <a:xfrm>
              <a:off x="3152236" y="1839187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Desert Calibration</a:t>
              </a:r>
            </a:p>
          </p:txBody>
        </p:sp>
        <p:sp>
          <p:nvSpPr>
            <p:cNvPr id="117" name="Flowchart: Terminator 116"/>
            <p:cNvSpPr/>
            <p:nvPr/>
          </p:nvSpPr>
          <p:spPr bwMode="auto">
            <a:xfrm>
              <a:off x="3828481" y="1077865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DCC Calibration</a:t>
              </a:r>
            </a:p>
          </p:txBody>
        </p:sp>
        <p:sp>
          <p:nvSpPr>
            <p:cNvPr id="118" name="Flowchart: Terminator 117"/>
            <p:cNvSpPr/>
            <p:nvPr/>
          </p:nvSpPr>
          <p:spPr bwMode="auto">
            <a:xfrm>
              <a:off x="2733358" y="3260010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Lunar Inter-Calibration</a:t>
              </a:r>
            </a:p>
          </p:txBody>
        </p:sp>
        <p:sp>
          <p:nvSpPr>
            <p:cNvPr id="119" name="Flowchart: Terminator 118"/>
            <p:cNvSpPr/>
            <p:nvPr/>
          </p:nvSpPr>
          <p:spPr bwMode="auto">
            <a:xfrm>
              <a:off x="2953049" y="2244719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Inter-Calibration Blender</a:t>
              </a:r>
            </a:p>
          </p:txBody>
        </p:sp>
        <p:sp>
          <p:nvSpPr>
            <p:cNvPr id="120" name="Flowchart: Terminator 119"/>
            <p:cNvSpPr/>
            <p:nvPr/>
          </p:nvSpPr>
          <p:spPr bwMode="auto">
            <a:xfrm>
              <a:off x="3442078" y="1457789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DCC Inter- Calibration</a:t>
              </a:r>
            </a:p>
          </p:txBody>
        </p:sp>
        <p:sp>
          <p:nvSpPr>
            <p:cNvPr id="121" name="Flowchart: Terminator 120"/>
            <p:cNvSpPr/>
            <p:nvPr/>
          </p:nvSpPr>
          <p:spPr bwMode="auto">
            <a:xfrm>
              <a:off x="2937680" y="4374003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Rayleigh Calibration System</a:t>
              </a:r>
            </a:p>
          </p:txBody>
        </p:sp>
        <p:sp>
          <p:nvSpPr>
            <p:cNvPr id="122" name="Flowchart: Terminator 121"/>
            <p:cNvSpPr/>
            <p:nvPr/>
          </p:nvSpPr>
          <p:spPr bwMode="auto">
            <a:xfrm>
              <a:off x="2778483" y="3847465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Rayleigh Inter-Calibration System </a:t>
              </a:r>
            </a:p>
          </p:txBody>
        </p:sp>
        <p:sp>
          <p:nvSpPr>
            <p:cNvPr id="123" name="Flowchart: Terminator 122"/>
            <p:cNvSpPr/>
            <p:nvPr/>
          </p:nvSpPr>
          <p:spPr bwMode="auto">
            <a:xfrm>
              <a:off x="8936945" y="1715687"/>
              <a:ext cx="1316120" cy="322861"/>
            </a:xfrm>
            <a:prstGeom prst="flowChartTerminator">
              <a:avLst/>
            </a:prstGeom>
            <a:solidFill>
              <a:srgbClr val="FFFF00"/>
            </a:solidFill>
            <a:ln w="3175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Imager-Hyperspectral Inter-Calibration</a:t>
              </a:r>
            </a:p>
          </p:txBody>
        </p:sp>
        <p:sp>
          <p:nvSpPr>
            <p:cNvPr id="124" name="Flowchart: Terminator 123"/>
            <p:cNvSpPr/>
            <p:nvPr/>
          </p:nvSpPr>
          <p:spPr bwMode="auto">
            <a:xfrm>
              <a:off x="9288024" y="2661261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NWP Calibration</a:t>
              </a:r>
            </a:p>
          </p:txBody>
        </p:sp>
        <p:sp>
          <p:nvSpPr>
            <p:cNvPr id="125" name="Flowchart: Terminator 124"/>
            <p:cNvSpPr/>
            <p:nvPr/>
          </p:nvSpPr>
          <p:spPr bwMode="auto">
            <a:xfrm>
              <a:off x="9138529" y="2147495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Imager-Imager Inter-Calibration</a:t>
              </a: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871080" y="2048948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10000"/>
                    <a:lumOff val="90000"/>
                  </a:schemeClr>
                </a:gs>
                <a:gs pos="50000">
                  <a:schemeClr val="accent1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ICBS</a:t>
              </a: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7644757" y="1623093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IHICS</a:t>
              </a: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8056621" y="2058147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IIICS</a:t>
              </a: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8327087" y="2572609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NWPC</a:t>
              </a:r>
            </a:p>
          </p:txBody>
        </p:sp>
        <p:sp>
          <p:nvSpPr>
            <p:cNvPr id="130" name="Flowchart: Terminator 129"/>
            <p:cNvSpPr/>
            <p:nvPr/>
          </p:nvSpPr>
          <p:spPr bwMode="auto">
            <a:xfrm>
              <a:off x="3160984" y="4818086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Ray-Matching Inter-Calibration System</a:t>
              </a:r>
            </a:p>
          </p:txBody>
        </p:sp>
        <p:sp>
          <p:nvSpPr>
            <p:cNvPr id="131" name="Flowchart: Terminator 130"/>
            <p:cNvSpPr/>
            <p:nvPr/>
          </p:nvSpPr>
          <p:spPr bwMode="auto">
            <a:xfrm>
              <a:off x="9371482" y="3235320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NWP Inter-Calibration</a:t>
              </a: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8431698" y="3146266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NWPIC</a:t>
              </a:r>
            </a:p>
          </p:txBody>
        </p:sp>
        <p:sp>
          <p:nvSpPr>
            <p:cNvPr id="133" name="Flowchart: Terminator 132"/>
            <p:cNvSpPr/>
            <p:nvPr/>
          </p:nvSpPr>
          <p:spPr bwMode="auto">
            <a:xfrm>
              <a:off x="3551763" y="5311608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DCC Extraction Module</a:t>
              </a:r>
            </a:p>
          </p:txBody>
        </p:sp>
        <p:sp>
          <p:nvSpPr>
            <p:cNvPr id="134" name="Flowchart: Terminator 133"/>
            <p:cNvSpPr/>
            <p:nvPr/>
          </p:nvSpPr>
          <p:spPr bwMode="auto">
            <a:xfrm>
              <a:off x="4134823" y="5771152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Lunar Extraction Module</a:t>
              </a: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5281559" y="1633700"/>
              <a:ext cx="507289" cy="514789"/>
              <a:chOff x="1689528" y="2724411"/>
              <a:chExt cx="507289" cy="514789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0" name="Picture 14" descr="Download Desert PNG Image for Fre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528" y="2724411"/>
                <a:ext cx="507289" cy="514789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1" name="Oval 180"/>
              <p:cNvSpPr/>
              <p:nvPr/>
            </p:nvSpPr>
            <p:spPr bwMode="auto">
              <a:xfrm>
                <a:off x="1689528" y="2735200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DECS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5775357" y="1374702"/>
              <a:ext cx="507579" cy="504000"/>
              <a:chOff x="697818" y="1709408"/>
              <a:chExt cx="507579" cy="50400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78" name="Picture 2" descr="Cloud png by TheStockWarehouse on Deviant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818" y="1717526"/>
                <a:ext cx="507579" cy="492273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9" name="Oval 178"/>
              <p:cNvSpPr/>
              <p:nvPr/>
            </p:nvSpPr>
            <p:spPr bwMode="auto">
              <a:xfrm>
                <a:off x="697819" y="1709408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DCCICS</a:t>
                </a:r>
                <a:endParaRPr kumimoji="0" lang="en-GB" sz="65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6346360" y="1256523"/>
              <a:ext cx="507579" cy="504000"/>
              <a:chOff x="697818" y="1709408"/>
              <a:chExt cx="507579" cy="50400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76" name="Picture 2" descr="Cloud png by TheStockWarehouse on Deviant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818" y="1717526"/>
                <a:ext cx="507579" cy="492273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7" name="Oval 176"/>
              <p:cNvSpPr/>
              <p:nvPr/>
            </p:nvSpPr>
            <p:spPr bwMode="auto">
              <a:xfrm>
                <a:off x="697819" y="1709408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DCCCS</a:t>
                </a:r>
                <a:endParaRPr kumimoji="0" lang="en-GB" sz="65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4572470" y="2534946"/>
              <a:ext cx="553785" cy="575493"/>
              <a:chOff x="525770" y="1991963"/>
              <a:chExt cx="553785" cy="575493"/>
            </a:xfrm>
          </p:grpSpPr>
          <p:pic>
            <p:nvPicPr>
              <p:cNvPr id="174" name="Picture 16" descr="Moon PNG Image | Png images, Png aesthetic,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70" y="1991963"/>
                <a:ext cx="553785" cy="575493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5" name="Oval 174"/>
              <p:cNvSpPr/>
              <p:nvPr/>
            </p:nvSpPr>
            <p:spPr bwMode="auto">
              <a:xfrm>
                <a:off x="547280" y="2016355"/>
                <a:ext cx="504000" cy="522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LCS</a:t>
                </a: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4461973" y="3138451"/>
              <a:ext cx="553785" cy="571481"/>
              <a:chOff x="523389" y="1997789"/>
              <a:chExt cx="553785" cy="571481"/>
            </a:xfrm>
          </p:grpSpPr>
          <p:pic>
            <p:nvPicPr>
              <p:cNvPr id="172" name="Picture 16" descr="Moon PNG Image | Png images, Png aesthetic, 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389" y="1997789"/>
                <a:ext cx="553785" cy="571481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3" name="Oval 172"/>
              <p:cNvSpPr/>
              <p:nvPr/>
            </p:nvSpPr>
            <p:spPr bwMode="auto">
              <a:xfrm>
                <a:off x="547280" y="2016355"/>
                <a:ext cx="504000" cy="522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LICS</a:t>
                </a: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5167066" y="4722768"/>
              <a:ext cx="518874" cy="504000"/>
              <a:chOff x="1261586" y="4397371"/>
              <a:chExt cx="518874" cy="504000"/>
            </a:xfrm>
          </p:grpSpPr>
          <p:pic>
            <p:nvPicPr>
              <p:cNvPr id="170" name="Picture 2" descr="H:\MY DOCUMENTS\plots\GEO-LEO-collocations_480px_V01_2012-02-02.gif"/>
              <p:cNvPicPr>
                <a:picLocks noChangeArrowheads="1"/>
              </p:cNvPicPr>
              <p:nvPr/>
            </p:nvPicPr>
            <p:blipFill rotWithShape="1">
              <a:blip r:embed="rId7" cstate="print"/>
              <a:srcRect l="780" t="5823" r="1346" b="7188"/>
              <a:stretch/>
            </p:blipFill>
            <p:spPr bwMode="auto">
              <a:xfrm>
                <a:off x="1261586" y="4419599"/>
                <a:ext cx="518874" cy="468123"/>
              </a:xfrm>
              <a:prstGeom prst="ellipse">
                <a:avLst/>
              </a:prstGeom>
              <a:noFill/>
            </p:spPr>
          </p:pic>
          <p:sp>
            <p:nvSpPr>
              <p:cNvPr id="171" name="Oval 170"/>
              <p:cNvSpPr/>
              <p:nvPr/>
            </p:nvSpPr>
            <p:spPr bwMode="auto">
              <a:xfrm>
                <a:off x="1269023" y="4397371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RAYMICS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4796361" y="4283434"/>
              <a:ext cx="504000" cy="505842"/>
              <a:chOff x="1625936" y="3501162"/>
              <a:chExt cx="504000" cy="505842"/>
            </a:xfrm>
          </p:grpSpPr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7446" y="3501162"/>
                <a:ext cx="501372" cy="505842"/>
              </a:xfrm>
              <a:prstGeom prst="ellipse">
                <a:avLst/>
              </a:prstGeom>
            </p:spPr>
          </p:pic>
          <p:sp>
            <p:nvSpPr>
              <p:cNvPr id="169" name="Oval 168"/>
              <p:cNvSpPr/>
              <p:nvPr/>
            </p:nvSpPr>
            <p:spPr bwMode="auto">
              <a:xfrm>
                <a:off x="1625936" y="3501162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RAYCS</a:t>
                </a: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4561434" y="3756896"/>
              <a:ext cx="504000" cy="505842"/>
              <a:chOff x="1625936" y="3501162"/>
              <a:chExt cx="504000" cy="505842"/>
            </a:xfrm>
          </p:grpSpPr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7446" y="3501162"/>
                <a:ext cx="501372" cy="505842"/>
              </a:xfrm>
              <a:prstGeom prst="ellipse">
                <a:avLst/>
              </a:prstGeom>
            </p:spPr>
          </p:pic>
          <p:sp>
            <p:nvSpPr>
              <p:cNvPr id="167" name="Oval 166"/>
              <p:cNvSpPr/>
              <p:nvPr/>
            </p:nvSpPr>
            <p:spPr bwMode="auto">
              <a:xfrm>
                <a:off x="1625936" y="3501162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RAYICS</a:t>
                </a:r>
                <a:endParaRPr kumimoji="0" lang="en-GB" sz="6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5675335" y="5033801"/>
              <a:ext cx="507579" cy="504000"/>
              <a:chOff x="697818" y="1709408"/>
              <a:chExt cx="507579" cy="50400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64" name="Picture 2" descr="Cloud png by TheStockWarehouse on Deviant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818" y="1717526"/>
                <a:ext cx="507579" cy="492273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5" name="Oval 164"/>
              <p:cNvSpPr/>
              <p:nvPr/>
            </p:nvSpPr>
            <p:spPr bwMode="auto">
              <a:xfrm>
                <a:off x="697819" y="1709408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DCCXTRM</a:t>
                </a:r>
                <a:endParaRPr kumimoji="0" lang="en-GB" sz="65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6210795" y="5162345"/>
              <a:ext cx="553785" cy="560542"/>
              <a:chOff x="523389" y="1997790"/>
              <a:chExt cx="553785" cy="560542"/>
            </a:xfrm>
          </p:grpSpPr>
          <p:pic>
            <p:nvPicPr>
              <p:cNvPr id="162" name="Picture 16" descr="Moon PNG Image | Png images, Png aesthetic, 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389" y="1997790"/>
                <a:ext cx="553785" cy="560542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3" name="Oval 162"/>
              <p:cNvSpPr/>
              <p:nvPr/>
            </p:nvSpPr>
            <p:spPr bwMode="auto">
              <a:xfrm>
                <a:off x="547280" y="2016355"/>
                <a:ext cx="504000" cy="522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LXTRM</a:t>
                </a: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sp>
          <p:nvSpPr>
            <p:cNvPr id="145" name="Donut 144"/>
            <p:cNvSpPr/>
            <p:nvPr/>
          </p:nvSpPr>
          <p:spPr bwMode="auto">
            <a:xfrm>
              <a:off x="4993584" y="1766449"/>
              <a:ext cx="3420000" cy="3420000"/>
            </a:xfrm>
            <a:prstGeom prst="donut">
              <a:avLst>
                <a:gd name="adj" fmla="val 34567"/>
              </a:avLst>
            </a:prstGeom>
            <a:noFill/>
            <a:ln w="317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146" name="Elbow Connector 145"/>
            <p:cNvCxnSpPr>
              <a:stCxn id="176" idx="0"/>
              <a:endCxn id="117" idx="3"/>
            </p:cNvCxnSpPr>
            <p:nvPr/>
          </p:nvCxnSpPr>
          <p:spPr bwMode="auto">
            <a:xfrm rot="16200000" flipV="1">
              <a:off x="5859704" y="524194"/>
              <a:ext cx="25345" cy="1455549"/>
            </a:xfrm>
            <a:prstGeom prst="bentConnector2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7" name="Elbow Connector 146"/>
            <p:cNvCxnSpPr>
              <a:stCxn id="179" idx="2"/>
              <a:endCxn id="120" idx="3"/>
            </p:cNvCxnSpPr>
            <p:nvPr/>
          </p:nvCxnSpPr>
          <p:spPr bwMode="auto">
            <a:xfrm rot="10800000">
              <a:off x="4758198" y="1619220"/>
              <a:ext cx="1017160" cy="7482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8" name="Elbow Connector 147"/>
            <p:cNvCxnSpPr>
              <a:stCxn id="181" idx="2"/>
              <a:endCxn id="116" idx="3"/>
            </p:cNvCxnSpPr>
            <p:nvPr/>
          </p:nvCxnSpPr>
          <p:spPr bwMode="auto">
            <a:xfrm rot="10800000" flipV="1">
              <a:off x="4468357" y="1896488"/>
              <a:ext cx="813203" cy="104129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9" name="Elbow Connector 148"/>
            <p:cNvCxnSpPr>
              <a:stCxn id="126" idx="2"/>
              <a:endCxn id="119" idx="3"/>
            </p:cNvCxnSpPr>
            <p:nvPr/>
          </p:nvCxnSpPr>
          <p:spPr bwMode="auto">
            <a:xfrm rot="10800000" flipV="1">
              <a:off x="4269170" y="2300948"/>
              <a:ext cx="601911" cy="105202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0" name="Elbow Connector 149"/>
            <p:cNvCxnSpPr>
              <a:stCxn id="174" idx="2"/>
              <a:endCxn id="115" idx="3"/>
            </p:cNvCxnSpPr>
            <p:nvPr/>
          </p:nvCxnSpPr>
          <p:spPr bwMode="auto">
            <a:xfrm rot="10800000" flipV="1">
              <a:off x="4126510" y="2822692"/>
              <a:ext cx="445960" cy="4805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1" name="Elbow Connector 150"/>
            <p:cNvCxnSpPr>
              <a:stCxn id="172" idx="2"/>
              <a:endCxn id="118" idx="3"/>
            </p:cNvCxnSpPr>
            <p:nvPr/>
          </p:nvCxnSpPr>
          <p:spPr bwMode="auto">
            <a:xfrm rot="10800000">
              <a:off x="4049479" y="3421442"/>
              <a:ext cx="412495" cy="275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2" name="Elbow Connector 151"/>
            <p:cNvCxnSpPr>
              <a:stCxn id="166" idx="2"/>
              <a:endCxn id="122" idx="3"/>
            </p:cNvCxnSpPr>
            <p:nvPr/>
          </p:nvCxnSpPr>
          <p:spPr bwMode="auto">
            <a:xfrm rot="10800000">
              <a:off x="4094604" y="4008897"/>
              <a:ext cx="468341" cy="92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3" name="Elbow Connector 152"/>
            <p:cNvCxnSpPr>
              <a:stCxn id="168" idx="2"/>
              <a:endCxn id="121" idx="3"/>
            </p:cNvCxnSpPr>
            <p:nvPr/>
          </p:nvCxnSpPr>
          <p:spPr bwMode="auto">
            <a:xfrm rot="10800000">
              <a:off x="4253801" y="4535435"/>
              <a:ext cx="544071" cy="92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4" name="Elbow Connector 153"/>
            <p:cNvCxnSpPr>
              <a:stCxn id="170" idx="2"/>
              <a:endCxn id="130" idx="3"/>
            </p:cNvCxnSpPr>
            <p:nvPr/>
          </p:nvCxnSpPr>
          <p:spPr bwMode="auto">
            <a:xfrm rot="10800000" flipV="1">
              <a:off x="4477104" y="4979057"/>
              <a:ext cx="689962" cy="459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5" name="Elbow Connector 154"/>
            <p:cNvCxnSpPr>
              <a:stCxn id="165" idx="3"/>
              <a:endCxn id="133" idx="3"/>
            </p:cNvCxnSpPr>
            <p:nvPr/>
          </p:nvCxnSpPr>
          <p:spPr bwMode="auto">
            <a:xfrm rot="5400000">
              <a:off x="5303991" y="5027884"/>
              <a:ext cx="9047" cy="881262"/>
            </a:xfrm>
            <a:prstGeom prst="bentConnector4">
              <a:avLst>
                <a:gd name="adj1" fmla="val 137825"/>
                <a:gd name="adj2" fmla="val 54188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6" name="Elbow Connector 155"/>
            <p:cNvCxnSpPr>
              <a:stCxn id="162" idx="4"/>
              <a:endCxn id="134" idx="3"/>
            </p:cNvCxnSpPr>
            <p:nvPr/>
          </p:nvCxnSpPr>
          <p:spPr bwMode="auto">
            <a:xfrm rot="5400000">
              <a:off x="5864468" y="5309363"/>
              <a:ext cx="209696" cy="1036745"/>
            </a:xfrm>
            <a:prstGeom prst="bentConnector2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7" name="Elbow Connector 156"/>
            <p:cNvCxnSpPr>
              <a:stCxn id="132" idx="6"/>
              <a:endCxn id="131" idx="1"/>
            </p:cNvCxnSpPr>
            <p:nvPr/>
          </p:nvCxnSpPr>
          <p:spPr bwMode="auto">
            <a:xfrm flipV="1">
              <a:off x="8935698" y="3396751"/>
              <a:ext cx="435784" cy="1515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8" name="Elbow Connector 157"/>
            <p:cNvCxnSpPr>
              <a:stCxn id="129" idx="6"/>
              <a:endCxn id="124" idx="1"/>
            </p:cNvCxnSpPr>
            <p:nvPr/>
          </p:nvCxnSpPr>
          <p:spPr bwMode="auto">
            <a:xfrm flipV="1">
              <a:off x="8831087" y="2822692"/>
              <a:ext cx="456937" cy="1917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9" name="Elbow Connector 158"/>
            <p:cNvCxnSpPr>
              <a:stCxn id="128" idx="6"/>
              <a:endCxn id="125" idx="1"/>
            </p:cNvCxnSpPr>
            <p:nvPr/>
          </p:nvCxnSpPr>
          <p:spPr bwMode="auto">
            <a:xfrm flipV="1">
              <a:off x="8560621" y="2308926"/>
              <a:ext cx="577908" cy="122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0" name="Elbow Connector 159"/>
            <p:cNvCxnSpPr>
              <a:stCxn id="127" idx="6"/>
              <a:endCxn id="123" idx="1"/>
            </p:cNvCxnSpPr>
            <p:nvPr/>
          </p:nvCxnSpPr>
          <p:spPr bwMode="auto">
            <a:xfrm>
              <a:off x="8148757" y="1875093"/>
              <a:ext cx="788188" cy="2025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61" name="Flowchart: Terminator 160"/>
            <p:cNvSpPr/>
            <p:nvPr/>
          </p:nvSpPr>
          <p:spPr bwMode="auto">
            <a:xfrm>
              <a:off x="6144657" y="3072855"/>
              <a:ext cx="1152852" cy="936040"/>
            </a:xfrm>
            <a:prstGeom prst="flowChartTerminator">
              <a:avLst/>
            </a:prstGeom>
            <a:noFill/>
            <a:ln w="317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MICMICS 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CPMs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82" name="Flowchart: Process 181"/>
          <p:cNvSpPr/>
          <p:nvPr/>
        </p:nvSpPr>
        <p:spPr bwMode="auto">
          <a:xfrm rot="16200000">
            <a:off x="-524497" y="3533975"/>
            <a:ext cx="4803231" cy="230593"/>
          </a:xfrm>
          <a:prstGeom prst="flowChartProcess">
            <a:avLst/>
          </a:prstGeom>
          <a:gradFill>
            <a:gsLst>
              <a:gs pos="0">
                <a:schemeClr val="bg1">
                  <a:lumMod val="9000"/>
                  <a:lumOff val="91000"/>
                </a:schemeClr>
              </a:gs>
              <a:gs pos="100000">
                <a:schemeClr val="bg1">
                  <a:alpha val="37000"/>
                  <a:lumMod val="5000"/>
                  <a:lumOff val="95000"/>
                </a:scheme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VIS/NIR channels</a:t>
            </a:r>
          </a:p>
        </p:txBody>
      </p:sp>
      <p:sp>
        <p:nvSpPr>
          <p:cNvPr id="183" name="Oval 182"/>
          <p:cNvSpPr/>
          <p:nvPr/>
        </p:nvSpPr>
        <p:spPr bwMode="auto">
          <a:xfrm>
            <a:off x="918213" y="1275318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MSG </a:t>
            </a:r>
            <a:r>
              <a:rPr kumimoji="0" lang="en-GB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SEVIRI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184" name="Oval 183"/>
          <p:cNvSpPr/>
          <p:nvPr/>
        </p:nvSpPr>
        <p:spPr bwMode="auto">
          <a:xfrm>
            <a:off x="915961" y="2513500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S3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SLSTR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&amp;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OLCI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185" name="Oval 184"/>
          <p:cNvSpPr/>
          <p:nvPr/>
        </p:nvSpPr>
        <p:spPr bwMode="auto">
          <a:xfrm>
            <a:off x="910591" y="3120343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MTG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</a:t>
            </a:r>
          </a:p>
        </p:txBody>
      </p:sp>
      <p:sp>
        <p:nvSpPr>
          <p:cNvPr id="186" name="Oval 185"/>
          <p:cNvSpPr/>
          <p:nvPr/>
        </p:nvSpPr>
        <p:spPr bwMode="auto">
          <a:xfrm>
            <a:off x="915961" y="4358370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 </a:t>
            </a:r>
            <a:r>
              <a:rPr kumimoji="0" lang="en-GB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AVHRR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VIS/NIR</a:t>
            </a:r>
          </a:p>
        </p:txBody>
      </p:sp>
      <p:sp>
        <p:nvSpPr>
          <p:cNvPr id="187" name="Oval 186"/>
          <p:cNvSpPr/>
          <p:nvPr/>
        </p:nvSpPr>
        <p:spPr bwMode="auto">
          <a:xfrm>
            <a:off x="911465" y="4982575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EPS-SG </a:t>
            </a: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3MI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188" name="Oval 187"/>
          <p:cNvSpPr/>
          <p:nvPr/>
        </p:nvSpPr>
        <p:spPr bwMode="auto">
          <a:xfrm>
            <a:off x="913196" y="1902790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MTG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FCI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189" name="Flowchart: Process 188"/>
          <p:cNvSpPr/>
          <p:nvPr/>
        </p:nvSpPr>
        <p:spPr bwMode="auto">
          <a:xfrm rot="16200000">
            <a:off x="7693477" y="3531337"/>
            <a:ext cx="4803231" cy="230593"/>
          </a:xfrm>
          <a:prstGeom prst="flowChartProcess">
            <a:avLst/>
          </a:prstGeom>
          <a:gradFill>
            <a:gsLst>
              <a:gs pos="0">
                <a:schemeClr val="accent4">
                  <a:lumMod val="30000"/>
                  <a:lumOff val="70000"/>
                </a:schemeClr>
              </a:gs>
              <a:gs pos="97000">
                <a:schemeClr val="accent4">
                  <a:alpha val="37000"/>
                  <a:lumMod val="5000"/>
                  <a:lumOff val="95000"/>
                </a:scheme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E5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Thermal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E5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channels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E5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0" name="Oval 189"/>
          <p:cNvSpPr/>
          <p:nvPr/>
        </p:nvSpPr>
        <p:spPr bwMode="auto">
          <a:xfrm>
            <a:off x="10479575" y="1338316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MSG </a:t>
            </a:r>
            <a:r>
              <a:rPr kumimoji="0" lang="en-GB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SEVIRI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191" name="Oval 190"/>
          <p:cNvSpPr/>
          <p:nvPr/>
        </p:nvSpPr>
        <p:spPr bwMode="auto">
          <a:xfrm>
            <a:off x="10496191" y="1960722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MTG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FCI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192" name="Oval 191"/>
          <p:cNvSpPr/>
          <p:nvPr/>
        </p:nvSpPr>
        <p:spPr bwMode="auto">
          <a:xfrm>
            <a:off x="10483885" y="2597442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S3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SLSTR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193" name="Oval 192"/>
          <p:cNvSpPr/>
          <p:nvPr/>
        </p:nvSpPr>
        <p:spPr bwMode="auto">
          <a:xfrm>
            <a:off x="10496191" y="3219848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AVHRR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194" name="Oval 193"/>
          <p:cNvSpPr/>
          <p:nvPr/>
        </p:nvSpPr>
        <p:spPr bwMode="auto">
          <a:xfrm>
            <a:off x="10477239" y="3855466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EPS-SG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195" name="Oval 194"/>
          <p:cNvSpPr/>
          <p:nvPr/>
        </p:nvSpPr>
        <p:spPr bwMode="auto">
          <a:xfrm>
            <a:off x="10483885" y="4491463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EPS-SG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MWI/ICI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MW</a:t>
            </a:r>
          </a:p>
        </p:txBody>
      </p:sp>
      <p:sp>
        <p:nvSpPr>
          <p:cNvPr id="196" name="Oval 195"/>
          <p:cNvSpPr/>
          <p:nvPr/>
        </p:nvSpPr>
        <p:spPr bwMode="auto">
          <a:xfrm>
            <a:off x="918213" y="5606780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CO2M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CLIM</a:t>
            </a: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&amp; </a:t>
            </a: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MAP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910287" y="3739379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EPS-SG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198" name="Flowchart: Terminator 197"/>
          <p:cNvSpPr/>
          <p:nvPr/>
        </p:nvSpPr>
        <p:spPr bwMode="auto">
          <a:xfrm>
            <a:off x="8463872" y="4164898"/>
            <a:ext cx="1316120" cy="322861"/>
          </a:xfrm>
          <a:prstGeom prst="flowChartTerminator">
            <a:avLst/>
          </a:prstGeom>
          <a:solidFill>
            <a:srgbClr val="FFFF00"/>
          </a:solidFill>
          <a:ln w="3175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Pre-Colocation Tool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9" name="Elbow Connector 198"/>
          <p:cNvCxnSpPr>
            <a:stCxn id="214" idx="6"/>
            <a:endCxn id="198" idx="1"/>
          </p:cNvCxnSpPr>
          <p:nvPr/>
        </p:nvCxnSpPr>
        <p:spPr bwMode="auto">
          <a:xfrm>
            <a:off x="8019777" y="4325139"/>
            <a:ext cx="444095" cy="1190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0" name="Flowchart: Terminator 199"/>
          <p:cNvSpPr/>
          <p:nvPr/>
        </p:nvSpPr>
        <p:spPr bwMode="auto">
          <a:xfrm>
            <a:off x="8164634" y="4625121"/>
            <a:ext cx="1316120" cy="322861"/>
          </a:xfrm>
          <a:prstGeom prst="flowChartTerminator">
            <a:avLst/>
          </a:prstGeom>
          <a:solidFill>
            <a:srgbClr val="FFFF00"/>
          </a:solidFill>
          <a:ln w="3175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Colocation Tool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01" name="Elbow Connector 200"/>
          <p:cNvCxnSpPr>
            <a:stCxn id="217" idx="6"/>
            <a:endCxn id="200" idx="1"/>
          </p:cNvCxnSpPr>
          <p:nvPr/>
        </p:nvCxnSpPr>
        <p:spPr bwMode="auto">
          <a:xfrm>
            <a:off x="7724986" y="4785928"/>
            <a:ext cx="439648" cy="624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2" name="Flowchart: Terminator 201"/>
          <p:cNvSpPr/>
          <p:nvPr/>
        </p:nvSpPr>
        <p:spPr bwMode="auto">
          <a:xfrm>
            <a:off x="7677502" y="5543617"/>
            <a:ext cx="1316120" cy="322861"/>
          </a:xfrm>
          <a:prstGeom prst="flowChartTerminator">
            <a:avLst/>
          </a:prstGeom>
          <a:solidFill>
            <a:srgbClr val="FFFF00"/>
          </a:solidFill>
          <a:ln w="3175" cap="flat" cmpd="sng" algn="ctr">
            <a:solidFill>
              <a:srgbClr val="00256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Subsetter Tool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03" name="Elbow Connector 202"/>
          <p:cNvCxnSpPr>
            <a:stCxn id="208" idx="4"/>
            <a:endCxn id="202" idx="1"/>
          </p:cNvCxnSpPr>
          <p:nvPr/>
        </p:nvCxnSpPr>
        <p:spPr bwMode="auto">
          <a:xfrm rot="16200000" flipH="1">
            <a:off x="7105165" y="5132711"/>
            <a:ext cx="63264" cy="1081410"/>
          </a:xfrm>
          <a:prstGeom prst="bentConnector2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4" name="Flowchart: Terminator 203"/>
          <p:cNvSpPr/>
          <p:nvPr/>
        </p:nvSpPr>
        <p:spPr bwMode="auto">
          <a:xfrm>
            <a:off x="7972048" y="5080245"/>
            <a:ext cx="1316120" cy="322861"/>
          </a:xfrm>
          <a:prstGeom prst="flowChartTerminator">
            <a:avLst/>
          </a:prstGeom>
          <a:solidFill>
            <a:srgbClr val="FFFFFF"/>
          </a:solidFill>
          <a:ln w="3175" cap="flat" cmpd="sng" algn="ctr">
            <a:solidFill>
              <a:srgbClr val="00256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Data-Fusion Tool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05" name="Elbow Connector 204"/>
          <p:cNvCxnSpPr>
            <a:stCxn id="211" idx="6"/>
            <a:endCxn id="204" idx="1"/>
          </p:cNvCxnSpPr>
          <p:nvPr/>
        </p:nvCxnSpPr>
        <p:spPr bwMode="auto">
          <a:xfrm>
            <a:off x="7326279" y="5144737"/>
            <a:ext cx="645769" cy="96939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06" name="Group 205"/>
          <p:cNvGrpSpPr/>
          <p:nvPr/>
        </p:nvGrpSpPr>
        <p:grpSpPr>
          <a:xfrm>
            <a:off x="6343490" y="5119784"/>
            <a:ext cx="505204" cy="522000"/>
            <a:chOff x="5939299" y="4317894"/>
            <a:chExt cx="505204" cy="522000"/>
          </a:xfrm>
        </p:grpSpPr>
        <p:pic>
          <p:nvPicPr>
            <p:cNvPr id="207" name="Picture 6" descr="Tools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8"/>
            <a:stretch/>
          </p:blipFill>
          <p:spPr bwMode="auto">
            <a:xfrm>
              <a:off x="5939299" y="4324115"/>
              <a:ext cx="505204" cy="5155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8" name="Oval 207"/>
            <p:cNvSpPr/>
            <p:nvPr/>
          </p:nvSpPr>
          <p:spPr bwMode="auto">
            <a:xfrm>
              <a:off x="5939901" y="4317894"/>
              <a:ext cx="504000" cy="522000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SUBTL</a:t>
              </a: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6821677" y="4883737"/>
            <a:ext cx="505204" cy="522000"/>
            <a:chOff x="5939299" y="4317894"/>
            <a:chExt cx="505204" cy="522000"/>
          </a:xfrm>
        </p:grpSpPr>
        <p:pic>
          <p:nvPicPr>
            <p:cNvPr id="210" name="Picture 6" descr="Tools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8"/>
            <a:stretch/>
          </p:blipFill>
          <p:spPr bwMode="auto">
            <a:xfrm>
              <a:off x="5939299" y="4324115"/>
              <a:ext cx="505204" cy="5155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1" name="Oval 210"/>
            <p:cNvSpPr/>
            <p:nvPr/>
          </p:nvSpPr>
          <p:spPr bwMode="auto">
            <a:xfrm>
              <a:off x="5939901" y="4317894"/>
              <a:ext cx="504000" cy="522000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DFTL</a:t>
              </a:r>
              <a:endPara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7515175" y="4064139"/>
            <a:ext cx="505204" cy="522000"/>
            <a:chOff x="5939299" y="4317894"/>
            <a:chExt cx="505204" cy="522000"/>
          </a:xfrm>
        </p:grpSpPr>
        <p:pic>
          <p:nvPicPr>
            <p:cNvPr id="213" name="Picture 6" descr="Tools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8"/>
            <a:stretch/>
          </p:blipFill>
          <p:spPr bwMode="auto">
            <a:xfrm>
              <a:off x="5939299" y="4324115"/>
              <a:ext cx="505204" cy="5155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" name="Oval 213"/>
            <p:cNvSpPr/>
            <p:nvPr/>
          </p:nvSpPr>
          <p:spPr bwMode="auto">
            <a:xfrm>
              <a:off x="5939901" y="4317894"/>
              <a:ext cx="504000" cy="522000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PCOLT</a:t>
              </a:r>
              <a:endPara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7220384" y="4524928"/>
            <a:ext cx="505204" cy="522000"/>
            <a:chOff x="5939299" y="4317894"/>
            <a:chExt cx="505204" cy="522000"/>
          </a:xfrm>
        </p:grpSpPr>
        <p:pic>
          <p:nvPicPr>
            <p:cNvPr id="216" name="Picture 6" descr="Tools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8"/>
            <a:stretch/>
          </p:blipFill>
          <p:spPr bwMode="auto">
            <a:xfrm>
              <a:off x="5939299" y="4324115"/>
              <a:ext cx="505204" cy="5155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7" name="Oval 216"/>
            <p:cNvSpPr/>
            <p:nvPr/>
          </p:nvSpPr>
          <p:spPr bwMode="auto">
            <a:xfrm>
              <a:off x="5939901" y="4317894"/>
              <a:ext cx="504000" cy="522000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COLT</a:t>
              </a:r>
              <a:endPara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76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SLSTR-IASI </a:t>
            </a:r>
            <a:r>
              <a:rPr lang="en-GB" dirty="0" smtClean="0"/>
              <a:t>inter-calibration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8249" y="1120645"/>
            <a:ext cx="6851484" cy="2657342"/>
          </a:xfrm>
          <a:prstGeom prst="rect">
            <a:avLst/>
          </a:prstGeom>
        </p:spPr>
        <p:txBody>
          <a:bodyPr>
            <a:normAutofit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spc="-100" dirty="0">
                <a:latin typeface="+mn-lt"/>
              </a:rPr>
              <a:t>Developed as general CPM in MICMICS</a:t>
            </a:r>
          </a:p>
          <a:p>
            <a:pPr lvl="1"/>
            <a:endParaRPr lang="en-GB" sz="1800" b="0" spc="-100" dirty="0">
              <a:latin typeface="+mn-lt"/>
            </a:endParaRPr>
          </a:p>
          <a:p>
            <a:r>
              <a:rPr lang="en-GB" sz="1800" spc="-100" dirty="0">
                <a:latin typeface="+mn-lt"/>
              </a:rPr>
              <a:t>Routine monitoring of SLSTR IR channels (nadir and oblique) vs IASI</a:t>
            </a:r>
          </a:p>
          <a:p>
            <a:pPr lvl="1"/>
            <a:endParaRPr lang="en-GB" sz="1800" b="0" spc="-100" dirty="0">
              <a:latin typeface="+mn-lt"/>
            </a:endParaRPr>
          </a:p>
          <a:p>
            <a:r>
              <a:rPr lang="en-GB" sz="1800" spc="-100" dirty="0">
                <a:latin typeface="+mn-lt"/>
              </a:rPr>
              <a:t>Collection of collocations since August 2019</a:t>
            </a:r>
          </a:p>
          <a:p>
            <a:pPr lvl="1"/>
            <a:r>
              <a:rPr lang="en-GB" sz="1800" b="0" spc="-100" dirty="0">
                <a:latin typeface="+mn-lt"/>
              </a:rPr>
              <a:t>Since Jan 2021 Oblique view enabled </a:t>
            </a:r>
          </a:p>
          <a:p>
            <a:pPr lvl="1"/>
            <a:r>
              <a:rPr lang="en-GB" sz="1800" b="0" spc="-100" dirty="0">
                <a:latin typeface="+mn-lt"/>
              </a:rPr>
              <a:t>and S7 with spectral gap filling enabled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8302" r="13901" b="8302"/>
          <a:stretch/>
        </p:blipFill>
        <p:spPr>
          <a:xfrm>
            <a:off x="7059153" y="895483"/>
            <a:ext cx="4793421" cy="2773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800" y="4382515"/>
            <a:ext cx="2997200" cy="1662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92" y="4382515"/>
            <a:ext cx="3762683" cy="198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3991" y="4382515"/>
            <a:ext cx="5296783" cy="17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17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49" b="1016"/>
          <a:stretch/>
        </p:blipFill>
        <p:spPr>
          <a:xfrm>
            <a:off x="7649307" y="640080"/>
            <a:ext cx="4260512" cy="6217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Desert </a:t>
            </a:r>
            <a:r>
              <a:rPr lang="en-GB" dirty="0" smtClean="0"/>
              <a:t>Calibration</a:t>
            </a:r>
            <a:endParaRPr lang="en-GB" dirty="0"/>
          </a:p>
        </p:txBody>
      </p:sp>
      <p:sp>
        <p:nvSpPr>
          <p:cNvPr id="282" name="Content Placeholder 2"/>
          <p:cNvSpPr txBox="1">
            <a:spLocks/>
          </p:cNvSpPr>
          <p:nvPr/>
        </p:nvSpPr>
        <p:spPr>
          <a:xfrm>
            <a:off x="300037" y="934965"/>
            <a:ext cx="5801825" cy="5518589"/>
          </a:xfrm>
          <a:prstGeom prst="rect">
            <a:avLst/>
          </a:prstGeom>
        </p:spPr>
        <p:txBody>
          <a:bodyPr>
            <a:normAutofit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spc="-100" dirty="0">
                <a:latin typeface="+mn-lt"/>
              </a:rPr>
              <a:t>RTM</a:t>
            </a:r>
          </a:p>
          <a:p>
            <a:pPr lvl="1"/>
            <a:r>
              <a:rPr lang="en-GB" sz="1800" b="0" spc="-100" dirty="0">
                <a:latin typeface="+mn-lt"/>
              </a:rPr>
              <a:t>A customised version of the polarized 6SV2.1 RTM, DISORT, Monte-Carlo and a few more RTMs (from libRadTran)</a:t>
            </a:r>
          </a:p>
          <a:p>
            <a:r>
              <a:rPr lang="en-US" sz="1800" spc="-100" dirty="0">
                <a:latin typeface="+mn-lt"/>
              </a:rPr>
              <a:t>Surface</a:t>
            </a:r>
          </a:p>
          <a:p>
            <a:pPr lvl="1"/>
            <a:r>
              <a:rPr lang="en-US" sz="1800" b="0" spc="-100" dirty="0">
                <a:latin typeface="+mn-lt"/>
              </a:rPr>
              <a:t>4-parameter BRDF RPV model</a:t>
            </a:r>
          </a:p>
          <a:p>
            <a:r>
              <a:rPr lang="en-US" sz="1800" spc="-100" dirty="0">
                <a:latin typeface="+mn-lt"/>
              </a:rPr>
              <a:t>Atmosphere</a:t>
            </a:r>
            <a:r>
              <a:rPr lang="en-US" sz="1800" b="0" spc="-100" dirty="0">
                <a:latin typeface="+mn-lt"/>
              </a:rPr>
              <a:t> </a:t>
            </a:r>
          </a:p>
          <a:p>
            <a:pPr lvl="1"/>
            <a:r>
              <a:rPr lang="en-GB" sz="1800" b="0" spc="-100" dirty="0">
                <a:latin typeface="+mn-lt"/>
              </a:rPr>
              <a:t>US standard 1962, scaled with H2O and O3 column </a:t>
            </a:r>
          </a:p>
          <a:p>
            <a:pPr lvl="1"/>
            <a:r>
              <a:rPr lang="en-US" sz="1800" b="0" spc="-100" dirty="0" smtClean="0">
                <a:latin typeface="+mn-lt"/>
              </a:rPr>
              <a:t>Customized Desert </a:t>
            </a:r>
            <a:r>
              <a:rPr lang="en-US" sz="1800" b="0" spc="-100" dirty="0">
                <a:latin typeface="+mn-lt"/>
              </a:rPr>
              <a:t>Aerosol model </a:t>
            </a:r>
          </a:p>
          <a:p>
            <a:pPr lvl="1"/>
            <a:r>
              <a:rPr lang="en-GB" sz="1800" b="0" spc="-100" dirty="0">
                <a:latin typeface="+mn-lt"/>
              </a:rPr>
              <a:t>O3, WV, surface pressure and AOT550 from ECMWF</a:t>
            </a:r>
          </a:p>
          <a:p>
            <a:r>
              <a:rPr lang="en-US" sz="1800" spc="-100" dirty="0">
                <a:latin typeface="+mn-lt"/>
              </a:rPr>
              <a:t>Instruments (so far)</a:t>
            </a:r>
          </a:p>
          <a:p>
            <a:pPr lvl="1"/>
            <a:r>
              <a:rPr lang="en-US" sz="1800" b="0" spc="-100" dirty="0">
                <a:latin typeface="+mn-lt"/>
              </a:rPr>
              <a:t>Sentinel-3 OLCI &amp; SLSTR</a:t>
            </a:r>
          </a:p>
          <a:p>
            <a:pPr lvl="1"/>
            <a:r>
              <a:rPr lang="en-US" sz="1800" b="0" spc="-100" dirty="0">
                <a:latin typeface="+mn-lt"/>
              </a:rPr>
              <a:t>MSG SEVIRI</a:t>
            </a:r>
          </a:p>
          <a:p>
            <a:pPr lvl="1"/>
            <a:r>
              <a:rPr lang="en-US" sz="1800" b="0" spc="-100" dirty="0" smtClean="0">
                <a:latin typeface="+mn-lt"/>
              </a:rPr>
              <a:t>MTG-FCI </a:t>
            </a:r>
            <a:r>
              <a:rPr lang="en-US" sz="1800" b="0" spc="-100" dirty="0">
                <a:latin typeface="+mn-lt"/>
              </a:rPr>
              <a:t>and </a:t>
            </a:r>
            <a:r>
              <a:rPr lang="en-US" sz="1800" b="0" spc="-100" dirty="0" smtClean="0">
                <a:latin typeface="+mn-lt"/>
              </a:rPr>
              <a:t>MTG-LI</a:t>
            </a:r>
          </a:p>
          <a:p>
            <a:pPr lvl="1"/>
            <a:r>
              <a:rPr lang="en-US" sz="1800" b="0" spc="-100" dirty="0" smtClean="0">
                <a:latin typeface="+mn-lt"/>
              </a:rPr>
              <a:t>EPS-AVHRR</a:t>
            </a:r>
            <a:endParaRPr lang="en-US" sz="1800" b="0" spc="-100" dirty="0">
              <a:latin typeface="+mn-lt"/>
            </a:endParaRPr>
          </a:p>
          <a:p>
            <a:pPr lvl="1"/>
            <a:r>
              <a:rPr lang="en-US" sz="1800" b="0" spc="-100" dirty="0">
                <a:latin typeface="+mn-lt"/>
              </a:rPr>
              <a:t>Straightforward to add new instruments</a:t>
            </a:r>
          </a:p>
          <a:p>
            <a:pPr marL="266700" lvl="1" indent="-266700"/>
            <a:endParaRPr lang="en-GB" sz="1600" b="0" dirty="0">
              <a:solidFill>
                <a:srgbClr val="002569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GB" sz="2000" b="0" kern="0" dirty="0">
              <a:solidFill>
                <a:srgbClr val="CB33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93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725" y="1133475"/>
            <a:ext cx="12011025" cy="55911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MICMICS = agile system dedicated to the near-real time monitoring of radiometric performances and inter-calibration</a:t>
            </a:r>
          </a:p>
          <a:p>
            <a:endParaRPr lang="en-GB" sz="1000" dirty="0"/>
          </a:p>
          <a:p>
            <a:r>
              <a:rPr lang="en-GB" dirty="0" smtClean="0"/>
              <a:t>Main assets:</a:t>
            </a:r>
          </a:p>
          <a:p>
            <a:pPr lvl="1"/>
            <a:r>
              <a:rPr lang="en-GB" dirty="0" smtClean="0"/>
              <a:t>Easy integration of new missions</a:t>
            </a:r>
          </a:p>
          <a:p>
            <a:pPr lvl="1"/>
            <a:r>
              <a:rPr lang="en-GB" dirty="0" smtClean="0"/>
              <a:t>Easy integration of new calibration methods</a:t>
            </a:r>
          </a:p>
          <a:p>
            <a:pPr lvl="1"/>
            <a:r>
              <a:rPr lang="en-GB" dirty="0" smtClean="0"/>
              <a:t>Inter-operability of the processing modules</a:t>
            </a:r>
          </a:p>
          <a:p>
            <a:pPr lvl="1"/>
            <a:r>
              <a:rPr lang="en-GB" dirty="0" smtClean="0"/>
              <a:t>Rationalisation of resources + efforts (including maintenance)</a:t>
            </a:r>
          </a:p>
          <a:p>
            <a:pPr lvl="1"/>
            <a:r>
              <a:rPr lang="en-GB" dirty="0" smtClean="0"/>
              <a:t>Support the operational generation of GSICS products (and intermediate products such as collocations)</a:t>
            </a:r>
          </a:p>
          <a:p>
            <a:pPr lvl="1"/>
            <a:r>
              <a:rPr lang="en-GB" dirty="0" smtClean="0"/>
              <a:t>Support generation of Fundamental Climate Data Records</a:t>
            </a:r>
          </a:p>
          <a:p>
            <a:r>
              <a:rPr lang="en-GB" dirty="0" smtClean="0"/>
              <a:t>Status</a:t>
            </a:r>
          </a:p>
          <a:p>
            <a:pPr lvl="1"/>
            <a:r>
              <a:rPr lang="en-GB" dirty="0" smtClean="0"/>
              <a:t>The prototype has been extensively tested and validated</a:t>
            </a:r>
          </a:p>
          <a:p>
            <a:pPr lvl="1"/>
            <a:r>
              <a:rPr lang="en-GB" dirty="0" smtClean="0"/>
              <a:t>Already supporting the EUMETSAT diagnostics on SEVIRI, AVHRR, OLCI and SLSTR</a:t>
            </a:r>
          </a:p>
          <a:p>
            <a:pPr lvl="1"/>
            <a:r>
              <a:rPr lang="en-GB" dirty="0" smtClean="0"/>
              <a:t>Will become the EUM GSICS engine and replace MPSTAR in 2023</a:t>
            </a:r>
          </a:p>
          <a:p>
            <a:pPr lvl="1"/>
            <a:r>
              <a:rPr lang="en-GB" dirty="0" smtClean="0"/>
              <a:t>Fully ready for the FCI and LI commissioning</a:t>
            </a:r>
          </a:p>
          <a:p>
            <a:pPr lvl="1"/>
            <a:r>
              <a:rPr lang="en-GB" dirty="0" smtClean="0"/>
              <a:t>Developments are on-going for EPS-SG and CO2M</a:t>
            </a:r>
          </a:p>
        </p:txBody>
      </p:sp>
    </p:spTree>
    <p:extLst>
      <p:ext uri="{BB962C8B-B14F-4D97-AF65-F5344CB8AC3E}">
        <p14:creationId xmlns:p14="http://schemas.microsoft.com/office/powerpoint/2010/main" val="2932753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sz="2800" dirty="0" smtClean="0"/>
              <a:t>Thank you!</a:t>
            </a:r>
          </a:p>
          <a:p>
            <a:pPr marL="0" indent="0">
              <a:buNone/>
            </a:pPr>
            <a:r>
              <a:rPr lang="en-GB" sz="2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MICMICS Prototyping 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700116" y="1072500"/>
            <a:ext cx="7061872" cy="1512052"/>
            <a:chOff x="4480561" y="1072500"/>
            <a:chExt cx="7061872" cy="1512052"/>
          </a:xfrm>
        </p:grpSpPr>
        <p:grpSp>
          <p:nvGrpSpPr>
            <p:cNvPr id="5" name="Group 4"/>
            <p:cNvGrpSpPr/>
            <p:nvPr/>
          </p:nvGrpSpPr>
          <p:grpSpPr>
            <a:xfrm>
              <a:off x="4655128" y="1144767"/>
              <a:ext cx="1256145" cy="1268289"/>
              <a:chOff x="4664364" y="1019909"/>
              <a:chExt cx="1256145" cy="1335364"/>
            </a:xfrm>
          </p:grpSpPr>
          <p:sp>
            <p:nvSpPr>
              <p:cNvPr id="11" name="Flowchart: Magnetic Disk 10"/>
              <p:cNvSpPr/>
              <p:nvPr/>
            </p:nvSpPr>
            <p:spPr bwMode="auto">
              <a:xfrm>
                <a:off x="5124797" y="1268865"/>
                <a:ext cx="324196" cy="450357"/>
              </a:xfrm>
              <a:prstGeom prst="flowChartMagneticDisk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" name="Flowchart: Magnetic Disk 11"/>
              <p:cNvSpPr/>
              <p:nvPr/>
            </p:nvSpPr>
            <p:spPr bwMode="auto">
              <a:xfrm>
                <a:off x="4910744" y="1477228"/>
                <a:ext cx="324196" cy="450357"/>
              </a:xfrm>
              <a:prstGeom prst="flowChartMagneticDisk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" name="Flowchart: Magnetic Disk 12"/>
              <p:cNvSpPr/>
              <p:nvPr/>
            </p:nvSpPr>
            <p:spPr bwMode="auto">
              <a:xfrm>
                <a:off x="5315989" y="1486084"/>
                <a:ext cx="324196" cy="450357"/>
              </a:xfrm>
              <a:prstGeom prst="flowChartMagneticDisk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" name="Flowchart: Magnetic Disk 13"/>
              <p:cNvSpPr/>
              <p:nvPr/>
            </p:nvSpPr>
            <p:spPr bwMode="auto">
              <a:xfrm>
                <a:off x="5126405" y="1694446"/>
                <a:ext cx="324196" cy="450357"/>
              </a:xfrm>
              <a:prstGeom prst="flowChartMagneticDisk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" name="Cloud 14"/>
              <p:cNvSpPr/>
              <p:nvPr/>
            </p:nvSpPr>
            <p:spPr bwMode="auto">
              <a:xfrm>
                <a:off x="4664364" y="1019909"/>
                <a:ext cx="1256145" cy="1335364"/>
              </a:xfrm>
              <a:prstGeom prst="cloud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6" name="Rounded Rectangle 5"/>
            <p:cNvSpPr/>
            <p:nvPr/>
          </p:nvSpPr>
          <p:spPr bwMode="auto">
            <a:xfrm>
              <a:off x="6350433" y="1575543"/>
              <a:ext cx="1154545" cy="406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i="0" u="none" strike="noStrike" normalizeH="0" baseline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</a:rPr>
                <a:t>Data Acceptance Module</a:t>
              </a:r>
            </a:p>
          </p:txBody>
        </p:sp>
        <p:sp>
          <p:nvSpPr>
            <p:cNvPr id="7" name="Flowchart: Magnetic Disk 6"/>
            <p:cNvSpPr/>
            <p:nvPr/>
          </p:nvSpPr>
          <p:spPr bwMode="auto">
            <a:xfrm>
              <a:off x="8463511" y="1473214"/>
              <a:ext cx="652780" cy="678255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i="0" u="none" strike="noStrike" normalizeH="0" baseline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itchFamily="34" charset="0"/>
                </a:rPr>
                <a:t>MICMICS Catalogue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507578" y="1072500"/>
              <a:ext cx="4903584" cy="1512052"/>
            </a:xfrm>
            <a:prstGeom prst="roundRect">
              <a:avLst/>
            </a:prstGeom>
            <a:noFill/>
            <a:ln w="9525" cap="flat" cmpd="sng" algn="ctr">
              <a:solidFill>
                <a:schemeClr val="tx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79361" y="1494002"/>
              <a:ext cx="1863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569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itchFamily="34" charset="0"/>
                </a:rPr>
                <a:t>Data Discovery Layer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80561" y="2185327"/>
              <a:ext cx="18918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002569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itchFamily="34" charset="0"/>
                </a:rPr>
                <a:t>Level 1 + Aux Repository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00116" y="3664126"/>
            <a:ext cx="7896886" cy="2184182"/>
            <a:chOff x="4480561" y="3664126"/>
            <a:chExt cx="7896886" cy="2184182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7324090" y="4661158"/>
              <a:ext cx="1154545" cy="20722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normalizeH="0" baseline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</a:rPr>
                <a:t>MICMICS CPM-1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7324089" y="5092282"/>
              <a:ext cx="1154545" cy="19015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normalizeH="0" baseline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</a:rPr>
                <a:t>MICMICS CPM-2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7324089" y="5506339"/>
              <a:ext cx="1154545" cy="20922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normalizeH="0" baseline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</a:rPr>
                <a:t>MICMICS CPM-3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8524815" y="5506339"/>
              <a:ext cx="1154545" cy="20922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normalizeH="0" baseline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</a:rPr>
                <a:t>MICMICS CPM-4</a:t>
              </a:r>
            </a:p>
          </p:txBody>
        </p:sp>
        <p:cxnSp>
          <p:nvCxnSpPr>
            <p:cNvPr id="21" name="Elbow Connector 20"/>
            <p:cNvCxnSpPr>
              <a:endCxn id="17" idx="1"/>
            </p:cNvCxnSpPr>
            <p:nvPr/>
          </p:nvCxnSpPr>
          <p:spPr bwMode="auto">
            <a:xfrm rot="16200000" flipH="1">
              <a:off x="6070652" y="3511329"/>
              <a:ext cx="1100641" cy="1406236"/>
            </a:xfrm>
            <a:prstGeom prst="bentConnector2">
              <a:avLst/>
            </a:prstGeom>
            <a:solidFill>
              <a:schemeClr val="bg2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Vertical Scroll 21"/>
            <p:cNvSpPr/>
            <p:nvPr/>
          </p:nvSpPr>
          <p:spPr bwMode="auto">
            <a:xfrm>
              <a:off x="6188305" y="4440198"/>
              <a:ext cx="558800" cy="295994"/>
            </a:xfrm>
            <a:prstGeom prst="verticalScroll">
              <a:avLst/>
            </a:prstGeom>
            <a:noFill/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normalizeH="0" baseline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</a:rPr>
                <a:t>JobOrder1</a:t>
              </a:r>
            </a:p>
          </p:txBody>
        </p:sp>
        <p:cxnSp>
          <p:nvCxnSpPr>
            <p:cNvPr id="23" name="Elbow Connector 22"/>
            <p:cNvCxnSpPr>
              <a:endCxn id="18" idx="1"/>
            </p:cNvCxnSpPr>
            <p:nvPr/>
          </p:nvCxnSpPr>
          <p:spPr bwMode="auto">
            <a:xfrm rot="16200000" flipH="1">
              <a:off x="5859355" y="3722625"/>
              <a:ext cx="1523232" cy="1406235"/>
            </a:xfrm>
            <a:prstGeom prst="bentConnector2">
              <a:avLst/>
            </a:prstGeom>
            <a:solidFill>
              <a:schemeClr val="bg2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Elbow Connector 23"/>
            <p:cNvCxnSpPr>
              <a:endCxn id="19" idx="1"/>
            </p:cNvCxnSpPr>
            <p:nvPr/>
          </p:nvCxnSpPr>
          <p:spPr bwMode="auto">
            <a:xfrm rot="16200000" flipH="1">
              <a:off x="5647560" y="3934420"/>
              <a:ext cx="1946822" cy="1406235"/>
            </a:xfrm>
            <a:prstGeom prst="bentConnector2">
              <a:avLst/>
            </a:prstGeom>
            <a:solidFill>
              <a:schemeClr val="bg2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Vertical Scroll 24"/>
            <p:cNvSpPr/>
            <p:nvPr/>
          </p:nvSpPr>
          <p:spPr bwMode="auto">
            <a:xfrm>
              <a:off x="6193126" y="4912585"/>
              <a:ext cx="580217" cy="262257"/>
            </a:xfrm>
            <a:prstGeom prst="verticalScroll">
              <a:avLst/>
            </a:prstGeom>
            <a:noFill/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normalizeH="0" baseline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</a:rPr>
                <a:t>JobOrder2</a:t>
              </a:r>
            </a:p>
          </p:txBody>
        </p:sp>
        <p:sp>
          <p:nvSpPr>
            <p:cNvPr id="26" name="Vertical Scroll 25"/>
            <p:cNvSpPr/>
            <p:nvPr/>
          </p:nvSpPr>
          <p:spPr bwMode="auto">
            <a:xfrm>
              <a:off x="6188306" y="5316704"/>
              <a:ext cx="558800" cy="275774"/>
            </a:xfrm>
            <a:prstGeom prst="verticalScroll">
              <a:avLst/>
            </a:prstGeom>
            <a:noFill/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normalizeH="0" baseline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</a:rPr>
                <a:t>JobOrder3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4480561" y="4336256"/>
              <a:ext cx="6030420" cy="1512052"/>
            </a:xfrm>
            <a:prstGeom prst="roundRect">
              <a:avLst/>
            </a:prstGeom>
            <a:noFill/>
            <a:ln w="9525" cap="flat" cmpd="sng" algn="ctr">
              <a:solidFill>
                <a:schemeClr val="tx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658707" y="5071942"/>
              <a:ext cx="17187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002569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itchFamily="34" charset="0"/>
                </a:rPr>
                <a:t>Data Processing Layer</a:t>
              </a:r>
            </a:p>
          </p:txBody>
        </p:sp>
        <p:sp>
          <p:nvSpPr>
            <p:cNvPr id="29" name="Flowchart: Magnetic Disk 28"/>
            <p:cNvSpPr/>
            <p:nvPr/>
          </p:nvSpPr>
          <p:spPr bwMode="auto">
            <a:xfrm>
              <a:off x="9558480" y="4624519"/>
              <a:ext cx="652780" cy="678255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i="0" u="none" strike="noStrike" normalizeH="0" baseline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itchFamily="34" charset="0"/>
                </a:rPr>
                <a:t>MICMICS Results</a:t>
              </a:r>
              <a:r>
                <a:rPr kumimoji="0" lang="en-GB" sz="900" i="0" u="none" strike="noStrike" normalizeH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itchFamily="34" charset="0"/>
                </a:rPr>
                <a:t> DB</a:t>
              </a:r>
              <a:endParaRPr kumimoji="0" lang="en-GB" sz="900" i="0" u="none" strike="noStrike" normalizeH="0" baseline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</a:endParaRPr>
            </a:p>
          </p:txBody>
        </p:sp>
        <p:cxnSp>
          <p:nvCxnSpPr>
            <p:cNvPr id="30" name="Elbow Connector 29"/>
            <p:cNvCxnSpPr>
              <a:stCxn id="17" idx="3"/>
              <a:endCxn id="29" idx="2"/>
            </p:cNvCxnSpPr>
            <p:nvPr/>
          </p:nvCxnSpPr>
          <p:spPr bwMode="auto">
            <a:xfrm>
              <a:off x="8478635" y="4764768"/>
              <a:ext cx="1079845" cy="198879"/>
            </a:xfrm>
            <a:prstGeom prst="bentConnector3">
              <a:avLst/>
            </a:prstGeom>
            <a:solidFill>
              <a:schemeClr val="bg2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Elbow Connector 30"/>
            <p:cNvCxnSpPr>
              <a:stCxn id="18" idx="3"/>
              <a:endCxn id="29" idx="2"/>
            </p:cNvCxnSpPr>
            <p:nvPr/>
          </p:nvCxnSpPr>
          <p:spPr bwMode="auto">
            <a:xfrm flipV="1">
              <a:off x="8478634" y="4963647"/>
              <a:ext cx="1079846" cy="223712"/>
            </a:xfrm>
            <a:prstGeom prst="bentConnector3">
              <a:avLst/>
            </a:prstGeom>
            <a:solidFill>
              <a:schemeClr val="bg2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Elbow Connector 31"/>
            <p:cNvCxnSpPr>
              <a:stCxn id="20" idx="3"/>
              <a:endCxn id="29" idx="3"/>
            </p:cNvCxnSpPr>
            <p:nvPr/>
          </p:nvCxnSpPr>
          <p:spPr bwMode="auto">
            <a:xfrm flipV="1">
              <a:off x="9679360" y="5302774"/>
              <a:ext cx="205510" cy="308175"/>
            </a:xfrm>
            <a:prstGeom prst="bentConnector2">
              <a:avLst/>
            </a:prstGeom>
            <a:solidFill>
              <a:schemeClr val="bg2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>
            <a:off x="2709323" y="4963647"/>
            <a:ext cx="7736038" cy="1536156"/>
            <a:chOff x="4489768" y="4963646"/>
            <a:chExt cx="7736038" cy="1572861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7324089" y="5988557"/>
              <a:ext cx="1301980" cy="41492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normalizeH="0" baseline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</a:rPr>
                <a:t>MICMICS Data</a:t>
              </a:r>
              <a:r>
                <a:rPr kumimoji="0" lang="en-GB" sz="900" b="0" i="0" u="none" strike="noStrike" normalizeH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</a:rPr>
                <a:t> Analysis and Reports</a:t>
              </a:r>
              <a:endParaRPr kumimoji="0" lang="en-GB" sz="900" b="0" i="0" u="none" strike="noStrike" normalizeH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</a:endParaRPr>
            </a:p>
          </p:txBody>
        </p:sp>
        <p:cxnSp>
          <p:nvCxnSpPr>
            <p:cNvPr id="35" name="Elbow Connector 34"/>
            <p:cNvCxnSpPr>
              <a:stCxn id="34" idx="0"/>
              <a:endCxn id="29" idx="4"/>
            </p:cNvCxnSpPr>
            <p:nvPr/>
          </p:nvCxnSpPr>
          <p:spPr bwMode="auto">
            <a:xfrm rot="5400000" flipH="1" flipV="1">
              <a:off x="8575952" y="4362774"/>
              <a:ext cx="1024911" cy="2226656"/>
            </a:xfrm>
            <a:prstGeom prst="bentConnector4">
              <a:avLst>
                <a:gd name="adj1" fmla="val 33060"/>
                <a:gd name="adj2" fmla="val 110267"/>
              </a:avLst>
            </a:prstGeom>
            <a:solidFill>
              <a:schemeClr val="bg2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Wave 35"/>
            <p:cNvSpPr/>
            <p:nvPr/>
          </p:nvSpPr>
          <p:spPr bwMode="auto">
            <a:xfrm>
              <a:off x="9508835" y="5940397"/>
              <a:ext cx="849746" cy="511245"/>
            </a:xfrm>
            <a:prstGeom prst="wave">
              <a:avLst/>
            </a:prstGeom>
            <a:noFill/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i="0" u="none" strike="noStrike" normalizeH="0" baseline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</a:rPr>
                <a:t>Results</a:t>
              </a:r>
            </a:p>
          </p:txBody>
        </p:sp>
        <p:cxnSp>
          <p:nvCxnSpPr>
            <p:cNvPr id="37" name="Straight Arrow Connector 36"/>
            <p:cNvCxnSpPr>
              <a:stCxn id="34" idx="3"/>
              <a:endCxn id="36" idx="1"/>
            </p:cNvCxnSpPr>
            <p:nvPr/>
          </p:nvCxnSpPr>
          <p:spPr bwMode="auto">
            <a:xfrm>
              <a:off x="8626069" y="6196019"/>
              <a:ext cx="882766" cy="1"/>
            </a:xfrm>
            <a:prstGeom prst="straightConnector1">
              <a:avLst/>
            </a:prstGeom>
            <a:solidFill>
              <a:schemeClr val="bg2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10681794" y="6080603"/>
              <a:ext cx="1544012" cy="283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002569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itchFamily="34" charset="0"/>
                </a:rPr>
                <a:t>Data Analysis Layer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4489768" y="5899213"/>
              <a:ext cx="6030420" cy="637294"/>
            </a:xfrm>
            <a:prstGeom prst="roundRect">
              <a:avLst/>
            </a:prstGeom>
            <a:noFill/>
            <a:ln w="9525" cap="flat" cmpd="sng" algn="ctr">
              <a:solidFill>
                <a:schemeClr val="tx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27133" y="2019678"/>
            <a:ext cx="7821779" cy="2204882"/>
            <a:chOff x="4507578" y="2020705"/>
            <a:chExt cx="7821779" cy="2204882"/>
          </a:xfrm>
        </p:grpSpPr>
        <p:grpSp>
          <p:nvGrpSpPr>
            <p:cNvPr id="41" name="Group 40"/>
            <p:cNvGrpSpPr/>
            <p:nvPr/>
          </p:nvGrpSpPr>
          <p:grpSpPr>
            <a:xfrm>
              <a:off x="4507578" y="2020705"/>
              <a:ext cx="7821779" cy="2204882"/>
              <a:chOff x="4507578" y="2020705"/>
              <a:chExt cx="7821779" cy="2204882"/>
            </a:xfrm>
          </p:grpSpPr>
          <p:sp>
            <p:nvSpPr>
              <p:cNvPr id="43" name="Rounded Rectangle 42"/>
              <p:cNvSpPr/>
              <p:nvPr/>
            </p:nvSpPr>
            <p:spPr bwMode="auto">
              <a:xfrm>
                <a:off x="5340581" y="3257727"/>
                <a:ext cx="1154545" cy="406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i="0" u="none" strike="noStrike" normalizeH="0" baseline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ahoma" pitchFamily="34" charset="0"/>
                  </a:rPr>
                  <a:t>MICMICS Orchestrator</a:t>
                </a:r>
              </a:p>
            </p:txBody>
          </p:sp>
          <p:sp>
            <p:nvSpPr>
              <p:cNvPr id="44" name="Flowchart: Magnetic Disk 43"/>
              <p:cNvSpPr/>
              <p:nvPr/>
            </p:nvSpPr>
            <p:spPr bwMode="auto">
              <a:xfrm>
                <a:off x="7845021" y="3121799"/>
                <a:ext cx="652780" cy="678255"/>
              </a:xfrm>
              <a:prstGeom prst="flowChartMagneticDisk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900" b="0" i="0" u="none" strike="noStrike" normalizeH="0" baseline="0" dirty="0">
                    <a:ln w="0"/>
                    <a:solidFill>
                      <a:srgbClr val="00206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ahoma" pitchFamily="34" charset="0"/>
                  </a:rPr>
                  <a:t>MICMICS JobOrders</a:t>
                </a:r>
              </a:p>
            </p:txBody>
          </p:sp>
          <p:cxnSp>
            <p:nvCxnSpPr>
              <p:cNvPr id="45" name="Straight Arrow Connector 44"/>
              <p:cNvCxnSpPr>
                <a:stCxn id="43" idx="0"/>
              </p:cNvCxnSpPr>
              <p:nvPr/>
            </p:nvCxnSpPr>
            <p:spPr bwMode="auto">
              <a:xfrm flipV="1">
                <a:off x="5917854" y="2020705"/>
                <a:ext cx="1142654" cy="1237022"/>
              </a:xfrm>
              <a:prstGeom prst="straightConnector1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6" name="Straight Arrow Connector 45"/>
              <p:cNvCxnSpPr/>
              <p:nvPr/>
            </p:nvCxnSpPr>
            <p:spPr bwMode="auto">
              <a:xfrm flipH="1">
                <a:off x="6118044" y="2081768"/>
                <a:ext cx="1058181" cy="1153627"/>
              </a:xfrm>
              <a:prstGeom prst="straightConnector1">
                <a:avLst/>
              </a:prstGeom>
              <a:solidFill>
                <a:schemeClr val="bg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7" name="Straight Arrow Connector 46"/>
              <p:cNvCxnSpPr>
                <a:stCxn id="43" idx="3"/>
                <a:endCxn id="44" idx="2"/>
              </p:cNvCxnSpPr>
              <p:nvPr/>
            </p:nvCxnSpPr>
            <p:spPr bwMode="auto">
              <a:xfrm>
                <a:off x="6495126" y="3460927"/>
                <a:ext cx="1349895" cy="0"/>
              </a:xfrm>
              <a:prstGeom prst="straightConnector1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8" name="Vertical Scroll 47"/>
              <p:cNvSpPr/>
              <p:nvPr/>
            </p:nvSpPr>
            <p:spPr bwMode="auto">
              <a:xfrm>
                <a:off x="8752145" y="3235395"/>
                <a:ext cx="577273" cy="570099"/>
              </a:xfrm>
              <a:prstGeom prst="verticalScroll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600" i="0" u="none" strike="noStrike" normalizeH="0" baseline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ahoma" pitchFamily="34" charset="0"/>
                  </a:rPr>
                  <a:t>JobOrder1</a:t>
                </a:r>
              </a:p>
            </p:txBody>
          </p:sp>
          <p:sp>
            <p:nvSpPr>
              <p:cNvPr id="49" name="Vertical Scroll 48"/>
              <p:cNvSpPr/>
              <p:nvPr/>
            </p:nvSpPr>
            <p:spPr bwMode="auto">
              <a:xfrm>
                <a:off x="9356435" y="3231404"/>
                <a:ext cx="577273" cy="570099"/>
              </a:xfrm>
              <a:prstGeom prst="verticalScroll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600" i="0" u="none" strike="noStrike" normalizeH="0" baseline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ahoma" pitchFamily="34" charset="0"/>
                  </a:rPr>
                  <a:t>JobOrder2</a:t>
                </a:r>
              </a:p>
            </p:txBody>
          </p:sp>
          <p:sp>
            <p:nvSpPr>
              <p:cNvPr id="50" name="Vertical Scroll 49"/>
              <p:cNvSpPr/>
              <p:nvPr/>
            </p:nvSpPr>
            <p:spPr bwMode="auto">
              <a:xfrm>
                <a:off x="9960725" y="3233606"/>
                <a:ext cx="577273" cy="570099"/>
              </a:xfrm>
              <a:prstGeom prst="verticalScroll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600" i="0" u="none" strike="noStrike" normalizeH="0" baseline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ahoma" pitchFamily="34" charset="0"/>
                  </a:rPr>
                  <a:t>JobOrder3</a:t>
                </a:r>
              </a:p>
            </p:txBody>
          </p:sp>
          <p:sp>
            <p:nvSpPr>
              <p:cNvPr id="51" name="Rounded Rectangle 50"/>
              <p:cNvSpPr/>
              <p:nvPr/>
            </p:nvSpPr>
            <p:spPr bwMode="auto">
              <a:xfrm>
                <a:off x="4507578" y="2713535"/>
                <a:ext cx="6030420" cy="15120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0617029" y="3345510"/>
                <a:ext cx="17123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>
                  <a:defRPr sz="1600" b="0">
                    <a:solidFill>
                      <a:srgbClr val="002569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itchFamily="34" charset="0"/>
                  </a:defRPr>
                </a:lvl1pPr>
              </a:lstStyle>
              <a:p>
                <a:r>
                  <a:rPr lang="en-GB" sz="1200" b="1" dirty="0"/>
                  <a:t>Job Preparation Layer</a:t>
                </a:r>
              </a:p>
            </p:txBody>
          </p:sp>
          <p:cxnSp>
            <p:nvCxnSpPr>
              <p:cNvPr id="53" name="Elbow Connector 52"/>
              <p:cNvCxnSpPr>
                <a:stCxn id="43" idx="3"/>
                <a:endCxn id="48" idx="2"/>
              </p:cNvCxnSpPr>
              <p:nvPr/>
            </p:nvCxnSpPr>
            <p:spPr bwMode="auto">
              <a:xfrm>
                <a:off x="6495126" y="3460927"/>
                <a:ext cx="2545656" cy="344567"/>
              </a:xfrm>
              <a:prstGeom prst="bentConnector4">
                <a:avLst>
                  <a:gd name="adj1" fmla="val 44331"/>
                  <a:gd name="adj2" fmla="val 166344"/>
                </a:avLst>
              </a:prstGeom>
              <a:solidFill>
                <a:schemeClr val="bg2"/>
              </a:solidFill>
              <a:ln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4" name="Elbow Connector 53"/>
              <p:cNvCxnSpPr>
                <a:stCxn id="43" idx="3"/>
                <a:endCxn id="49" idx="2"/>
              </p:cNvCxnSpPr>
              <p:nvPr/>
            </p:nvCxnSpPr>
            <p:spPr bwMode="auto">
              <a:xfrm>
                <a:off x="6495126" y="3460927"/>
                <a:ext cx="3149946" cy="340576"/>
              </a:xfrm>
              <a:prstGeom prst="bentConnector4">
                <a:avLst>
                  <a:gd name="adj1" fmla="val 35835"/>
                  <a:gd name="adj2" fmla="val 168520"/>
                </a:avLst>
              </a:prstGeom>
              <a:solidFill>
                <a:schemeClr val="bg2"/>
              </a:solidFill>
              <a:ln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5" name="Elbow Connector 54"/>
              <p:cNvCxnSpPr>
                <a:stCxn id="43" idx="3"/>
                <a:endCxn id="50" idx="2"/>
              </p:cNvCxnSpPr>
              <p:nvPr/>
            </p:nvCxnSpPr>
            <p:spPr bwMode="auto">
              <a:xfrm>
                <a:off x="6495126" y="3460927"/>
                <a:ext cx="3754236" cy="342778"/>
              </a:xfrm>
              <a:prstGeom prst="bentConnector4">
                <a:avLst>
                  <a:gd name="adj1" fmla="val 30045"/>
                  <a:gd name="adj2" fmla="val 167385"/>
                </a:avLst>
              </a:prstGeom>
              <a:solidFill>
                <a:schemeClr val="bg2"/>
              </a:solidFill>
              <a:ln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2" name="Flowchart: Magnetic Disk 41"/>
            <p:cNvSpPr/>
            <p:nvPr/>
          </p:nvSpPr>
          <p:spPr bwMode="auto">
            <a:xfrm>
              <a:off x="4655128" y="3530514"/>
              <a:ext cx="570576" cy="577143"/>
            </a:xfrm>
            <a:prstGeom prst="flowChartMagneticDisk">
              <a:avLst/>
            </a:prstGeom>
            <a:noFill/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i="0" u="none" strike="noStrike" normalizeH="0" baseline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</a:rPr>
                <a:t>IID SCD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i="0" u="none" strike="noStrike" normalizeH="0" baseline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</a:rPr>
                <a:t>    CFG</a:t>
              </a:r>
            </a:p>
          </p:txBody>
        </p:sp>
      </p:grpSp>
      <p:sp>
        <p:nvSpPr>
          <p:cNvPr id="56" name="Right Arrow 55"/>
          <p:cNvSpPr/>
          <p:nvPr/>
        </p:nvSpPr>
        <p:spPr bwMode="auto">
          <a:xfrm>
            <a:off x="3941428" y="1671636"/>
            <a:ext cx="592853" cy="2365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57" name="Right Arrow 56"/>
          <p:cNvSpPr/>
          <p:nvPr/>
        </p:nvSpPr>
        <p:spPr bwMode="auto">
          <a:xfrm>
            <a:off x="5786397" y="1683127"/>
            <a:ext cx="861499" cy="29881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17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Deep </a:t>
            </a:r>
            <a:r>
              <a:rPr lang="en-GB" sz="3200" dirty="0">
                <a:solidFill>
                  <a:schemeClr val="tx1"/>
                </a:solidFill>
              </a:rPr>
              <a:t>Connective Cloud Inter-Calibration System (DCCICS</a:t>
            </a:r>
            <a:r>
              <a:rPr lang="en-GB" sz="3200" dirty="0" smtClean="0">
                <a:solidFill>
                  <a:schemeClr val="tx1"/>
                </a:solidFill>
              </a:rPr>
              <a:t>)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8249" y="1237127"/>
            <a:ext cx="6525397" cy="498587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1400" dirty="0" smtClean="0"/>
              <a:t>Inter-calibration </a:t>
            </a:r>
            <a:r>
              <a:rPr lang="en-US" sz="1400" dirty="0"/>
              <a:t>system using DCC as calibration transfer targets and the GSICS reference instrument(NOAA-VIIRS) as a calibration </a:t>
            </a:r>
            <a:r>
              <a:rPr lang="en-US" sz="1400" dirty="0" smtClean="0"/>
              <a:t>reference (</a:t>
            </a:r>
            <a:r>
              <a:rPr lang="en-US" sz="1400" dirty="0" smtClean="0">
                <a:solidFill>
                  <a:srgbClr val="FF0000"/>
                </a:solidFill>
              </a:rPr>
              <a:t>red ellipse in the figure</a:t>
            </a:r>
            <a:r>
              <a:rPr lang="en-US" sz="1400" dirty="0" smtClean="0"/>
              <a:t>).</a:t>
            </a:r>
          </a:p>
          <a:p>
            <a:endParaRPr lang="en-US" sz="1400" dirty="0" smtClean="0"/>
          </a:p>
          <a:p>
            <a:r>
              <a:rPr lang="en-US" sz="1400" dirty="0" smtClean="0"/>
              <a:t>General Triggering and Scheduling:</a:t>
            </a:r>
          </a:p>
          <a:p>
            <a:pPr lvl="1"/>
            <a:r>
              <a:rPr lang="en-US" sz="1400" b="0" dirty="0" smtClean="0"/>
              <a:t>Triggered </a:t>
            </a:r>
            <a:r>
              <a:rPr lang="en-US" sz="1400" b="0" dirty="0"/>
              <a:t>by the availability of DCCXTRM products in the MICMICS product catalogue over the defined window period (</a:t>
            </a:r>
            <a:r>
              <a:rPr lang="en-US" sz="1400" b="0" dirty="0" err="1"/>
              <a:t>e.g</a:t>
            </a:r>
            <a:r>
              <a:rPr lang="en-US" sz="1400" b="0" dirty="0"/>
              <a:t>: for </a:t>
            </a:r>
            <a:r>
              <a:rPr lang="en-US" sz="1400" b="0" dirty="0" smtClean="0"/>
              <a:t>Re-analysis </a:t>
            </a:r>
            <a:r>
              <a:rPr lang="en-US" sz="1400" b="0" dirty="0"/>
              <a:t>Correction (RAC) it is P+15D-15D</a:t>
            </a:r>
            <a:r>
              <a:rPr lang="en-US" sz="1400" b="0" dirty="0" smtClean="0"/>
              <a:t>).</a:t>
            </a:r>
          </a:p>
          <a:p>
            <a:r>
              <a:rPr lang="en-US" sz="1400" dirty="0" smtClean="0"/>
              <a:t>Input</a:t>
            </a:r>
          </a:p>
          <a:p>
            <a:pPr lvl="1"/>
            <a:r>
              <a:rPr lang="en-US" sz="1400" b="0" dirty="0"/>
              <a:t>The DCCICS accepts a job order as input. </a:t>
            </a:r>
          </a:p>
          <a:p>
            <a:pPr lvl="1"/>
            <a:r>
              <a:rPr lang="en-US" sz="1400" b="0" dirty="0"/>
              <a:t>A typical use case is the following:</a:t>
            </a:r>
          </a:p>
          <a:p>
            <a:pPr lvl="2"/>
            <a:r>
              <a:rPr lang="en-US" sz="1400" b="0" dirty="0"/>
              <a:t>Step-1: The </a:t>
            </a:r>
            <a:r>
              <a:rPr lang="en-US" sz="1400" b="0" dirty="0" smtClean="0"/>
              <a:t>DCCXTRM </a:t>
            </a:r>
            <a:r>
              <a:rPr lang="en-US" sz="1400" b="0" dirty="0"/>
              <a:t>product catalogued is queried using the temporal mode to fetch the data over the defined time period.</a:t>
            </a:r>
          </a:p>
          <a:p>
            <a:pPr lvl="2"/>
            <a:r>
              <a:rPr lang="en-US" sz="1400" b="0" dirty="0"/>
              <a:t>Step-2: The DCCICS module processes the list of </a:t>
            </a:r>
            <a:r>
              <a:rPr lang="en-US" sz="1400" b="0" dirty="0" smtClean="0"/>
              <a:t>DCCXTRM </a:t>
            </a:r>
            <a:r>
              <a:rPr lang="en-US" sz="1400" b="0" dirty="0"/>
              <a:t>files over the time frame, to generate a </a:t>
            </a:r>
            <a:r>
              <a:rPr lang="en-US" sz="1400" b="0" dirty="0" smtClean="0"/>
              <a:t>GSICS VISNIR DCCICS product.</a:t>
            </a:r>
            <a:endParaRPr lang="en-US" sz="2800" dirty="0" smtClean="0"/>
          </a:p>
          <a:p>
            <a:r>
              <a:rPr lang="en-US" sz="1400" dirty="0" smtClean="0"/>
              <a:t>Output</a:t>
            </a:r>
            <a:endParaRPr lang="en-US" sz="1400" dirty="0"/>
          </a:p>
          <a:p>
            <a:pPr lvl="1"/>
            <a:r>
              <a:rPr lang="en-US" sz="1400" b="0" dirty="0" smtClean="0"/>
              <a:t>A </a:t>
            </a:r>
            <a:r>
              <a:rPr lang="en-US" sz="1400" b="0" dirty="0" err="1"/>
              <a:t>NetCDF</a:t>
            </a:r>
            <a:r>
              <a:rPr lang="en-US" sz="1400" b="0" dirty="0"/>
              <a:t> file containing the inter-calibration observables/statistics calculated over land and </a:t>
            </a:r>
            <a:r>
              <a:rPr lang="en-US" sz="1400" b="0" dirty="0" smtClean="0"/>
              <a:t>sea</a:t>
            </a:r>
          </a:p>
          <a:p>
            <a:pPr lvl="1"/>
            <a:r>
              <a:rPr lang="en-US" sz="1400" b="0" dirty="0"/>
              <a:t>An optional quick look file in PNG </a:t>
            </a:r>
            <a:r>
              <a:rPr lang="en-US" sz="1400" b="0" dirty="0" smtClean="0"/>
              <a:t>format</a:t>
            </a:r>
          </a:p>
          <a:p>
            <a:pPr lvl="1"/>
            <a:r>
              <a:rPr lang="en-US" sz="1400" b="0" dirty="0" smtClean="0"/>
              <a:t>NOTE: </a:t>
            </a:r>
            <a:r>
              <a:rPr lang="en-US" sz="1400" b="0" dirty="0"/>
              <a:t>the module also produces temporary files such as a report file, quick looks (JPEG/PNG), and CSV files, kept in the working directory for potential investigations</a:t>
            </a:r>
          </a:p>
          <a:p>
            <a:pPr lvl="1"/>
            <a:endParaRPr lang="en-US" sz="1400" dirty="0"/>
          </a:p>
          <a:p>
            <a:pPr lvl="1"/>
            <a:endParaRPr lang="en-GB" sz="1400" dirty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/>
          </p:nvPr>
        </p:nvGraphicFramePr>
        <p:xfrm>
          <a:off x="7088776" y="1583642"/>
          <a:ext cx="4948555" cy="1062990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078355">
                  <a:extLst>
                    <a:ext uri="{9D8B030D-6E8A-4147-A177-3AD203B41FA5}">
                      <a16:colId xmlns:a16="http://schemas.microsoft.com/office/drawing/2014/main" val="2967182129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3140342293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165963855"/>
                    </a:ext>
                  </a:extLst>
                </a:gridCol>
              </a:tblGrid>
              <a:tr h="1739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2"/>
                          </a:solidFill>
                          <a:effectLst/>
                        </a:rPr>
                        <a:t>Platforms</a:t>
                      </a:r>
                      <a:endParaRPr lang="en-GB" sz="11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2"/>
                          </a:solidFill>
                          <a:effectLst/>
                        </a:rPr>
                        <a:t>Instruments</a:t>
                      </a:r>
                      <a:endParaRPr lang="en-GB" sz="11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2"/>
                          </a:solidFill>
                          <a:effectLst/>
                        </a:rPr>
                        <a:t>Channels</a:t>
                      </a:r>
                      <a:endParaRPr lang="en-GB" sz="11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959848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2"/>
                          </a:solidFill>
                          <a:effectLst/>
                        </a:rPr>
                        <a:t>Meteosat-8 to 11</a:t>
                      </a:r>
                      <a:endParaRPr lang="en-GB" sz="11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effectLst/>
                        </a:rPr>
                        <a:t>SEVIRI</a:t>
                      </a:r>
                      <a:endParaRPr lang="en-GB" sz="11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effectLst/>
                        </a:rPr>
                        <a:t>VISNIR</a:t>
                      </a:r>
                      <a:endParaRPr lang="en-GB" sz="11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141124"/>
                  </a:ext>
                </a:extLst>
              </a:tr>
              <a:tr h="17399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2"/>
                          </a:solidFill>
                          <a:effectLst/>
                        </a:rPr>
                        <a:t>MTG-I1 to I4</a:t>
                      </a:r>
                      <a:endParaRPr lang="en-GB" sz="11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effectLst/>
                        </a:rPr>
                        <a:t>FCI</a:t>
                      </a:r>
                      <a:endParaRPr lang="en-GB" sz="11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effectLst/>
                        </a:rPr>
                        <a:t>VISNIR</a:t>
                      </a:r>
                      <a:endParaRPr lang="en-GB" sz="11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5457190"/>
                  </a:ext>
                </a:extLst>
              </a:tr>
              <a:tr h="1835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effectLst/>
                        </a:rPr>
                        <a:t>LI</a:t>
                      </a:r>
                      <a:endParaRPr lang="en-GB" sz="11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effectLst/>
                        </a:rPr>
                        <a:t>VIS0.7</a:t>
                      </a:r>
                      <a:endParaRPr lang="en-GB" sz="11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2490220"/>
                  </a:ext>
                </a:extLst>
              </a:tr>
              <a:tr h="17399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2"/>
                          </a:solidFill>
                          <a:effectLst/>
                        </a:rPr>
                        <a:t>Sentinel-3A to 3B</a:t>
                      </a:r>
                      <a:endParaRPr lang="en-GB" sz="11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effectLst/>
                        </a:rPr>
                        <a:t>OLCI</a:t>
                      </a:r>
                      <a:endParaRPr lang="en-GB" sz="11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effectLst/>
                        </a:rPr>
                        <a:t>All</a:t>
                      </a:r>
                      <a:endParaRPr lang="en-GB" sz="11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934130"/>
                  </a:ext>
                </a:extLst>
              </a:tr>
              <a:tr h="1835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</a:rPr>
                        <a:t>SLSTR</a:t>
                      </a:r>
                      <a:endParaRPr lang="en-GB" sz="11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</a:rPr>
                        <a:t>(S1 to S6) and S8</a:t>
                      </a:r>
                      <a:endParaRPr lang="en-GB" sz="11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063598"/>
                  </a:ext>
                </a:extLst>
              </a:tr>
            </a:tbl>
          </a:graphicData>
        </a:graphic>
      </p:graphicFrame>
      <p:pic>
        <p:nvPicPr>
          <p:cNvPr id="46" name="Picture 45"/>
          <p:cNvPicPr/>
          <p:nvPr/>
        </p:nvPicPr>
        <p:blipFill>
          <a:blip r:embed="rId2"/>
          <a:stretch>
            <a:fillRect/>
          </a:stretch>
        </p:blipFill>
        <p:spPr>
          <a:xfrm>
            <a:off x="7047320" y="3123281"/>
            <a:ext cx="4990011" cy="235682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8464731" y="4750005"/>
            <a:ext cx="3511640" cy="85831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7319" y="5608320"/>
            <a:ext cx="49900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DCCICS workflow with all dependencies, descriptions are only for the red ellipse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65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Some historical context</a:t>
            </a:r>
          </a:p>
          <a:p>
            <a:pPr marL="586169" lvl="1" indent="0">
              <a:buNone/>
            </a:pPr>
            <a:r>
              <a:rPr lang="en-GB" sz="1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MSG SEVIRI Cal/</a:t>
            </a:r>
            <a:r>
              <a:rPr lang="en-GB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V</a:t>
            </a:r>
            <a:r>
              <a:rPr lang="en-GB" sz="1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al</a:t>
            </a:r>
            <a:endParaRPr lang="en-GB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000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en-GB" sz="2800" dirty="0" smtClean="0"/>
              <a:t>Cal/Val activities at EUMESAT</a:t>
            </a:r>
            <a:endParaRPr lang="en-GB" sz="2800" dirty="0"/>
          </a:p>
          <a:p>
            <a:pPr marL="586169" lvl="1" indent="0">
              <a:buNone/>
            </a:pPr>
            <a:r>
              <a:rPr lang="en-GB" sz="1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Challenges</a:t>
            </a:r>
          </a:p>
          <a:p>
            <a:pPr marL="586169" lvl="1" indent="0">
              <a:buNone/>
            </a:pPr>
            <a:r>
              <a:rPr lang="en-GB" sz="1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An integrated approach</a:t>
            </a: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en-GB" sz="2800" dirty="0" smtClean="0"/>
              <a:t>MICMICS</a:t>
            </a:r>
            <a:endParaRPr lang="en-GB" sz="2800" dirty="0"/>
          </a:p>
          <a:p>
            <a:pPr marL="586169" lvl="1" indent="0">
              <a:buNone/>
            </a:pPr>
            <a:r>
              <a:rPr lang="en-GB" sz="1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MICMICS prototyping</a:t>
            </a:r>
          </a:p>
          <a:p>
            <a:pPr marL="586169" lvl="1" indent="0">
              <a:buNone/>
            </a:pPr>
            <a:r>
              <a:rPr lang="en-GB" sz="1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MICMICS workflows</a:t>
            </a:r>
          </a:p>
          <a:p>
            <a:pPr marL="586169" lvl="1" indent="0">
              <a:buNone/>
            </a:pPr>
            <a:r>
              <a:rPr lang="en-GB" sz="1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MICMICS timeline</a:t>
            </a:r>
            <a:endParaRPr lang="en-GB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en-GB" sz="2800" dirty="0" smtClean="0"/>
              <a:t>Few</a:t>
            </a:r>
            <a:r>
              <a:rPr lang="en-GB" sz="2800" dirty="0" smtClean="0"/>
              <a:t> </a:t>
            </a:r>
            <a:r>
              <a:rPr lang="en-GB" sz="2800" dirty="0" smtClean="0"/>
              <a:t>examples</a:t>
            </a:r>
            <a:endParaRPr lang="en-GB" sz="2800" dirty="0"/>
          </a:p>
          <a:p>
            <a:pPr marL="586169" lvl="1" indent="0">
              <a:buNone/>
            </a:pPr>
            <a:r>
              <a:rPr lang="en-GB" sz="1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GEO-LEO </a:t>
            </a:r>
            <a:r>
              <a:rPr lang="en-GB" sz="1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IR</a:t>
            </a:r>
          </a:p>
          <a:p>
            <a:pPr marL="586169" lvl="1" indent="0">
              <a:buNone/>
            </a:pPr>
            <a:r>
              <a:rPr lang="en-GB" sz="1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LEO-LEO IR</a:t>
            </a:r>
            <a:endParaRPr lang="en-GB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586169" lvl="1" indent="0">
              <a:buNone/>
            </a:pPr>
            <a:r>
              <a:rPr lang="en-GB" sz="1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Desert</a:t>
            </a:r>
            <a:endParaRPr lang="en-GB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69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Workflow description for the DCCICS FCI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488136" y="1169629"/>
          <a:ext cx="3865925" cy="94488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684208">
                  <a:extLst>
                    <a:ext uri="{9D8B030D-6E8A-4147-A177-3AD203B41FA5}">
                      <a16:colId xmlns:a16="http://schemas.microsoft.com/office/drawing/2014/main" val="1536569824"/>
                    </a:ext>
                  </a:extLst>
                </a:gridCol>
                <a:gridCol w="2181717">
                  <a:extLst>
                    <a:ext uri="{9D8B030D-6E8A-4147-A177-3AD203B41FA5}">
                      <a16:colId xmlns:a16="http://schemas.microsoft.com/office/drawing/2014/main" val="409814363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Processing Step 1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2555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Triggering Mechanism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Time Driven by Schedule: 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Daily Run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168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2"/>
                          </a:solidFill>
                          <a:effectLst/>
                        </a:rPr>
                        <a:t>Execution Coverage</a:t>
                      </a:r>
                      <a:endParaRPr lang="en-GB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2"/>
                          </a:solidFill>
                          <a:effectLst/>
                        </a:rPr>
                        <a:t>Depends of the mode:</a:t>
                      </a:r>
                      <a:endParaRPr lang="en-GB" sz="120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2"/>
                          </a:solidFill>
                          <a:effectLst/>
                        </a:rPr>
                        <a:t>Last 30 days</a:t>
                      </a:r>
                      <a:endParaRPr lang="en-GB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6643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2"/>
                          </a:solidFill>
                          <a:effectLst/>
                        </a:rPr>
                        <a:t>Requisites </a:t>
                      </a:r>
                      <a:endParaRPr lang="en-GB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606321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09172" y="1020913"/>
          <a:ext cx="4799355" cy="545426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42387">
                  <a:extLst>
                    <a:ext uri="{9D8B030D-6E8A-4147-A177-3AD203B41FA5}">
                      <a16:colId xmlns:a16="http://schemas.microsoft.com/office/drawing/2014/main" val="2421674028"/>
                    </a:ext>
                  </a:extLst>
                </a:gridCol>
                <a:gridCol w="3856968">
                  <a:extLst>
                    <a:ext uri="{9D8B030D-6E8A-4147-A177-3AD203B41FA5}">
                      <a16:colId xmlns:a16="http://schemas.microsoft.com/office/drawing/2014/main" val="1383207147"/>
                    </a:ext>
                  </a:extLst>
                </a:gridCol>
              </a:tblGrid>
              <a:tr h="9745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</a:rPr>
                        <a:t>Inputs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890141"/>
                  </a:ext>
                </a:extLst>
              </a:tr>
              <a:tr h="682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</a:rPr>
                        <a:t>Input 1</a:t>
                      </a:r>
                      <a:endParaRPr lang="en-GB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Mandatory: YES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Origin: MICMICS DCCXTRM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Retrieval Mode: N/A (the product that triggers the workflow)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File Type: MICMICS PRODUCT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File Name Type: Physical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Product ID:  </a:t>
                      </a: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SATCAL+DCCXTRM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3855" marR="43855" marT="0" marB="0"/>
                </a:tc>
                <a:extLst>
                  <a:ext uri="{0D108BD9-81ED-4DB2-BD59-A6C34878D82A}">
                    <a16:rowId xmlns:a16="http://schemas.microsoft.com/office/drawing/2014/main" val="1396164439"/>
                  </a:ext>
                </a:extLst>
              </a:tr>
              <a:tr h="808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</a:rPr>
                        <a:t>Input 2</a:t>
                      </a:r>
                      <a:endParaRPr lang="en-GB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Mandatory: YES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Origin: These files are part of the CPM delivery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Retrieval Mode: N/A 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File Type: JSON files (static files)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File Name Type: Physical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Product ID: </a:t>
                      </a:r>
                      <a:r>
                        <a:rPr lang="en-GB" sz="900" dirty="0" err="1">
                          <a:solidFill>
                            <a:schemeClr val="tx2"/>
                          </a:solidFill>
                          <a:effectLst/>
                        </a:rPr>
                        <a:t>dccics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_{</a:t>
                      </a:r>
                      <a:r>
                        <a:rPr lang="en-GB" sz="900" dirty="0" err="1">
                          <a:solidFill>
                            <a:schemeClr val="tx2"/>
                          </a:solidFill>
                          <a:effectLst/>
                        </a:rPr>
                        <a:t>SensorID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}_{</a:t>
                      </a:r>
                      <a:r>
                        <a:rPr lang="en-GB" sz="900" dirty="0" err="1">
                          <a:solidFill>
                            <a:schemeClr val="tx2"/>
                          </a:solidFill>
                          <a:effectLst/>
                        </a:rPr>
                        <a:t>SatelliteID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}.</a:t>
                      </a:r>
                      <a:r>
                        <a:rPr lang="en-GB" sz="900" dirty="0" err="1" smtClean="0">
                          <a:solidFill>
                            <a:schemeClr val="tx2"/>
                          </a:solidFill>
                          <a:effectLst/>
                        </a:rPr>
                        <a:t>json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e.g. </a:t>
                      </a: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dccics_fci_mti1.json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3855" marR="43855" marT="0" marB="0"/>
                </a:tc>
                <a:extLst>
                  <a:ext uri="{0D108BD9-81ED-4DB2-BD59-A6C34878D82A}">
                    <a16:rowId xmlns:a16="http://schemas.microsoft.com/office/drawing/2014/main" val="3799700579"/>
                  </a:ext>
                </a:extLst>
              </a:tr>
              <a:tr h="838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Auxiliary </a:t>
                      </a: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File: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9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IID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Mandatory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: YES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Origin: MICMICS IID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Retrieval Mode: </a:t>
                      </a:r>
                      <a:r>
                        <a:rPr lang="en-GB" sz="900" dirty="0" err="1">
                          <a:solidFill>
                            <a:schemeClr val="tx2"/>
                          </a:solidFill>
                          <a:effectLst/>
                        </a:rPr>
                        <a:t>LatestValidityClosest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File Type: Auxiliary Product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File Name Type: Physical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Product ID: </a:t>
                      </a:r>
                      <a:r>
                        <a:rPr lang="en-GB" sz="900" dirty="0" err="1">
                          <a:solidFill>
                            <a:schemeClr val="tx2"/>
                          </a:solidFill>
                          <a:effectLst/>
                        </a:rPr>
                        <a:t>iid_dump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_{</a:t>
                      </a:r>
                      <a:r>
                        <a:rPr lang="en-GB" sz="900" dirty="0" err="1">
                          <a:solidFill>
                            <a:schemeClr val="tx2"/>
                          </a:solidFill>
                          <a:effectLst/>
                        </a:rPr>
                        <a:t>Satellite_id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}_{</a:t>
                      </a:r>
                      <a:r>
                        <a:rPr lang="en-GB" sz="900" dirty="0" err="1">
                          <a:solidFill>
                            <a:schemeClr val="tx2"/>
                          </a:solidFill>
                          <a:effectLst/>
                        </a:rPr>
                        <a:t>Sensor_id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}.</a:t>
                      </a:r>
                      <a:r>
                        <a:rPr lang="en-GB" sz="900" dirty="0" err="1">
                          <a:solidFill>
                            <a:schemeClr val="tx2"/>
                          </a:solidFill>
                          <a:effectLst/>
                        </a:rPr>
                        <a:t>json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3855" marR="43855" marT="0" marB="0"/>
                </a:tc>
                <a:extLst>
                  <a:ext uri="{0D108BD9-81ED-4DB2-BD59-A6C34878D82A}">
                    <a16:rowId xmlns:a16="http://schemas.microsoft.com/office/drawing/2014/main" val="704075918"/>
                  </a:ext>
                </a:extLst>
              </a:tr>
              <a:tr h="8277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Auxiliary </a:t>
                      </a: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File: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90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 lvl="0" indent="0" algn="just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 smtClean="0">
                          <a:solidFill>
                            <a:schemeClr val="tx2"/>
                          </a:solidFill>
                          <a:effectLst/>
                        </a:rPr>
                        <a:t>HU Model data</a:t>
                      </a:r>
                      <a:endParaRPr lang="en-GB" sz="1050" b="1" dirty="0" smtClean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3855" marR="438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Mandatory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: YES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Origin: These files are part of the CPM delivery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Retrieval Mode: N/A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File Type: Auxiliary Product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File Name Type: Physical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Product ID: </a:t>
                      </a: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Hu_data.nc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extLst>
                  <a:ext uri="{0D108BD9-81ED-4DB2-BD59-A6C34878D82A}">
                    <a16:rowId xmlns:a16="http://schemas.microsoft.com/office/drawing/2014/main" val="1866063020"/>
                  </a:ext>
                </a:extLst>
              </a:tr>
              <a:tr h="8770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Auxiliary </a:t>
                      </a: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File</a:t>
                      </a:r>
                    </a:p>
                    <a:p>
                      <a:pPr marL="0" marR="0" lvl="0" indent="0" algn="just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Seasonality files</a:t>
                      </a:r>
                      <a:endParaRPr lang="en-GB" sz="105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Mandatory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: YES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Origin: These files are part of the CPM delivery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Retrieval Mode: N/A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File Type: Auxiliary Product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File Name Type: Physical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Product</a:t>
                      </a:r>
                      <a:r>
                        <a:rPr lang="en-GB" sz="900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ID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700" dirty="0" err="1">
                          <a:solidFill>
                            <a:schemeClr val="tx2"/>
                          </a:solidFill>
                          <a:effectLst/>
                        </a:rPr>
                        <a:t>SeasonalIndices</a:t>
                      </a:r>
                      <a:r>
                        <a:rPr lang="en-GB" sz="700" dirty="0">
                          <a:solidFill>
                            <a:schemeClr val="tx2"/>
                          </a:solidFill>
                          <a:effectLst/>
                        </a:rPr>
                        <a:t>_{</a:t>
                      </a:r>
                      <a:r>
                        <a:rPr lang="en-GB" sz="700" dirty="0" err="1">
                          <a:solidFill>
                            <a:schemeClr val="tx2"/>
                          </a:solidFill>
                          <a:effectLst/>
                        </a:rPr>
                        <a:t>SensorID</a:t>
                      </a:r>
                      <a:r>
                        <a:rPr lang="en-GB" sz="700" dirty="0">
                          <a:solidFill>
                            <a:schemeClr val="tx2"/>
                          </a:solidFill>
                          <a:effectLst/>
                        </a:rPr>
                        <a:t>}_{</a:t>
                      </a:r>
                      <a:r>
                        <a:rPr lang="en-GB" sz="700" dirty="0" err="1">
                          <a:solidFill>
                            <a:schemeClr val="tx2"/>
                          </a:solidFill>
                          <a:effectLst/>
                        </a:rPr>
                        <a:t>SatelliteID</a:t>
                      </a:r>
                      <a:r>
                        <a:rPr lang="en-GB" sz="700" dirty="0">
                          <a:solidFill>
                            <a:schemeClr val="tx2"/>
                          </a:solidFill>
                          <a:effectLst/>
                        </a:rPr>
                        <a:t>}_</a:t>
                      </a:r>
                      <a:r>
                        <a:rPr lang="en-GB" sz="700" dirty="0" smtClean="0">
                          <a:solidFill>
                            <a:schemeClr val="tx2"/>
                          </a:solidFill>
                          <a:effectLst/>
                        </a:rPr>
                        <a:t>RAC30Days.nc</a:t>
                      </a:r>
                      <a:endParaRPr lang="en-GB" sz="9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3855" marR="43855" marT="0" marB="0"/>
                </a:tc>
                <a:extLst>
                  <a:ext uri="{0D108BD9-81ED-4DB2-BD59-A6C34878D82A}">
                    <a16:rowId xmlns:a16="http://schemas.microsoft.com/office/drawing/2014/main" val="3261235147"/>
                  </a:ext>
                </a:extLst>
              </a:tr>
              <a:tr h="8770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</a:rPr>
                        <a:t>Configuration File </a:t>
                      </a:r>
                      <a:endParaRPr lang="en-GB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Mandatory: YES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Origin: These files are part of the CPM delivery. 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Retrieval Mode: N.A.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File Type: xml configuration file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File Name Type: Physical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Product ID: SATCAL+ DCCICS +CFG_{</a:t>
                      </a:r>
                      <a:r>
                        <a:rPr lang="en-GB" sz="900" dirty="0" err="1">
                          <a:solidFill>
                            <a:schemeClr val="tx2"/>
                          </a:solidFill>
                          <a:effectLst/>
                        </a:rPr>
                        <a:t>dataset_A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}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e.g.  </a:t>
                      </a: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 SATCAL+DCCICS+CFG_FCI-MTI1.xml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extLst>
                  <a:ext uri="{0D108BD9-81ED-4DB2-BD59-A6C34878D82A}">
                    <a16:rowId xmlns:a16="http://schemas.microsoft.com/office/drawing/2014/main" val="147028795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488136" y="2649937"/>
          <a:ext cx="4799355" cy="382524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42387">
                  <a:extLst>
                    <a:ext uri="{9D8B030D-6E8A-4147-A177-3AD203B41FA5}">
                      <a16:colId xmlns:a16="http://schemas.microsoft.com/office/drawing/2014/main" val="2421674028"/>
                    </a:ext>
                  </a:extLst>
                </a:gridCol>
                <a:gridCol w="3856968">
                  <a:extLst>
                    <a:ext uri="{9D8B030D-6E8A-4147-A177-3AD203B41FA5}">
                      <a16:colId xmlns:a16="http://schemas.microsoft.com/office/drawing/2014/main" val="1383207147"/>
                    </a:ext>
                  </a:extLst>
                </a:gridCol>
              </a:tblGrid>
              <a:tr h="9745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  <a:effectLst/>
                        </a:rPr>
                        <a:t>Outputs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890141"/>
                  </a:ext>
                </a:extLst>
              </a:tr>
              <a:tr h="682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Output 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Mandatory: YES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Destination: Calibration Output Database (COD)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Number of Output Products: 1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File Type: MICMICS generated file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File Name Type: Physical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Product ID: SATCAL+RAC+{</a:t>
                      </a:r>
                      <a:r>
                        <a:rPr lang="en-GB" sz="900" dirty="0" err="1" smtClean="0">
                          <a:solidFill>
                            <a:schemeClr val="tx2"/>
                          </a:solidFill>
                          <a:effectLst/>
                        </a:rPr>
                        <a:t>scenario_type</a:t>
                      </a: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}IR+DCCICS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90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 smtClean="0">
                          <a:solidFill>
                            <a:schemeClr val="tx2"/>
                          </a:solidFill>
                          <a:effectLst/>
                        </a:rPr>
                        <a:t>e.g</a:t>
                      </a: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: SATCAL+RAC+GEOLEOIR+DCCICS</a:t>
                      </a:r>
                    </a:p>
                  </a:txBody>
                  <a:tcPr marL="43855" marR="43855" marT="0" marB="0"/>
                </a:tc>
                <a:extLst>
                  <a:ext uri="{0D108BD9-81ED-4DB2-BD59-A6C34878D82A}">
                    <a16:rowId xmlns:a16="http://schemas.microsoft.com/office/drawing/2014/main" val="1396164439"/>
                  </a:ext>
                </a:extLst>
              </a:tr>
              <a:tr h="808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Output 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chemeClr val="tx2"/>
                          </a:solidFill>
                          <a:effectLst/>
                        </a:rPr>
                        <a:t>Mandatory: NO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chemeClr val="tx2"/>
                          </a:solidFill>
                          <a:effectLst/>
                        </a:rPr>
                        <a:t>Destination: Calibration Output Database (COD)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chemeClr val="tx2"/>
                          </a:solidFill>
                          <a:effectLst/>
                        </a:rPr>
                        <a:t>Number of Output Products:  1 file per channel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chemeClr val="tx2"/>
                          </a:solidFill>
                          <a:effectLst/>
                        </a:rPr>
                        <a:t>File Type: MICMICS generated file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chemeClr val="tx2"/>
                          </a:solidFill>
                          <a:effectLst/>
                        </a:rPr>
                        <a:t>File Name Type: Physical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chemeClr val="tx2"/>
                          </a:solidFill>
                          <a:effectLst/>
                        </a:rPr>
                        <a:t>Product ID: SATCAL+RAC+{</a:t>
                      </a:r>
                      <a:r>
                        <a:rPr lang="en-GB" sz="1050" dirty="0" err="1" smtClean="0">
                          <a:solidFill>
                            <a:schemeClr val="tx2"/>
                          </a:solidFill>
                          <a:effectLst/>
                        </a:rPr>
                        <a:t>scenario_type</a:t>
                      </a:r>
                      <a:r>
                        <a:rPr lang="en-GB" sz="1050" dirty="0" smtClean="0">
                          <a:solidFill>
                            <a:schemeClr val="tx2"/>
                          </a:solidFill>
                          <a:effectLst/>
                        </a:rPr>
                        <a:t>}IR+QLK (</a:t>
                      </a:r>
                      <a:r>
                        <a:rPr lang="en-GB" sz="1050" dirty="0" err="1" smtClean="0">
                          <a:solidFill>
                            <a:schemeClr val="tx2"/>
                          </a:solidFill>
                          <a:effectLst/>
                        </a:rPr>
                        <a:t>Quicklook</a:t>
                      </a:r>
                      <a:r>
                        <a:rPr lang="en-GB" sz="1050" dirty="0" smtClean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105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dirty="0" err="1" smtClean="0">
                          <a:solidFill>
                            <a:schemeClr val="tx2"/>
                          </a:solidFill>
                          <a:effectLst/>
                        </a:rPr>
                        <a:t>e.g</a:t>
                      </a:r>
                      <a:r>
                        <a:rPr lang="en-GB" sz="1050" dirty="0" smtClean="0">
                          <a:solidFill>
                            <a:schemeClr val="tx2"/>
                          </a:solidFill>
                          <a:effectLst/>
                        </a:rPr>
                        <a:t>: SATCAL+RAC+GEOLEOIR+QLK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3855" marR="43855" marT="0" marB="0"/>
                </a:tc>
                <a:extLst>
                  <a:ext uri="{0D108BD9-81ED-4DB2-BD59-A6C34878D82A}">
                    <a16:rowId xmlns:a16="http://schemas.microsoft.com/office/drawing/2014/main" val="3799700579"/>
                  </a:ext>
                </a:extLst>
              </a:tr>
              <a:tr h="838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Output 3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2"/>
                          </a:solidFill>
                          <a:effectLst/>
                        </a:rPr>
                        <a:t>Mandatory: Yes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2"/>
                          </a:solidFill>
                          <a:effectLst/>
                        </a:rPr>
                        <a:t>Destination: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2"/>
                          </a:solidFill>
                          <a:effectLst/>
                        </a:rPr>
                        <a:t>Number of Output Products: 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2"/>
                          </a:solidFill>
                          <a:effectLst/>
                        </a:rPr>
                        <a:t>File Type: Output Report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2"/>
                          </a:solidFill>
                          <a:effectLst/>
                        </a:rPr>
                        <a:t>File Name Type: Physical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2"/>
                          </a:solidFill>
                          <a:effectLst/>
                        </a:rPr>
                        <a:t>Product ID: N/A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3855" marR="43855" marT="0" marB="0"/>
                </a:tc>
                <a:extLst>
                  <a:ext uri="{0D108BD9-81ED-4DB2-BD59-A6C34878D82A}">
                    <a16:rowId xmlns:a16="http://schemas.microsoft.com/office/drawing/2014/main" val="704075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170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Deep </a:t>
            </a:r>
            <a:r>
              <a:rPr lang="en-GB" sz="2800" dirty="0">
                <a:solidFill>
                  <a:schemeClr val="tx1"/>
                </a:solidFill>
              </a:rPr>
              <a:t>Connective Cloud Extraction Module (</a:t>
            </a:r>
            <a:r>
              <a:rPr lang="en-GB" sz="2800" dirty="0" smtClean="0">
                <a:solidFill>
                  <a:schemeClr val="tx1"/>
                </a:solidFill>
              </a:rPr>
              <a:t>DCCXTRM)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necessary to run DCCICS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8249" y="1237127"/>
            <a:ext cx="6525397" cy="498587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1400" dirty="0" smtClean="0"/>
              <a:t>Role</a:t>
            </a:r>
          </a:p>
          <a:p>
            <a:pPr lvl="1"/>
            <a:r>
              <a:rPr lang="en-US" sz="1400" b="0" dirty="0" smtClean="0"/>
              <a:t>Extract </a:t>
            </a:r>
            <a:r>
              <a:rPr lang="en-US" sz="1400" b="0" dirty="0"/>
              <a:t>the dcc pixel from subset data</a:t>
            </a:r>
          </a:p>
          <a:p>
            <a:pPr lvl="1"/>
            <a:r>
              <a:rPr lang="en-US" sz="1400" b="0" dirty="0" smtClean="0"/>
              <a:t>Generate </a:t>
            </a:r>
            <a:r>
              <a:rPr lang="en-US" sz="1400" b="0" dirty="0"/>
              <a:t>the dcc data to be further processed by the dcc inter-calibration and calibration workflows</a:t>
            </a:r>
          </a:p>
          <a:p>
            <a:pPr lvl="1"/>
            <a:r>
              <a:rPr lang="en-US" sz="1400" b="0" dirty="0" smtClean="0"/>
              <a:t>Ingest </a:t>
            </a:r>
            <a:r>
              <a:rPr lang="en-US" sz="1400" b="0" dirty="0"/>
              <a:t>the required information into catalogues to trigger further processing and relocate the products of the workflow in their final destination within the MICMICS infrastructure</a:t>
            </a:r>
          </a:p>
          <a:p>
            <a:r>
              <a:rPr lang="en-US" sz="1400" dirty="0" smtClean="0"/>
              <a:t>Input</a:t>
            </a:r>
          </a:p>
          <a:p>
            <a:pPr lvl="1"/>
            <a:r>
              <a:rPr lang="en-US" sz="1400" b="0" dirty="0" smtClean="0"/>
              <a:t>The </a:t>
            </a:r>
            <a:r>
              <a:rPr lang="en-US" sz="1400" b="0" dirty="0"/>
              <a:t>DCCICS accepts a job order as input. </a:t>
            </a:r>
          </a:p>
          <a:p>
            <a:pPr lvl="1"/>
            <a:r>
              <a:rPr lang="en-US" sz="1400" b="0" dirty="0"/>
              <a:t>A typical use case is the following:</a:t>
            </a:r>
          </a:p>
          <a:p>
            <a:pPr lvl="2"/>
            <a:r>
              <a:rPr lang="en-US" sz="1400" b="0" dirty="0"/>
              <a:t>Step-1: The subset data catalogue is navigated to detect if new Level 1 subset input is available.</a:t>
            </a:r>
          </a:p>
          <a:p>
            <a:pPr lvl="2"/>
            <a:r>
              <a:rPr lang="en-US" sz="1400" b="0" dirty="0"/>
              <a:t>Step-2: In case a new input is available, the DCCXTRM is triggered.</a:t>
            </a:r>
          </a:p>
          <a:p>
            <a:pPr lvl="2"/>
            <a:r>
              <a:rPr lang="en-US" sz="1400" b="0" dirty="0"/>
              <a:t>Step-3: If a dcc pixel is detected, the DCCXTRM module generates a </a:t>
            </a:r>
            <a:r>
              <a:rPr lang="en-US" sz="1400" b="0" dirty="0" smtClean="0"/>
              <a:t>DCCXTRM </a:t>
            </a:r>
            <a:r>
              <a:rPr lang="en-US" sz="1400" b="0" dirty="0"/>
              <a:t>product, which will be itself catalogued for further </a:t>
            </a:r>
            <a:r>
              <a:rPr lang="en-US" sz="1400" b="0" dirty="0" smtClean="0"/>
              <a:t>processing.</a:t>
            </a:r>
            <a:endParaRPr lang="en-US" sz="2800" dirty="0" smtClean="0"/>
          </a:p>
          <a:p>
            <a:r>
              <a:rPr lang="en-US" sz="1400" dirty="0" smtClean="0"/>
              <a:t>Output</a:t>
            </a:r>
            <a:endParaRPr lang="en-US" sz="1400" dirty="0"/>
          </a:p>
          <a:p>
            <a:pPr marL="562722" lvl="1" indent="0">
              <a:buNone/>
            </a:pPr>
            <a:r>
              <a:rPr lang="en-US" sz="1400" b="0" dirty="0"/>
              <a:t>If </a:t>
            </a:r>
            <a:r>
              <a:rPr lang="en-US" sz="1400" b="0" dirty="0" smtClean="0"/>
              <a:t>DCC </a:t>
            </a:r>
            <a:r>
              <a:rPr lang="en-US" sz="1400" b="0" dirty="0"/>
              <a:t>pixels are detected and extracted, DCCTRM produces outputs to be catalogued:</a:t>
            </a:r>
          </a:p>
          <a:p>
            <a:pPr lvl="1"/>
            <a:r>
              <a:rPr lang="en-US" sz="1400" b="0" dirty="0" smtClean="0"/>
              <a:t>A </a:t>
            </a:r>
            <a:r>
              <a:rPr lang="en-US" sz="1400" b="0" dirty="0" err="1"/>
              <a:t>NetCDF</a:t>
            </a:r>
            <a:r>
              <a:rPr lang="en-US" sz="1400" b="0" dirty="0"/>
              <a:t> file containing the </a:t>
            </a:r>
            <a:r>
              <a:rPr lang="en-US" sz="1400" b="0" dirty="0" smtClean="0"/>
              <a:t>DCC </a:t>
            </a:r>
            <a:r>
              <a:rPr lang="en-US" sz="1400" b="0" dirty="0"/>
              <a:t>pixel observables to be processed further in the DCC Inter-Calibration Workflow. </a:t>
            </a:r>
          </a:p>
          <a:p>
            <a:pPr lvl="1"/>
            <a:r>
              <a:rPr lang="en-US" sz="1400" b="0" dirty="0" smtClean="0"/>
              <a:t>An </a:t>
            </a:r>
            <a:r>
              <a:rPr lang="en-US" sz="1400" b="0" dirty="0"/>
              <a:t>optional quick look file in PNG format</a:t>
            </a:r>
            <a:r>
              <a:rPr lang="en-US" sz="1400" b="0" dirty="0" smtClean="0"/>
              <a:t>.</a:t>
            </a:r>
            <a:endParaRPr lang="en-US" sz="1400" b="0" dirty="0"/>
          </a:p>
          <a:p>
            <a:pPr lvl="1"/>
            <a:r>
              <a:rPr lang="en-US" sz="1400" b="0" dirty="0"/>
              <a:t>Note: the module also produces temporary files such as a report file, quick looks (JPEG/PNG), and CSV files, kept in the working directory for potential investigations. </a:t>
            </a:r>
          </a:p>
          <a:p>
            <a:pPr lvl="1"/>
            <a:endParaRPr lang="en-US" sz="1400" dirty="0"/>
          </a:p>
          <a:p>
            <a:pPr lvl="1"/>
            <a:endParaRPr lang="en-GB" sz="1400" dirty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/>
          </p:nvPr>
        </p:nvGraphicFramePr>
        <p:xfrm>
          <a:off x="7088776" y="1583642"/>
          <a:ext cx="4948555" cy="1062990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078355">
                  <a:extLst>
                    <a:ext uri="{9D8B030D-6E8A-4147-A177-3AD203B41FA5}">
                      <a16:colId xmlns:a16="http://schemas.microsoft.com/office/drawing/2014/main" val="2967182129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3140342293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165963855"/>
                    </a:ext>
                  </a:extLst>
                </a:gridCol>
              </a:tblGrid>
              <a:tr h="1739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2"/>
                          </a:solidFill>
                          <a:effectLst/>
                        </a:rPr>
                        <a:t>Platforms</a:t>
                      </a:r>
                      <a:endParaRPr lang="en-GB" sz="11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2"/>
                          </a:solidFill>
                          <a:effectLst/>
                        </a:rPr>
                        <a:t>Instruments</a:t>
                      </a:r>
                      <a:endParaRPr lang="en-GB" sz="11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2"/>
                          </a:solidFill>
                          <a:effectLst/>
                        </a:rPr>
                        <a:t>Channels</a:t>
                      </a:r>
                      <a:endParaRPr lang="en-GB" sz="1100" b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959848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2"/>
                          </a:solidFill>
                          <a:effectLst/>
                        </a:rPr>
                        <a:t>Meteosat-8 to 11</a:t>
                      </a:r>
                      <a:endParaRPr lang="en-GB" sz="11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effectLst/>
                        </a:rPr>
                        <a:t>SEVIRI</a:t>
                      </a:r>
                      <a:endParaRPr lang="en-GB" sz="11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effectLst/>
                        </a:rPr>
                        <a:t>VISNIR</a:t>
                      </a:r>
                      <a:endParaRPr lang="en-GB" sz="11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141124"/>
                  </a:ext>
                </a:extLst>
              </a:tr>
              <a:tr h="17399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2"/>
                          </a:solidFill>
                          <a:effectLst/>
                        </a:rPr>
                        <a:t>MTG-I1 to I4</a:t>
                      </a:r>
                      <a:endParaRPr lang="en-GB" sz="11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effectLst/>
                        </a:rPr>
                        <a:t>FCI</a:t>
                      </a:r>
                      <a:endParaRPr lang="en-GB" sz="11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effectLst/>
                        </a:rPr>
                        <a:t>VISNIR</a:t>
                      </a:r>
                      <a:endParaRPr lang="en-GB" sz="11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5457190"/>
                  </a:ext>
                </a:extLst>
              </a:tr>
              <a:tr h="1835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effectLst/>
                        </a:rPr>
                        <a:t>LI</a:t>
                      </a:r>
                      <a:endParaRPr lang="en-GB" sz="11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effectLst/>
                        </a:rPr>
                        <a:t>VIS0.7</a:t>
                      </a:r>
                      <a:endParaRPr lang="en-GB" sz="11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2490220"/>
                  </a:ext>
                </a:extLst>
              </a:tr>
              <a:tr h="17399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2"/>
                          </a:solidFill>
                          <a:effectLst/>
                        </a:rPr>
                        <a:t>Sentinel-3A to 3B</a:t>
                      </a:r>
                      <a:endParaRPr lang="en-GB" sz="11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effectLst/>
                        </a:rPr>
                        <a:t>OLCI</a:t>
                      </a:r>
                      <a:endParaRPr lang="en-GB" sz="11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effectLst/>
                        </a:rPr>
                        <a:t>All</a:t>
                      </a:r>
                      <a:endParaRPr lang="en-GB" sz="11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934130"/>
                  </a:ext>
                </a:extLst>
              </a:tr>
              <a:tr h="1835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</a:rPr>
                        <a:t>SLSTR</a:t>
                      </a:r>
                      <a:endParaRPr lang="en-GB" sz="11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</a:rPr>
                        <a:t>(S1 to S6) and S8</a:t>
                      </a:r>
                      <a:endParaRPr lang="en-GB" sz="11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063598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853646" y="3487284"/>
            <a:ext cx="5338354" cy="164206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9231085" y="4308317"/>
            <a:ext cx="2960915" cy="85831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3646" y="5166632"/>
            <a:ext cx="53383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DCCXTRM workflow with all dependencies, </a:t>
            </a:r>
            <a:r>
              <a:rPr lang="en-GB" smtClean="0">
                <a:solidFill>
                  <a:schemeClr val="tx1"/>
                </a:solidFill>
              </a:rPr>
              <a:t>descriptions are </a:t>
            </a:r>
            <a:r>
              <a:rPr lang="en-GB" dirty="0" smtClean="0">
                <a:solidFill>
                  <a:schemeClr val="tx1"/>
                </a:solidFill>
              </a:rPr>
              <a:t>only for the red ellipse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6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Workflow description for the </a:t>
            </a:r>
            <a:r>
              <a:rPr lang="en-GB" dirty="0" smtClean="0">
                <a:solidFill>
                  <a:schemeClr val="tx1"/>
                </a:solidFill>
              </a:rPr>
              <a:t>DCCXTRM </a:t>
            </a:r>
            <a:r>
              <a:rPr lang="en-GB" dirty="0">
                <a:solidFill>
                  <a:schemeClr val="tx1"/>
                </a:solidFill>
              </a:rPr>
              <a:t>FCI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488136" y="1423442"/>
          <a:ext cx="5233601" cy="82296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280042">
                  <a:extLst>
                    <a:ext uri="{9D8B030D-6E8A-4147-A177-3AD203B41FA5}">
                      <a16:colId xmlns:a16="http://schemas.microsoft.com/office/drawing/2014/main" val="1536569824"/>
                    </a:ext>
                  </a:extLst>
                </a:gridCol>
                <a:gridCol w="2953559">
                  <a:extLst>
                    <a:ext uri="{9D8B030D-6E8A-4147-A177-3AD203B41FA5}">
                      <a16:colId xmlns:a16="http://schemas.microsoft.com/office/drawing/2014/main" val="409814363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Processing Step 1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2555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Triggering Mechanism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  <a:effectLst/>
                        </a:rPr>
                        <a:t>Data Driven by FCI L1c Subset products (trigger when the subset product is available)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168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2"/>
                          </a:solidFill>
                          <a:effectLst/>
                        </a:rPr>
                        <a:t>Execution Coverage</a:t>
                      </a:r>
                      <a:endParaRPr lang="en-GB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6643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2"/>
                          </a:solidFill>
                          <a:effectLst/>
                        </a:rPr>
                        <a:t>Requisites </a:t>
                      </a:r>
                      <a:endParaRPr lang="en-GB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606321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26589" y="1423441"/>
          <a:ext cx="4955605" cy="429735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73068">
                  <a:extLst>
                    <a:ext uri="{9D8B030D-6E8A-4147-A177-3AD203B41FA5}">
                      <a16:colId xmlns:a16="http://schemas.microsoft.com/office/drawing/2014/main" val="2421674028"/>
                    </a:ext>
                  </a:extLst>
                </a:gridCol>
                <a:gridCol w="3982537">
                  <a:extLst>
                    <a:ext uri="{9D8B030D-6E8A-4147-A177-3AD203B41FA5}">
                      <a16:colId xmlns:a16="http://schemas.microsoft.com/office/drawing/2014/main" val="1383207147"/>
                    </a:ext>
                  </a:extLst>
                </a:gridCol>
              </a:tblGrid>
              <a:tr h="18535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</a:rPr>
                        <a:t>Inputs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890141"/>
                  </a:ext>
                </a:extLst>
              </a:tr>
              <a:tr h="9099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Input 1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2"/>
                          </a:solidFill>
                          <a:effectLst/>
                        </a:rPr>
                        <a:t>Mandatory: YES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2"/>
                          </a:solidFill>
                          <a:effectLst/>
                        </a:rPr>
                        <a:t>Origin: MICMICS SUBSETTER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2"/>
                          </a:solidFill>
                          <a:effectLst/>
                        </a:rPr>
                        <a:t>Retrieval Mode: N/A (the product that triggers the workflow)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2"/>
                          </a:solidFill>
                          <a:effectLst/>
                        </a:rPr>
                        <a:t>File Type: MICMICS PRODUCT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2"/>
                          </a:solidFill>
                          <a:effectLst/>
                        </a:rPr>
                        <a:t>File Name Type: Physical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2"/>
                          </a:solidFill>
                          <a:effectLst/>
                        </a:rPr>
                        <a:t>Product ID:  SATCAL+ROI</a:t>
                      </a:r>
                    </a:p>
                  </a:txBody>
                  <a:tcPr marL="43855" marR="43855" marT="0" marB="0"/>
                </a:tc>
                <a:extLst>
                  <a:ext uri="{0D108BD9-81ED-4DB2-BD59-A6C34878D82A}">
                    <a16:rowId xmlns:a16="http://schemas.microsoft.com/office/drawing/2014/main" val="1396164439"/>
                  </a:ext>
                </a:extLst>
              </a:tr>
              <a:tr h="927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Auxiliary </a:t>
                      </a: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File: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9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IID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Mandatory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: YES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Origin: MICMICS IID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Retrieval Mode: </a:t>
                      </a:r>
                      <a:r>
                        <a:rPr lang="en-GB" sz="900" dirty="0" err="1">
                          <a:solidFill>
                            <a:schemeClr val="tx2"/>
                          </a:solidFill>
                          <a:effectLst/>
                        </a:rPr>
                        <a:t>LatestValidityClosest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File Type: Auxiliary Product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File Name Type: Physical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Product ID: </a:t>
                      </a:r>
                      <a:r>
                        <a:rPr lang="en-GB" sz="900" dirty="0" err="1">
                          <a:solidFill>
                            <a:schemeClr val="tx2"/>
                          </a:solidFill>
                          <a:effectLst/>
                        </a:rPr>
                        <a:t>iid_dump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_{</a:t>
                      </a:r>
                      <a:r>
                        <a:rPr lang="en-GB" sz="900" dirty="0" err="1">
                          <a:solidFill>
                            <a:schemeClr val="tx2"/>
                          </a:solidFill>
                          <a:effectLst/>
                        </a:rPr>
                        <a:t>Satellite_id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}_{</a:t>
                      </a:r>
                      <a:r>
                        <a:rPr lang="en-GB" sz="900" dirty="0" err="1">
                          <a:solidFill>
                            <a:schemeClr val="tx2"/>
                          </a:solidFill>
                          <a:effectLst/>
                        </a:rPr>
                        <a:t>Sensor_id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}.</a:t>
                      </a:r>
                      <a:r>
                        <a:rPr lang="en-GB" sz="900" dirty="0" err="1">
                          <a:solidFill>
                            <a:schemeClr val="tx2"/>
                          </a:solidFill>
                          <a:effectLst/>
                        </a:rPr>
                        <a:t>json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3855" marR="43855" marT="0" marB="0"/>
                </a:tc>
                <a:extLst>
                  <a:ext uri="{0D108BD9-81ED-4DB2-BD59-A6C34878D82A}">
                    <a16:rowId xmlns:a16="http://schemas.microsoft.com/office/drawing/2014/main" val="704075918"/>
                  </a:ext>
                </a:extLst>
              </a:tr>
              <a:tr h="10615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Auxiliary </a:t>
                      </a: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File: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90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 lvl="0" indent="0" algn="just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 smtClean="0">
                          <a:solidFill>
                            <a:schemeClr val="tx2"/>
                          </a:solidFill>
                          <a:effectLst/>
                        </a:rPr>
                        <a:t>LAND SEA MASK</a:t>
                      </a:r>
                    </a:p>
                  </a:txBody>
                  <a:tcPr marL="43855" marR="438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2"/>
                          </a:solidFill>
                          <a:effectLst/>
                        </a:rPr>
                        <a:t>Mandatory: YES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2"/>
                          </a:solidFill>
                          <a:effectLst/>
                        </a:rPr>
                        <a:t>Origin: These files are part of the CPM delivery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2"/>
                          </a:solidFill>
                          <a:effectLst/>
                        </a:rPr>
                        <a:t>Retrieval Mode: N/A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2"/>
                          </a:solidFill>
                          <a:effectLst/>
                        </a:rPr>
                        <a:t>File Type: Auxiliary Product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2"/>
                          </a:solidFill>
                          <a:effectLst/>
                        </a:rPr>
                        <a:t>File Name Type: Physical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2"/>
                          </a:solidFill>
                          <a:effectLst/>
                        </a:rPr>
                        <a:t>Product ID: {</a:t>
                      </a:r>
                      <a:r>
                        <a:rPr lang="en-US" sz="900" dirty="0" err="1" smtClean="0">
                          <a:solidFill>
                            <a:schemeClr val="tx2"/>
                          </a:solidFill>
                          <a:effectLst/>
                        </a:rPr>
                        <a:t>Sensor_id</a:t>
                      </a:r>
                      <a:r>
                        <a:rPr lang="en-US" sz="900" dirty="0" smtClean="0">
                          <a:solidFill>
                            <a:schemeClr val="tx2"/>
                          </a:solidFill>
                          <a:effectLst/>
                        </a:rPr>
                        <a:t>}_LAND_SEA_MASK_{SSP}.</a:t>
                      </a:r>
                      <a:r>
                        <a:rPr lang="en-US" sz="900" dirty="0" err="1" smtClean="0">
                          <a:solidFill>
                            <a:schemeClr val="tx2"/>
                          </a:solidFill>
                          <a:effectLst/>
                        </a:rPr>
                        <a:t>nc</a:t>
                      </a:r>
                      <a:r>
                        <a:rPr lang="en-US" sz="9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solidFill>
                            <a:schemeClr val="tx2"/>
                          </a:solidFill>
                          <a:effectLst/>
                        </a:rPr>
                        <a:t>Eg</a:t>
                      </a:r>
                      <a:r>
                        <a:rPr lang="en-US" sz="900" dirty="0" smtClean="0">
                          <a:solidFill>
                            <a:schemeClr val="tx2"/>
                          </a:solidFill>
                          <a:effectLst/>
                        </a:rPr>
                        <a:t>: FCI_LAND_SEA_MASK_00.nc</a:t>
                      </a:r>
                    </a:p>
                  </a:txBody>
                  <a:tcPr marL="43855" marR="43855" marT="0" marB="0"/>
                </a:tc>
                <a:extLst>
                  <a:ext uri="{0D108BD9-81ED-4DB2-BD59-A6C34878D82A}">
                    <a16:rowId xmlns:a16="http://schemas.microsoft.com/office/drawing/2014/main" val="1866063020"/>
                  </a:ext>
                </a:extLst>
              </a:tr>
              <a:tr h="1213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Configuration File 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Mandatory: YES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Origin: These files are part of the CPM delivery.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Retrieval Mode: N.A.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File Type: xml configuration file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File Name Type: Physical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Product ID: SATCAL+DCCXTRM+CFG_{</a:t>
                      </a:r>
                      <a:r>
                        <a:rPr lang="en-GB" sz="900" dirty="0" err="1" smtClean="0">
                          <a:solidFill>
                            <a:schemeClr val="tx2"/>
                          </a:solidFill>
                          <a:effectLst/>
                        </a:rPr>
                        <a:t>dataset_A</a:t>
                      </a: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}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e.g.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    SATCAL+DCCTRM+CFG_FCI-MTI1.xml</a:t>
                      </a:r>
                    </a:p>
                  </a:txBody>
                  <a:tcPr marL="43855" marR="43855" marT="0" marB="0"/>
                </a:tc>
                <a:extLst>
                  <a:ext uri="{0D108BD9-81ED-4DB2-BD59-A6C34878D82A}">
                    <a16:rowId xmlns:a16="http://schemas.microsoft.com/office/drawing/2014/main" val="147028795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488136" y="2649937"/>
          <a:ext cx="5233601" cy="307086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27654">
                  <a:extLst>
                    <a:ext uri="{9D8B030D-6E8A-4147-A177-3AD203B41FA5}">
                      <a16:colId xmlns:a16="http://schemas.microsoft.com/office/drawing/2014/main" val="2421674028"/>
                    </a:ext>
                  </a:extLst>
                </a:gridCol>
                <a:gridCol w="4205947">
                  <a:extLst>
                    <a:ext uri="{9D8B030D-6E8A-4147-A177-3AD203B41FA5}">
                      <a16:colId xmlns:a16="http://schemas.microsoft.com/office/drawing/2014/main" val="1383207147"/>
                    </a:ext>
                  </a:extLst>
                </a:gridCol>
              </a:tblGrid>
              <a:tr h="9745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  <a:effectLst/>
                        </a:rPr>
                        <a:t>Outputs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890141"/>
                  </a:ext>
                </a:extLst>
              </a:tr>
              <a:tr h="682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Output 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Mandatory: YES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Destination: Calibration Output Database (COD)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Number of Output Products: 1 file per subset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File Type: MICMICS generated file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File Name Type: Physical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Product ID: SATCAL+DCCXTRM (dcc pixel file)</a:t>
                      </a:r>
                    </a:p>
                  </a:txBody>
                  <a:tcPr marL="43855" marR="43855" marT="0" marB="0"/>
                </a:tc>
                <a:extLst>
                  <a:ext uri="{0D108BD9-81ED-4DB2-BD59-A6C34878D82A}">
                    <a16:rowId xmlns:a16="http://schemas.microsoft.com/office/drawing/2014/main" val="1396164439"/>
                  </a:ext>
                </a:extLst>
              </a:tr>
              <a:tr h="808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Output 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chemeClr val="tx2"/>
                          </a:solidFill>
                          <a:effectLst/>
                        </a:rPr>
                        <a:t>Mandatory: NO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chemeClr val="tx2"/>
                          </a:solidFill>
                          <a:effectLst/>
                        </a:rPr>
                        <a:t>Destination: Calibration Output Database (COD)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chemeClr val="tx2"/>
                          </a:solidFill>
                          <a:effectLst/>
                        </a:rPr>
                        <a:t>Number of Output Products: 2 files ( 1 with all vis channels, 1 with NIR channel)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chemeClr val="tx2"/>
                          </a:solidFill>
                          <a:effectLst/>
                        </a:rPr>
                        <a:t>File Type: MICMICS generated file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chemeClr val="tx2"/>
                          </a:solidFill>
                          <a:effectLst/>
                        </a:rPr>
                        <a:t>File Name Type: Physical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chemeClr val="tx2"/>
                          </a:solidFill>
                          <a:effectLst/>
                        </a:rPr>
                        <a:t>Product ID: SATCAL+DCCXTRM+QLK (Quick-look)</a:t>
                      </a:r>
                    </a:p>
                  </a:txBody>
                  <a:tcPr marL="43855" marR="43855" marT="0" marB="0"/>
                </a:tc>
                <a:extLst>
                  <a:ext uri="{0D108BD9-81ED-4DB2-BD59-A6C34878D82A}">
                    <a16:rowId xmlns:a16="http://schemas.microsoft.com/office/drawing/2014/main" val="3799700579"/>
                  </a:ext>
                </a:extLst>
              </a:tr>
              <a:tr h="838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2"/>
                          </a:solidFill>
                          <a:effectLst/>
                        </a:rPr>
                        <a:t>Output 3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855" marR="438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2"/>
                          </a:solidFill>
                          <a:effectLst/>
                        </a:rPr>
                        <a:t>Mandatory: Yes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2"/>
                          </a:solidFill>
                          <a:effectLst/>
                        </a:rPr>
                        <a:t>Destination: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2"/>
                          </a:solidFill>
                          <a:effectLst/>
                        </a:rPr>
                        <a:t>Number of Output Products: 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2"/>
                          </a:solidFill>
                          <a:effectLst/>
                        </a:rPr>
                        <a:t>File Type: Output Report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2"/>
                          </a:solidFill>
                          <a:effectLst/>
                        </a:rPr>
                        <a:t>File Name Type: Physical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2"/>
                          </a:solidFill>
                          <a:effectLst/>
                        </a:rPr>
                        <a:t>Product ID: N/A</a:t>
                      </a:r>
                    </a:p>
                  </a:txBody>
                  <a:tcPr marL="43855" marR="43855" marT="0" marB="0"/>
                </a:tc>
                <a:extLst>
                  <a:ext uri="{0D108BD9-81ED-4DB2-BD59-A6C34878D82A}">
                    <a16:rowId xmlns:a16="http://schemas.microsoft.com/office/drawing/2014/main" val="704075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19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675402"/>
            <a:ext cx="11627339" cy="6087348"/>
          </a:xfrm>
          <a:noFill/>
        </p:spPr>
        <p:txBody>
          <a:bodyPr>
            <a:normAutofit fontScale="92500" lnSpcReduction="10000"/>
          </a:bodyPr>
          <a:lstStyle/>
          <a:p>
            <a:pPr marL="361950" lvl="1" indent="-361950">
              <a:tabLst>
                <a:tab pos="542925" algn="l"/>
              </a:tabLst>
            </a:pPr>
            <a:r>
              <a:rPr lang="en-GB" sz="2400" dirty="0" smtClean="0"/>
              <a:t>SEVIRI </a:t>
            </a:r>
            <a:r>
              <a:rPr lang="en-GB" sz="2400" dirty="0"/>
              <a:t>Solar Channel Calibration system (SSCC</a:t>
            </a:r>
            <a:r>
              <a:rPr lang="en-GB" sz="2400" dirty="0" smtClean="0"/>
              <a:t>) </a:t>
            </a:r>
            <a:r>
              <a:rPr lang="en-GB" sz="2400" dirty="0" smtClean="0">
                <a:sym typeface="Wingdings" panose="05000000000000000000" pitchFamily="2" charset="2"/>
              </a:rPr>
              <a:t> Ref = RTM</a:t>
            </a:r>
            <a:endParaRPr lang="en-GB" sz="2400" dirty="0"/>
          </a:p>
          <a:p>
            <a:pPr marL="809625" lvl="3" indent="-247650">
              <a:tabLst>
                <a:tab pos="542925" algn="l"/>
              </a:tabLst>
            </a:pPr>
            <a:r>
              <a:rPr lang="en-GB" sz="2400" dirty="0" smtClean="0"/>
              <a:t>Applied to VIS0.6 / VIS0.8 / NIR1.6 / HRV</a:t>
            </a:r>
          </a:p>
          <a:p>
            <a:pPr marL="628650" lvl="1" indent="-628650">
              <a:tabLst>
                <a:tab pos="542925" algn="l"/>
              </a:tabLst>
            </a:pPr>
            <a:endParaRPr lang="en-GB" sz="2400" dirty="0" smtClean="0"/>
          </a:p>
          <a:p>
            <a:pPr marL="628650" lvl="1" indent="-628650">
              <a:tabLst>
                <a:tab pos="542925" algn="l"/>
              </a:tabLst>
            </a:pPr>
            <a:endParaRPr lang="en-GB" sz="2400" dirty="0" smtClean="0"/>
          </a:p>
          <a:p>
            <a:pPr marL="628650" lvl="1" indent="-628650">
              <a:tabLst>
                <a:tab pos="542925" algn="l"/>
              </a:tabLst>
            </a:pPr>
            <a:endParaRPr lang="en-GB" sz="2400" dirty="0"/>
          </a:p>
          <a:p>
            <a:pPr marL="628650" lvl="1" indent="-628650">
              <a:tabLst>
                <a:tab pos="542925" algn="l"/>
              </a:tabLst>
            </a:pPr>
            <a:endParaRPr lang="en-GB" sz="2400" dirty="0" smtClean="0"/>
          </a:p>
          <a:p>
            <a:pPr marL="628650" lvl="1" indent="-628650">
              <a:tabLst>
                <a:tab pos="542925" algn="l"/>
              </a:tabLst>
            </a:pPr>
            <a:endParaRPr lang="en-GB" sz="2400" dirty="0" smtClean="0"/>
          </a:p>
          <a:p>
            <a:pPr marL="361950" lvl="1" indent="-361950">
              <a:tabLst>
                <a:tab pos="542925" algn="l"/>
              </a:tabLst>
            </a:pPr>
            <a:r>
              <a:rPr lang="en-GB" sz="2400" dirty="0"/>
              <a:t>Deep Convective Clouds Calibration System (DCCCS)</a:t>
            </a:r>
          </a:p>
          <a:p>
            <a:pPr marL="809625" lvl="3" indent="-247650">
              <a:tabLst>
                <a:tab pos="542925" algn="l"/>
              </a:tabLst>
            </a:pPr>
            <a:r>
              <a:rPr lang="en-GB" sz="2400" dirty="0"/>
              <a:t>Applied to </a:t>
            </a:r>
            <a:r>
              <a:rPr lang="en-GB" sz="2400" dirty="0" smtClean="0"/>
              <a:t>VIS0.6</a:t>
            </a:r>
            <a:endParaRPr lang="en-GB" sz="2400" dirty="0"/>
          </a:p>
          <a:p>
            <a:pPr marL="809625" lvl="3" indent="-247650">
              <a:tabLst>
                <a:tab pos="542925" algn="l"/>
              </a:tabLst>
            </a:pPr>
            <a:r>
              <a:rPr lang="en-GB" sz="2400" dirty="0"/>
              <a:t>Ref = </a:t>
            </a:r>
            <a:r>
              <a:rPr lang="en-GB" sz="2400" dirty="0" smtClean="0"/>
              <a:t>MODIS Aqua</a:t>
            </a:r>
            <a:endParaRPr lang="en-GB" sz="2400" dirty="0"/>
          </a:p>
          <a:p>
            <a:pPr marL="0" lvl="1" indent="0">
              <a:buNone/>
              <a:tabLst>
                <a:tab pos="542925" algn="l"/>
              </a:tabLst>
            </a:pPr>
            <a:endParaRPr lang="en-GB" sz="2400" dirty="0" smtClean="0"/>
          </a:p>
          <a:p>
            <a:pPr marL="0" lvl="1" indent="0">
              <a:buNone/>
              <a:tabLst>
                <a:tab pos="542925" algn="l"/>
              </a:tabLst>
            </a:pPr>
            <a:endParaRPr lang="en-GB" sz="1000" dirty="0"/>
          </a:p>
          <a:p>
            <a:pPr marL="361950" lvl="1" indent="-361950">
              <a:tabLst>
                <a:tab pos="542925" algn="l"/>
              </a:tabLst>
            </a:pPr>
            <a:r>
              <a:rPr lang="en-GB" sz="2400" dirty="0"/>
              <a:t>Lunar Calibration System</a:t>
            </a:r>
          </a:p>
          <a:p>
            <a:pPr marL="809625" lvl="3" indent="-247650">
              <a:tabLst>
                <a:tab pos="542925" algn="l"/>
              </a:tabLst>
            </a:pPr>
            <a:r>
              <a:rPr lang="en-GB" sz="2400" dirty="0"/>
              <a:t>Applied to VIS0.6 / VIS0.8 / NIR1.6 / HRV</a:t>
            </a:r>
          </a:p>
          <a:p>
            <a:pPr marL="809625" lvl="3" indent="-247650">
              <a:tabLst>
                <a:tab pos="542925" algn="l"/>
              </a:tabLst>
            </a:pPr>
            <a:r>
              <a:rPr lang="en-GB" sz="2400" dirty="0"/>
              <a:t>Ref = GIRO </a:t>
            </a:r>
            <a:r>
              <a:rPr lang="en-GB" sz="2400" dirty="0" smtClean="0"/>
              <a:t>model</a:t>
            </a:r>
            <a:br>
              <a:rPr lang="en-GB" sz="2400" dirty="0" smtClean="0"/>
            </a:br>
            <a:endParaRPr lang="en-GB" sz="2400" dirty="0" smtClean="0"/>
          </a:p>
          <a:p>
            <a:pPr marL="246903" lvl="2" indent="-247650">
              <a:tabLst>
                <a:tab pos="542925" algn="l"/>
              </a:tabLst>
            </a:pPr>
            <a:r>
              <a:rPr lang="en-GB" dirty="0" smtClean="0"/>
              <a:t>GSISCS GEO-LEO engine for IR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Some historical </a:t>
            </a:r>
            <a:r>
              <a:rPr lang="en-GB" dirty="0" smtClean="0"/>
              <a:t>context – MPSTAR monitoring tools for MSG</a:t>
            </a:r>
            <a:endParaRPr lang="en-GB" dirty="0"/>
          </a:p>
        </p:txBody>
      </p:sp>
      <p:pic>
        <p:nvPicPr>
          <p:cNvPr id="4" name="Picture 40"/>
          <p:cNvPicPr>
            <a:picLocks noChangeAspect="1" noChangeArrowheads="1"/>
          </p:cNvPicPr>
          <p:nvPr/>
        </p:nvPicPr>
        <p:blipFill rotWithShape="1">
          <a:blip r:embed="rId3" cstate="print"/>
          <a:srcRect l="3116" t="1589" r="2977" b="2839"/>
          <a:stretch/>
        </p:blipFill>
        <p:spPr bwMode="auto">
          <a:xfrm>
            <a:off x="8615762" y="936763"/>
            <a:ext cx="2242738" cy="21031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789199" y="1395714"/>
            <a:ext cx="5572123" cy="1859420"/>
            <a:chOff x="2612901" y="3686962"/>
            <a:chExt cx="8572500" cy="28606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116"/>
            <a:stretch/>
          </p:blipFill>
          <p:spPr>
            <a:xfrm>
              <a:off x="2612901" y="3686962"/>
              <a:ext cx="8572500" cy="2323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05" b="6666"/>
            <a:stretch/>
          </p:blipFill>
          <p:spPr>
            <a:xfrm>
              <a:off x="2612901" y="6010712"/>
              <a:ext cx="8572500" cy="53689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t="1" r="3357" b="47253"/>
          <a:stretch/>
        </p:blipFill>
        <p:spPr>
          <a:xfrm>
            <a:off x="7932822" y="4842844"/>
            <a:ext cx="4259178" cy="2015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46481"/>
          <a:stretch/>
        </p:blipFill>
        <p:spPr>
          <a:xfrm>
            <a:off x="7608946" y="3213993"/>
            <a:ext cx="4470706" cy="1399154"/>
          </a:xfrm>
          <a:prstGeom prst="rect">
            <a:avLst/>
          </a:prstGeom>
        </p:spPr>
      </p:pic>
      <p:pic>
        <p:nvPicPr>
          <p:cNvPr id="15" name="Picture 4" descr="H:\DESKTOP\anima_MSG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2350" y="5106987"/>
            <a:ext cx="1679575" cy="1679575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154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Cal/Val challenges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5" y="1139429"/>
            <a:ext cx="6103345" cy="5262675"/>
          </a:xfrm>
        </p:spPr>
        <p:txBody>
          <a:bodyPr>
            <a:normAutofit fontScale="70000" lnSpcReduction="20000"/>
          </a:bodyPr>
          <a:lstStyle/>
          <a:p>
            <a:r>
              <a:rPr lang="en-US" sz="4500" dirty="0" smtClean="0"/>
              <a:t>Cal/Val Challenges</a:t>
            </a:r>
            <a:endParaRPr lang="en-US" sz="4500" dirty="0"/>
          </a:p>
          <a:p>
            <a:pPr lvl="1"/>
            <a:r>
              <a:rPr lang="en-US" sz="3000" dirty="0"/>
              <a:t>Increasing number of missions and channels to monitor</a:t>
            </a:r>
          </a:p>
          <a:p>
            <a:pPr lvl="1"/>
            <a:r>
              <a:rPr lang="en-US" sz="3000" dirty="0"/>
              <a:t>Increasing number of calibration/inter-calibration products</a:t>
            </a:r>
          </a:p>
          <a:p>
            <a:pPr lvl="1"/>
            <a:r>
              <a:rPr lang="en-US" sz="3000" dirty="0">
                <a:sym typeface="Wingdings" panose="05000000000000000000" pitchFamily="2" charset="2"/>
              </a:rPr>
              <a:t>Need to allow more complex a posteriori data analysis + monitoring (across channels + missions)</a:t>
            </a:r>
          </a:p>
          <a:p>
            <a:pPr lvl="1"/>
            <a:r>
              <a:rPr lang="en-US" sz="3000" dirty="0">
                <a:sym typeface="Wingdings" panose="05000000000000000000" pitchFamily="2" charset="2"/>
              </a:rPr>
              <a:t>More complex processors + number of processors (methods) to be maintained + operated to support OPS</a:t>
            </a:r>
          </a:p>
          <a:p>
            <a:pPr lvl="1"/>
            <a:r>
              <a:rPr lang="en-US" sz="3000" dirty="0">
                <a:sym typeface="Wingdings" panose="05000000000000000000" pitchFamily="2" charset="2"/>
              </a:rPr>
              <a:t>More stringent mission requirements on instrument performances</a:t>
            </a:r>
          </a:p>
          <a:p>
            <a:pPr lvl="1"/>
            <a:r>
              <a:rPr lang="en-US" sz="3000" dirty="0">
                <a:sym typeface="Wingdings" panose="05000000000000000000" pitchFamily="2" charset="2"/>
              </a:rPr>
              <a:t>Need for rationalizing developments + tools</a:t>
            </a:r>
          </a:p>
          <a:p>
            <a:pPr lvl="1">
              <a:buNone/>
            </a:pPr>
            <a:endParaRPr lang="en-US" sz="3000" dirty="0">
              <a:sym typeface="Wingdings" panose="05000000000000000000" pitchFamily="2" charset="2"/>
            </a:endParaRPr>
          </a:p>
          <a:p>
            <a:r>
              <a:rPr lang="en-US" sz="3400" dirty="0" smtClean="0">
                <a:sym typeface="Wingdings" panose="05000000000000000000" pitchFamily="2" charset="2"/>
              </a:rPr>
              <a:t>Individual mission specific/calibration system specific tools are no longer efficient!</a:t>
            </a:r>
            <a:endParaRPr lang="en-US" sz="3400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50" y="1996139"/>
            <a:ext cx="5745040" cy="35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86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Paradigm shift</a:t>
            </a:r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73284" y="2100482"/>
            <a:ext cx="6160495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sz="3100" b="0" dirty="0">
                <a:sym typeface="Wingdings" panose="05000000000000000000" pitchFamily="2" charset="2"/>
              </a:rPr>
              <a:t>An integrated approach:</a:t>
            </a:r>
          </a:p>
          <a:p>
            <a:r>
              <a:rPr lang="en-US" sz="2100" b="0" dirty="0">
                <a:sym typeface="Wingdings" panose="05000000000000000000" pitchFamily="2" charset="2"/>
              </a:rPr>
              <a:t>Reduced maintenance efforts</a:t>
            </a:r>
          </a:p>
          <a:p>
            <a:r>
              <a:rPr lang="en-US" sz="2100" b="0" dirty="0">
                <a:sym typeface="Wingdings" panose="05000000000000000000" pitchFamily="2" charset="2"/>
              </a:rPr>
              <a:t>Straightforward propagation of algorithm enhancements</a:t>
            </a:r>
          </a:p>
          <a:p>
            <a:r>
              <a:rPr lang="en-US" sz="2100" b="0" dirty="0" smtClean="0">
                <a:sym typeface="Wingdings" panose="05000000000000000000" pitchFamily="2" charset="2"/>
              </a:rPr>
              <a:t>Easier cross-calibration and comparison of results</a:t>
            </a:r>
          </a:p>
          <a:p>
            <a:endParaRPr lang="en-US" sz="2100" b="0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779" y="1688062"/>
            <a:ext cx="5782342" cy="36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78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Mission Integrated Calibration Monitoring &amp; Inter-Calibration System (</a:t>
            </a:r>
            <a:r>
              <a:rPr lang="en-US" sz="2400" dirty="0" smtClean="0"/>
              <a:t>MICMICS)</a:t>
            </a:r>
            <a:endParaRPr lang="en-GB" sz="2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4" y="1139429"/>
            <a:ext cx="7020518" cy="5262675"/>
          </a:xfrm>
        </p:spPr>
        <p:txBody>
          <a:bodyPr>
            <a:noAutofit/>
          </a:bodyPr>
          <a:lstStyle/>
          <a:p>
            <a:r>
              <a:rPr lang="en-US" sz="1900" dirty="0"/>
              <a:t>An integrated </a:t>
            </a:r>
            <a:r>
              <a:rPr lang="en-US" sz="1900" dirty="0" smtClean="0"/>
              <a:t>tool to independently monitor </a:t>
            </a:r>
            <a:r>
              <a:rPr lang="en-US" sz="1900" dirty="0"/>
              <a:t>and </a:t>
            </a:r>
            <a:r>
              <a:rPr lang="en-US" sz="1900" dirty="0" smtClean="0"/>
              <a:t>analyze multiple </a:t>
            </a:r>
            <a:r>
              <a:rPr lang="en-US" sz="1900" dirty="0"/>
              <a:t>instruments’ calibration and </a:t>
            </a:r>
            <a:r>
              <a:rPr lang="en-US" sz="1900" dirty="0" smtClean="0"/>
              <a:t>their </a:t>
            </a:r>
            <a:r>
              <a:rPr lang="en-US" sz="1900" dirty="0"/>
              <a:t>on-board calibration system, by integrating various vicarious calibration </a:t>
            </a:r>
            <a:r>
              <a:rPr lang="en-US" sz="1900" dirty="0" smtClean="0"/>
              <a:t>systems.</a:t>
            </a:r>
          </a:p>
          <a:p>
            <a:endParaRPr lang="en-US" sz="1900" dirty="0" smtClean="0"/>
          </a:p>
          <a:p>
            <a:r>
              <a:rPr lang="en-US" sz="1900" dirty="0" smtClean="0"/>
              <a:t>MICMICS addresses the </a:t>
            </a:r>
            <a:r>
              <a:rPr lang="en-US" sz="1900" dirty="0"/>
              <a:t>L1 radiometric calibration needs for all channels of EUMETSAT imaging instruments and selected EUMETSAT and third party reference </a:t>
            </a:r>
            <a:r>
              <a:rPr lang="en-US" sz="1900" dirty="0" smtClean="0"/>
              <a:t>instruments (inter-calibration).</a:t>
            </a:r>
          </a:p>
          <a:p>
            <a:endParaRPr lang="en-US" sz="1900" dirty="0"/>
          </a:p>
          <a:p>
            <a:r>
              <a:rPr lang="en-US" sz="1900" dirty="0" smtClean="0"/>
              <a:t>MICMICS performs </a:t>
            </a:r>
            <a:r>
              <a:rPr lang="en-US" sz="1900" dirty="0"/>
              <a:t>systematic comparisons with </a:t>
            </a:r>
            <a:r>
              <a:rPr lang="en-US" sz="1900" dirty="0" smtClean="0"/>
              <a:t>reference </a:t>
            </a:r>
            <a:r>
              <a:rPr lang="en-US" sz="1900" dirty="0"/>
              <a:t>instruments to generate GSICS inter-calibration products – both directly via Simultaneous Nadir Overpasses, and indirectly, via double-differencing vicarious calibration results</a:t>
            </a:r>
            <a:r>
              <a:rPr lang="en-US" sz="1900" dirty="0" smtClean="0"/>
              <a:t>.</a:t>
            </a:r>
          </a:p>
          <a:p>
            <a:endParaRPr lang="en-US" sz="1900" dirty="0" smtClean="0"/>
          </a:p>
          <a:p>
            <a:r>
              <a:rPr lang="en-US" sz="1900" dirty="0"/>
              <a:t>Operational MICMICS will be integrated with Multi Mission Element(MME) to serve the CAL/VAL </a:t>
            </a:r>
            <a:r>
              <a:rPr lang="en-US" sz="1900" dirty="0" smtClean="0"/>
              <a:t>role</a:t>
            </a:r>
            <a:endParaRPr lang="en-US" sz="1900" dirty="0"/>
          </a:p>
        </p:txBody>
      </p:sp>
      <p:pic>
        <p:nvPicPr>
          <p:cNvPr id="4" name="Picture 2" descr="https://confluence.eumetsat.int/download/attachments/67744371/MICMICS%20Logo2.png?version=1&amp;modificationDate=1576750929000&amp;api=v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16" y="761308"/>
            <a:ext cx="4735484" cy="23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238163" y="3460387"/>
            <a:ext cx="4855737" cy="2753249"/>
            <a:chOff x="7988446" y="3803217"/>
            <a:chExt cx="4187704" cy="26684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8" t="8302" r="13901" b="8302"/>
            <a:stretch/>
          </p:blipFill>
          <p:spPr>
            <a:xfrm>
              <a:off x="9278503" y="4702628"/>
              <a:ext cx="2897647" cy="1676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9567" y="3803217"/>
              <a:ext cx="2795517" cy="931840"/>
            </a:xfrm>
            <a:prstGeom prst="rect">
              <a:avLst/>
            </a:prstGeom>
          </p:spPr>
        </p:pic>
        <p:pic>
          <p:nvPicPr>
            <p:cNvPr id="9" name="Picture 2" descr="H:\MY DOCUMENTS\plots\GEO-LEO-collocations_480px_V01_2012-02-02.gif"/>
            <p:cNvPicPr>
              <a:picLocks noChangeArrowheads="1"/>
            </p:cNvPicPr>
            <p:nvPr/>
          </p:nvPicPr>
          <p:blipFill>
            <a:blip r:embed="rId5" cstate="print"/>
            <a:srcRect t="5730"/>
            <a:stretch>
              <a:fillRect/>
            </a:stretch>
          </p:blipFill>
          <p:spPr bwMode="auto">
            <a:xfrm>
              <a:off x="8241296" y="4735056"/>
              <a:ext cx="986141" cy="917089"/>
            </a:xfrm>
            <a:prstGeom prst="rect">
              <a:avLst/>
            </a:prstGeom>
            <a:no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1296" y="5500914"/>
              <a:ext cx="1088271" cy="9707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l="4467"/>
            <a:stretch/>
          </p:blipFill>
          <p:spPr>
            <a:xfrm>
              <a:off x="7988446" y="3991294"/>
              <a:ext cx="1341121" cy="740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MICMICS team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9482929" y="710768"/>
            <a:ext cx="2504356" cy="1276774"/>
            <a:chOff x="1988031" y="1229380"/>
            <a:chExt cx="2794986" cy="1440000"/>
          </a:xfrm>
        </p:grpSpPr>
        <p:sp>
          <p:nvSpPr>
            <p:cNvPr id="10" name="Flowchart: Terminator 9"/>
            <p:cNvSpPr/>
            <p:nvPr/>
          </p:nvSpPr>
          <p:spPr bwMode="auto">
            <a:xfrm>
              <a:off x="3094894" y="2030794"/>
              <a:ext cx="1688123" cy="371936"/>
            </a:xfrm>
            <a:prstGeom prst="flowChartTerminator">
              <a:avLst/>
            </a:prstGeom>
            <a:noFill/>
            <a:ln w="952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dirty="0" smtClean="0"/>
                <a:t>INRC manager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1988031" y="1229380"/>
              <a:ext cx="1440000" cy="144000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Flowchart: Terminator 7"/>
            <p:cNvSpPr/>
            <p:nvPr/>
          </p:nvSpPr>
          <p:spPr bwMode="auto">
            <a:xfrm>
              <a:off x="2967616" y="1537253"/>
              <a:ext cx="1688123" cy="371936"/>
            </a:xfrm>
            <a:prstGeom prst="flowChartTerminator">
              <a:avLst/>
            </a:prstGeom>
            <a:solidFill>
              <a:srgbClr val="B63A4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Mounir </a:t>
              </a:r>
              <a:r>
                <a:rPr lang="en-US" dirty="0" smtClean="0">
                  <a:solidFill>
                    <a:schemeClr val="tx1"/>
                  </a:solidFill>
                </a:rPr>
                <a:t>Lekouara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2190541" y="1436914"/>
              <a:ext cx="1034980" cy="1024932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00249" y="1447075"/>
              <a:ext cx="819358" cy="945142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11" name="Group 110"/>
          <p:cNvGrpSpPr/>
          <p:nvPr/>
        </p:nvGrpSpPr>
        <p:grpSpPr>
          <a:xfrm>
            <a:off x="4762098" y="1251563"/>
            <a:ext cx="2504356" cy="1276774"/>
            <a:chOff x="1031293" y="2600758"/>
            <a:chExt cx="2504356" cy="1276774"/>
          </a:xfrm>
        </p:grpSpPr>
        <p:grpSp>
          <p:nvGrpSpPr>
            <p:cNvPr id="31" name="Group 30"/>
            <p:cNvGrpSpPr/>
            <p:nvPr/>
          </p:nvGrpSpPr>
          <p:grpSpPr>
            <a:xfrm>
              <a:off x="1031293" y="2600758"/>
              <a:ext cx="2504356" cy="1276774"/>
              <a:chOff x="1988031" y="1229380"/>
              <a:chExt cx="2794986" cy="1440000"/>
            </a:xfrm>
          </p:grpSpPr>
          <p:sp>
            <p:nvSpPr>
              <p:cNvPr id="32" name="Flowchart: Terminator 31"/>
              <p:cNvSpPr/>
              <p:nvPr/>
            </p:nvSpPr>
            <p:spPr bwMode="auto">
              <a:xfrm>
                <a:off x="3094894" y="2030794"/>
                <a:ext cx="1688123" cy="371936"/>
              </a:xfrm>
              <a:prstGeom prst="flowChartTerminator">
                <a:avLst/>
              </a:prstGeom>
              <a:noFill/>
              <a:ln w="9525" cap="flat" cmpd="sng" algn="ctr">
                <a:solidFill>
                  <a:schemeClr val="bg1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dirty="0" smtClean="0"/>
                  <a:t>Project lead</a:t>
                </a:r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1988031" y="1229380"/>
                <a:ext cx="1440000" cy="144000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bg1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" name="Flowchart: Terminator 33"/>
              <p:cNvSpPr/>
              <p:nvPr/>
            </p:nvSpPr>
            <p:spPr bwMode="auto">
              <a:xfrm>
                <a:off x="2967616" y="1537253"/>
                <a:ext cx="1688123" cy="371936"/>
              </a:xfrm>
              <a:prstGeom prst="flowChartTerminator">
                <a:avLst/>
              </a:prstGeom>
              <a:solidFill>
                <a:srgbClr val="00205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tx1"/>
                    </a:solidFill>
                  </a:rPr>
                  <a:t>Ali Mousivand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2190541" y="1436914"/>
                <a:ext cx="1034980" cy="1024932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bg1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04" name="Oval 103"/>
            <p:cNvSpPr/>
            <p:nvPr/>
          </p:nvSpPr>
          <p:spPr>
            <a:xfrm>
              <a:off x="1261539" y="2829640"/>
              <a:ext cx="828000" cy="828000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398" r="-1447" b="-21014"/>
              </a:stretch>
            </a:blipFill>
            <a:ln>
              <a:noFill/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09" name="Group 108"/>
          <p:cNvGrpSpPr/>
          <p:nvPr/>
        </p:nvGrpSpPr>
        <p:grpSpPr>
          <a:xfrm>
            <a:off x="408468" y="3559160"/>
            <a:ext cx="2504356" cy="1276774"/>
            <a:chOff x="4932124" y="3954848"/>
            <a:chExt cx="2504356" cy="1276774"/>
          </a:xfrm>
        </p:grpSpPr>
        <p:grpSp>
          <p:nvGrpSpPr>
            <p:cNvPr id="56" name="Group 55"/>
            <p:cNvGrpSpPr/>
            <p:nvPr/>
          </p:nvGrpSpPr>
          <p:grpSpPr>
            <a:xfrm>
              <a:off x="4932124" y="3954848"/>
              <a:ext cx="2504356" cy="1276774"/>
              <a:chOff x="1988031" y="1229380"/>
              <a:chExt cx="2794986" cy="1440000"/>
            </a:xfrm>
          </p:grpSpPr>
          <p:sp>
            <p:nvSpPr>
              <p:cNvPr id="58" name="Flowchart: Terminator 57"/>
              <p:cNvSpPr/>
              <p:nvPr/>
            </p:nvSpPr>
            <p:spPr bwMode="auto">
              <a:xfrm>
                <a:off x="3094894" y="2030794"/>
                <a:ext cx="1688123" cy="371936"/>
              </a:xfrm>
              <a:prstGeom prst="flowChartTerminator">
                <a:avLst/>
              </a:prstGeom>
              <a:noFill/>
              <a:ln w="9525" cap="flat" cmpd="sng" algn="ctr">
                <a:solidFill>
                  <a:schemeClr val="bg1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dirty="0" smtClean="0"/>
                  <a:t>VIS-NIR</a:t>
                </a:r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1988031" y="1229380"/>
                <a:ext cx="1440000" cy="144000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bg1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Flowchart: Terminator 59"/>
              <p:cNvSpPr/>
              <p:nvPr/>
            </p:nvSpPr>
            <p:spPr bwMode="auto">
              <a:xfrm>
                <a:off x="2967616" y="1537253"/>
                <a:ext cx="1688123" cy="371936"/>
              </a:xfrm>
              <a:prstGeom prst="flowChartTerminator">
                <a:avLst/>
              </a:prstGeom>
              <a:solidFill>
                <a:srgbClr val="00205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tx1"/>
                    </a:solidFill>
                  </a:rPr>
                  <a:t>   Sébastien Wagner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2190541" y="1436914"/>
                <a:ext cx="1034980" cy="1024932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bg1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5176491" y="4184551"/>
              <a:ext cx="828000" cy="828000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987" b="-40707"/>
              </a:stretch>
            </a:blipFill>
            <a:ln>
              <a:noFill/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452306" y="3550665"/>
            <a:ext cx="2504356" cy="1276774"/>
            <a:chOff x="3717101" y="2598822"/>
            <a:chExt cx="2504356" cy="1276774"/>
          </a:xfrm>
        </p:grpSpPr>
        <p:grpSp>
          <p:nvGrpSpPr>
            <p:cNvPr id="40" name="Group 39"/>
            <p:cNvGrpSpPr/>
            <p:nvPr/>
          </p:nvGrpSpPr>
          <p:grpSpPr>
            <a:xfrm>
              <a:off x="3717101" y="2598822"/>
              <a:ext cx="2504356" cy="1276774"/>
              <a:chOff x="1988031" y="1229380"/>
              <a:chExt cx="2794986" cy="1440000"/>
            </a:xfrm>
          </p:grpSpPr>
          <p:sp>
            <p:nvSpPr>
              <p:cNvPr id="42" name="Flowchart: Terminator 41"/>
              <p:cNvSpPr/>
              <p:nvPr/>
            </p:nvSpPr>
            <p:spPr bwMode="auto">
              <a:xfrm>
                <a:off x="3094894" y="2030794"/>
                <a:ext cx="1688123" cy="371936"/>
              </a:xfrm>
              <a:prstGeom prst="flowChartTerminator">
                <a:avLst/>
              </a:prstGeom>
              <a:noFill/>
              <a:ln w="9525" cap="flat" cmpd="sng" algn="ctr">
                <a:solidFill>
                  <a:schemeClr val="bg1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dirty="0" smtClean="0"/>
                  <a:t>IR support</a:t>
                </a:r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1988031" y="1229380"/>
                <a:ext cx="1440000" cy="144000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bg1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4" name="Flowchart: Terminator 43"/>
              <p:cNvSpPr/>
              <p:nvPr/>
            </p:nvSpPr>
            <p:spPr bwMode="auto">
              <a:xfrm>
                <a:off x="2967616" y="1537253"/>
                <a:ext cx="1688123" cy="371936"/>
              </a:xfrm>
              <a:prstGeom prst="flowChartTerminator">
                <a:avLst/>
              </a:prstGeom>
              <a:solidFill>
                <a:srgbClr val="00205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tx1"/>
                    </a:solidFill>
                  </a:rPr>
                  <a:t>Tim Hewison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2190541" y="1436914"/>
                <a:ext cx="1034980" cy="1024932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bg1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07" name="Oval 106"/>
            <p:cNvSpPr/>
            <p:nvPr/>
          </p:nvSpPr>
          <p:spPr>
            <a:xfrm>
              <a:off x="3945716" y="2831704"/>
              <a:ext cx="828000" cy="828000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2023" b="-33264"/>
              </a:stretch>
            </a:blipFill>
            <a:ln>
              <a:noFill/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18" name="Group 117"/>
          <p:cNvGrpSpPr/>
          <p:nvPr/>
        </p:nvGrpSpPr>
        <p:grpSpPr>
          <a:xfrm>
            <a:off x="8311268" y="2932703"/>
            <a:ext cx="2617444" cy="3395825"/>
            <a:chOff x="8148390" y="1985019"/>
            <a:chExt cx="2617444" cy="3395825"/>
          </a:xfrm>
        </p:grpSpPr>
        <p:grpSp>
          <p:nvGrpSpPr>
            <p:cNvPr id="82" name="Group 81"/>
            <p:cNvGrpSpPr/>
            <p:nvPr/>
          </p:nvGrpSpPr>
          <p:grpSpPr>
            <a:xfrm>
              <a:off x="8261478" y="2580825"/>
              <a:ext cx="2504356" cy="1276774"/>
              <a:chOff x="7561343" y="4415835"/>
              <a:chExt cx="2504356" cy="1276774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7561343" y="4415835"/>
                <a:ext cx="2504356" cy="1276774"/>
                <a:chOff x="1988031" y="1229380"/>
                <a:chExt cx="2794986" cy="1440000"/>
              </a:xfrm>
            </p:grpSpPr>
            <p:sp>
              <p:nvSpPr>
                <p:cNvPr id="77" name="Flowchart: Terminator 76"/>
                <p:cNvSpPr/>
                <p:nvPr/>
              </p:nvSpPr>
              <p:spPr bwMode="auto">
                <a:xfrm>
                  <a:off x="3094894" y="2030794"/>
                  <a:ext cx="1688123" cy="371936"/>
                </a:xfrm>
                <a:prstGeom prst="flowChartTerminator">
                  <a:avLst/>
                </a:prstGeom>
                <a:noFill/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algn="ctr"/>
                  <a:r>
                    <a:rPr lang="en-GB" dirty="0" smtClean="0"/>
                    <a:t>implementation</a:t>
                  </a:r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 bwMode="auto">
                <a:xfrm>
                  <a:off x="1988031" y="1229380"/>
                  <a:ext cx="1440000" cy="144000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79" name="Flowchart: Terminator 78"/>
                <p:cNvSpPr/>
                <p:nvPr/>
              </p:nvSpPr>
              <p:spPr bwMode="auto">
                <a:xfrm>
                  <a:off x="2967616" y="1537253"/>
                  <a:ext cx="1688123" cy="371936"/>
                </a:xfrm>
                <a:prstGeom prst="flowChartTerminator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algn="ctr"/>
                  <a:r>
                    <a:rPr lang="en-US" dirty="0" smtClean="0">
                      <a:solidFill>
                        <a:schemeClr val="tx1"/>
                      </a:solidFill>
                    </a:rPr>
                    <a:t>   Vincent 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Debaecker</a:t>
                  </a:r>
                </a:p>
              </p:txBody>
            </p:sp>
            <p:sp>
              <p:nvSpPr>
                <p:cNvPr id="80" name="Oval 79"/>
                <p:cNvSpPr/>
                <p:nvPr/>
              </p:nvSpPr>
              <p:spPr bwMode="auto">
                <a:xfrm>
                  <a:off x="2190541" y="1436914"/>
                  <a:ext cx="1034980" cy="1024932"/>
                </a:xfrm>
                <a:prstGeom prst="ellipse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81" name="Oval 80"/>
              <p:cNvSpPr/>
              <p:nvPr/>
            </p:nvSpPr>
            <p:spPr>
              <a:xfrm>
                <a:off x="7792475" y="4643537"/>
                <a:ext cx="828000" cy="828000"/>
              </a:xfrm>
              <a:prstGeom prst="ellipse">
                <a:avLst/>
              </a:prstGeom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000" t="-32738" r="-1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91" name="Group 90"/>
            <p:cNvGrpSpPr/>
            <p:nvPr/>
          </p:nvGrpSpPr>
          <p:grpSpPr>
            <a:xfrm>
              <a:off x="8261478" y="4104070"/>
              <a:ext cx="2504356" cy="1276774"/>
              <a:chOff x="6540297" y="2687704"/>
              <a:chExt cx="2504356" cy="1276774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6540297" y="2687704"/>
                <a:ext cx="2504356" cy="1276774"/>
                <a:chOff x="1988031" y="1229380"/>
                <a:chExt cx="2794986" cy="1440000"/>
              </a:xfrm>
            </p:grpSpPr>
            <p:sp>
              <p:nvSpPr>
                <p:cNvPr id="86" name="Flowchart: Terminator 85"/>
                <p:cNvSpPr/>
                <p:nvPr/>
              </p:nvSpPr>
              <p:spPr bwMode="auto">
                <a:xfrm>
                  <a:off x="3094894" y="2030794"/>
                  <a:ext cx="1688123" cy="371936"/>
                </a:xfrm>
                <a:prstGeom prst="flowChartTerminator">
                  <a:avLst/>
                </a:prstGeom>
                <a:noFill/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algn="ctr"/>
                  <a:r>
                    <a:rPr lang="en-GB" dirty="0" smtClean="0"/>
                    <a:t>implementation</a:t>
                  </a:r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 bwMode="auto">
                <a:xfrm>
                  <a:off x="1988031" y="1229380"/>
                  <a:ext cx="1440000" cy="144000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88" name="Flowchart: Terminator 87"/>
                <p:cNvSpPr/>
                <p:nvPr/>
              </p:nvSpPr>
              <p:spPr bwMode="auto">
                <a:xfrm>
                  <a:off x="2967616" y="1537253"/>
                  <a:ext cx="1688123" cy="371936"/>
                </a:xfrm>
                <a:prstGeom prst="flowChartTerminator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algn="ctr"/>
                  <a:r>
                    <a:rPr lang="en-US" dirty="0">
                      <a:solidFill>
                        <a:schemeClr val="tx1"/>
                      </a:solidFill>
                    </a:rPr>
                    <a:t>Rakshith Shanbhag</a:t>
                  </a:r>
                </a:p>
              </p:txBody>
            </p:sp>
            <p:sp>
              <p:nvSpPr>
                <p:cNvPr id="89" name="Oval 88"/>
                <p:cNvSpPr/>
                <p:nvPr/>
              </p:nvSpPr>
              <p:spPr bwMode="auto">
                <a:xfrm>
                  <a:off x="2190541" y="1436914"/>
                  <a:ext cx="1034980" cy="1024932"/>
                </a:xfrm>
                <a:prstGeom prst="ellipse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90" name="Oval 89"/>
              <p:cNvSpPr/>
              <p:nvPr/>
            </p:nvSpPr>
            <p:spPr>
              <a:xfrm>
                <a:off x="6819198" y="2921131"/>
                <a:ext cx="762562" cy="806923"/>
              </a:xfrm>
              <a:prstGeom prst="ellipse">
                <a:avLst/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000" t="-8752" r="-2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3" name="Flowchart: Terminator 112"/>
            <p:cNvSpPr/>
            <p:nvPr/>
          </p:nvSpPr>
          <p:spPr bwMode="auto">
            <a:xfrm>
              <a:off x="8148390" y="1985019"/>
              <a:ext cx="1512588" cy="329777"/>
            </a:xfrm>
            <a:prstGeom prst="flowChartTerminator">
              <a:avLst/>
            </a:prstGeom>
            <a:solidFill>
              <a:schemeClr val="bg1">
                <a:lumMod val="10000"/>
                <a:lumOff val="90000"/>
              </a:schemeClr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dirty="0" smtClean="0"/>
                <a:t>Support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6721" y="5048326"/>
            <a:ext cx="2767025" cy="1276774"/>
            <a:chOff x="5252885" y="5410820"/>
            <a:chExt cx="2767025" cy="1276774"/>
          </a:xfrm>
        </p:grpSpPr>
        <p:grpSp>
          <p:nvGrpSpPr>
            <p:cNvPr id="49" name="Group 48"/>
            <p:cNvGrpSpPr/>
            <p:nvPr/>
          </p:nvGrpSpPr>
          <p:grpSpPr>
            <a:xfrm>
              <a:off x="5252885" y="5410820"/>
              <a:ext cx="2767025" cy="1276774"/>
              <a:chOff x="1988031" y="1229380"/>
              <a:chExt cx="3088138" cy="1440000"/>
            </a:xfrm>
          </p:grpSpPr>
          <p:sp>
            <p:nvSpPr>
              <p:cNvPr id="51" name="Flowchart: Terminator 50"/>
              <p:cNvSpPr/>
              <p:nvPr/>
            </p:nvSpPr>
            <p:spPr bwMode="auto">
              <a:xfrm>
                <a:off x="3094893" y="2034661"/>
                <a:ext cx="1981276" cy="368070"/>
              </a:xfrm>
              <a:prstGeom prst="flowChartTerminator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dirty="0" smtClean="0"/>
                  <a:t>IR implementation</a:t>
                </a:r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1988031" y="1229380"/>
                <a:ext cx="1440000" cy="144000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3" name="Flowchart: Terminator 52"/>
              <p:cNvSpPr/>
              <p:nvPr/>
            </p:nvSpPr>
            <p:spPr bwMode="auto">
              <a:xfrm>
                <a:off x="2967616" y="1537253"/>
                <a:ext cx="1688123" cy="371936"/>
              </a:xfrm>
              <a:prstGeom prst="flowChartTerminator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tx1"/>
                    </a:solidFill>
                  </a:rPr>
                  <a:t>Alessandro Burini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2190541" y="1436914"/>
                <a:ext cx="1034980" cy="1024932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53387" y="5594830"/>
              <a:ext cx="883678" cy="896863"/>
            </a:xfrm>
            <a:prstGeom prst="flowChartConnector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05515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377380" y="999978"/>
            <a:ext cx="8330193" cy="5193328"/>
            <a:chOff x="1929510" y="1005621"/>
            <a:chExt cx="8330193" cy="5193328"/>
          </a:xfrm>
        </p:grpSpPr>
        <p:sp>
          <p:nvSpPr>
            <p:cNvPr id="40" name="Flowchart: Magnetic Disk 39"/>
            <p:cNvSpPr/>
            <p:nvPr/>
          </p:nvSpPr>
          <p:spPr bwMode="auto">
            <a:xfrm>
              <a:off x="3345943" y="1005621"/>
              <a:ext cx="3634241" cy="540000"/>
            </a:xfrm>
            <a:prstGeom prst="flowChartMagneticDisk">
              <a:avLst/>
            </a:prstGeom>
            <a:gradFill flip="none" rotWithShape="1">
              <a:gsLst>
                <a:gs pos="0">
                  <a:schemeClr val="bg1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bg1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bg1">
                    <a:lumMod val="25000"/>
                    <a:lumOff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L1 data (e.g. FBF, DSNNAS)</a:t>
              </a:r>
            </a:p>
          </p:txBody>
        </p:sp>
        <p:sp>
          <p:nvSpPr>
            <p:cNvPr id="41" name="Flowchart: Magnetic Disk 40"/>
            <p:cNvSpPr/>
            <p:nvPr/>
          </p:nvSpPr>
          <p:spPr bwMode="auto">
            <a:xfrm>
              <a:off x="6500489" y="2331281"/>
              <a:ext cx="3140816" cy="540000"/>
            </a:xfrm>
            <a:prstGeom prst="flowChartMagneticDisk">
              <a:avLst/>
            </a:prstGeom>
            <a:gradFill flip="none" rotWithShape="1">
              <a:gsLst>
                <a:gs pos="0">
                  <a:schemeClr val="bg1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bg1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bg1">
                    <a:lumMod val="25000"/>
                    <a:lumOff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External</a:t>
              </a:r>
              <a:r>
                <a:rPr kumimoji="0" lang="en-GB" sz="12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 Databases (e.g. GSICS server)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4266239" y="2295281"/>
              <a:ext cx="1800000" cy="612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Data Acceptance Module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4259889" y="3241141"/>
              <a:ext cx="1800000" cy="612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CPMs/Workflows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1929510" y="2768211"/>
              <a:ext cx="1800000" cy="612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 b="0" dirty="0">
                  <a:solidFill>
                    <a:srgbClr val="000000"/>
                  </a:solidFill>
                </a:rPr>
                <a:t>Orchestrator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272590" y="4319908"/>
              <a:ext cx="1788606" cy="1879041"/>
              <a:chOff x="8200549" y="2783394"/>
              <a:chExt cx="1788606" cy="1879041"/>
            </a:xfrm>
          </p:grpSpPr>
          <p:sp>
            <p:nvSpPr>
              <p:cNvPr id="59" name="Rounded Rectangle 58"/>
              <p:cNvSpPr/>
              <p:nvPr/>
            </p:nvSpPr>
            <p:spPr bwMode="auto">
              <a:xfrm>
                <a:off x="8200549" y="2783394"/>
                <a:ext cx="1788606" cy="187904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tx2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tx2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</a:rPr>
                  <a:t>Databases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Flowchart: Magnetic Disk 59"/>
              <p:cNvSpPr/>
              <p:nvPr/>
            </p:nvSpPr>
            <p:spPr bwMode="auto">
              <a:xfrm>
                <a:off x="8260839" y="3489212"/>
                <a:ext cx="720000" cy="432000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tx2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tx2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</a:rPr>
                  <a:t>IID</a:t>
                </a:r>
              </a:p>
            </p:txBody>
          </p:sp>
          <p:sp>
            <p:nvSpPr>
              <p:cNvPr id="61" name="Flowchart: Magnetic Disk 60"/>
              <p:cNvSpPr/>
              <p:nvPr/>
            </p:nvSpPr>
            <p:spPr bwMode="auto">
              <a:xfrm>
                <a:off x="9184193" y="3480463"/>
                <a:ext cx="720000" cy="432000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tx2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tx2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</a:rPr>
                  <a:t>COD</a:t>
                </a:r>
              </a:p>
            </p:txBody>
          </p:sp>
          <p:sp>
            <p:nvSpPr>
              <p:cNvPr id="62" name="Flowchart: Magnetic Disk 61"/>
              <p:cNvSpPr/>
              <p:nvPr/>
            </p:nvSpPr>
            <p:spPr bwMode="auto">
              <a:xfrm>
                <a:off x="8260839" y="4037268"/>
                <a:ext cx="720000" cy="432000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tx2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tx2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</a:rPr>
                  <a:t>IDS</a:t>
                </a:r>
              </a:p>
            </p:txBody>
          </p:sp>
          <p:sp>
            <p:nvSpPr>
              <p:cNvPr id="63" name="Flowchart: Magnetic Disk 62"/>
              <p:cNvSpPr/>
              <p:nvPr/>
            </p:nvSpPr>
            <p:spPr bwMode="auto">
              <a:xfrm>
                <a:off x="9184193" y="4037268"/>
                <a:ext cx="720000" cy="432000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tx2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tx2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</a:rPr>
                  <a:t>SCD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959878" y="4618009"/>
              <a:ext cx="1788606" cy="1282837"/>
              <a:chOff x="6492240" y="4831722"/>
              <a:chExt cx="1788606" cy="1282837"/>
            </a:xfrm>
          </p:grpSpPr>
          <p:sp>
            <p:nvSpPr>
              <p:cNvPr id="56" name="Rounded Rectangle 55"/>
              <p:cNvSpPr/>
              <p:nvPr/>
            </p:nvSpPr>
            <p:spPr bwMode="auto">
              <a:xfrm>
                <a:off x="6492240" y="4831722"/>
                <a:ext cx="1788606" cy="1282837"/>
              </a:xfrm>
              <a:prstGeom prst="roundRect">
                <a:avLst/>
              </a:prstGeom>
              <a:solidFill>
                <a:srgbClr val="E0E0E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</a:rPr>
                  <a:t>Data Analysis and Reporting</a:t>
                </a:r>
              </a:p>
            </p:txBody>
          </p:sp>
          <p:sp>
            <p:nvSpPr>
              <p:cNvPr id="57" name="Flowchart: Magnetic Disk 56"/>
              <p:cNvSpPr/>
              <p:nvPr/>
            </p:nvSpPr>
            <p:spPr bwMode="auto">
              <a:xfrm>
                <a:off x="6626395" y="5576878"/>
                <a:ext cx="720000" cy="432000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tx2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tx2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</a:rPr>
                  <a:t>Reports</a:t>
                </a:r>
              </a:p>
            </p:txBody>
          </p:sp>
          <p:sp>
            <p:nvSpPr>
              <p:cNvPr id="58" name="Flowchart: Magnetic Disk 57"/>
              <p:cNvSpPr/>
              <p:nvPr/>
            </p:nvSpPr>
            <p:spPr bwMode="auto">
              <a:xfrm>
                <a:off x="7480549" y="5576878"/>
                <a:ext cx="720000" cy="432000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tx2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tx2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</a:rPr>
                  <a:t>Alerts</a:t>
                </a:r>
              </a:p>
            </p:txBody>
          </p:sp>
        </p:grpSp>
        <p:pic>
          <p:nvPicPr>
            <p:cNvPr id="47" name="Picture 2" descr="abstract user icon 1 Icons PNG - Free PNG and Icons Download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6237" y="4832694"/>
              <a:ext cx="853466" cy="853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8" name="Elbow Connector 47"/>
            <p:cNvCxnSpPr>
              <a:stCxn id="44" idx="3"/>
              <a:endCxn id="42" idx="1"/>
            </p:cNvCxnSpPr>
            <p:nvPr/>
          </p:nvCxnSpPr>
          <p:spPr bwMode="auto">
            <a:xfrm flipV="1">
              <a:off x="3729510" y="2601281"/>
              <a:ext cx="536729" cy="472930"/>
            </a:xfrm>
            <a:prstGeom prst="bentConnector3">
              <a:avLst/>
            </a:prstGeom>
            <a:solidFill>
              <a:schemeClr val="bg2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Elbow Connector 48"/>
            <p:cNvCxnSpPr>
              <a:stCxn id="44" idx="3"/>
              <a:endCxn id="43" idx="1"/>
            </p:cNvCxnSpPr>
            <p:nvPr/>
          </p:nvCxnSpPr>
          <p:spPr bwMode="auto">
            <a:xfrm>
              <a:off x="3729510" y="3074211"/>
              <a:ext cx="530379" cy="472930"/>
            </a:xfrm>
            <a:prstGeom prst="bentConnector3">
              <a:avLst>
                <a:gd name="adj1" fmla="val 50000"/>
              </a:avLst>
            </a:prstGeom>
            <a:solidFill>
              <a:schemeClr val="bg2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42" idx="2"/>
              <a:endCxn id="43" idx="0"/>
            </p:cNvCxnSpPr>
            <p:nvPr/>
          </p:nvCxnSpPr>
          <p:spPr bwMode="auto">
            <a:xfrm flipH="1">
              <a:off x="5159889" y="2907281"/>
              <a:ext cx="6350" cy="333860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Elbow Connector 50"/>
            <p:cNvCxnSpPr>
              <a:stCxn id="43" idx="3"/>
              <a:endCxn id="41" idx="3"/>
            </p:cNvCxnSpPr>
            <p:nvPr/>
          </p:nvCxnSpPr>
          <p:spPr bwMode="auto">
            <a:xfrm flipV="1">
              <a:off x="6059889" y="2871281"/>
              <a:ext cx="2011008" cy="675860"/>
            </a:xfrm>
            <a:prstGeom prst="bentConnector2">
              <a:avLst/>
            </a:prstGeom>
            <a:solidFill>
              <a:schemeClr val="bg2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Straight Arrow Connector 51"/>
            <p:cNvCxnSpPr>
              <a:stCxn id="56" idx="3"/>
              <a:endCxn id="47" idx="1"/>
            </p:cNvCxnSpPr>
            <p:nvPr/>
          </p:nvCxnSpPr>
          <p:spPr bwMode="auto">
            <a:xfrm flipV="1">
              <a:off x="8748484" y="5259427"/>
              <a:ext cx="657753" cy="1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Straight Arrow Connector 52"/>
            <p:cNvCxnSpPr>
              <a:stCxn id="43" idx="2"/>
              <a:endCxn id="59" idx="0"/>
            </p:cNvCxnSpPr>
            <p:nvPr/>
          </p:nvCxnSpPr>
          <p:spPr bwMode="auto">
            <a:xfrm>
              <a:off x="5159889" y="3853141"/>
              <a:ext cx="7004" cy="466767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4" name="Straight Arrow Connector 53"/>
            <p:cNvCxnSpPr>
              <a:stCxn id="56" idx="1"/>
              <a:endCxn id="59" idx="3"/>
            </p:cNvCxnSpPr>
            <p:nvPr/>
          </p:nvCxnSpPr>
          <p:spPr bwMode="auto">
            <a:xfrm flipH="1">
              <a:off x="6061196" y="5259428"/>
              <a:ext cx="898682" cy="1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5" name="Straight Arrow Connector 54"/>
            <p:cNvCxnSpPr>
              <a:stCxn id="40" idx="3"/>
              <a:endCxn id="42" idx="0"/>
            </p:cNvCxnSpPr>
            <p:nvPr/>
          </p:nvCxnSpPr>
          <p:spPr bwMode="auto">
            <a:xfrm>
              <a:off x="5163064" y="1545621"/>
              <a:ext cx="3175" cy="749660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37" name="Elbow Connector 36"/>
          <p:cNvCxnSpPr>
            <a:stCxn id="59" idx="2"/>
            <a:endCxn id="39" idx="2"/>
          </p:cNvCxnSpPr>
          <p:nvPr/>
        </p:nvCxnSpPr>
        <p:spPr bwMode="auto">
          <a:xfrm rot="5400000" flipH="1">
            <a:off x="1373583" y="1952126"/>
            <a:ext cx="4653328" cy="3829033"/>
          </a:xfrm>
          <a:prstGeom prst="bentConnector3">
            <a:avLst>
              <a:gd name="adj1" fmla="val -4913"/>
            </a:avLst>
          </a:prstGeom>
          <a:solidFill>
            <a:schemeClr val="bg2"/>
          </a:solidFill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8" name="Rectangle 37"/>
          <p:cNvSpPr/>
          <p:nvPr/>
        </p:nvSpPr>
        <p:spPr>
          <a:xfrm rot="16200000">
            <a:off x="628574" y="3154990"/>
            <a:ext cx="1683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0" dirty="0" smtClean="0">
                <a:solidFill>
                  <a:schemeClr val="accent4"/>
                </a:solidFill>
              </a:rPr>
              <a:t>GSICS corrections</a:t>
            </a:r>
          </a:p>
          <a:p>
            <a:r>
              <a:rPr lang="en-GB" sz="1400" b="0" dirty="0" smtClean="0">
                <a:solidFill>
                  <a:schemeClr val="accent4"/>
                </a:solidFill>
              </a:rPr>
              <a:t>(when</a:t>
            </a:r>
            <a:r>
              <a:rPr lang="en-GB" sz="1400" dirty="0" smtClean="0">
                <a:solidFill>
                  <a:schemeClr val="accent4"/>
                </a:solidFill>
              </a:rPr>
              <a:t> </a:t>
            </a:r>
            <a:r>
              <a:rPr lang="en-GB" sz="1400" b="0" dirty="0" smtClean="0">
                <a:solidFill>
                  <a:schemeClr val="accent4"/>
                </a:solidFill>
              </a:rPr>
              <a:t>operational)</a:t>
            </a:r>
            <a:endParaRPr lang="en-GB" sz="1400" b="0" dirty="0">
              <a:solidFill>
                <a:schemeClr val="accent4"/>
              </a:solidFill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885730" y="927978"/>
            <a:ext cx="1800000" cy="61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Ground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segment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MICMICS Prototyping </a:t>
            </a:r>
          </a:p>
        </p:txBody>
      </p:sp>
      <p:cxnSp>
        <p:nvCxnSpPr>
          <p:cNvPr id="33" name="Straight Arrow Connector 32"/>
          <p:cNvCxnSpPr>
            <a:endCxn id="40" idx="2"/>
          </p:cNvCxnSpPr>
          <p:nvPr/>
        </p:nvCxnSpPr>
        <p:spPr bwMode="auto">
          <a:xfrm flipV="1">
            <a:off x="2685730" y="1269978"/>
            <a:ext cx="1108083" cy="12976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44778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MICMICS Workflows</a:t>
            </a:r>
          </a:p>
        </p:txBody>
      </p:sp>
      <p:sp>
        <p:nvSpPr>
          <p:cNvPr id="112" name="Flowchart: Process 111"/>
          <p:cNvSpPr/>
          <p:nvPr/>
        </p:nvSpPr>
        <p:spPr bwMode="auto">
          <a:xfrm>
            <a:off x="502920" y="1019908"/>
            <a:ext cx="1330892" cy="301882"/>
          </a:xfrm>
          <a:prstGeom prst="flowChartProcess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Instruments</a:t>
            </a: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10101716" y="1059131"/>
            <a:ext cx="1409683" cy="235216"/>
          </a:xfrm>
          <a:prstGeom prst="flowChartProcess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E5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Instruments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E5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2001364" y="1100518"/>
            <a:ext cx="7954244" cy="5016148"/>
            <a:chOff x="2733358" y="1077865"/>
            <a:chExt cx="7954244" cy="5016148"/>
          </a:xfrm>
        </p:grpSpPr>
        <p:sp>
          <p:nvSpPr>
            <p:cNvPr id="115" name="Flowchart: Terminator 114"/>
            <p:cNvSpPr/>
            <p:nvPr/>
          </p:nvSpPr>
          <p:spPr bwMode="auto">
            <a:xfrm>
              <a:off x="2810390" y="2666067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Lunar Calibration</a:t>
              </a:r>
            </a:p>
          </p:txBody>
        </p:sp>
        <p:sp>
          <p:nvSpPr>
            <p:cNvPr id="116" name="Flowchart: Terminator 115"/>
            <p:cNvSpPr/>
            <p:nvPr/>
          </p:nvSpPr>
          <p:spPr bwMode="auto">
            <a:xfrm>
              <a:off x="3152236" y="1839187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Desert Calibration</a:t>
              </a:r>
            </a:p>
          </p:txBody>
        </p:sp>
        <p:sp>
          <p:nvSpPr>
            <p:cNvPr id="117" name="Flowchart: Terminator 116"/>
            <p:cNvSpPr/>
            <p:nvPr/>
          </p:nvSpPr>
          <p:spPr bwMode="auto">
            <a:xfrm>
              <a:off x="3828481" y="1077865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DCC Calibration</a:t>
              </a:r>
            </a:p>
          </p:txBody>
        </p:sp>
        <p:sp>
          <p:nvSpPr>
            <p:cNvPr id="118" name="Flowchart: Terminator 117"/>
            <p:cNvSpPr/>
            <p:nvPr/>
          </p:nvSpPr>
          <p:spPr bwMode="auto">
            <a:xfrm>
              <a:off x="2733358" y="3260010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Lunar Inter-Calibration</a:t>
              </a:r>
            </a:p>
          </p:txBody>
        </p:sp>
        <p:sp>
          <p:nvSpPr>
            <p:cNvPr id="119" name="Flowchart: Terminator 118"/>
            <p:cNvSpPr/>
            <p:nvPr/>
          </p:nvSpPr>
          <p:spPr bwMode="auto">
            <a:xfrm>
              <a:off x="2953049" y="2244719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Inter-Calibration Blender</a:t>
              </a:r>
            </a:p>
          </p:txBody>
        </p:sp>
        <p:sp>
          <p:nvSpPr>
            <p:cNvPr id="120" name="Flowchart: Terminator 119"/>
            <p:cNvSpPr/>
            <p:nvPr/>
          </p:nvSpPr>
          <p:spPr bwMode="auto">
            <a:xfrm>
              <a:off x="3442078" y="1457789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DCC Inter- Calibration</a:t>
              </a:r>
            </a:p>
          </p:txBody>
        </p:sp>
        <p:sp>
          <p:nvSpPr>
            <p:cNvPr id="121" name="Flowchart: Terminator 120"/>
            <p:cNvSpPr/>
            <p:nvPr/>
          </p:nvSpPr>
          <p:spPr bwMode="auto">
            <a:xfrm>
              <a:off x="2937680" y="4374003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Rayleigh Calibration System</a:t>
              </a:r>
            </a:p>
          </p:txBody>
        </p:sp>
        <p:sp>
          <p:nvSpPr>
            <p:cNvPr id="122" name="Flowchart: Terminator 121"/>
            <p:cNvSpPr/>
            <p:nvPr/>
          </p:nvSpPr>
          <p:spPr bwMode="auto">
            <a:xfrm>
              <a:off x="2778483" y="3847465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Rayleigh Inter-Calibration System </a:t>
              </a:r>
            </a:p>
          </p:txBody>
        </p:sp>
        <p:sp>
          <p:nvSpPr>
            <p:cNvPr id="123" name="Flowchart: Terminator 122"/>
            <p:cNvSpPr/>
            <p:nvPr/>
          </p:nvSpPr>
          <p:spPr bwMode="auto">
            <a:xfrm>
              <a:off x="8936945" y="1715687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Imager-Hyperspectral Inter-Calibration</a:t>
              </a:r>
            </a:p>
          </p:txBody>
        </p:sp>
        <p:sp>
          <p:nvSpPr>
            <p:cNvPr id="124" name="Flowchart: Terminator 123"/>
            <p:cNvSpPr/>
            <p:nvPr/>
          </p:nvSpPr>
          <p:spPr bwMode="auto">
            <a:xfrm>
              <a:off x="9288024" y="2661261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NWP Calibration</a:t>
              </a:r>
            </a:p>
          </p:txBody>
        </p:sp>
        <p:sp>
          <p:nvSpPr>
            <p:cNvPr id="125" name="Flowchart: Terminator 124"/>
            <p:cNvSpPr/>
            <p:nvPr/>
          </p:nvSpPr>
          <p:spPr bwMode="auto">
            <a:xfrm>
              <a:off x="9138529" y="2147495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Imager-Imager Inter-Calibration</a:t>
              </a: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871080" y="2048948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10000"/>
                    <a:lumOff val="90000"/>
                  </a:schemeClr>
                </a:gs>
                <a:gs pos="50000">
                  <a:schemeClr val="accent1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ICBS</a:t>
              </a: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7644757" y="1623093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IHICS</a:t>
              </a: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8056621" y="2058147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IIICS</a:t>
              </a: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8327087" y="2572609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NWPC</a:t>
              </a:r>
            </a:p>
          </p:txBody>
        </p:sp>
        <p:sp>
          <p:nvSpPr>
            <p:cNvPr id="130" name="Flowchart: Terminator 129"/>
            <p:cNvSpPr/>
            <p:nvPr/>
          </p:nvSpPr>
          <p:spPr bwMode="auto">
            <a:xfrm>
              <a:off x="3160984" y="4818086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Ray-Matching Inter-Calibration System</a:t>
              </a:r>
            </a:p>
          </p:txBody>
        </p:sp>
        <p:sp>
          <p:nvSpPr>
            <p:cNvPr id="131" name="Flowchart: Terminator 130"/>
            <p:cNvSpPr/>
            <p:nvPr/>
          </p:nvSpPr>
          <p:spPr bwMode="auto">
            <a:xfrm>
              <a:off x="9371482" y="3235320"/>
              <a:ext cx="1316120" cy="322861"/>
            </a:xfrm>
            <a:prstGeom prst="flowChartTerminator">
              <a:avLst/>
            </a:prstGeom>
            <a:solidFill>
              <a:srgbClr val="FFFFFF"/>
            </a:solidFill>
            <a:ln w="3175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NWP Inter-Calibration</a:t>
              </a: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8431698" y="3146266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NWPIC</a:t>
              </a:r>
            </a:p>
          </p:txBody>
        </p:sp>
        <p:sp>
          <p:nvSpPr>
            <p:cNvPr id="133" name="Flowchart: Terminator 132"/>
            <p:cNvSpPr/>
            <p:nvPr/>
          </p:nvSpPr>
          <p:spPr bwMode="auto">
            <a:xfrm>
              <a:off x="3551763" y="5311608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DCC Extraction Module</a:t>
              </a:r>
            </a:p>
          </p:txBody>
        </p:sp>
        <p:sp>
          <p:nvSpPr>
            <p:cNvPr id="134" name="Flowchart: Terminator 133"/>
            <p:cNvSpPr/>
            <p:nvPr/>
          </p:nvSpPr>
          <p:spPr bwMode="auto">
            <a:xfrm>
              <a:off x="4134823" y="5771152"/>
              <a:ext cx="1316120" cy="322861"/>
            </a:xfrm>
            <a:prstGeom prst="flowChartTerminator">
              <a:avLst/>
            </a:prstGeom>
            <a:noFill/>
            <a:ln w="3175" cap="flat" cmpd="sng" algn="ctr">
              <a:solidFill>
                <a:srgbClr val="00256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Lunar Extraction Module</a:t>
              </a: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5281559" y="1633700"/>
              <a:ext cx="507289" cy="514789"/>
              <a:chOff x="1689528" y="2724411"/>
              <a:chExt cx="507289" cy="514789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0" name="Picture 14" descr="Download Desert PNG Image for Fre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528" y="2724411"/>
                <a:ext cx="507289" cy="514789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1" name="Oval 180"/>
              <p:cNvSpPr/>
              <p:nvPr/>
            </p:nvSpPr>
            <p:spPr bwMode="auto">
              <a:xfrm>
                <a:off x="1689528" y="2735200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DECS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5775357" y="1374702"/>
              <a:ext cx="507579" cy="504000"/>
              <a:chOff x="697818" y="1709408"/>
              <a:chExt cx="507579" cy="50400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78" name="Picture 2" descr="Cloud png by TheStockWarehouse on Deviant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818" y="1717526"/>
                <a:ext cx="507579" cy="492273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9" name="Oval 178"/>
              <p:cNvSpPr/>
              <p:nvPr/>
            </p:nvSpPr>
            <p:spPr bwMode="auto">
              <a:xfrm>
                <a:off x="697819" y="1709408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DCCICS</a:t>
                </a:r>
                <a:endParaRPr kumimoji="0" lang="en-GB" sz="65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6346360" y="1256523"/>
              <a:ext cx="507579" cy="504000"/>
              <a:chOff x="697818" y="1709408"/>
              <a:chExt cx="507579" cy="50400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76" name="Picture 2" descr="Cloud png by TheStockWarehouse on Deviant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818" y="1717526"/>
                <a:ext cx="507579" cy="492273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7" name="Oval 176"/>
              <p:cNvSpPr/>
              <p:nvPr/>
            </p:nvSpPr>
            <p:spPr bwMode="auto">
              <a:xfrm>
                <a:off x="697819" y="1709408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DCCCS</a:t>
                </a:r>
                <a:endParaRPr kumimoji="0" lang="en-GB" sz="65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4572470" y="2534946"/>
              <a:ext cx="553785" cy="575493"/>
              <a:chOff x="525770" y="1991963"/>
              <a:chExt cx="553785" cy="575493"/>
            </a:xfrm>
          </p:grpSpPr>
          <p:pic>
            <p:nvPicPr>
              <p:cNvPr id="174" name="Picture 16" descr="Moon PNG Image | Png images, Png aesthetic,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70" y="1991963"/>
                <a:ext cx="553785" cy="575493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5" name="Oval 174"/>
              <p:cNvSpPr/>
              <p:nvPr/>
            </p:nvSpPr>
            <p:spPr bwMode="auto">
              <a:xfrm>
                <a:off x="547280" y="2016355"/>
                <a:ext cx="504000" cy="522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LCS</a:t>
                </a: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4461973" y="3138451"/>
              <a:ext cx="553785" cy="571481"/>
              <a:chOff x="523389" y="1997789"/>
              <a:chExt cx="553785" cy="571481"/>
            </a:xfrm>
          </p:grpSpPr>
          <p:pic>
            <p:nvPicPr>
              <p:cNvPr id="172" name="Picture 16" descr="Moon PNG Image | Png images, Png aesthetic, 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389" y="1997789"/>
                <a:ext cx="553785" cy="571481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3" name="Oval 172"/>
              <p:cNvSpPr/>
              <p:nvPr/>
            </p:nvSpPr>
            <p:spPr bwMode="auto">
              <a:xfrm>
                <a:off x="547280" y="2016355"/>
                <a:ext cx="504000" cy="522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LICS</a:t>
                </a: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5167066" y="4722768"/>
              <a:ext cx="518874" cy="504000"/>
              <a:chOff x="1261586" y="4397371"/>
              <a:chExt cx="518874" cy="504000"/>
            </a:xfrm>
          </p:grpSpPr>
          <p:pic>
            <p:nvPicPr>
              <p:cNvPr id="170" name="Picture 2" descr="H:\MY DOCUMENTS\plots\GEO-LEO-collocations_480px_V01_2012-02-02.gif"/>
              <p:cNvPicPr>
                <a:picLocks noChangeArrowheads="1"/>
              </p:cNvPicPr>
              <p:nvPr/>
            </p:nvPicPr>
            <p:blipFill rotWithShape="1">
              <a:blip r:embed="rId7" cstate="print"/>
              <a:srcRect l="780" t="5823" r="1346" b="7188"/>
              <a:stretch/>
            </p:blipFill>
            <p:spPr bwMode="auto">
              <a:xfrm>
                <a:off x="1261586" y="4419599"/>
                <a:ext cx="518874" cy="468123"/>
              </a:xfrm>
              <a:prstGeom prst="ellipse">
                <a:avLst/>
              </a:prstGeom>
              <a:noFill/>
            </p:spPr>
          </p:pic>
          <p:sp>
            <p:nvSpPr>
              <p:cNvPr id="171" name="Oval 170"/>
              <p:cNvSpPr/>
              <p:nvPr/>
            </p:nvSpPr>
            <p:spPr bwMode="auto">
              <a:xfrm>
                <a:off x="1269023" y="4397371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RAYMICS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4796361" y="4283434"/>
              <a:ext cx="504000" cy="505842"/>
              <a:chOff x="1625936" y="3501162"/>
              <a:chExt cx="504000" cy="505842"/>
            </a:xfrm>
          </p:grpSpPr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7446" y="3501162"/>
                <a:ext cx="501372" cy="505842"/>
              </a:xfrm>
              <a:prstGeom prst="ellipse">
                <a:avLst/>
              </a:prstGeom>
            </p:spPr>
          </p:pic>
          <p:sp>
            <p:nvSpPr>
              <p:cNvPr id="169" name="Oval 168"/>
              <p:cNvSpPr/>
              <p:nvPr/>
            </p:nvSpPr>
            <p:spPr bwMode="auto">
              <a:xfrm>
                <a:off x="1625936" y="3501162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RAYCS</a:t>
                </a: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4561434" y="3756896"/>
              <a:ext cx="504000" cy="505842"/>
              <a:chOff x="1625936" y="3501162"/>
              <a:chExt cx="504000" cy="505842"/>
            </a:xfrm>
          </p:grpSpPr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7446" y="3501162"/>
                <a:ext cx="501372" cy="505842"/>
              </a:xfrm>
              <a:prstGeom prst="ellipse">
                <a:avLst/>
              </a:prstGeom>
            </p:spPr>
          </p:pic>
          <p:sp>
            <p:nvSpPr>
              <p:cNvPr id="167" name="Oval 166"/>
              <p:cNvSpPr/>
              <p:nvPr/>
            </p:nvSpPr>
            <p:spPr bwMode="auto">
              <a:xfrm>
                <a:off x="1625936" y="3501162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RAYICS</a:t>
                </a:r>
                <a:endParaRPr kumimoji="0" lang="en-GB" sz="6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5675335" y="5033801"/>
              <a:ext cx="507579" cy="504000"/>
              <a:chOff x="697818" y="1709408"/>
              <a:chExt cx="507579" cy="50400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64" name="Picture 2" descr="Cloud png by TheStockWarehouse on Deviant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818" y="1717526"/>
                <a:ext cx="507579" cy="492273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5" name="Oval 164"/>
              <p:cNvSpPr/>
              <p:nvPr/>
            </p:nvSpPr>
            <p:spPr bwMode="auto">
              <a:xfrm>
                <a:off x="697819" y="1709408"/>
                <a:ext cx="504000" cy="504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DCCXTRM</a:t>
                </a:r>
                <a:endParaRPr kumimoji="0" lang="en-GB" sz="65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6210795" y="5162345"/>
              <a:ext cx="553785" cy="560542"/>
              <a:chOff x="523389" y="1997790"/>
              <a:chExt cx="553785" cy="560542"/>
            </a:xfrm>
          </p:grpSpPr>
          <p:pic>
            <p:nvPicPr>
              <p:cNvPr id="162" name="Picture 16" descr="Moon PNG Image | Png images, Png aesthetic, 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389" y="1997790"/>
                <a:ext cx="553785" cy="560542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3" name="Oval 162"/>
              <p:cNvSpPr/>
              <p:nvPr/>
            </p:nvSpPr>
            <p:spPr bwMode="auto">
              <a:xfrm>
                <a:off x="547280" y="2016355"/>
                <a:ext cx="504000" cy="5220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LXTRM</a:t>
                </a:r>
                <a:endPara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sp>
          <p:nvSpPr>
            <p:cNvPr id="145" name="Donut 144"/>
            <p:cNvSpPr/>
            <p:nvPr/>
          </p:nvSpPr>
          <p:spPr bwMode="auto">
            <a:xfrm>
              <a:off x="4993584" y="1766449"/>
              <a:ext cx="3420000" cy="3420000"/>
            </a:xfrm>
            <a:prstGeom prst="donut">
              <a:avLst>
                <a:gd name="adj" fmla="val 34567"/>
              </a:avLst>
            </a:prstGeom>
            <a:noFill/>
            <a:ln w="317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146" name="Elbow Connector 145"/>
            <p:cNvCxnSpPr>
              <a:stCxn id="176" idx="0"/>
              <a:endCxn id="117" idx="3"/>
            </p:cNvCxnSpPr>
            <p:nvPr/>
          </p:nvCxnSpPr>
          <p:spPr bwMode="auto">
            <a:xfrm rot="16200000" flipV="1">
              <a:off x="5859704" y="524194"/>
              <a:ext cx="25345" cy="1455549"/>
            </a:xfrm>
            <a:prstGeom prst="bentConnector2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7" name="Elbow Connector 146"/>
            <p:cNvCxnSpPr>
              <a:stCxn id="179" idx="2"/>
              <a:endCxn id="120" idx="3"/>
            </p:cNvCxnSpPr>
            <p:nvPr/>
          </p:nvCxnSpPr>
          <p:spPr bwMode="auto">
            <a:xfrm rot="10800000">
              <a:off x="4758198" y="1619220"/>
              <a:ext cx="1017160" cy="7482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8" name="Elbow Connector 147"/>
            <p:cNvCxnSpPr>
              <a:stCxn id="181" idx="2"/>
              <a:endCxn id="116" idx="3"/>
            </p:cNvCxnSpPr>
            <p:nvPr/>
          </p:nvCxnSpPr>
          <p:spPr bwMode="auto">
            <a:xfrm rot="10800000" flipV="1">
              <a:off x="4468357" y="1896488"/>
              <a:ext cx="813203" cy="104129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9" name="Elbow Connector 148"/>
            <p:cNvCxnSpPr>
              <a:stCxn id="126" idx="2"/>
              <a:endCxn id="119" idx="3"/>
            </p:cNvCxnSpPr>
            <p:nvPr/>
          </p:nvCxnSpPr>
          <p:spPr bwMode="auto">
            <a:xfrm rot="10800000" flipV="1">
              <a:off x="4269170" y="2300948"/>
              <a:ext cx="601911" cy="105202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0" name="Elbow Connector 149"/>
            <p:cNvCxnSpPr>
              <a:stCxn id="174" idx="2"/>
              <a:endCxn id="115" idx="3"/>
            </p:cNvCxnSpPr>
            <p:nvPr/>
          </p:nvCxnSpPr>
          <p:spPr bwMode="auto">
            <a:xfrm rot="10800000" flipV="1">
              <a:off x="4126510" y="2822692"/>
              <a:ext cx="445960" cy="4805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1" name="Elbow Connector 150"/>
            <p:cNvCxnSpPr>
              <a:stCxn id="172" idx="2"/>
              <a:endCxn id="118" idx="3"/>
            </p:cNvCxnSpPr>
            <p:nvPr/>
          </p:nvCxnSpPr>
          <p:spPr bwMode="auto">
            <a:xfrm rot="10800000">
              <a:off x="4049479" y="3421442"/>
              <a:ext cx="412495" cy="275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2" name="Elbow Connector 151"/>
            <p:cNvCxnSpPr>
              <a:stCxn id="166" idx="2"/>
              <a:endCxn id="122" idx="3"/>
            </p:cNvCxnSpPr>
            <p:nvPr/>
          </p:nvCxnSpPr>
          <p:spPr bwMode="auto">
            <a:xfrm rot="10800000">
              <a:off x="4094604" y="4008897"/>
              <a:ext cx="468341" cy="92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3" name="Elbow Connector 152"/>
            <p:cNvCxnSpPr>
              <a:stCxn id="168" idx="2"/>
              <a:endCxn id="121" idx="3"/>
            </p:cNvCxnSpPr>
            <p:nvPr/>
          </p:nvCxnSpPr>
          <p:spPr bwMode="auto">
            <a:xfrm rot="10800000">
              <a:off x="4253801" y="4535435"/>
              <a:ext cx="544071" cy="92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4" name="Elbow Connector 153"/>
            <p:cNvCxnSpPr>
              <a:stCxn id="170" idx="2"/>
              <a:endCxn id="130" idx="3"/>
            </p:cNvCxnSpPr>
            <p:nvPr/>
          </p:nvCxnSpPr>
          <p:spPr bwMode="auto">
            <a:xfrm rot="10800000" flipV="1">
              <a:off x="4477104" y="4979057"/>
              <a:ext cx="689962" cy="459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5" name="Elbow Connector 154"/>
            <p:cNvCxnSpPr>
              <a:stCxn id="165" idx="3"/>
              <a:endCxn id="133" idx="3"/>
            </p:cNvCxnSpPr>
            <p:nvPr/>
          </p:nvCxnSpPr>
          <p:spPr bwMode="auto">
            <a:xfrm rot="5400000">
              <a:off x="5303991" y="5027884"/>
              <a:ext cx="9047" cy="881262"/>
            </a:xfrm>
            <a:prstGeom prst="bentConnector4">
              <a:avLst>
                <a:gd name="adj1" fmla="val 137825"/>
                <a:gd name="adj2" fmla="val 54188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6" name="Elbow Connector 155"/>
            <p:cNvCxnSpPr>
              <a:stCxn id="162" idx="4"/>
              <a:endCxn id="134" idx="3"/>
            </p:cNvCxnSpPr>
            <p:nvPr/>
          </p:nvCxnSpPr>
          <p:spPr bwMode="auto">
            <a:xfrm rot="5400000">
              <a:off x="5864468" y="5309363"/>
              <a:ext cx="209696" cy="1036745"/>
            </a:xfrm>
            <a:prstGeom prst="bentConnector2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7" name="Elbow Connector 156"/>
            <p:cNvCxnSpPr>
              <a:stCxn id="132" idx="6"/>
              <a:endCxn id="131" idx="1"/>
            </p:cNvCxnSpPr>
            <p:nvPr/>
          </p:nvCxnSpPr>
          <p:spPr bwMode="auto">
            <a:xfrm flipV="1">
              <a:off x="8935698" y="3396751"/>
              <a:ext cx="435784" cy="1515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8" name="Elbow Connector 157"/>
            <p:cNvCxnSpPr>
              <a:stCxn id="129" idx="6"/>
              <a:endCxn id="124" idx="1"/>
            </p:cNvCxnSpPr>
            <p:nvPr/>
          </p:nvCxnSpPr>
          <p:spPr bwMode="auto">
            <a:xfrm flipV="1">
              <a:off x="8831087" y="2822692"/>
              <a:ext cx="456937" cy="1917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9" name="Elbow Connector 158"/>
            <p:cNvCxnSpPr>
              <a:stCxn id="128" idx="6"/>
              <a:endCxn id="125" idx="1"/>
            </p:cNvCxnSpPr>
            <p:nvPr/>
          </p:nvCxnSpPr>
          <p:spPr bwMode="auto">
            <a:xfrm flipV="1">
              <a:off x="8560621" y="2308926"/>
              <a:ext cx="577908" cy="122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0" name="Elbow Connector 159"/>
            <p:cNvCxnSpPr>
              <a:stCxn id="127" idx="6"/>
              <a:endCxn id="123" idx="1"/>
            </p:cNvCxnSpPr>
            <p:nvPr/>
          </p:nvCxnSpPr>
          <p:spPr bwMode="auto">
            <a:xfrm>
              <a:off x="8148757" y="1875093"/>
              <a:ext cx="788188" cy="2025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61" name="Flowchart: Terminator 160"/>
            <p:cNvSpPr/>
            <p:nvPr/>
          </p:nvSpPr>
          <p:spPr bwMode="auto">
            <a:xfrm>
              <a:off x="6144657" y="3072855"/>
              <a:ext cx="1152852" cy="936040"/>
            </a:xfrm>
            <a:prstGeom prst="flowChartTerminator">
              <a:avLst/>
            </a:prstGeom>
            <a:noFill/>
            <a:ln w="317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MICMICS 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CPMs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82" name="Flowchart: Process 181"/>
          <p:cNvSpPr/>
          <p:nvPr/>
        </p:nvSpPr>
        <p:spPr bwMode="auto">
          <a:xfrm rot="16200000">
            <a:off x="-524497" y="3533975"/>
            <a:ext cx="4803231" cy="230593"/>
          </a:xfrm>
          <a:prstGeom prst="flowChartProcess">
            <a:avLst/>
          </a:prstGeom>
          <a:gradFill>
            <a:gsLst>
              <a:gs pos="0">
                <a:schemeClr val="bg1">
                  <a:lumMod val="9000"/>
                  <a:lumOff val="91000"/>
                </a:schemeClr>
              </a:gs>
              <a:gs pos="100000">
                <a:schemeClr val="bg1">
                  <a:alpha val="37000"/>
                  <a:lumMod val="5000"/>
                  <a:lumOff val="95000"/>
                </a:scheme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VIS/NIR channels</a:t>
            </a:r>
          </a:p>
        </p:txBody>
      </p:sp>
      <p:sp>
        <p:nvSpPr>
          <p:cNvPr id="183" name="Oval 182"/>
          <p:cNvSpPr/>
          <p:nvPr/>
        </p:nvSpPr>
        <p:spPr bwMode="auto">
          <a:xfrm>
            <a:off x="918213" y="1275318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MSG </a:t>
            </a:r>
            <a:r>
              <a:rPr kumimoji="0" lang="en-GB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SEVIRI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184" name="Oval 183"/>
          <p:cNvSpPr/>
          <p:nvPr/>
        </p:nvSpPr>
        <p:spPr bwMode="auto">
          <a:xfrm>
            <a:off x="915961" y="2513500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S3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SLSTR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&amp;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OLCI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185" name="Oval 184"/>
          <p:cNvSpPr/>
          <p:nvPr/>
        </p:nvSpPr>
        <p:spPr bwMode="auto">
          <a:xfrm>
            <a:off x="910591" y="3120343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MTG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</a:t>
            </a:r>
          </a:p>
        </p:txBody>
      </p:sp>
      <p:sp>
        <p:nvSpPr>
          <p:cNvPr id="186" name="Oval 185"/>
          <p:cNvSpPr/>
          <p:nvPr/>
        </p:nvSpPr>
        <p:spPr bwMode="auto">
          <a:xfrm>
            <a:off x="915961" y="4358370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 </a:t>
            </a:r>
            <a:r>
              <a:rPr kumimoji="0" lang="en-GB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AVHRR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VIS/NIR</a:t>
            </a:r>
          </a:p>
        </p:txBody>
      </p:sp>
      <p:sp>
        <p:nvSpPr>
          <p:cNvPr id="187" name="Oval 186"/>
          <p:cNvSpPr/>
          <p:nvPr/>
        </p:nvSpPr>
        <p:spPr bwMode="auto">
          <a:xfrm>
            <a:off x="911465" y="4982575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EPS-SG </a:t>
            </a: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3MI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188" name="Oval 187"/>
          <p:cNvSpPr/>
          <p:nvPr/>
        </p:nvSpPr>
        <p:spPr bwMode="auto">
          <a:xfrm>
            <a:off x="913196" y="1902790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MTG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FCI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189" name="Flowchart: Process 188"/>
          <p:cNvSpPr/>
          <p:nvPr/>
        </p:nvSpPr>
        <p:spPr bwMode="auto">
          <a:xfrm rot="16200000">
            <a:off x="7693477" y="3531337"/>
            <a:ext cx="4803231" cy="230593"/>
          </a:xfrm>
          <a:prstGeom prst="flowChartProcess">
            <a:avLst/>
          </a:prstGeom>
          <a:gradFill>
            <a:gsLst>
              <a:gs pos="0">
                <a:schemeClr val="accent4">
                  <a:lumMod val="30000"/>
                  <a:lumOff val="70000"/>
                </a:schemeClr>
              </a:gs>
              <a:gs pos="97000">
                <a:schemeClr val="accent4">
                  <a:alpha val="37000"/>
                  <a:lumMod val="5000"/>
                  <a:lumOff val="95000"/>
                </a:scheme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E5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Thermal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E5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channels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E5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0" name="Oval 189"/>
          <p:cNvSpPr/>
          <p:nvPr/>
        </p:nvSpPr>
        <p:spPr bwMode="auto">
          <a:xfrm>
            <a:off x="10479575" y="1338316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MSG </a:t>
            </a:r>
            <a:r>
              <a:rPr kumimoji="0" lang="en-GB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SEVIRI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191" name="Oval 190"/>
          <p:cNvSpPr/>
          <p:nvPr/>
        </p:nvSpPr>
        <p:spPr bwMode="auto">
          <a:xfrm>
            <a:off x="10496191" y="1960722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MTG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FCI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192" name="Oval 191"/>
          <p:cNvSpPr/>
          <p:nvPr/>
        </p:nvSpPr>
        <p:spPr bwMode="auto">
          <a:xfrm>
            <a:off x="10483885" y="2597442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S3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SLSTR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193" name="Oval 192"/>
          <p:cNvSpPr/>
          <p:nvPr/>
        </p:nvSpPr>
        <p:spPr bwMode="auto">
          <a:xfrm>
            <a:off x="10496191" y="3219848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AVHRR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194" name="Oval 193"/>
          <p:cNvSpPr/>
          <p:nvPr/>
        </p:nvSpPr>
        <p:spPr bwMode="auto">
          <a:xfrm>
            <a:off x="10477239" y="3855466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EPS-SG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IR</a:t>
            </a:r>
          </a:p>
        </p:txBody>
      </p:sp>
      <p:sp>
        <p:nvSpPr>
          <p:cNvPr id="195" name="Oval 194"/>
          <p:cNvSpPr/>
          <p:nvPr/>
        </p:nvSpPr>
        <p:spPr bwMode="auto">
          <a:xfrm>
            <a:off x="10483885" y="4491463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EPS-SG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MWI/ICI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MW</a:t>
            </a:r>
          </a:p>
        </p:txBody>
      </p:sp>
      <p:sp>
        <p:nvSpPr>
          <p:cNvPr id="196" name="Oval 195"/>
          <p:cNvSpPr/>
          <p:nvPr/>
        </p:nvSpPr>
        <p:spPr bwMode="auto">
          <a:xfrm>
            <a:off x="918213" y="5606780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CO2M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CLIM</a:t>
            </a: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&amp; </a:t>
            </a: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MAP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910287" y="3739379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01E59">
                  <a:lumMod val="25000"/>
                  <a:lumOff val="75000"/>
                  <a:tint val="66000"/>
                  <a:satMod val="160000"/>
                </a:srgbClr>
              </a:gs>
              <a:gs pos="50000">
                <a:srgbClr val="001E59">
                  <a:lumMod val="25000"/>
                  <a:lumOff val="75000"/>
                  <a:tint val="44500"/>
                  <a:satMod val="160000"/>
                </a:srgbClr>
              </a:gs>
              <a:gs pos="100000">
                <a:srgbClr val="001E59">
                  <a:lumMod val="25000"/>
                  <a:lumOff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EPS-SG 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VII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VIS/NIR</a:t>
            </a:r>
          </a:p>
        </p:txBody>
      </p:sp>
      <p:sp>
        <p:nvSpPr>
          <p:cNvPr id="198" name="Flowchart: Terminator 197"/>
          <p:cNvSpPr/>
          <p:nvPr/>
        </p:nvSpPr>
        <p:spPr bwMode="auto">
          <a:xfrm>
            <a:off x="8463872" y="4164898"/>
            <a:ext cx="1316120" cy="322861"/>
          </a:xfrm>
          <a:prstGeom prst="flowChartTerminator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Pre-Colocation Tool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9" name="Elbow Connector 198"/>
          <p:cNvCxnSpPr>
            <a:stCxn id="214" idx="6"/>
            <a:endCxn id="198" idx="1"/>
          </p:cNvCxnSpPr>
          <p:nvPr/>
        </p:nvCxnSpPr>
        <p:spPr bwMode="auto">
          <a:xfrm>
            <a:off x="8019777" y="4325139"/>
            <a:ext cx="444095" cy="1190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0" name="Flowchart: Terminator 199"/>
          <p:cNvSpPr/>
          <p:nvPr/>
        </p:nvSpPr>
        <p:spPr bwMode="auto">
          <a:xfrm>
            <a:off x="8164634" y="4625121"/>
            <a:ext cx="1316120" cy="322861"/>
          </a:xfrm>
          <a:prstGeom prst="flowChartTerminator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Colocation Tool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01" name="Elbow Connector 200"/>
          <p:cNvCxnSpPr>
            <a:stCxn id="217" idx="6"/>
            <a:endCxn id="200" idx="1"/>
          </p:cNvCxnSpPr>
          <p:nvPr/>
        </p:nvCxnSpPr>
        <p:spPr bwMode="auto">
          <a:xfrm>
            <a:off x="7724986" y="4785928"/>
            <a:ext cx="439648" cy="624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2" name="Flowchart: Terminator 201"/>
          <p:cNvSpPr/>
          <p:nvPr/>
        </p:nvSpPr>
        <p:spPr bwMode="auto">
          <a:xfrm>
            <a:off x="7677502" y="5543617"/>
            <a:ext cx="1316120" cy="322861"/>
          </a:xfrm>
          <a:prstGeom prst="flowChartTerminator">
            <a:avLst/>
          </a:prstGeom>
          <a:solidFill>
            <a:srgbClr val="FFFFFF"/>
          </a:solidFill>
          <a:ln w="3175" cap="flat" cmpd="sng" algn="ctr">
            <a:solidFill>
              <a:srgbClr val="00256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Subsetter Tool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03" name="Elbow Connector 202"/>
          <p:cNvCxnSpPr>
            <a:stCxn id="208" idx="4"/>
            <a:endCxn id="202" idx="1"/>
          </p:cNvCxnSpPr>
          <p:nvPr/>
        </p:nvCxnSpPr>
        <p:spPr bwMode="auto">
          <a:xfrm rot="16200000" flipH="1">
            <a:off x="7105165" y="5132711"/>
            <a:ext cx="63264" cy="1081410"/>
          </a:xfrm>
          <a:prstGeom prst="bentConnector2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4" name="Flowchart: Terminator 203"/>
          <p:cNvSpPr/>
          <p:nvPr/>
        </p:nvSpPr>
        <p:spPr bwMode="auto">
          <a:xfrm>
            <a:off x="7972048" y="5080245"/>
            <a:ext cx="1316120" cy="322861"/>
          </a:xfrm>
          <a:prstGeom prst="flowChartTerminator">
            <a:avLst/>
          </a:prstGeom>
          <a:solidFill>
            <a:srgbClr val="FFFFFF"/>
          </a:solidFill>
          <a:ln w="3175" cap="flat" cmpd="sng" algn="ctr">
            <a:solidFill>
              <a:srgbClr val="00256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Data-Fusion Tool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05" name="Elbow Connector 204"/>
          <p:cNvCxnSpPr>
            <a:stCxn id="211" idx="6"/>
            <a:endCxn id="204" idx="1"/>
          </p:cNvCxnSpPr>
          <p:nvPr/>
        </p:nvCxnSpPr>
        <p:spPr bwMode="auto">
          <a:xfrm>
            <a:off x="7326279" y="5144737"/>
            <a:ext cx="645769" cy="96939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06" name="Group 205"/>
          <p:cNvGrpSpPr/>
          <p:nvPr/>
        </p:nvGrpSpPr>
        <p:grpSpPr>
          <a:xfrm>
            <a:off x="6343490" y="5119784"/>
            <a:ext cx="505204" cy="522000"/>
            <a:chOff x="5939299" y="4317894"/>
            <a:chExt cx="505204" cy="522000"/>
          </a:xfrm>
        </p:grpSpPr>
        <p:pic>
          <p:nvPicPr>
            <p:cNvPr id="207" name="Picture 6" descr="Tools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8"/>
            <a:stretch/>
          </p:blipFill>
          <p:spPr bwMode="auto">
            <a:xfrm>
              <a:off x="5939299" y="4324115"/>
              <a:ext cx="505204" cy="5155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8" name="Oval 207"/>
            <p:cNvSpPr/>
            <p:nvPr/>
          </p:nvSpPr>
          <p:spPr bwMode="auto">
            <a:xfrm>
              <a:off x="5939901" y="4317894"/>
              <a:ext cx="504000" cy="522000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SUBTL</a:t>
              </a: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6821677" y="4883737"/>
            <a:ext cx="505204" cy="522000"/>
            <a:chOff x="5939299" y="4317894"/>
            <a:chExt cx="505204" cy="522000"/>
          </a:xfrm>
        </p:grpSpPr>
        <p:pic>
          <p:nvPicPr>
            <p:cNvPr id="210" name="Picture 6" descr="Tools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8"/>
            <a:stretch/>
          </p:blipFill>
          <p:spPr bwMode="auto">
            <a:xfrm>
              <a:off x="5939299" y="4324115"/>
              <a:ext cx="505204" cy="5155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1" name="Oval 210"/>
            <p:cNvSpPr/>
            <p:nvPr/>
          </p:nvSpPr>
          <p:spPr bwMode="auto">
            <a:xfrm>
              <a:off x="5939901" y="4317894"/>
              <a:ext cx="504000" cy="522000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DFTL</a:t>
              </a:r>
              <a:endPara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7515175" y="4064139"/>
            <a:ext cx="505204" cy="522000"/>
            <a:chOff x="5939299" y="4317894"/>
            <a:chExt cx="505204" cy="522000"/>
          </a:xfrm>
        </p:grpSpPr>
        <p:pic>
          <p:nvPicPr>
            <p:cNvPr id="213" name="Picture 6" descr="Tools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8"/>
            <a:stretch/>
          </p:blipFill>
          <p:spPr bwMode="auto">
            <a:xfrm>
              <a:off x="5939299" y="4324115"/>
              <a:ext cx="505204" cy="5155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" name="Oval 213"/>
            <p:cNvSpPr/>
            <p:nvPr/>
          </p:nvSpPr>
          <p:spPr bwMode="auto">
            <a:xfrm>
              <a:off x="5939901" y="4317894"/>
              <a:ext cx="504000" cy="522000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PCOLT</a:t>
              </a:r>
              <a:endPara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7220384" y="4524928"/>
            <a:ext cx="505204" cy="522000"/>
            <a:chOff x="5939299" y="4317894"/>
            <a:chExt cx="505204" cy="522000"/>
          </a:xfrm>
        </p:grpSpPr>
        <p:pic>
          <p:nvPicPr>
            <p:cNvPr id="216" name="Picture 6" descr="Tools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8"/>
            <a:stretch/>
          </p:blipFill>
          <p:spPr bwMode="auto">
            <a:xfrm>
              <a:off x="5939299" y="4324115"/>
              <a:ext cx="505204" cy="5155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7" name="Oval 216"/>
            <p:cNvSpPr/>
            <p:nvPr/>
          </p:nvSpPr>
          <p:spPr bwMode="auto">
            <a:xfrm>
              <a:off x="5939901" y="4317894"/>
              <a:ext cx="504000" cy="522000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25000"/>
                  <a:lumOff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COLT</a:t>
              </a:r>
              <a:endPara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608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pplications Template">
  <a:themeElements>
    <a:clrScheme name="EUMETSAT 2021 Colours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">
      <a:majorFont>
        <a:latin typeface="Bahnschrift SemiLigh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Applications)" id="{D785BFDD-2E5B-4C55-920E-06CEA1B1407C}" vid="{68D8182D-4241-4F8F-9547-816F8DFF900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(Applications)</Template>
  <TotalTime>667</TotalTime>
  <Words>2350</Words>
  <Application>Microsoft Office PowerPoint</Application>
  <PresentationFormat>Widescreen</PresentationFormat>
  <Paragraphs>589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Bahnschrift Light</vt:lpstr>
      <vt:lpstr>Bahnschrift SemiBold</vt:lpstr>
      <vt:lpstr>Bahnschrift SemiLight</vt:lpstr>
      <vt:lpstr>Calibri</vt:lpstr>
      <vt:lpstr>Calibri Light</vt:lpstr>
      <vt:lpstr>Century Gothic</vt:lpstr>
      <vt:lpstr>Helvetica</vt:lpstr>
      <vt:lpstr>Roboto</vt:lpstr>
      <vt:lpstr>Roboto Light</vt:lpstr>
      <vt:lpstr>Roboto Medium</vt:lpstr>
      <vt:lpstr>Tahoma</vt:lpstr>
      <vt:lpstr>Times New Roman</vt:lpstr>
      <vt:lpstr>Wingdings</vt:lpstr>
      <vt:lpstr>1_Applications Template</vt:lpstr>
      <vt:lpstr>PowerPoint Presentation</vt:lpstr>
      <vt:lpstr>Agenda</vt:lpstr>
      <vt:lpstr>Some historical context – MPSTAR monitoring tools for MSG</vt:lpstr>
      <vt:lpstr>Cal/Val challenges </vt:lpstr>
      <vt:lpstr>Paradigm shift</vt:lpstr>
      <vt:lpstr>Mission Integrated Calibration Monitoring &amp; Inter-Calibration System (MICMICS)</vt:lpstr>
      <vt:lpstr>MICMICS team</vt:lpstr>
      <vt:lpstr>MICMICS Prototyping </vt:lpstr>
      <vt:lpstr>MICMICS Workflows</vt:lpstr>
      <vt:lpstr>MICMICS Timeline</vt:lpstr>
      <vt:lpstr>Few Example CPMs</vt:lpstr>
      <vt:lpstr>IR Channels calibration monitoring GEO-LEO IR </vt:lpstr>
      <vt:lpstr>GEO-LEO IR Workflow</vt:lpstr>
      <vt:lpstr>SLSTR-IASI inter-calibration</vt:lpstr>
      <vt:lpstr>Desert Calibration</vt:lpstr>
      <vt:lpstr>Conclusion</vt:lpstr>
      <vt:lpstr>PowerPoint Presentation</vt:lpstr>
      <vt:lpstr>MICMICS Prototyping </vt:lpstr>
      <vt:lpstr>Deep Connective Cloud Inter-Calibration System (DCCICS)</vt:lpstr>
      <vt:lpstr>Workflow description for the DCCICS FCI</vt:lpstr>
      <vt:lpstr>Deep Connective Cloud Extraction Module (DCCXTRM) necessary to run DCCICS</vt:lpstr>
      <vt:lpstr>Workflow description for the DCCXTRM FCI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Mousivand</dc:creator>
  <cp:lastModifiedBy>Mounir Lekouara</cp:lastModifiedBy>
  <cp:revision>84</cp:revision>
  <cp:lastPrinted>2006-03-06T14:11:17Z</cp:lastPrinted>
  <dcterms:created xsi:type="dcterms:W3CDTF">2023-02-14T15:10:24Z</dcterms:created>
  <dcterms:modified xsi:type="dcterms:W3CDTF">2023-02-27T18:36:08Z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1351440</vt:lpwstr>
  </property>
  <property fmtid="{D5CDD505-2E9C-101B-9397-08002B2CF9AE}" pid="3" name="DM_DOCNAME">
    <vt:lpwstr>MICMICS_generic_presentation</vt:lpwstr>
  </property>
  <property fmtid="{D5CDD505-2E9C-101B-9397-08002B2CF9AE}" pid="4" name="DM_AUTHOR">
    <vt:lpwstr>Ali Mousivand</vt:lpwstr>
  </property>
  <property fmtid="{D5CDD505-2E9C-101B-9397-08002B2CF9AE}" pid="5" name="DM_E_DOC_NO">
    <vt:lpwstr>EUM/RSP/VWG/23/1351440</vt:lpwstr>
  </property>
  <property fmtid="{D5CDD505-2E9C-101B-9397-08002B2CF9AE}" pid="6" name="DM_E_VER_NO">
    <vt:lpwstr>1A Draft</vt:lpwstr>
  </property>
  <property fmtid="{D5CDD505-2E9C-101B-9397-08002B2CF9AE}" pid="7" name="DM_E_ISS_DATE">
    <vt:lpwstr>17 February 2023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