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60" r:id="rId3"/>
    <p:sldId id="261" r:id="rId4"/>
    <p:sldId id="642" r:id="rId5"/>
    <p:sldId id="322" r:id="rId6"/>
    <p:sldId id="641" r:id="rId7"/>
    <p:sldId id="324" r:id="rId8"/>
    <p:sldId id="643" r:id="rId9"/>
    <p:sldId id="644" r:id="rId10"/>
    <p:sldId id="64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0" autoAdjust="0"/>
    <p:restoredTop sz="94660"/>
  </p:normalViewPr>
  <p:slideViewPr>
    <p:cSldViewPr snapToGrid="0">
      <p:cViewPr varScale="1">
        <p:scale>
          <a:sx n="118" d="100"/>
          <a:sy n="118" d="100"/>
        </p:scale>
        <p:origin x="7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A56382-9EB1-472E-B106-01DE92BAF96C}" type="datetimeFigureOut">
              <a:rPr kumimoji="1" lang="ja-JP" altLang="en-US" smtClean="0"/>
              <a:t>2023/9/6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3D4EC-E3CB-479D-A77A-DEB85723CFDE}" type="slidenum">
              <a:rPr kumimoji="1" lang="ja-JP" altLang="en-US" smtClean="0"/>
              <a:t>‹#›</a:t>
            </a:fld>
            <a:endParaRPr kumimoji="1" lang="ja-JP" altLang="en-US"/>
          </a:p>
        </p:txBody>
      </p:sp>
    </p:spTree>
    <p:extLst>
      <p:ext uri="{BB962C8B-B14F-4D97-AF65-F5344CB8AC3E}">
        <p14:creationId xmlns:p14="http://schemas.microsoft.com/office/powerpoint/2010/main" val="3316302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marL="0" marR="0" lvl="0" indent="0" algn="r" defTabSz="919163" rtl="0" eaLnBrk="0" fontAlgn="base" latinLnBrk="0" hangingPunct="0">
              <a:lnSpc>
                <a:spcPct val="100000"/>
              </a:lnSpc>
              <a:spcBef>
                <a:spcPct val="0"/>
              </a:spcBef>
              <a:spcAft>
                <a:spcPct val="0"/>
              </a:spcAft>
              <a:buClrTx/>
              <a:buSzTx/>
              <a:buFontTx/>
              <a:buNone/>
              <a:tabLst/>
              <a:defRPr/>
            </a:pPr>
            <a:fld id="{E3FB869D-7AE8-45BD-AD5A-D0DA05E60C73}" type="slidenum">
              <a:rPr kumimoji="0" lang="de-DE"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9163" rtl="0" eaLnBrk="0" fontAlgn="base" latinLnBrk="0" hangingPunct="0">
                <a:lnSpc>
                  <a:spcPct val="100000"/>
                </a:lnSpc>
                <a:spcBef>
                  <a:spcPct val="0"/>
                </a:spcBef>
                <a:spcAft>
                  <a:spcPct val="0"/>
                </a:spcAft>
                <a:buClrTx/>
                <a:buSzTx/>
                <a:buFontTx/>
                <a:buNone/>
                <a:tabLst/>
                <a:defRPr/>
              </a:pPr>
              <a:t>1</a:t>
            </a:fld>
            <a:endParaRPr kumimoji="0" lang="de-D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4819" name="Rectangle 2"/>
          <p:cNvSpPr>
            <a:spLocks noGrp="1" noRot="1" noChangeAspect="1" noChangeArrowheads="1" noTextEdit="1"/>
          </p:cNvSpPr>
          <p:nvPr>
            <p:ph type="sldImg"/>
          </p:nvPr>
        </p:nvSpPr>
        <p:spPr>
          <a:xfrm>
            <a:off x="1181100" y="695325"/>
            <a:ext cx="4648200" cy="3486150"/>
          </a:xfrm>
          <a:ln/>
        </p:spPr>
      </p:sp>
      <p:sp>
        <p:nvSpPr>
          <p:cNvPr id="34820" name="Rectangle 3"/>
          <p:cNvSpPr>
            <a:spLocks noGrp="1" noChangeArrowheads="1"/>
          </p:cNvSpPr>
          <p:nvPr>
            <p:ph type="body" idx="1"/>
          </p:nvPr>
        </p:nvSpPr>
        <p:spPr>
          <a:noFill/>
          <a:ln/>
        </p:spPr>
        <p:txBody>
          <a:bodyPr/>
          <a:lstStyle/>
          <a:p>
            <a:endParaRPr lang="de-DE"/>
          </a:p>
        </p:txBody>
      </p:sp>
      <p:sp>
        <p:nvSpPr>
          <p:cNvPr id="5" name="Date Placeholder 4"/>
          <p:cNvSpPr>
            <a:spLocks noGrp="1"/>
          </p:cNvSpPr>
          <p:nvPr>
            <p:ph type="dt" idx="10"/>
          </p:nvPr>
        </p:nvSpPr>
        <p:spPr/>
        <p:txBody>
          <a:bodyPr/>
          <a:lstStyle/>
          <a:p>
            <a:pPr marL="0" marR="0" lvl="0" indent="0" algn="r" defTabSz="919163" rtl="0" eaLnBrk="0" fontAlgn="base" latinLnBrk="0" hangingPunct="0">
              <a:lnSpc>
                <a:spcPct val="100000"/>
              </a:lnSpc>
              <a:spcBef>
                <a:spcPct val="0"/>
              </a:spcBef>
              <a:spcAft>
                <a:spcPct val="0"/>
              </a:spcAft>
              <a:buClrTx/>
              <a:buSzTx/>
              <a:buFontTx/>
              <a:buNone/>
              <a:tabLst/>
              <a:defRPr/>
            </a:pPr>
            <a:fld id="{84E8CFAD-6A94-4CB7-B32D-926ACF4E508E}" type="datetime4">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9163" rtl="0" eaLnBrk="0" fontAlgn="base" latinLnBrk="0" hangingPunct="0">
                <a:lnSpc>
                  <a:spcPct val="100000"/>
                </a:lnSpc>
                <a:spcBef>
                  <a:spcPct val="0"/>
                </a:spcBef>
                <a:spcAft>
                  <a:spcPct val="0"/>
                </a:spcAft>
                <a:buClrTx/>
                <a:buSzTx/>
                <a:buFontTx/>
                <a:buNone/>
                <a:tabLst/>
                <a:defRPr/>
              </a:pPr>
              <a:t>06 September 2023</a:t>
            </a:fld>
            <a:endParaRPr kumimoji="0" lang="de-DE"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13962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3586521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372596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981231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91"/>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4429125"/>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dirty="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373923" y="185740"/>
            <a:ext cx="4396154" cy="1933575"/>
          </a:xfrm>
          <a:prstGeom prst="rect">
            <a:avLst/>
          </a:prstGeom>
          <a:noFill/>
        </p:spPr>
      </p:pic>
    </p:spTree>
    <p:extLst>
      <p:ext uri="{BB962C8B-B14F-4D97-AF65-F5344CB8AC3E}">
        <p14:creationId xmlns:p14="http://schemas.microsoft.com/office/powerpoint/2010/main" val="168780114"/>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407" y="1090634"/>
            <a:ext cx="9139603"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grpSp>
      <p:sp>
        <p:nvSpPr>
          <p:cNvPr id="2" name="Title 1"/>
          <p:cNvSpPr>
            <a:spLocks noGrp="1"/>
          </p:cNvSpPr>
          <p:nvPr>
            <p:ph type="title"/>
          </p:nvPr>
        </p:nvSpPr>
        <p:spPr/>
        <p:txBody>
          <a:bodyPr/>
          <a:lstStyle>
            <a:lvl1pPr>
              <a:defRPr sz="2585"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215" b="1"/>
            </a:lvl1pPr>
            <a:lvl2pPr>
              <a:defRPr sz="1846" b="1"/>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78251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8"/>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51040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5408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8414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2" y="1600206"/>
            <a:ext cx="366639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05133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407" y="1090634"/>
            <a:ext cx="9139603"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gr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405861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407" y="1090634"/>
            <a:ext cx="9139603"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662"/>
            </a:p>
          </p:txBody>
        </p:sp>
      </p:grpSp>
    </p:spTree>
    <p:extLst>
      <p:ext uri="{BB962C8B-B14F-4D97-AF65-F5344CB8AC3E}">
        <p14:creationId xmlns:p14="http://schemas.microsoft.com/office/powerpoint/2010/main" val="30067184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051" y="273058"/>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Tree>
    <p:extLst>
      <p:ext uri="{BB962C8B-B14F-4D97-AF65-F5344CB8AC3E}">
        <p14:creationId xmlns:p14="http://schemas.microsoft.com/office/powerpoint/2010/main" val="157090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91954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Tree>
    <p:extLst>
      <p:ext uri="{BB962C8B-B14F-4D97-AF65-F5344CB8AC3E}">
        <p14:creationId xmlns:p14="http://schemas.microsoft.com/office/powerpoint/2010/main" val="308570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87426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6"/>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3" y="274646"/>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29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2206345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58259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1374183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119512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161835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285289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B8328E-F6AD-492E-9E68-8B9333C670CF}" type="datetimeFigureOut">
              <a:rPr kumimoji="1" lang="ja-JP" altLang="en-US" smtClean="0"/>
              <a:t>2023/9/6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31418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8328E-F6AD-492E-9E68-8B9333C670CF}" type="datetimeFigureOut">
              <a:rPr kumimoji="1" lang="ja-JP" altLang="en-US" smtClean="0"/>
              <a:t>2023/9/6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8583C-BCC2-4EAC-B4E0-B259040AD3F6}" type="slidenum">
              <a:rPr kumimoji="1" lang="ja-JP" altLang="en-US" smtClean="0"/>
              <a:t>‹#›</a:t>
            </a:fld>
            <a:endParaRPr kumimoji="1" lang="ja-JP" altLang="en-US"/>
          </a:p>
        </p:txBody>
      </p:sp>
    </p:spTree>
    <p:extLst>
      <p:ext uri="{BB962C8B-B14F-4D97-AF65-F5344CB8AC3E}">
        <p14:creationId xmlns:p14="http://schemas.microsoft.com/office/powerpoint/2010/main" val="4279471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9"/>
            <a:ext cx="82296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2051" name="Text Placeholder 2"/>
          <p:cNvSpPr>
            <a:spLocks noGrp="1"/>
          </p:cNvSpPr>
          <p:nvPr>
            <p:ph type="body" idx="1"/>
          </p:nvPr>
        </p:nvSpPr>
        <p:spPr bwMode="auto">
          <a:xfrm>
            <a:off x="457200" y="160020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19" name="Line 8"/>
          <p:cNvSpPr>
            <a:spLocks noChangeShapeType="1"/>
          </p:cNvSpPr>
          <p:nvPr userDrawn="1"/>
        </p:nvSpPr>
        <p:spPr bwMode="auto">
          <a:xfrm>
            <a:off x="527538" y="1206500"/>
            <a:ext cx="8159262" cy="0"/>
          </a:xfrm>
          <a:prstGeom prst="line">
            <a:avLst/>
          </a:prstGeom>
          <a:noFill/>
          <a:ln w="57150" cmpd="thinThick">
            <a:solidFill>
              <a:srgbClr val="3333FF"/>
            </a:solidFill>
            <a:round/>
            <a:headEnd/>
            <a:tailEnd/>
          </a:ln>
          <a:effectLst/>
        </p:spPr>
        <p:txBody>
          <a:bodyPr/>
          <a:lstStyle/>
          <a:p>
            <a:pPr algn="ctr">
              <a:defRPr/>
            </a:pPr>
            <a:endParaRPr lang="en-US" sz="1662"/>
          </a:p>
        </p:txBody>
      </p:sp>
      <p:pic>
        <p:nvPicPr>
          <p:cNvPr id="2056" name="Picture 8" descr="H:\MY DOCUMENTS\GSICS\logo\GSICS180px.png"/>
          <p:cNvPicPr>
            <a:picLocks noChangeAspect="1" noChangeArrowheads="1"/>
          </p:cNvPicPr>
          <p:nvPr userDrawn="1"/>
        </p:nvPicPr>
        <p:blipFill>
          <a:blip r:embed="rId13" cstate="print"/>
          <a:srcRect/>
          <a:stretch>
            <a:fillRect/>
          </a:stretch>
        </p:blipFill>
        <p:spPr bwMode="auto">
          <a:xfrm>
            <a:off x="7561389" y="6162696"/>
            <a:ext cx="1582615" cy="695325"/>
          </a:xfrm>
          <a:prstGeom prst="rect">
            <a:avLst/>
          </a:prstGeom>
          <a:noFill/>
        </p:spPr>
      </p:pic>
    </p:spTree>
    <p:extLst>
      <p:ext uri="{BB962C8B-B14F-4D97-AF65-F5344CB8AC3E}">
        <p14:creationId xmlns:p14="http://schemas.microsoft.com/office/powerpoint/2010/main" val="3403889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0" fontAlgn="base" hangingPunct="0">
        <a:spcBef>
          <a:spcPct val="0"/>
        </a:spcBef>
        <a:spcAft>
          <a:spcPct val="0"/>
        </a:spcAft>
        <a:defRPr sz="2585" b="1" kern="1200">
          <a:solidFill>
            <a:schemeClr val="tx1"/>
          </a:solidFill>
          <a:latin typeface="+mj-lt"/>
          <a:ea typeface="+mj-ea"/>
          <a:cs typeface="+mj-cs"/>
        </a:defRPr>
      </a:lvl1pPr>
      <a:lvl2pPr algn="ctr" rtl="0" eaLnBrk="0" fontAlgn="base" hangingPunct="0">
        <a:spcBef>
          <a:spcPct val="0"/>
        </a:spcBef>
        <a:spcAft>
          <a:spcPct val="0"/>
        </a:spcAft>
        <a:defRPr sz="4062">
          <a:solidFill>
            <a:schemeClr val="tx1"/>
          </a:solidFill>
          <a:latin typeface="Calibri" pitchFamily="34" charset="0"/>
        </a:defRPr>
      </a:lvl2pPr>
      <a:lvl3pPr algn="ctr" rtl="0" eaLnBrk="0" fontAlgn="base" hangingPunct="0">
        <a:spcBef>
          <a:spcPct val="0"/>
        </a:spcBef>
        <a:spcAft>
          <a:spcPct val="0"/>
        </a:spcAft>
        <a:defRPr sz="4062">
          <a:solidFill>
            <a:schemeClr val="tx1"/>
          </a:solidFill>
          <a:latin typeface="Calibri" pitchFamily="34" charset="0"/>
        </a:defRPr>
      </a:lvl3pPr>
      <a:lvl4pPr algn="ctr" rtl="0" eaLnBrk="0" fontAlgn="base" hangingPunct="0">
        <a:spcBef>
          <a:spcPct val="0"/>
        </a:spcBef>
        <a:spcAft>
          <a:spcPct val="0"/>
        </a:spcAft>
        <a:defRPr sz="4062">
          <a:solidFill>
            <a:schemeClr val="tx1"/>
          </a:solidFill>
          <a:latin typeface="Calibri" pitchFamily="34" charset="0"/>
        </a:defRPr>
      </a:lvl4pPr>
      <a:lvl5pPr algn="ctr" rtl="0" eaLnBrk="0" fontAlgn="base" hangingPunct="0">
        <a:spcBef>
          <a:spcPct val="0"/>
        </a:spcBef>
        <a:spcAft>
          <a:spcPct val="0"/>
        </a:spcAft>
        <a:defRPr sz="4062">
          <a:solidFill>
            <a:schemeClr val="tx1"/>
          </a:solidFill>
          <a:latin typeface="Calibri" pitchFamily="34" charset="0"/>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215" b="1" kern="1200">
          <a:solidFill>
            <a:schemeClr val="tx1"/>
          </a:solidFill>
          <a:latin typeface="+mn-lt"/>
          <a:ea typeface="+mn-ea"/>
          <a:cs typeface="+mn-cs"/>
        </a:defRPr>
      </a:lvl1pPr>
      <a:lvl2pPr marL="685817" indent="-263776" algn="l" rtl="0" eaLnBrk="0" fontAlgn="base" hangingPunct="0">
        <a:spcBef>
          <a:spcPct val="20000"/>
        </a:spcBef>
        <a:spcAft>
          <a:spcPct val="0"/>
        </a:spcAft>
        <a:buFont typeface="Arial" charset="0"/>
        <a:buChar char="–"/>
        <a:defRPr sz="1662" b="1" kern="1200">
          <a:solidFill>
            <a:schemeClr val="tx2"/>
          </a:solidFill>
          <a:latin typeface="+mn-lt"/>
          <a:ea typeface="+mn-ea"/>
          <a:cs typeface="+mn-cs"/>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mn-ea"/>
          <a:cs typeface="+mn-cs"/>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mn-ea"/>
          <a:cs typeface="+mn-cs"/>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409242" y="2750531"/>
            <a:ext cx="8351094" cy="1356946"/>
          </a:xfrm>
        </p:spPr>
        <p:txBody>
          <a:bodyPr/>
          <a:lstStyle/>
          <a:p>
            <a:pPr eaLnBrk="1" hangingPunct="1"/>
            <a:r>
              <a:rPr lang="en-US" altLang="ja-JP" sz="3323" dirty="0"/>
              <a:t>GSICS space weather subgroup meeting</a:t>
            </a:r>
            <a:endParaRPr lang="en-GB" sz="3323" dirty="0"/>
          </a:p>
        </p:txBody>
      </p:sp>
      <p:sp>
        <p:nvSpPr>
          <p:cNvPr id="5" name="Rectangle 43"/>
          <p:cNvSpPr>
            <a:spLocks noGrp="1" noChangeArrowheads="1"/>
          </p:cNvSpPr>
          <p:nvPr>
            <p:ph type="subTitle" idx="1"/>
          </p:nvPr>
        </p:nvSpPr>
        <p:spPr>
          <a:xfrm>
            <a:off x="1243387" y="4234664"/>
            <a:ext cx="6400800" cy="1617785"/>
          </a:xfrm>
        </p:spPr>
        <p:txBody>
          <a:bodyPr/>
          <a:lstStyle/>
          <a:p>
            <a:pPr eaLnBrk="1" hangingPunct="1">
              <a:defRPr/>
            </a:pPr>
            <a:r>
              <a:rPr lang="en-US" dirty="0">
                <a:solidFill>
                  <a:srgbClr val="002060"/>
                </a:solidFill>
              </a:rPr>
              <a:t> </a:t>
            </a:r>
            <a:r>
              <a:rPr lang="en-US" altLang="ja-JP" dirty="0">
                <a:solidFill>
                  <a:srgbClr val="002060"/>
                </a:solidFill>
              </a:rPr>
              <a:t>Sept.</a:t>
            </a:r>
            <a:r>
              <a:rPr lang="en-US" dirty="0">
                <a:solidFill>
                  <a:srgbClr val="002060"/>
                </a:solidFill>
              </a:rPr>
              <a:t> 06, 2023 </a:t>
            </a:r>
            <a:endParaRPr lang="en-US" dirty="0">
              <a:solidFill>
                <a:srgbClr val="002060"/>
              </a:solidFill>
              <a:cs typeface="Calibri"/>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5321C57-160E-4882-9381-659119A3B7AC}"/>
              </a:ext>
            </a:extLst>
          </p:cNvPr>
          <p:cNvSpPr>
            <a:spLocks noGrp="1"/>
          </p:cNvSpPr>
          <p:nvPr>
            <p:ph type="title"/>
          </p:nvPr>
        </p:nvSpPr>
        <p:spPr>
          <a:xfrm>
            <a:off x="244929" y="274638"/>
            <a:ext cx="8752114" cy="1143000"/>
          </a:xfrm>
        </p:spPr>
        <p:txBody>
          <a:bodyPr>
            <a:noAutofit/>
          </a:bodyPr>
          <a:lstStyle/>
          <a:p>
            <a:r>
              <a:rPr kumimoji="1" lang="en-US" altLang="ja-JP" sz="3600" dirty="0"/>
              <a:t>Today’s Agenda</a:t>
            </a:r>
          </a:p>
        </p:txBody>
      </p:sp>
      <p:sp>
        <p:nvSpPr>
          <p:cNvPr id="5" name="コンテンツ プレースホルダー 4">
            <a:extLst>
              <a:ext uri="{FF2B5EF4-FFF2-40B4-BE49-F238E27FC236}">
                <a16:creationId xmlns:a16="http://schemas.microsoft.com/office/drawing/2014/main" id="{4E0C8A62-21AA-46A1-9A09-32A2A2008B6E}"/>
              </a:ext>
            </a:extLst>
          </p:cNvPr>
          <p:cNvSpPr>
            <a:spLocks noGrp="1"/>
          </p:cNvSpPr>
          <p:nvPr>
            <p:ph idx="1"/>
          </p:nvPr>
        </p:nvSpPr>
        <p:spPr/>
        <p:txBody>
          <a:bodyPr>
            <a:normAutofit/>
          </a:bodyPr>
          <a:lstStyle/>
          <a:p>
            <a:r>
              <a:rPr lang="fr-FR" altLang="ja-JP" dirty="0"/>
              <a:t>GSICS-EP-23 Jun. 29-30, 2023@JMA(Tokyo)</a:t>
            </a:r>
          </a:p>
          <a:p>
            <a:r>
              <a:rPr kumimoji="1" lang="en-US" altLang="ja-JP" dirty="0"/>
              <a:t>Scope of </a:t>
            </a:r>
            <a:r>
              <a:rPr lang="en-US" altLang="ja-JP" dirty="0"/>
              <a:t>GRWG space weather sub-group (confirmed)</a:t>
            </a:r>
            <a:endParaRPr kumimoji="1" lang="en-US" altLang="ja-JP" dirty="0"/>
          </a:p>
          <a:p>
            <a:r>
              <a:rPr lang="en-US" altLang="ja-JP" dirty="0"/>
              <a:t>Working plan (confirmed)</a:t>
            </a:r>
          </a:p>
          <a:p>
            <a:r>
              <a:rPr lang="en-US" altLang="ja-JP" dirty="0"/>
              <a:t>Status Report from the members (if any)</a:t>
            </a:r>
          </a:p>
          <a:p>
            <a:r>
              <a:rPr lang="en-US" altLang="ja-JP" dirty="0"/>
              <a:t>Suggested action items</a:t>
            </a:r>
          </a:p>
          <a:p>
            <a:r>
              <a:rPr lang="en-US" altLang="ja-JP" dirty="0"/>
              <a:t>AOB</a:t>
            </a:r>
          </a:p>
        </p:txBody>
      </p:sp>
      <p:sp>
        <p:nvSpPr>
          <p:cNvPr id="2" name="正方形/長方形 1">
            <a:extLst>
              <a:ext uri="{FF2B5EF4-FFF2-40B4-BE49-F238E27FC236}">
                <a16:creationId xmlns:a16="http://schemas.microsoft.com/office/drawing/2014/main" id="{CA0ABEA5-A501-4784-9096-9F8CB6FBFA07}"/>
              </a:ext>
            </a:extLst>
          </p:cNvPr>
          <p:cNvSpPr/>
          <p:nvPr/>
        </p:nvSpPr>
        <p:spPr>
          <a:xfrm>
            <a:off x="6792686" y="6126163"/>
            <a:ext cx="1132114" cy="3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7174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5A43EF-9C74-DB7B-E239-F7C12B686F82}"/>
              </a:ext>
            </a:extLst>
          </p:cNvPr>
          <p:cNvSpPr>
            <a:spLocks noGrp="1"/>
          </p:cNvSpPr>
          <p:nvPr>
            <p:ph type="title"/>
          </p:nvPr>
        </p:nvSpPr>
        <p:spPr/>
        <p:txBody>
          <a:bodyPr/>
          <a:lstStyle/>
          <a:p>
            <a:r>
              <a:rPr kumimoji="1" lang="en-US" altLang="ja-JP" dirty="0"/>
              <a:t>GSICS-EP-23@JMA Office (Tokyo)</a:t>
            </a:r>
            <a:endParaRPr kumimoji="1" lang="ja-JP" altLang="en-US" dirty="0"/>
          </a:p>
        </p:txBody>
      </p:sp>
      <p:sp>
        <p:nvSpPr>
          <p:cNvPr id="3" name="コンテンツ プレースホルダー 2">
            <a:extLst>
              <a:ext uri="{FF2B5EF4-FFF2-40B4-BE49-F238E27FC236}">
                <a16:creationId xmlns:a16="http://schemas.microsoft.com/office/drawing/2014/main" id="{671F84F4-DB0E-7994-F1EC-2CC6F349E2B6}"/>
              </a:ext>
            </a:extLst>
          </p:cNvPr>
          <p:cNvSpPr>
            <a:spLocks noGrp="1"/>
          </p:cNvSpPr>
          <p:nvPr>
            <p:ph idx="1"/>
          </p:nvPr>
        </p:nvSpPr>
        <p:spPr/>
        <p:txBody>
          <a:bodyPr/>
          <a:lstStyle/>
          <a:p>
            <a:r>
              <a:rPr kumimoji="1" lang="en-US" altLang="ja-JP" dirty="0" err="1"/>
              <a:t>FangFang</a:t>
            </a:r>
            <a:r>
              <a:rPr kumimoji="1" lang="en-US" altLang="ja-JP" dirty="0"/>
              <a:t> Fu (NOAA) have reported the Scope, Work Plan, and Activities of GRWG Space Weather sub-group at GSICS-EP-23.</a:t>
            </a:r>
          </a:p>
          <a:p>
            <a:r>
              <a:rPr kumimoji="1" lang="en-US" altLang="ja-JP" dirty="0"/>
              <a:t>It was confirmed that we can invite new members of SW subgroup from non-member organization to provide specialist expertise.</a:t>
            </a:r>
          </a:p>
          <a:p>
            <a:endParaRPr kumimoji="1" lang="ja-JP" altLang="en-US" dirty="0"/>
          </a:p>
        </p:txBody>
      </p:sp>
    </p:spTree>
    <p:extLst>
      <p:ext uri="{BB962C8B-B14F-4D97-AF65-F5344CB8AC3E}">
        <p14:creationId xmlns:p14="http://schemas.microsoft.com/office/powerpoint/2010/main" val="41925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82E4F7-4965-B96D-65E4-5D081FEF669D}"/>
              </a:ext>
            </a:extLst>
          </p:cNvPr>
          <p:cNvSpPr>
            <a:spLocks noGrp="1"/>
          </p:cNvSpPr>
          <p:nvPr>
            <p:ph type="title"/>
          </p:nvPr>
        </p:nvSpPr>
        <p:spPr/>
        <p:txBody>
          <a:bodyPr/>
          <a:lstStyle/>
          <a:p>
            <a:r>
              <a:rPr kumimoji="1" lang="en-US" altLang="ja-JP" dirty="0"/>
              <a:t>Scope of GRWG space weather sub-group</a:t>
            </a:r>
            <a:endParaRPr kumimoji="1" lang="ja-JP" altLang="en-US" dirty="0"/>
          </a:p>
        </p:txBody>
      </p:sp>
      <p:sp>
        <p:nvSpPr>
          <p:cNvPr id="3" name="コンテンツ プレースホルダー 2">
            <a:extLst>
              <a:ext uri="{FF2B5EF4-FFF2-40B4-BE49-F238E27FC236}">
                <a16:creationId xmlns:a16="http://schemas.microsoft.com/office/drawing/2014/main" id="{B700A20C-AEEE-E658-41CA-33261E925491}"/>
              </a:ext>
            </a:extLst>
          </p:cNvPr>
          <p:cNvSpPr>
            <a:spLocks noGrp="1"/>
          </p:cNvSpPr>
          <p:nvPr>
            <p:ph idx="1"/>
          </p:nvPr>
        </p:nvSpPr>
        <p:spPr>
          <a:xfrm>
            <a:off x="457200" y="1312985"/>
            <a:ext cx="8229600" cy="4813183"/>
          </a:xfrm>
        </p:spPr>
        <p:txBody>
          <a:bodyPr/>
          <a:lstStyle/>
          <a:p>
            <a:r>
              <a:rPr kumimoji="1" lang="en-US" altLang="ja-JP" dirty="0"/>
              <a:t>As experts in space environment measurement, its application, and understanding user’s requirements, members of the SW sub-group will carry out the following activities.</a:t>
            </a:r>
          </a:p>
          <a:p>
            <a:pPr lvl="1"/>
            <a:r>
              <a:rPr kumimoji="1" lang="en-US" altLang="ja-JP" dirty="0"/>
              <a:t>Discussion and coordination of research, development and implementation of inter-calibration for space environment sensors</a:t>
            </a:r>
            <a:endParaRPr kumimoji="1" lang="en-US" altLang="ja-JP" dirty="0">
              <a:highlight>
                <a:srgbClr val="FFFF00"/>
              </a:highlight>
            </a:endParaRPr>
          </a:p>
          <a:p>
            <a:pPr lvl="1"/>
            <a:r>
              <a:rPr kumimoji="1" lang="en-US" altLang="ja-JP" dirty="0"/>
              <a:t>Analysis of the characterization (sensitivity, secular variation, etc.) of individual sensor and publication of the outcomes (product), and consideration of its implementation in the framework of GSICS</a:t>
            </a:r>
          </a:p>
          <a:p>
            <a:pPr lvl="1"/>
            <a:r>
              <a:rPr kumimoji="1" lang="en-US" altLang="ja-JP" dirty="0"/>
              <a:t>Examination and documentation of standardization (data format, data exchange, inter-calibration, etc.)</a:t>
            </a:r>
          </a:p>
          <a:p>
            <a:pPr lvl="1"/>
            <a:r>
              <a:rPr kumimoji="1" lang="en-US" altLang="ja-JP" dirty="0"/>
              <a:t>Examination of developing standard products (near-real time basis, and archival data basis) that integrate multiple satellite data</a:t>
            </a:r>
            <a:endParaRPr kumimoji="1" lang="ja-JP" altLang="en-US" dirty="0"/>
          </a:p>
        </p:txBody>
      </p:sp>
    </p:spTree>
    <p:extLst>
      <p:ext uri="{BB962C8B-B14F-4D97-AF65-F5344CB8AC3E}">
        <p14:creationId xmlns:p14="http://schemas.microsoft.com/office/powerpoint/2010/main" val="2052048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D5F38F-CA12-76BD-1F7A-9EA3F9AF0C8F}"/>
              </a:ext>
            </a:extLst>
          </p:cNvPr>
          <p:cNvSpPr>
            <a:spLocks noGrp="1"/>
          </p:cNvSpPr>
          <p:nvPr>
            <p:ph type="title"/>
          </p:nvPr>
        </p:nvSpPr>
        <p:spPr/>
        <p:txBody>
          <a:bodyPr/>
          <a:lstStyle/>
          <a:p>
            <a:r>
              <a:rPr kumimoji="1" lang="en-US" altLang="ja-JP" dirty="0"/>
              <a:t>Working Plan</a:t>
            </a:r>
            <a:endParaRPr kumimoji="1" lang="ja-JP" altLang="en-US" dirty="0"/>
          </a:p>
        </p:txBody>
      </p:sp>
      <p:sp>
        <p:nvSpPr>
          <p:cNvPr id="3" name="コンテンツ プレースホルダー 2">
            <a:extLst>
              <a:ext uri="{FF2B5EF4-FFF2-40B4-BE49-F238E27FC236}">
                <a16:creationId xmlns:a16="http://schemas.microsoft.com/office/drawing/2014/main" id="{87B84A83-2086-2EA3-2B5B-6E1EF2F82718}"/>
              </a:ext>
            </a:extLst>
          </p:cNvPr>
          <p:cNvSpPr>
            <a:spLocks noGrp="1"/>
          </p:cNvSpPr>
          <p:nvPr>
            <p:ph idx="1"/>
          </p:nvPr>
        </p:nvSpPr>
        <p:spPr/>
        <p:txBody>
          <a:bodyPr/>
          <a:lstStyle/>
          <a:p>
            <a:r>
              <a:rPr kumimoji="1" lang="en-US" altLang="ja-JP" dirty="0"/>
              <a:t>Initially focus on high-energy particle sensors on GEO</a:t>
            </a:r>
          </a:p>
          <a:p>
            <a:r>
              <a:rPr kumimoji="1" lang="en-US" altLang="ja-JP" dirty="0"/>
              <a:t>Proposing application produced from multiple satellite data</a:t>
            </a:r>
          </a:p>
          <a:p>
            <a:r>
              <a:rPr kumimoji="1" lang="en-US" altLang="ja-JP" dirty="0"/>
              <a:t>Proposing method of near-real time and archival inter-calibration</a:t>
            </a:r>
          </a:p>
          <a:p>
            <a:pPr lvl="1"/>
            <a:r>
              <a:rPr kumimoji="1" lang="en-US" altLang="ja-JP" dirty="0"/>
              <a:t>How often, what way?</a:t>
            </a:r>
          </a:p>
          <a:p>
            <a:r>
              <a:rPr kumimoji="1" lang="en-US" altLang="ja-JP" dirty="0"/>
              <a:t>Harmonizing data levels</a:t>
            </a:r>
          </a:p>
          <a:p>
            <a:pPr lvl="1"/>
            <a:r>
              <a:rPr kumimoji="1" lang="en-US" altLang="ja-JP" dirty="0"/>
              <a:t>We don’t fix the standard data levels. But need to understand the definition of data levels for individual organization.</a:t>
            </a:r>
          </a:p>
          <a:p>
            <a:r>
              <a:rPr kumimoji="1" lang="en-US" altLang="ja-JP" dirty="0"/>
              <a:t>Defining GSICS products and tools for space weather sensor</a:t>
            </a:r>
          </a:p>
          <a:p>
            <a:endParaRPr kumimoji="1" lang="en-US" altLang="ja-JP" dirty="0"/>
          </a:p>
          <a:p>
            <a:endParaRPr kumimoji="1" lang="en-US" altLang="ja-JP" dirty="0"/>
          </a:p>
        </p:txBody>
      </p:sp>
    </p:spTree>
    <p:extLst>
      <p:ext uri="{BB962C8B-B14F-4D97-AF65-F5344CB8AC3E}">
        <p14:creationId xmlns:p14="http://schemas.microsoft.com/office/powerpoint/2010/main" val="2788786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50A618-7EE7-4D97-8B1B-1D69C59A0194}"/>
              </a:ext>
            </a:extLst>
          </p:cNvPr>
          <p:cNvSpPr>
            <a:spLocks noGrp="1"/>
          </p:cNvSpPr>
          <p:nvPr>
            <p:ph type="title"/>
          </p:nvPr>
        </p:nvSpPr>
        <p:spPr>
          <a:xfrm>
            <a:off x="628650" y="365126"/>
            <a:ext cx="7886700" cy="1194043"/>
          </a:xfrm>
        </p:spPr>
        <p:txBody>
          <a:bodyPr>
            <a:normAutofit/>
          </a:bodyPr>
          <a:lstStyle/>
          <a:p>
            <a:r>
              <a:rPr kumimoji="1" lang="en-US" altLang="ja-JP" dirty="0"/>
              <a:t>GRWG SW Subgroup members</a:t>
            </a:r>
            <a:endParaRPr kumimoji="1" lang="ja-JP" altLang="en-US" dirty="0"/>
          </a:p>
        </p:txBody>
      </p:sp>
      <p:sp>
        <p:nvSpPr>
          <p:cNvPr id="3" name="コンテンツ プレースホルダー 2">
            <a:extLst>
              <a:ext uri="{FF2B5EF4-FFF2-40B4-BE49-F238E27FC236}">
                <a16:creationId xmlns:a16="http://schemas.microsoft.com/office/drawing/2014/main" id="{50D5F2B6-2B29-453F-93E5-B0E8097B6D12}"/>
              </a:ext>
            </a:extLst>
          </p:cNvPr>
          <p:cNvSpPr>
            <a:spLocks noGrp="1"/>
          </p:cNvSpPr>
          <p:nvPr>
            <p:ph idx="1"/>
          </p:nvPr>
        </p:nvSpPr>
        <p:spPr>
          <a:xfrm>
            <a:off x="316523" y="1417638"/>
            <a:ext cx="8569569" cy="4708525"/>
          </a:xfrm>
        </p:spPr>
        <p:txBody>
          <a:bodyPr>
            <a:normAutofit/>
          </a:bodyPr>
          <a:lstStyle/>
          <a:p>
            <a:r>
              <a:rPr kumimoji="1" lang="en-US" altLang="ja-JP" dirty="0"/>
              <a:t>Followings are the GRWG SW subgroup members;</a:t>
            </a:r>
          </a:p>
          <a:p>
            <a:pPr lvl="1"/>
            <a:r>
              <a:rPr lang="en-US" altLang="ja-JP" b="1" dirty="0"/>
              <a:t>CMA</a:t>
            </a:r>
            <a:r>
              <a:rPr lang="en-US" altLang="ja-JP" dirty="0"/>
              <a:t>  Cong Huang</a:t>
            </a:r>
          </a:p>
          <a:p>
            <a:pPr lvl="1"/>
            <a:r>
              <a:rPr lang="en-US" altLang="ja-JP" b="1" dirty="0"/>
              <a:t>ESA</a:t>
            </a:r>
            <a:r>
              <a:rPr lang="en-US" altLang="ja-JP" dirty="0"/>
              <a:t>   Piers </a:t>
            </a:r>
            <a:r>
              <a:rPr lang="en-US" altLang="ja-JP" dirty="0" err="1"/>
              <a:t>Jiggens</a:t>
            </a:r>
            <a:r>
              <a:rPr lang="en-US" altLang="ja-JP" dirty="0"/>
              <a:t>, Hugh Evans, </a:t>
            </a:r>
            <a:r>
              <a:rPr lang="en-US" altLang="ja-JP" dirty="0" err="1"/>
              <a:t>Juha-Pekka</a:t>
            </a:r>
            <a:r>
              <a:rPr lang="en-US" altLang="ja-JP" dirty="0"/>
              <a:t> </a:t>
            </a:r>
            <a:r>
              <a:rPr lang="en-US" altLang="ja-JP" dirty="0" err="1"/>
              <a:t>Luntama</a:t>
            </a:r>
            <a:endParaRPr lang="en-US" altLang="ja-JP" dirty="0"/>
          </a:p>
          <a:p>
            <a:pPr lvl="1"/>
            <a:r>
              <a:rPr kumimoji="1" lang="en-US" altLang="ja-JP" b="1" dirty="0"/>
              <a:t>EUMETSAT</a:t>
            </a:r>
            <a:r>
              <a:rPr kumimoji="1" lang="en-US" altLang="ja-JP" dirty="0"/>
              <a:t>  Andrew </a:t>
            </a:r>
            <a:r>
              <a:rPr kumimoji="1" lang="en-US" altLang="ja-JP" dirty="0" err="1"/>
              <a:t>Monham</a:t>
            </a:r>
            <a:endParaRPr kumimoji="1" lang="en-US" altLang="ja-JP" dirty="0"/>
          </a:p>
          <a:p>
            <a:pPr lvl="1"/>
            <a:r>
              <a:rPr lang="en-US" altLang="ja-JP" b="1" dirty="0"/>
              <a:t>KMA </a:t>
            </a:r>
            <a:r>
              <a:rPr lang="en-US" altLang="ja-JP" dirty="0"/>
              <a:t> </a:t>
            </a:r>
            <a:r>
              <a:rPr lang="en-US" altLang="ja-JP" dirty="0" err="1"/>
              <a:t>Dohyeong</a:t>
            </a:r>
            <a:r>
              <a:rPr lang="en-US" altLang="ja-JP" dirty="0"/>
              <a:t> Kim , </a:t>
            </a:r>
            <a:r>
              <a:rPr lang="en-US" altLang="ja-JP" dirty="0" err="1"/>
              <a:t>Jiyoung</a:t>
            </a:r>
            <a:r>
              <a:rPr lang="en-US" altLang="ja-JP" dirty="0"/>
              <a:t> Kim, </a:t>
            </a:r>
            <a:r>
              <a:rPr lang="en-US" altLang="ja-JP" dirty="0" err="1"/>
              <a:t>Daehyeon</a:t>
            </a:r>
            <a:r>
              <a:rPr lang="en-US" altLang="ja-JP" dirty="0"/>
              <a:t> Oh</a:t>
            </a:r>
          </a:p>
          <a:p>
            <a:pPr lvl="1"/>
            <a:r>
              <a:rPr lang="en-US" altLang="ja-JP" b="1" dirty="0"/>
              <a:t>NASA</a:t>
            </a:r>
            <a:r>
              <a:rPr lang="en-US" altLang="ja-JP" dirty="0"/>
              <a:t>  Jim Spann</a:t>
            </a:r>
          </a:p>
          <a:p>
            <a:pPr lvl="1"/>
            <a:r>
              <a:rPr lang="en-US" altLang="ja-JP" b="1" dirty="0"/>
              <a:t>NICT</a:t>
            </a:r>
            <a:r>
              <a:rPr lang="en-US" altLang="ja-JP" dirty="0"/>
              <a:t>  Tsutomu </a:t>
            </a:r>
            <a:r>
              <a:rPr lang="en-US" altLang="ja-JP" dirty="0" err="1"/>
              <a:t>Nagatsuma</a:t>
            </a:r>
            <a:endParaRPr lang="en-US" altLang="ja-JP" dirty="0"/>
          </a:p>
          <a:p>
            <a:pPr lvl="1"/>
            <a:r>
              <a:rPr lang="en-US" altLang="ja-JP" b="1" dirty="0"/>
              <a:t>NOAA</a:t>
            </a:r>
            <a:r>
              <a:rPr lang="en-US" altLang="ja-JP" dirty="0"/>
              <a:t>  </a:t>
            </a:r>
            <a:r>
              <a:rPr lang="en-US" altLang="ja-JP" dirty="0" err="1"/>
              <a:t>Elsayed</a:t>
            </a:r>
            <a:r>
              <a:rPr lang="en-US" altLang="ja-JP" dirty="0"/>
              <a:t> Talaat, </a:t>
            </a:r>
            <a:r>
              <a:rPr kumimoji="1" lang="en-US" altLang="ja-JP" dirty="0"/>
              <a:t>Terry Onsager, Brian Kress, Juan Rodriguez, </a:t>
            </a:r>
            <a:r>
              <a:rPr kumimoji="1" lang="en-US" altLang="ja-JP" dirty="0">
                <a:solidFill>
                  <a:srgbClr val="FF0000"/>
                </a:solidFill>
              </a:rPr>
              <a:t>Christian Naylor, and Athanasios </a:t>
            </a:r>
            <a:r>
              <a:rPr kumimoji="1" lang="en-US" altLang="ja-JP" dirty="0" err="1">
                <a:solidFill>
                  <a:srgbClr val="FF0000"/>
                </a:solidFill>
              </a:rPr>
              <a:t>Boudouridis</a:t>
            </a:r>
            <a:endParaRPr kumimoji="1" lang="en-US" altLang="ja-JP" dirty="0">
              <a:solidFill>
                <a:srgbClr val="FF0000"/>
              </a:solidFill>
            </a:endParaRPr>
          </a:p>
          <a:p>
            <a:pPr lvl="1"/>
            <a:r>
              <a:rPr lang="en-US" altLang="ja-JP" b="1" dirty="0">
                <a:highlight>
                  <a:srgbClr val="C0C0C0"/>
                </a:highlight>
              </a:rPr>
              <a:t>(ROSHYDROMET</a:t>
            </a:r>
            <a:r>
              <a:rPr lang="en-US" altLang="ja-JP" dirty="0">
                <a:highlight>
                  <a:srgbClr val="C0C0C0"/>
                </a:highlight>
              </a:rPr>
              <a:t>  Konstantin Ts. </a:t>
            </a:r>
            <a:r>
              <a:rPr lang="en-US" altLang="ja-JP" dirty="0" err="1">
                <a:highlight>
                  <a:srgbClr val="C0C0C0"/>
                </a:highlight>
              </a:rPr>
              <a:t>Litovchenko</a:t>
            </a:r>
            <a:r>
              <a:rPr lang="en-US" altLang="ja-JP" dirty="0">
                <a:highlight>
                  <a:srgbClr val="C0C0C0"/>
                </a:highlight>
              </a:rPr>
              <a:t>) </a:t>
            </a:r>
          </a:p>
          <a:p>
            <a:r>
              <a:rPr lang="en-US" altLang="ja-JP" dirty="0"/>
              <a:t>We are still welcome to join the members from other organization including ET-</a:t>
            </a:r>
            <a:r>
              <a:rPr lang="en-US" altLang="ja-JP" dirty="0" err="1"/>
              <a:t>SWx</a:t>
            </a:r>
            <a:r>
              <a:rPr lang="en-US" altLang="ja-JP" dirty="0"/>
              <a:t>, WMO, </a:t>
            </a:r>
            <a:r>
              <a:rPr lang="en-US" altLang="ja-JP" u="sng" dirty="0">
                <a:solidFill>
                  <a:srgbClr val="FF0000"/>
                </a:solidFill>
              </a:rPr>
              <a:t>and non-member organization to provide specialist expertise</a:t>
            </a:r>
            <a:r>
              <a:rPr lang="en-US" altLang="ja-JP" dirty="0"/>
              <a:t>. So please nominate members.</a:t>
            </a:r>
          </a:p>
        </p:txBody>
      </p:sp>
    </p:spTree>
    <p:extLst>
      <p:ext uri="{BB962C8B-B14F-4D97-AF65-F5344CB8AC3E}">
        <p14:creationId xmlns:p14="http://schemas.microsoft.com/office/powerpoint/2010/main" val="3454852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5CE09E-03DE-38A5-0124-71D3666CCB54}"/>
              </a:ext>
            </a:extLst>
          </p:cNvPr>
          <p:cNvSpPr>
            <a:spLocks noGrp="1"/>
          </p:cNvSpPr>
          <p:nvPr>
            <p:ph type="title"/>
          </p:nvPr>
        </p:nvSpPr>
        <p:spPr/>
        <p:txBody>
          <a:bodyPr/>
          <a:lstStyle/>
          <a:p>
            <a:r>
              <a:rPr kumimoji="1" lang="en-US" altLang="ja-JP" dirty="0"/>
              <a:t>Suggested action items</a:t>
            </a:r>
            <a:endParaRPr kumimoji="1" lang="ja-JP" altLang="en-US" dirty="0"/>
          </a:p>
        </p:txBody>
      </p:sp>
      <p:sp>
        <p:nvSpPr>
          <p:cNvPr id="3" name="コンテンツ プレースホルダー 2">
            <a:extLst>
              <a:ext uri="{FF2B5EF4-FFF2-40B4-BE49-F238E27FC236}">
                <a16:creationId xmlns:a16="http://schemas.microsoft.com/office/drawing/2014/main" id="{0C2F97C7-C009-D71E-3F8D-41325A17CD84}"/>
              </a:ext>
            </a:extLst>
          </p:cNvPr>
          <p:cNvSpPr>
            <a:spLocks noGrp="1"/>
          </p:cNvSpPr>
          <p:nvPr>
            <p:ph idx="1"/>
          </p:nvPr>
        </p:nvSpPr>
        <p:spPr/>
        <p:txBody>
          <a:bodyPr/>
          <a:lstStyle/>
          <a:p>
            <a:r>
              <a:rPr kumimoji="1" lang="en-US" altLang="ja-JP" dirty="0"/>
              <a:t>On the basis of  working plan of space weather subgroup, the following action items are suggested.</a:t>
            </a:r>
          </a:p>
          <a:p>
            <a:pPr lvl="1"/>
            <a:r>
              <a:rPr kumimoji="1" lang="en-US" altLang="ja-JP" dirty="0"/>
              <a:t>Please inform definition of data levels in each organization. (I already have information from ESA and NOAA.)</a:t>
            </a:r>
          </a:p>
          <a:p>
            <a:pPr lvl="1"/>
            <a:r>
              <a:rPr kumimoji="1" lang="en-US" altLang="ja-JP" dirty="0"/>
              <a:t>Please propose method of near-real time and archival inter-calibration (Procedure of archival inter-calibration might be suggested by ESA?)</a:t>
            </a:r>
          </a:p>
          <a:p>
            <a:pPr lvl="1"/>
            <a:r>
              <a:rPr kumimoji="1" lang="en-US" altLang="ja-JP" dirty="0"/>
              <a:t>Proposing application produced from multiple satellite data (Should we collect information form data user? It might be related to the activities of Task Group on the Improving Data Access in CGMS/SWCG.)</a:t>
            </a:r>
          </a:p>
          <a:p>
            <a:pPr lvl="1"/>
            <a:endParaRPr kumimoji="1" lang="en-US" altLang="ja-JP" dirty="0"/>
          </a:p>
          <a:p>
            <a:pPr lvl="1"/>
            <a:endParaRPr kumimoji="1" lang="en-US" altLang="ja-JP" dirty="0"/>
          </a:p>
          <a:p>
            <a:pPr marL="422041" lvl="1" indent="0">
              <a:buNone/>
            </a:pPr>
            <a:endParaRPr kumimoji="1" lang="en-US" altLang="ja-JP" dirty="0"/>
          </a:p>
          <a:p>
            <a:pPr lvl="1"/>
            <a:endParaRPr kumimoji="1" lang="ja-JP" altLang="en-US" dirty="0"/>
          </a:p>
        </p:txBody>
      </p:sp>
    </p:spTree>
    <p:extLst>
      <p:ext uri="{BB962C8B-B14F-4D97-AF65-F5344CB8AC3E}">
        <p14:creationId xmlns:p14="http://schemas.microsoft.com/office/powerpoint/2010/main" val="240936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6B90BE-CB71-A1E8-3D73-B16398AE8B98}"/>
              </a:ext>
            </a:extLst>
          </p:cNvPr>
          <p:cNvSpPr>
            <a:spLocks noGrp="1"/>
          </p:cNvSpPr>
          <p:nvPr>
            <p:ph type="title"/>
          </p:nvPr>
        </p:nvSpPr>
        <p:spPr/>
        <p:txBody>
          <a:bodyPr/>
          <a:lstStyle/>
          <a:p>
            <a:r>
              <a:rPr kumimoji="1" lang="en-US" altLang="ja-JP" dirty="0"/>
              <a:t>Status Report from the members (if any)</a:t>
            </a:r>
            <a:endParaRPr kumimoji="1" lang="ja-JP" altLang="en-US" dirty="0"/>
          </a:p>
        </p:txBody>
      </p:sp>
      <p:sp>
        <p:nvSpPr>
          <p:cNvPr id="3" name="コンテンツ プレースホルダー 2">
            <a:extLst>
              <a:ext uri="{FF2B5EF4-FFF2-40B4-BE49-F238E27FC236}">
                <a16:creationId xmlns:a16="http://schemas.microsoft.com/office/drawing/2014/main" id="{B690958C-7ABF-300E-BEEB-464AC6338E93}"/>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67823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F8C790-7D29-E01A-E429-95F4FC77856F}"/>
              </a:ext>
            </a:extLst>
          </p:cNvPr>
          <p:cNvSpPr>
            <a:spLocks noGrp="1"/>
          </p:cNvSpPr>
          <p:nvPr>
            <p:ph type="title"/>
          </p:nvPr>
        </p:nvSpPr>
        <p:spPr/>
        <p:txBody>
          <a:bodyPr/>
          <a:lstStyle/>
          <a:p>
            <a:r>
              <a:rPr kumimoji="1" lang="en-US" altLang="ja-JP" dirty="0"/>
              <a:t>AOB?</a:t>
            </a:r>
            <a:endParaRPr kumimoji="1" lang="ja-JP" altLang="en-US" dirty="0"/>
          </a:p>
        </p:txBody>
      </p:sp>
      <p:sp>
        <p:nvSpPr>
          <p:cNvPr id="3" name="コンテンツ プレースホルダー 2">
            <a:extLst>
              <a:ext uri="{FF2B5EF4-FFF2-40B4-BE49-F238E27FC236}">
                <a16:creationId xmlns:a16="http://schemas.microsoft.com/office/drawing/2014/main" id="{E57A956C-C819-3B41-5C01-48F4B9127BA4}"/>
              </a:ext>
            </a:extLst>
          </p:cNvPr>
          <p:cNvSpPr>
            <a:spLocks noGrp="1"/>
          </p:cNvSpPr>
          <p:nvPr>
            <p:ph idx="1"/>
          </p:nvPr>
        </p:nvSpPr>
        <p:spPr/>
        <p:txBody>
          <a:bodyPr/>
          <a:lstStyle/>
          <a:p>
            <a:r>
              <a:rPr kumimoji="1" lang="en-US" altLang="ja-JP" dirty="0"/>
              <a:t>NEXT meeting: (Nov. 8, 2023 1200 UTC-) ?</a:t>
            </a:r>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en-US" altLang="ja-JP" dirty="0"/>
              <a:t>GSICS Annual meeting: Feb or March 2024@Darmstadt</a:t>
            </a:r>
          </a:p>
          <a:p>
            <a:endParaRPr kumimoji="1" lang="ja-JP" altLang="en-US" dirty="0"/>
          </a:p>
        </p:txBody>
      </p:sp>
    </p:spTree>
    <p:extLst>
      <p:ext uri="{BB962C8B-B14F-4D97-AF65-F5344CB8AC3E}">
        <p14:creationId xmlns:p14="http://schemas.microsoft.com/office/powerpoint/2010/main" val="19776895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628</TotalTime>
  <Words>512</Words>
  <Application>Microsoft Office PowerPoint</Application>
  <PresentationFormat>画面に合わせる (4:3)</PresentationFormat>
  <Paragraphs>55</Paragraphs>
  <Slides>9</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9</vt:i4>
      </vt:variant>
    </vt:vector>
  </HeadingPairs>
  <TitlesOfParts>
    <vt:vector size="15" baseType="lpstr">
      <vt:lpstr>游ゴシック</vt:lpstr>
      <vt:lpstr>Arial</vt:lpstr>
      <vt:lpstr>Calibri</vt:lpstr>
      <vt:lpstr>Times New Roman</vt:lpstr>
      <vt:lpstr>Office テーマ</vt:lpstr>
      <vt:lpstr>Office Theme</vt:lpstr>
      <vt:lpstr>GSICS space weather subgroup meeting</vt:lpstr>
      <vt:lpstr>Today’s Agenda</vt:lpstr>
      <vt:lpstr>GSICS-EP-23@JMA Office (Tokyo)</vt:lpstr>
      <vt:lpstr>Scope of GRWG space weather sub-group</vt:lpstr>
      <vt:lpstr>Working Plan</vt:lpstr>
      <vt:lpstr>GRWG SW Subgroup members</vt:lpstr>
      <vt:lpstr>Suggested action items</vt:lpstr>
      <vt:lpstr>Status Report from the members (if any)</vt:lpstr>
      <vt:lpstr>AOB?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space weather sensor subgroup kick off meeting</dc:title>
  <dc:creator>長妻 努</dc:creator>
  <cp:lastModifiedBy>長妻 努</cp:lastModifiedBy>
  <cp:revision>12</cp:revision>
  <dcterms:created xsi:type="dcterms:W3CDTF">2022-12-14T04:47:56Z</dcterms:created>
  <dcterms:modified xsi:type="dcterms:W3CDTF">2023-09-06T08:54:47Z</dcterms:modified>
</cp:coreProperties>
</file>