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60" r:id="rId3"/>
    <p:sldId id="261" r:id="rId4"/>
    <p:sldId id="644" r:id="rId5"/>
    <p:sldId id="651" r:id="rId6"/>
    <p:sldId id="652" r:id="rId7"/>
    <p:sldId id="643" r:id="rId8"/>
    <p:sldId id="649" r:id="rId9"/>
    <p:sldId id="653" r:id="rId10"/>
    <p:sldId id="645" r:id="rId11"/>
    <p:sldId id="64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0" autoAdjust="0"/>
    <p:restoredTop sz="94660"/>
  </p:normalViewPr>
  <p:slideViewPr>
    <p:cSldViewPr snapToGrid="0">
      <p:cViewPr varScale="1">
        <p:scale>
          <a:sx n="113" d="100"/>
          <a:sy n="113" d="100"/>
        </p:scale>
        <p:origin x="96"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56382-9EB1-472E-B106-01DE92BAF96C}" type="datetimeFigureOut">
              <a:rPr kumimoji="1" lang="ja-JP" altLang="en-US" smtClean="0"/>
              <a:t>2024/2/15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C3D4EC-E3CB-479D-A77A-DEB85723CFDE}" type="slidenum">
              <a:rPr kumimoji="1" lang="ja-JP" altLang="en-US" smtClean="0"/>
              <a:t>‹#›</a:t>
            </a:fld>
            <a:endParaRPr kumimoji="1" lang="ja-JP" altLang="en-US"/>
          </a:p>
        </p:txBody>
      </p:sp>
    </p:spTree>
    <p:extLst>
      <p:ext uri="{BB962C8B-B14F-4D97-AF65-F5344CB8AC3E}">
        <p14:creationId xmlns:p14="http://schemas.microsoft.com/office/powerpoint/2010/main" val="33163023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E3FB869D-7AE8-45BD-AD5A-D0DA05E60C73}" type="slidenum">
              <a:rPr kumimoji="0" 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1</a:t>
            </a:fld>
            <a:endPar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4819" name="Rectangle 2"/>
          <p:cNvSpPr>
            <a:spLocks noGrp="1" noRot="1" noChangeAspect="1" noChangeArrowheads="1" noTextEdit="1"/>
          </p:cNvSpPr>
          <p:nvPr>
            <p:ph type="sldImg"/>
          </p:nvPr>
        </p:nvSpPr>
        <p:spPr>
          <a:xfrm>
            <a:off x="1181100" y="695325"/>
            <a:ext cx="4648200" cy="3486150"/>
          </a:xfrm>
          <a:ln/>
        </p:spPr>
      </p:sp>
      <p:sp>
        <p:nvSpPr>
          <p:cNvPr id="34820" name="Rectangle 3"/>
          <p:cNvSpPr>
            <a:spLocks noGrp="1" noChangeArrowheads="1"/>
          </p:cNvSpPr>
          <p:nvPr>
            <p:ph type="body" idx="1"/>
          </p:nvPr>
        </p:nvSpPr>
        <p:spPr>
          <a:noFill/>
          <a:ln/>
        </p:spPr>
        <p:txBody>
          <a:bodyPr/>
          <a:lstStyle/>
          <a:p>
            <a:endParaRPr lang="de-DE"/>
          </a:p>
        </p:txBody>
      </p:sp>
      <p:sp>
        <p:nvSpPr>
          <p:cNvPr id="5" name="Date Placeholder 4"/>
          <p:cNvSpPr>
            <a:spLocks noGrp="1"/>
          </p:cNvSpPr>
          <p:nvPr>
            <p:ph type="dt" idx="10"/>
          </p:nvPr>
        </p:nvSpPr>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84E8CFAD-6A94-4CB7-B32D-926ACF4E508E}" type="datetime4">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15 February 2024</a:t>
            </a:fld>
            <a:endPar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3962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3B8328E-F6AD-492E-9E68-8B9333C670CF}"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8583C-BCC2-4EAC-B4E0-B259040AD3F6}" type="slidenum">
              <a:rPr kumimoji="1" lang="ja-JP" altLang="en-US" smtClean="0"/>
              <a:t>‹#›</a:t>
            </a:fld>
            <a:endParaRPr kumimoji="1" lang="ja-JP" altLang="en-US"/>
          </a:p>
        </p:txBody>
      </p:sp>
    </p:spTree>
    <p:extLst>
      <p:ext uri="{BB962C8B-B14F-4D97-AF65-F5344CB8AC3E}">
        <p14:creationId xmlns:p14="http://schemas.microsoft.com/office/powerpoint/2010/main" val="358652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B8328E-F6AD-492E-9E68-8B9333C670CF}"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8583C-BCC2-4EAC-B4E0-B259040AD3F6}" type="slidenum">
              <a:rPr kumimoji="1" lang="ja-JP" altLang="en-US" smtClean="0"/>
              <a:t>‹#›</a:t>
            </a:fld>
            <a:endParaRPr kumimoji="1" lang="ja-JP" altLang="en-US"/>
          </a:p>
        </p:txBody>
      </p:sp>
    </p:spTree>
    <p:extLst>
      <p:ext uri="{BB962C8B-B14F-4D97-AF65-F5344CB8AC3E}">
        <p14:creationId xmlns:p14="http://schemas.microsoft.com/office/powerpoint/2010/main" val="372596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B8328E-F6AD-492E-9E68-8B9333C670CF}"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8583C-BCC2-4EAC-B4E0-B259040AD3F6}" type="slidenum">
              <a:rPr kumimoji="1" lang="ja-JP" altLang="en-US" smtClean="0"/>
              <a:t>‹#›</a:t>
            </a:fld>
            <a:endParaRPr kumimoji="1" lang="ja-JP" altLang="en-US"/>
          </a:p>
        </p:txBody>
      </p:sp>
    </p:spTree>
    <p:extLst>
      <p:ext uri="{BB962C8B-B14F-4D97-AF65-F5344CB8AC3E}">
        <p14:creationId xmlns:p14="http://schemas.microsoft.com/office/powerpoint/2010/main" val="98123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91"/>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4429125"/>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373923" y="185740"/>
            <a:ext cx="4396154" cy="1933575"/>
          </a:xfrm>
          <a:prstGeom prst="rect">
            <a:avLst/>
          </a:prstGeom>
          <a:noFill/>
        </p:spPr>
      </p:pic>
    </p:spTree>
    <p:extLst>
      <p:ext uri="{BB962C8B-B14F-4D97-AF65-F5344CB8AC3E}">
        <p14:creationId xmlns:p14="http://schemas.microsoft.com/office/powerpoint/2010/main" val="168780114"/>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407" y="1090634"/>
            <a:ext cx="9139603"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grpSp>
      <p:sp>
        <p:nvSpPr>
          <p:cNvPr id="2" name="Title 1"/>
          <p:cNvSpPr>
            <a:spLocks noGrp="1"/>
          </p:cNvSpPr>
          <p:nvPr>
            <p:ph type="title"/>
          </p:nvPr>
        </p:nvSpPr>
        <p:spPr/>
        <p:txBody>
          <a:bodyPr/>
          <a:lstStyle>
            <a:lvl1pPr>
              <a:defRPr sz="2585"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215" b="1"/>
            </a:lvl1pPr>
            <a:lvl2pPr>
              <a:defRPr sz="1846" b="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78251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3692"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51040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8414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6"/>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2" y="1600206"/>
            <a:ext cx="366639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05133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407" y="1090634"/>
            <a:ext cx="9139603"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gr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40586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407" y="1090634"/>
            <a:ext cx="9139603"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1662"/>
            </a:p>
          </p:txBody>
        </p:sp>
      </p:grpSp>
    </p:spTree>
    <p:extLst>
      <p:ext uri="{BB962C8B-B14F-4D97-AF65-F5344CB8AC3E}">
        <p14:creationId xmlns:p14="http://schemas.microsoft.com/office/powerpoint/2010/main" val="3006718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846" b="1"/>
            </a:lvl1pPr>
          </a:lstStyle>
          <a:p>
            <a:r>
              <a:rPr lang="en-US"/>
              <a:t>Click to edit Master title style</a:t>
            </a:r>
            <a:endParaRPr lang="en-GB"/>
          </a:p>
        </p:txBody>
      </p:sp>
      <p:sp>
        <p:nvSpPr>
          <p:cNvPr id="3" name="Content Placeholder 2"/>
          <p:cNvSpPr>
            <a:spLocks noGrp="1"/>
          </p:cNvSpPr>
          <p:nvPr>
            <p:ph idx="1"/>
          </p:nvPr>
        </p:nvSpPr>
        <p:spPr>
          <a:xfrm>
            <a:off x="3575051" y="273058"/>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Tree>
    <p:extLst>
      <p:ext uri="{BB962C8B-B14F-4D97-AF65-F5344CB8AC3E}">
        <p14:creationId xmlns:p14="http://schemas.microsoft.com/office/powerpoint/2010/main" val="157090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B8328E-F6AD-492E-9E68-8B9333C670CF}"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8583C-BCC2-4EAC-B4E0-B259040AD3F6}" type="slidenum">
              <a:rPr kumimoji="1" lang="ja-JP" altLang="en-US" smtClean="0"/>
              <a:t>‹#›</a:t>
            </a:fld>
            <a:endParaRPr kumimoji="1" lang="ja-JP" altLang="en-US"/>
          </a:p>
        </p:txBody>
      </p:sp>
    </p:spTree>
    <p:extLst>
      <p:ext uri="{BB962C8B-B14F-4D97-AF65-F5344CB8AC3E}">
        <p14:creationId xmlns:p14="http://schemas.microsoft.com/office/powerpoint/2010/main" val="919543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46"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Tree>
    <p:extLst>
      <p:ext uri="{BB962C8B-B14F-4D97-AF65-F5344CB8AC3E}">
        <p14:creationId xmlns:p14="http://schemas.microsoft.com/office/powerpoint/2010/main" val="308570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7426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6"/>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3" y="274646"/>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9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3B8328E-F6AD-492E-9E68-8B9333C670CF}"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8583C-BCC2-4EAC-B4E0-B259040AD3F6}" type="slidenum">
              <a:rPr kumimoji="1" lang="ja-JP" altLang="en-US" smtClean="0"/>
              <a:t>‹#›</a:t>
            </a:fld>
            <a:endParaRPr kumimoji="1" lang="ja-JP" altLang="en-US"/>
          </a:p>
        </p:txBody>
      </p:sp>
    </p:spTree>
    <p:extLst>
      <p:ext uri="{BB962C8B-B14F-4D97-AF65-F5344CB8AC3E}">
        <p14:creationId xmlns:p14="http://schemas.microsoft.com/office/powerpoint/2010/main" val="220634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3B8328E-F6AD-492E-9E68-8B9333C670CF}" type="datetimeFigureOut">
              <a:rPr kumimoji="1" lang="ja-JP" altLang="en-US" smtClean="0"/>
              <a:t>2024/2/15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8583C-BCC2-4EAC-B4E0-B259040AD3F6}" type="slidenum">
              <a:rPr kumimoji="1" lang="ja-JP" altLang="en-US" smtClean="0"/>
              <a:t>‹#›</a:t>
            </a:fld>
            <a:endParaRPr kumimoji="1" lang="ja-JP" altLang="en-US"/>
          </a:p>
        </p:txBody>
      </p:sp>
    </p:spTree>
    <p:extLst>
      <p:ext uri="{BB962C8B-B14F-4D97-AF65-F5344CB8AC3E}">
        <p14:creationId xmlns:p14="http://schemas.microsoft.com/office/powerpoint/2010/main" val="58259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3B8328E-F6AD-492E-9E68-8B9333C670CF}" type="datetimeFigureOut">
              <a:rPr kumimoji="1" lang="ja-JP" altLang="en-US" smtClean="0"/>
              <a:t>2024/2/15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88583C-BCC2-4EAC-B4E0-B259040AD3F6}" type="slidenum">
              <a:rPr kumimoji="1" lang="ja-JP" altLang="en-US" smtClean="0"/>
              <a:t>‹#›</a:t>
            </a:fld>
            <a:endParaRPr kumimoji="1" lang="ja-JP" altLang="en-US"/>
          </a:p>
        </p:txBody>
      </p:sp>
    </p:spTree>
    <p:extLst>
      <p:ext uri="{BB962C8B-B14F-4D97-AF65-F5344CB8AC3E}">
        <p14:creationId xmlns:p14="http://schemas.microsoft.com/office/powerpoint/2010/main" val="137418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3B8328E-F6AD-492E-9E68-8B9333C670CF}" type="datetimeFigureOut">
              <a:rPr kumimoji="1" lang="ja-JP" altLang="en-US" smtClean="0"/>
              <a:t>2024/2/15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88583C-BCC2-4EAC-B4E0-B259040AD3F6}" type="slidenum">
              <a:rPr kumimoji="1" lang="ja-JP" altLang="en-US" smtClean="0"/>
              <a:t>‹#›</a:t>
            </a:fld>
            <a:endParaRPr kumimoji="1" lang="ja-JP" altLang="en-US"/>
          </a:p>
        </p:txBody>
      </p:sp>
    </p:spTree>
    <p:extLst>
      <p:ext uri="{BB962C8B-B14F-4D97-AF65-F5344CB8AC3E}">
        <p14:creationId xmlns:p14="http://schemas.microsoft.com/office/powerpoint/2010/main" val="119512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8328E-F6AD-492E-9E68-8B9333C670CF}" type="datetimeFigureOut">
              <a:rPr kumimoji="1" lang="ja-JP" altLang="en-US" smtClean="0"/>
              <a:t>2024/2/15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88583C-BCC2-4EAC-B4E0-B259040AD3F6}" type="slidenum">
              <a:rPr kumimoji="1" lang="ja-JP" altLang="en-US" smtClean="0"/>
              <a:t>‹#›</a:t>
            </a:fld>
            <a:endParaRPr kumimoji="1" lang="ja-JP" altLang="en-US"/>
          </a:p>
        </p:txBody>
      </p:sp>
    </p:spTree>
    <p:extLst>
      <p:ext uri="{BB962C8B-B14F-4D97-AF65-F5344CB8AC3E}">
        <p14:creationId xmlns:p14="http://schemas.microsoft.com/office/powerpoint/2010/main" val="1618353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3B8328E-F6AD-492E-9E68-8B9333C670CF}" type="datetimeFigureOut">
              <a:rPr kumimoji="1" lang="ja-JP" altLang="en-US" smtClean="0"/>
              <a:t>2024/2/15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8583C-BCC2-4EAC-B4E0-B259040AD3F6}" type="slidenum">
              <a:rPr kumimoji="1" lang="ja-JP" altLang="en-US" smtClean="0"/>
              <a:t>‹#›</a:t>
            </a:fld>
            <a:endParaRPr kumimoji="1" lang="ja-JP" altLang="en-US"/>
          </a:p>
        </p:txBody>
      </p:sp>
    </p:spTree>
    <p:extLst>
      <p:ext uri="{BB962C8B-B14F-4D97-AF65-F5344CB8AC3E}">
        <p14:creationId xmlns:p14="http://schemas.microsoft.com/office/powerpoint/2010/main" val="2852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3B8328E-F6AD-492E-9E68-8B9333C670CF}" type="datetimeFigureOut">
              <a:rPr kumimoji="1" lang="ja-JP" altLang="en-US" smtClean="0"/>
              <a:t>2024/2/15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8583C-BCC2-4EAC-B4E0-B259040AD3F6}" type="slidenum">
              <a:rPr kumimoji="1" lang="ja-JP" altLang="en-US" smtClean="0"/>
              <a:t>‹#›</a:t>
            </a:fld>
            <a:endParaRPr kumimoji="1" lang="ja-JP" altLang="en-US"/>
          </a:p>
        </p:txBody>
      </p:sp>
    </p:spTree>
    <p:extLst>
      <p:ext uri="{BB962C8B-B14F-4D97-AF65-F5344CB8AC3E}">
        <p14:creationId xmlns:p14="http://schemas.microsoft.com/office/powerpoint/2010/main" val="31418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8328E-F6AD-492E-9E68-8B9333C670CF}" type="datetimeFigureOut">
              <a:rPr kumimoji="1" lang="ja-JP" altLang="en-US" smtClean="0"/>
              <a:t>2024/2/15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8583C-BCC2-4EAC-B4E0-B259040AD3F6}" type="slidenum">
              <a:rPr kumimoji="1" lang="ja-JP" altLang="en-US" smtClean="0"/>
              <a:t>‹#›</a:t>
            </a:fld>
            <a:endParaRPr kumimoji="1" lang="ja-JP" altLang="en-US"/>
          </a:p>
        </p:txBody>
      </p:sp>
    </p:spTree>
    <p:extLst>
      <p:ext uri="{BB962C8B-B14F-4D97-AF65-F5344CB8AC3E}">
        <p14:creationId xmlns:p14="http://schemas.microsoft.com/office/powerpoint/2010/main" val="4279471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9"/>
            <a:ext cx="82296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457200" y="160020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9" name="Line 8"/>
          <p:cNvSpPr>
            <a:spLocks noChangeShapeType="1"/>
          </p:cNvSpPr>
          <p:nvPr userDrawn="1"/>
        </p:nvSpPr>
        <p:spPr bwMode="auto">
          <a:xfrm>
            <a:off x="527538" y="1206500"/>
            <a:ext cx="8159262" cy="0"/>
          </a:xfrm>
          <a:prstGeom prst="line">
            <a:avLst/>
          </a:prstGeom>
          <a:noFill/>
          <a:ln w="57150" cmpd="thinThick">
            <a:solidFill>
              <a:srgbClr val="3333FF"/>
            </a:solidFill>
            <a:round/>
            <a:headEnd/>
            <a:tailEnd/>
          </a:ln>
          <a:effectLst/>
        </p:spPr>
        <p:txBody>
          <a:bodyPr/>
          <a:lstStyle/>
          <a:p>
            <a:pPr algn="ctr">
              <a:defRPr/>
            </a:pPr>
            <a:endParaRPr lang="en-US" sz="1662"/>
          </a:p>
        </p:txBody>
      </p:sp>
      <p:pic>
        <p:nvPicPr>
          <p:cNvPr id="2056" name="Picture 8" descr="H:\MY DOCUMENTS\GSICS\logo\GSICS180px.png"/>
          <p:cNvPicPr>
            <a:picLocks noChangeAspect="1" noChangeArrowheads="1"/>
          </p:cNvPicPr>
          <p:nvPr userDrawn="1"/>
        </p:nvPicPr>
        <p:blipFill>
          <a:blip r:embed="rId13" cstate="print"/>
          <a:srcRect/>
          <a:stretch>
            <a:fillRect/>
          </a:stretch>
        </p:blipFill>
        <p:spPr bwMode="auto">
          <a:xfrm>
            <a:off x="7561389" y="6162696"/>
            <a:ext cx="1582615" cy="695325"/>
          </a:xfrm>
          <a:prstGeom prst="rect">
            <a:avLst/>
          </a:prstGeom>
          <a:noFill/>
        </p:spPr>
      </p:pic>
    </p:spTree>
    <p:extLst>
      <p:ext uri="{BB962C8B-B14F-4D97-AF65-F5344CB8AC3E}">
        <p14:creationId xmlns:p14="http://schemas.microsoft.com/office/powerpoint/2010/main" val="340388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rtl="0" eaLnBrk="0" fontAlgn="base" hangingPunct="0">
        <a:spcBef>
          <a:spcPct val="0"/>
        </a:spcBef>
        <a:spcAft>
          <a:spcPct val="0"/>
        </a:spcAft>
        <a:defRPr sz="2585" b="1"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charset="0"/>
        <a:buChar char="•"/>
        <a:defRPr sz="2215" b="1"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charset="0"/>
        <a:buChar char="–"/>
        <a:defRPr sz="1662" b="1" kern="1200">
          <a:solidFill>
            <a:schemeClr val="tx2"/>
          </a:solidFill>
          <a:latin typeface="+mn-lt"/>
          <a:ea typeface="+mn-ea"/>
          <a:cs typeface="+mn-cs"/>
        </a:defRPr>
      </a:lvl2pPr>
      <a:lvl3pPr marL="1055103" indent="-211021" algn="l" rtl="0" eaLnBrk="0" fontAlgn="base" hangingPunct="0">
        <a:spcBef>
          <a:spcPct val="20000"/>
        </a:spcBef>
        <a:spcAft>
          <a:spcPct val="0"/>
        </a:spcAft>
        <a:buFont typeface="Arial"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gsics.atmos.umd.edu/bin/view/Development/AnnualMeeting2024"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409242" y="2750531"/>
            <a:ext cx="8351094" cy="1356946"/>
          </a:xfrm>
        </p:spPr>
        <p:txBody>
          <a:bodyPr/>
          <a:lstStyle/>
          <a:p>
            <a:pPr eaLnBrk="1" hangingPunct="1"/>
            <a:r>
              <a:rPr lang="en-US" altLang="ja-JP" sz="3323" dirty="0"/>
              <a:t>GSICS space weather subgroup meeting</a:t>
            </a:r>
            <a:endParaRPr lang="en-GB" sz="3323" dirty="0"/>
          </a:p>
        </p:txBody>
      </p:sp>
      <p:sp>
        <p:nvSpPr>
          <p:cNvPr id="5" name="Rectangle 43"/>
          <p:cNvSpPr>
            <a:spLocks noGrp="1" noChangeArrowheads="1"/>
          </p:cNvSpPr>
          <p:nvPr>
            <p:ph type="subTitle" idx="1"/>
          </p:nvPr>
        </p:nvSpPr>
        <p:spPr>
          <a:xfrm>
            <a:off x="1243387" y="4234664"/>
            <a:ext cx="6400800" cy="1617785"/>
          </a:xfrm>
        </p:spPr>
        <p:txBody>
          <a:bodyPr/>
          <a:lstStyle/>
          <a:p>
            <a:pPr eaLnBrk="1" hangingPunct="1">
              <a:defRPr/>
            </a:pPr>
            <a:r>
              <a:rPr lang="en-US" dirty="0">
                <a:solidFill>
                  <a:srgbClr val="002060"/>
                </a:solidFill>
              </a:rPr>
              <a:t> </a:t>
            </a:r>
            <a:r>
              <a:rPr lang="en-US" altLang="ja-JP" dirty="0">
                <a:solidFill>
                  <a:srgbClr val="002060"/>
                </a:solidFill>
              </a:rPr>
              <a:t>Feb.</a:t>
            </a:r>
            <a:r>
              <a:rPr lang="en-US" dirty="0">
                <a:solidFill>
                  <a:srgbClr val="002060"/>
                </a:solidFill>
              </a:rPr>
              <a:t> 14, 2024 </a:t>
            </a:r>
            <a:endParaRPr lang="en-US" dirty="0">
              <a:solidFill>
                <a:srgbClr val="002060"/>
              </a:solidFill>
              <a:cs typeface="Calibri"/>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4E9B73-463D-4475-67FA-6E4E33B91227}"/>
              </a:ext>
            </a:extLst>
          </p:cNvPr>
          <p:cNvSpPr>
            <a:spLocks noGrp="1"/>
          </p:cNvSpPr>
          <p:nvPr>
            <p:ph type="title"/>
          </p:nvPr>
        </p:nvSpPr>
        <p:spPr/>
        <p:txBody>
          <a:bodyPr/>
          <a:lstStyle/>
          <a:p>
            <a:r>
              <a:rPr kumimoji="1" lang="en-US" altLang="ja-JP" dirty="0"/>
              <a:t>AOB?</a:t>
            </a:r>
            <a:endParaRPr kumimoji="1" lang="ja-JP" altLang="en-US" dirty="0"/>
          </a:p>
        </p:txBody>
      </p:sp>
      <p:sp>
        <p:nvSpPr>
          <p:cNvPr id="3" name="コンテンツ プレースホルダー 2">
            <a:extLst>
              <a:ext uri="{FF2B5EF4-FFF2-40B4-BE49-F238E27FC236}">
                <a16:creationId xmlns:a16="http://schemas.microsoft.com/office/drawing/2014/main" id="{51C38155-0C62-7440-68CF-851A20C63A99}"/>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45985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321C57-160E-4882-9381-659119A3B7AC}"/>
              </a:ext>
            </a:extLst>
          </p:cNvPr>
          <p:cNvSpPr>
            <a:spLocks noGrp="1"/>
          </p:cNvSpPr>
          <p:nvPr>
            <p:ph type="title"/>
          </p:nvPr>
        </p:nvSpPr>
        <p:spPr>
          <a:xfrm>
            <a:off x="244929" y="274638"/>
            <a:ext cx="8752114" cy="1143000"/>
          </a:xfrm>
        </p:spPr>
        <p:txBody>
          <a:bodyPr>
            <a:noAutofit/>
          </a:bodyPr>
          <a:lstStyle/>
          <a:p>
            <a:r>
              <a:rPr kumimoji="1" lang="en-US" altLang="ja-JP" sz="3600" dirty="0"/>
              <a:t>Today’s Agenda</a:t>
            </a:r>
          </a:p>
        </p:txBody>
      </p:sp>
      <p:sp>
        <p:nvSpPr>
          <p:cNvPr id="5" name="コンテンツ プレースホルダー 4">
            <a:extLst>
              <a:ext uri="{FF2B5EF4-FFF2-40B4-BE49-F238E27FC236}">
                <a16:creationId xmlns:a16="http://schemas.microsoft.com/office/drawing/2014/main" id="{4E0C8A62-21AA-46A1-9A09-32A2A2008B6E}"/>
              </a:ext>
            </a:extLst>
          </p:cNvPr>
          <p:cNvSpPr>
            <a:spLocks noGrp="1"/>
          </p:cNvSpPr>
          <p:nvPr>
            <p:ph idx="1"/>
          </p:nvPr>
        </p:nvSpPr>
        <p:spPr/>
        <p:txBody>
          <a:bodyPr>
            <a:normAutofit/>
          </a:bodyPr>
          <a:lstStyle/>
          <a:p>
            <a:r>
              <a:rPr lang="en-US" altLang="ja-JP" dirty="0"/>
              <a:t>GSICS Annual Meeting 2024 (2024/03/11-15)</a:t>
            </a:r>
          </a:p>
          <a:p>
            <a:r>
              <a:rPr lang="en-US" altLang="ja-JP" dirty="0"/>
              <a:t>Space Weather Session in GSICS Annual Meeting</a:t>
            </a:r>
          </a:p>
          <a:p>
            <a:r>
              <a:rPr lang="en-US" altLang="ja-JP" dirty="0"/>
              <a:t>Review report on PRBEM Data Analysis Procedure by NOAA</a:t>
            </a:r>
          </a:p>
          <a:p>
            <a:r>
              <a:rPr lang="en-US" altLang="ja-JP" dirty="0"/>
              <a:t>Action Items</a:t>
            </a:r>
          </a:p>
          <a:p>
            <a:r>
              <a:rPr lang="en-US" altLang="ja-JP" dirty="0"/>
              <a:t>Next sub-group meeting</a:t>
            </a:r>
          </a:p>
          <a:p>
            <a:r>
              <a:rPr lang="en-US" altLang="ja-JP" dirty="0"/>
              <a:t>AOB</a:t>
            </a:r>
          </a:p>
        </p:txBody>
      </p:sp>
      <p:sp>
        <p:nvSpPr>
          <p:cNvPr id="2" name="正方形/長方形 1">
            <a:extLst>
              <a:ext uri="{FF2B5EF4-FFF2-40B4-BE49-F238E27FC236}">
                <a16:creationId xmlns:a16="http://schemas.microsoft.com/office/drawing/2014/main" id="{CA0ABEA5-A501-4784-9096-9F8CB6FBFA07}"/>
              </a:ext>
            </a:extLst>
          </p:cNvPr>
          <p:cNvSpPr/>
          <p:nvPr/>
        </p:nvSpPr>
        <p:spPr>
          <a:xfrm>
            <a:off x="6792686" y="6126163"/>
            <a:ext cx="1132114" cy="37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174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6B90BE-CB71-A1E8-3D73-B16398AE8B98}"/>
              </a:ext>
            </a:extLst>
          </p:cNvPr>
          <p:cNvSpPr>
            <a:spLocks noGrp="1"/>
          </p:cNvSpPr>
          <p:nvPr>
            <p:ph type="title"/>
          </p:nvPr>
        </p:nvSpPr>
        <p:spPr/>
        <p:txBody>
          <a:bodyPr/>
          <a:lstStyle/>
          <a:p>
            <a:r>
              <a:rPr kumimoji="1" lang="en-US" altLang="ja-JP" dirty="0"/>
              <a:t>GSICS Annual Meeting 2024 (2024/03/11-15)</a:t>
            </a:r>
            <a:endParaRPr kumimoji="1" lang="ja-JP" altLang="en-US" dirty="0"/>
          </a:p>
        </p:txBody>
      </p:sp>
      <p:sp>
        <p:nvSpPr>
          <p:cNvPr id="3" name="コンテンツ プレースホルダー 2">
            <a:extLst>
              <a:ext uri="{FF2B5EF4-FFF2-40B4-BE49-F238E27FC236}">
                <a16:creationId xmlns:a16="http://schemas.microsoft.com/office/drawing/2014/main" id="{B690958C-7ABF-300E-BEEB-464AC6338E93}"/>
              </a:ext>
            </a:extLst>
          </p:cNvPr>
          <p:cNvSpPr>
            <a:spLocks noGrp="1"/>
          </p:cNvSpPr>
          <p:nvPr>
            <p:ph idx="1"/>
          </p:nvPr>
        </p:nvSpPr>
        <p:spPr>
          <a:xfrm>
            <a:off x="357008" y="1315541"/>
            <a:ext cx="4541311" cy="2810933"/>
          </a:xfrm>
        </p:spPr>
        <p:txBody>
          <a:bodyPr/>
          <a:lstStyle/>
          <a:p>
            <a:r>
              <a:rPr lang="en-US" altLang="ja-JP" sz="2000" dirty="0"/>
              <a:t>Host:</a:t>
            </a:r>
            <a:r>
              <a:rPr lang="en-US" altLang="ja-JP" sz="2000" dirty="0">
                <a:effectLst/>
              </a:rPr>
              <a:t> EUMETSAT in Darmstadt Germany.</a:t>
            </a:r>
          </a:p>
          <a:p>
            <a:r>
              <a:rPr lang="en-US" altLang="ja-JP" sz="2000" dirty="0"/>
              <a:t>Meeting style: Hybrid </a:t>
            </a:r>
          </a:p>
          <a:p>
            <a:r>
              <a:rPr lang="en-US" altLang="ja-JP" sz="2000" dirty="0"/>
              <a:t>Space Weather session is scheduled </a:t>
            </a:r>
            <a:r>
              <a:rPr lang="en-US" altLang="ja-JP" sz="2000" dirty="0">
                <a:solidFill>
                  <a:srgbClr val="FF0000"/>
                </a:solidFill>
              </a:rPr>
              <a:t>in Mar. 12, Tuesday Afternoon (12:30-16:00UTC). </a:t>
            </a:r>
            <a:endParaRPr lang="en-US" altLang="ja-JP" sz="2000" dirty="0">
              <a:solidFill>
                <a:srgbClr val="FF0000"/>
              </a:solidFill>
              <a:highlight>
                <a:srgbClr val="FFFF00"/>
              </a:highlight>
            </a:endParaRPr>
          </a:p>
        </p:txBody>
      </p:sp>
      <p:sp>
        <p:nvSpPr>
          <p:cNvPr id="7" name="正方形/長方形 6">
            <a:extLst>
              <a:ext uri="{FF2B5EF4-FFF2-40B4-BE49-F238E27FC236}">
                <a16:creationId xmlns:a16="http://schemas.microsoft.com/office/drawing/2014/main" id="{617D5AD8-0F76-7903-694F-538E8D6BE71E}"/>
              </a:ext>
            </a:extLst>
          </p:cNvPr>
          <p:cNvSpPr/>
          <p:nvPr/>
        </p:nvSpPr>
        <p:spPr>
          <a:xfrm>
            <a:off x="4873924" y="3221969"/>
            <a:ext cx="992038" cy="224287"/>
          </a:xfrm>
          <a:prstGeom prst="rect">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5" name="Picture 1">
            <a:extLst>
              <a:ext uri="{FF2B5EF4-FFF2-40B4-BE49-F238E27FC236}">
                <a16:creationId xmlns:a16="http://schemas.microsoft.com/office/drawing/2014/main" id="{E4219F14-B3ED-4A87-4A49-DC6287943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924" y="1315541"/>
            <a:ext cx="4091572" cy="281093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BEE151FC-E303-807C-0EE8-159C39DA3D1F}"/>
              </a:ext>
            </a:extLst>
          </p:cNvPr>
          <p:cNvSpPr txBox="1"/>
          <p:nvPr/>
        </p:nvSpPr>
        <p:spPr>
          <a:xfrm>
            <a:off x="4898319" y="2287446"/>
            <a:ext cx="625492" cy="369332"/>
          </a:xfrm>
          <a:prstGeom prst="rect">
            <a:avLst/>
          </a:prstGeom>
          <a:noFill/>
        </p:spPr>
        <p:txBody>
          <a:bodyPr wrap="none" rtlCol="0">
            <a:spAutoFit/>
          </a:bodyPr>
          <a:lstStyle/>
          <a:p>
            <a:r>
              <a:rPr kumimoji="1" lang="en-US" altLang="ja-JP" dirty="0">
                <a:highlight>
                  <a:srgbClr val="FFFF00"/>
                </a:highlight>
              </a:rPr>
              <a:t>3/12</a:t>
            </a:r>
            <a:endParaRPr kumimoji="1" lang="ja-JP" altLang="en-US" dirty="0">
              <a:highlight>
                <a:srgbClr val="FFFF00"/>
              </a:highlight>
            </a:endParaRPr>
          </a:p>
        </p:txBody>
      </p:sp>
      <p:sp>
        <p:nvSpPr>
          <p:cNvPr id="4" name="コンテンツ プレースホルダー 2">
            <a:extLst>
              <a:ext uri="{FF2B5EF4-FFF2-40B4-BE49-F238E27FC236}">
                <a16:creationId xmlns:a16="http://schemas.microsoft.com/office/drawing/2014/main" id="{A5B2A9F9-2FBC-7492-3E8F-55BD14BD6981}"/>
              </a:ext>
            </a:extLst>
          </p:cNvPr>
          <p:cNvSpPr txBox="1">
            <a:spLocks/>
          </p:cNvSpPr>
          <p:nvPr/>
        </p:nvSpPr>
        <p:spPr bwMode="auto">
          <a:xfrm>
            <a:off x="357008" y="4248906"/>
            <a:ext cx="8786992" cy="19232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6531" indent="-316531" algn="l" rtl="0" eaLnBrk="0" fontAlgn="base" hangingPunct="0">
              <a:spcBef>
                <a:spcPct val="20000"/>
              </a:spcBef>
              <a:spcAft>
                <a:spcPct val="0"/>
              </a:spcAft>
              <a:buFont typeface="Arial" charset="0"/>
              <a:buChar char="•"/>
              <a:defRPr sz="2215" b="1"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charset="0"/>
              <a:buChar char="–"/>
              <a:defRPr sz="1846" b="1" kern="1200">
                <a:solidFill>
                  <a:schemeClr val="tx2"/>
                </a:solidFill>
                <a:latin typeface="+mn-lt"/>
                <a:ea typeface="+mn-ea"/>
                <a:cs typeface="+mn-cs"/>
              </a:defRPr>
            </a:lvl2pPr>
            <a:lvl3pPr marL="1055103" indent="-211021" algn="l" rtl="0" eaLnBrk="0" fontAlgn="base" hangingPunct="0">
              <a:spcBef>
                <a:spcPct val="20000"/>
              </a:spcBef>
              <a:spcAft>
                <a:spcPct val="0"/>
              </a:spcAft>
              <a:buFont typeface="Arial"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defTabSz="914400"/>
            <a:r>
              <a:rPr lang="en-US" altLang="ja-JP" sz="2000" dirty="0">
                <a:solidFill>
                  <a:srgbClr val="FF0000"/>
                </a:solidFill>
              </a:rPr>
              <a:t>Registration is now open. </a:t>
            </a:r>
            <a:r>
              <a:rPr lang="en-US" altLang="ja-JP" sz="2000" dirty="0"/>
              <a:t>Please register from the following link;</a:t>
            </a:r>
          </a:p>
          <a:p>
            <a:pPr marL="0" indent="0" defTabSz="914400">
              <a:buFont typeface="Arial" charset="0"/>
              <a:buNone/>
            </a:pPr>
            <a:r>
              <a:rPr lang="en-US" altLang="ja-JP" sz="1600" dirty="0"/>
              <a:t>https://www.eventsforce.net/eumetsat/frontend/reg/thome.csp?pageID=23636&amp;eventID=59</a:t>
            </a:r>
          </a:p>
          <a:p>
            <a:pPr marL="0" indent="0" defTabSz="914400">
              <a:buFont typeface="Arial" charset="0"/>
              <a:buNone/>
            </a:pPr>
            <a:r>
              <a:rPr lang="en-US" altLang="ja-JP" sz="2000" dirty="0"/>
              <a:t>The meeting agenda will be finalized on the GSICS Wiki. </a:t>
            </a:r>
            <a:r>
              <a:rPr lang="en-US" altLang="ja-JP" sz="2000" dirty="0">
                <a:hlinkClick r:id="rId3"/>
              </a:rPr>
              <a:t>http://gsics.atmos.umd.edu/bin/view/Development/AnnualMeeting2024</a:t>
            </a:r>
            <a:r>
              <a:rPr lang="en-US" altLang="ja-JP" sz="2000" dirty="0"/>
              <a:t> The presentations will also be uploaded here. Weblinks for each session/breakout session will be shared here.</a:t>
            </a:r>
          </a:p>
        </p:txBody>
      </p:sp>
    </p:spTree>
    <p:extLst>
      <p:ext uri="{BB962C8B-B14F-4D97-AF65-F5344CB8AC3E}">
        <p14:creationId xmlns:p14="http://schemas.microsoft.com/office/powerpoint/2010/main" val="67823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DFD6B9-4794-96AA-217C-B064612866C5}"/>
              </a:ext>
            </a:extLst>
          </p:cNvPr>
          <p:cNvSpPr>
            <a:spLocks noGrp="1"/>
          </p:cNvSpPr>
          <p:nvPr>
            <p:ph type="title"/>
          </p:nvPr>
        </p:nvSpPr>
        <p:spPr>
          <a:xfrm>
            <a:off x="457200" y="274639"/>
            <a:ext cx="8229600" cy="817561"/>
          </a:xfrm>
        </p:spPr>
        <p:txBody>
          <a:bodyPr/>
          <a:lstStyle/>
          <a:p>
            <a:r>
              <a:rPr kumimoji="1" lang="en-US" altLang="ja-JP" dirty="0"/>
              <a:t>Space Weather Session in GSICS Annual Meeting</a:t>
            </a:r>
            <a:r>
              <a:rPr kumimoji="1" lang="ja-JP" altLang="en-US" dirty="0"/>
              <a:t> </a:t>
            </a:r>
            <a:r>
              <a:rPr kumimoji="1" lang="en-US" altLang="ja-JP" dirty="0"/>
              <a:t>(2024/03/12 12:30-16:00 UTC )</a:t>
            </a:r>
            <a:endParaRPr kumimoji="1" lang="ja-JP" altLang="en-US" dirty="0"/>
          </a:p>
        </p:txBody>
      </p:sp>
      <p:sp>
        <p:nvSpPr>
          <p:cNvPr id="3" name="コンテンツ プレースホルダー 2">
            <a:extLst>
              <a:ext uri="{FF2B5EF4-FFF2-40B4-BE49-F238E27FC236}">
                <a16:creationId xmlns:a16="http://schemas.microsoft.com/office/drawing/2014/main" id="{626FDE0F-0EAC-1906-3595-B9D318E951CB}"/>
              </a:ext>
            </a:extLst>
          </p:cNvPr>
          <p:cNvSpPr>
            <a:spLocks noGrp="1"/>
          </p:cNvSpPr>
          <p:nvPr>
            <p:ph idx="1"/>
          </p:nvPr>
        </p:nvSpPr>
        <p:spPr>
          <a:xfrm>
            <a:off x="143933" y="1295401"/>
            <a:ext cx="8881534" cy="5503332"/>
          </a:xfrm>
        </p:spPr>
        <p:txBody>
          <a:bodyPr/>
          <a:lstStyle/>
          <a:p>
            <a:r>
              <a:rPr kumimoji="1" lang="en-US" altLang="ja-JP" sz="1600" dirty="0"/>
              <a:t>Participants</a:t>
            </a:r>
          </a:p>
          <a:p>
            <a:pPr lvl="1"/>
            <a:r>
              <a:rPr kumimoji="1" lang="en-US" altLang="ja-JP" sz="1600" dirty="0"/>
              <a:t>In Person: </a:t>
            </a:r>
            <a:r>
              <a:rPr kumimoji="1" lang="en-US" altLang="ja-JP" sz="1600" dirty="0" err="1"/>
              <a:t>Nagatsuma</a:t>
            </a:r>
            <a:r>
              <a:rPr kumimoji="1" lang="en-US" altLang="ja-JP" sz="1600" dirty="0"/>
              <a:t>, Sandberg, Hugh, Piers, (perhaps) </a:t>
            </a:r>
            <a:r>
              <a:rPr kumimoji="1" lang="en-US" altLang="ja-JP" sz="1600" dirty="0" err="1"/>
              <a:t>Kholdkov</a:t>
            </a:r>
            <a:endParaRPr kumimoji="1" lang="en-US" altLang="ja-JP" sz="1600" dirty="0"/>
          </a:p>
          <a:p>
            <a:pPr lvl="1"/>
            <a:r>
              <a:rPr kumimoji="1" lang="en-US" altLang="ja-JP" sz="1600" dirty="0"/>
              <a:t>Remote: NICT, NOAA Boulder, CMA, KMA,</a:t>
            </a:r>
            <a:r>
              <a:rPr kumimoji="1" lang="ja-JP" altLang="en-US" sz="1600" dirty="0"/>
              <a:t> </a:t>
            </a:r>
            <a:r>
              <a:rPr kumimoji="1" lang="en-US" altLang="ja-JP" sz="1600" dirty="0" err="1"/>
              <a:t>Andries</a:t>
            </a:r>
            <a:r>
              <a:rPr kumimoji="1" lang="en-US" altLang="ja-JP" sz="1600" dirty="0"/>
              <a:t> </a:t>
            </a:r>
          </a:p>
          <a:p>
            <a:r>
              <a:rPr kumimoji="1" lang="en-US" altLang="ja-JP" sz="1600" dirty="0"/>
              <a:t>List of presentations</a:t>
            </a:r>
          </a:p>
          <a:p>
            <a:pPr lvl="1"/>
            <a:r>
              <a:rPr kumimoji="1" lang="en-US" altLang="ja-JP" sz="1600" dirty="0"/>
              <a:t>Standard method of cross calibration (I. Sandberg, SPARC)</a:t>
            </a:r>
          </a:p>
          <a:p>
            <a:pPr lvl="1"/>
            <a:r>
              <a:rPr kumimoji="1" lang="en-US" altLang="ja-JP" sz="1600" dirty="0"/>
              <a:t>On-orbit cross-comparison results of electron flux from Fengyun-4B, GOES-16, and Himawari-8 (</a:t>
            </a:r>
            <a:r>
              <a:rPr kumimoji="1" lang="en-US" altLang="ja-JP" sz="1600" dirty="0" err="1"/>
              <a:t>Jingtian</a:t>
            </a:r>
            <a:r>
              <a:rPr kumimoji="1" lang="en-US" altLang="ja-JP" sz="1600" dirty="0"/>
              <a:t> </a:t>
            </a:r>
            <a:r>
              <a:rPr kumimoji="1" lang="en-US" altLang="ja-JP" sz="1600" dirty="0" err="1"/>
              <a:t>Lv</a:t>
            </a:r>
            <a:r>
              <a:rPr kumimoji="1" lang="en-US" altLang="ja-JP" sz="1600" dirty="0"/>
              <a:t>, CMA) </a:t>
            </a:r>
          </a:p>
          <a:p>
            <a:pPr lvl="1"/>
            <a:r>
              <a:rPr kumimoji="1" lang="en-US" altLang="ja-JP" sz="1600" dirty="0"/>
              <a:t>Calibration of radiation belt electron data observed by Arase satellite using Geant4 simulation (I. Park, NICT)</a:t>
            </a:r>
          </a:p>
          <a:p>
            <a:pPr lvl="1"/>
            <a:r>
              <a:rPr kumimoji="1" lang="en-US" altLang="ja-JP" sz="1600" dirty="0"/>
              <a:t>Application of multiple satellite data (TBD) (T. </a:t>
            </a:r>
            <a:r>
              <a:rPr kumimoji="1" lang="en-US" altLang="ja-JP" sz="1600" dirty="0" err="1"/>
              <a:t>Nagatsuma</a:t>
            </a:r>
            <a:r>
              <a:rPr kumimoji="1" lang="en-US" altLang="ja-JP" sz="1600" dirty="0"/>
              <a:t>, NICT)</a:t>
            </a:r>
          </a:p>
          <a:p>
            <a:pPr lvl="1"/>
            <a:r>
              <a:rPr kumimoji="1" lang="en-US" altLang="ja-JP" sz="1600" dirty="0"/>
              <a:t>Solar proton calibration (B. Kress, NOAA)</a:t>
            </a:r>
          </a:p>
          <a:p>
            <a:pPr lvl="1"/>
            <a:r>
              <a:rPr kumimoji="1" lang="en-US" altLang="ja-JP" sz="1600" dirty="0"/>
              <a:t>Radiation belt electron calibration (A. </a:t>
            </a:r>
            <a:r>
              <a:rPr kumimoji="1" lang="en-US" altLang="ja-JP" sz="1600" dirty="0" err="1"/>
              <a:t>Boudouridis</a:t>
            </a:r>
            <a:r>
              <a:rPr kumimoji="1" lang="en-US" altLang="ja-JP" sz="1600" dirty="0"/>
              <a:t>, NOAA)</a:t>
            </a:r>
          </a:p>
          <a:p>
            <a:pPr lvl="1"/>
            <a:r>
              <a:rPr kumimoji="1" lang="en-US" altLang="ja-JP" sz="1600" dirty="0">
                <a:highlight>
                  <a:srgbClr val="FFFF00"/>
                </a:highlight>
              </a:rPr>
              <a:t>Introduction of PRBEM </a:t>
            </a:r>
            <a:r>
              <a:rPr kumimoji="1" lang="en-US" altLang="ja-JP" sz="1600" dirty="0" err="1">
                <a:highlight>
                  <a:srgbClr val="FFFF00"/>
                </a:highlight>
              </a:rPr>
              <a:t>gitlab</a:t>
            </a:r>
            <a:r>
              <a:rPr kumimoji="1" lang="en-US" altLang="ja-JP" sz="1600" dirty="0">
                <a:highlight>
                  <a:srgbClr val="FFFF00"/>
                </a:highlight>
              </a:rPr>
              <a:t> (invited by Hugh/Piers)</a:t>
            </a:r>
          </a:p>
          <a:p>
            <a:pPr lvl="1"/>
            <a:r>
              <a:rPr kumimoji="1" lang="en-US" altLang="ja-JP" sz="1600" dirty="0">
                <a:solidFill>
                  <a:srgbClr val="FF0000"/>
                </a:solidFill>
              </a:rPr>
              <a:t>Any others?</a:t>
            </a:r>
          </a:p>
          <a:p>
            <a:r>
              <a:rPr kumimoji="1" lang="en-US" altLang="ja-JP" sz="1600" dirty="0"/>
              <a:t>Discussion topic</a:t>
            </a:r>
          </a:p>
          <a:p>
            <a:pPr lvl="1"/>
            <a:r>
              <a:rPr kumimoji="1" lang="en-US" altLang="ja-JP" sz="1600" dirty="0"/>
              <a:t>Reviewing PRBEM calibration procedure </a:t>
            </a:r>
            <a:r>
              <a:rPr kumimoji="1" lang="en-US" altLang="ja-JP" sz="1600" dirty="0">
                <a:solidFill>
                  <a:srgbClr val="FF0000"/>
                </a:solidFill>
              </a:rPr>
              <a:t>(short presentation from each member institute:5min)</a:t>
            </a:r>
          </a:p>
          <a:p>
            <a:pPr lvl="1"/>
            <a:r>
              <a:rPr kumimoji="1" lang="en-US" altLang="ja-JP" sz="1600" dirty="0"/>
              <a:t>Updates/extensions of  PRBEM calibration</a:t>
            </a:r>
          </a:p>
          <a:p>
            <a:endParaRPr kumimoji="1" lang="ja-JP" altLang="en-US" dirty="0"/>
          </a:p>
        </p:txBody>
      </p:sp>
    </p:spTree>
    <p:extLst>
      <p:ext uri="{BB962C8B-B14F-4D97-AF65-F5344CB8AC3E}">
        <p14:creationId xmlns:p14="http://schemas.microsoft.com/office/powerpoint/2010/main" val="15899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28CC42-27DE-5F41-4ADF-5C5BCC6E7353}"/>
              </a:ext>
            </a:extLst>
          </p:cNvPr>
          <p:cNvSpPr>
            <a:spLocks noGrp="1"/>
          </p:cNvSpPr>
          <p:nvPr>
            <p:ph type="title"/>
          </p:nvPr>
        </p:nvSpPr>
        <p:spPr/>
        <p:txBody>
          <a:bodyPr/>
          <a:lstStyle/>
          <a:p>
            <a:r>
              <a:rPr lang="en-US" altLang="ja-JP" dirty="0"/>
              <a:t>Review report on PRBEM Data Analysis Procedure by NOAA</a:t>
            </a:r>
            <a:endParaRPr kumimoji="1" lang="ja-JP" altLang="en-US" dirty="0"/>
          </a:p>
        </p:txBody>
      </p:sp>
      <p:sp>
        <p:nvSpPr>
          <p:cNvPr id="3" name="コンテンツ プレースホルダー 2">
            <a:extLst>
              <a:ext uri="{FF2B5EF4-FFF2-40B4-BE49-F238E27FC236}">
                <a16:creationId xmlns:a16="http://schemas.microsoft.com/office/drawing/2014/main" id="{CB570184-ACDC-2AAD-D96D-8074126F2615}"/>
              </a:ext>
            </a:extLst>
          </p:cNvPr>
          <p:cNvSpPr>
            <a:spLocks noGrp="1"/>
          </p:cNvSpPr>
          <p:nvPr>
            <p:ph idx="1"/>
          </p:nvPr>
        </p:nvSpPr>
        <p:spPr/>
        <p:txBody>
          <a:bodyPr/>
          <a:lstStyle/>
          <a:p>
            <a:r>
              <a:rPr kumimoji="1" lang="en-US" altLang="ja-JP" dirty="0"/>
              <a:t>NOAA’s conclusion:</a:t>
            </a:r>
          </a:p>
          <a:p>
            <a:pPr lvl="1"/>
            <a:r>
              <a:rPr kumimoji="1" lang="en-US" altLang="ja-JP" dirty="0"/>
              <a:t>The PRBEM criteria exclude inter-calibrations with and among the GOES particle instruments.</a:t>
            </a:r>
            <a:endParaRPr kumimoji="1" lang="ja-JP" altLang="en-US" dirty="0"/>
          </a:p>
        </p:txBody>
      </p:sp>
    </p:spTree>
    <p:extLst>
      <p:ext uri="{BB962C8B-B14F-4D97-AF65-F5344CB8AC3E}">
        <p14:creationId xmlns:p14="http://schemas.microsoft.com/office/powerpoint/2010/main" val="53244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5CE09E-03DE-38A5-0124-71D3666CCB54}"/>
              </a:ext>
            </a:extLst>
          </p:cNvPr>
          <p:cNvSpPr>
            <a:spLocks noGrp="1"/>
          </p:cNvSpPr>
          <p:nvPr>
            <p:ph type="title"/>
          </p:nvPr>
        </p:nvSpPr>
        <p:spPr/>
        <p:txBody>
          <a:bodyPr/>
          <a:lstStyle/>
          <a:p>
            <a:r>
              <a:rPr kumimoji="1" lang="en-US" altLang="ja-JP" dirty="0"/>
              <a:t>Action Items</a:t>
            </a:r>
            <a:r>
              <a:rPr kumimoji="1" lang="ja-JP" altLang="en-US" dirty="0"/>
              <a:t> </a:t>
            </a:r>
            <a:r>
              <a:rPr kumimoji="1" lang="en-US" altLang="ja-JP" dirty="0"/>
              <a:t>(1/3)</a:t>
            </a:r>
            <a:endParaRPr kumimoji="1" lang="ja-JP" altLang="en-US" dirty="0"/>
          </a:p>
        </p:txBody>
      </p:sp>
      <p:sp>
        <p:nvSpPr>
          <p:cNvPr id="3" name="コンテンツ プレースホルダー 2">
            <a:extLst>
              <a:ext uri="{FF2B5EF4-FFF2-40B4-BE49-F238E27FC236}">
                <a16:creationId xmlns:a16="http://schemas.microsoft.com/office/drawing/2014/main" id="{0C2F97C7-C009-D71E-3F8D-41325A17CD84}"/>
              </a:ext>
            </a:extLst>
          </p:cNvPr>
          <p:cNvSpPr>
            <a:spLocks noGrp="1"/>
          </p:cNvSpPr>
          <p:nvPr>
            <p:ph idx="1"/>
          </p:nvPr>
        </p:nvSpPr>
        <p:spPr>
          <a:xfrm>
            <a:off x="396815" y="1358665"/>
            <a:ext cx="8229600" cy="4824871"/>
          </a:xfrm>
        </p:spPr>
        <p:txBody>
          <a:bodyPr/>
          <a:lstStyle/>
          <a:p>
            <a:pPr marL="457200" indent="-457200">
              <a:buFont typeface="+mj-lt"/>
              <a:buAutoNum type="arabicPeriod"/>
            </a:pPr>
            <a:r>
              <a:rPr kumimoji="1" lang="en-US" altLang="ja-JP" dirty="0"/>
              <a:t>Hugh Evans to propose wording on the Work Plan to refine the target of defining a GSICS product into specific outputs: E.g. Initial GSICS deliverable (not requiring full definition of formats etc.); harmonized data levels, etc. </a:t>
            </a:r>
            <a:r>
              <a:rPr kumimoji="1" lang="en-US" altLang="ja-JP" dirty="0">
                <a:solidFill>
                  <a:srgbClr val="FF0000"/>
                </a:solidFill>
              </a:rPr>
              <a:t>-&gt; On going?</a:t>
            </a:r>
          </a:p>
          <a:p>
            <a:pPr marL="457200" indent="-457200">
              <a:buFont typeface="+mj-lt"/>
              <a:buAutoNum type="arabicPeriod"/>
            </a:pPr>
            <a:r>
              <a:rPr kumimoji="1" lang="en-US" altLang="ja-JP" strike="sngStrike" dirty="0"/>
              <a:t>Proposing method of archival inter-calibration (Procedure of archival inter-calibration suggested by ESA (Piers)) </a:t>
            </a:r>
            <a:r>
              <a:rPr kumimoji="1" lang="en-US" altLang="ja-JP" strike="sngStrike" dirty="0">
                <a:solidFill>
                  <a:srgbClr val="00B050"/>
                </a:solidFill>
              </a:rPr>
              <a:t>-&gt; Proposed in the last meeting. </a:t>
            </a:r>
          </a:p>
          <a:p>
            <a:pPr marL="457200" indent="-457200">
              <a:buFont typeface="+mj-lt"/>
              <a:buAutoNum type="arabicPeriod"/>
            </a:pPr>
            <a:r>
              <a:rPr kumimoji="1" lang="en-US" altLang="ja-JP" dirty="0"/>
              <a:t>On the basis of  working plan of space weather subgroup, the following action items are suggested.</a:t>
            </a:r>
          </a:p>
          <a:p>
            <a:pPr lvl="1"/>
            <a:r>
              <a:rPr kumimoji="1" lang="en-US" altLang="ja-JP" dirty="0"/>
              <a:t>Please inform definition of data levels in each organization. (I already have information from ESA, NOAA, and CMA.) </a:t>
            </a:r>
            <a:r>
              <a:rPr kumimoji="1" lang="en-US" altLang="ja-JP" dirty="0">
                <a:solidFill>
                  <a:srgbClr val="FF0000"/>
                </a:solidFill>
              </a:rPr>
              <a:t>-&gt; On going? </a:t>
            </a:r>
            <a:r>
              <a:rPr kumimoji="1" lang="en-US" altLang="ja-JP" dirty="0">
                <a:solidFill>
                  <a:srgbClr val="00B050"/>
                </a:solidFill>
              </a:rPr>
              <a:t>Showing Current List. </a:t>
            </a:r>
          </a:p>
          <a:p>
            <a:pPr lvl="1"/>
            <a:r>
              <a:rPr kumimoji="1" lang="en-US" altLang="ja-JP" dirty="0"/>
              <a:t>Proposing application produced from multiple satellite data (Should we collect information form data user? It might be related to the activities of Task Group on the Improving Data Access in CGMS/SWCG.) </a:t>
            </a:r>
            <a:r>
              <a:rPr kumimoji="1" lang="en-US" altLang="ja-JP" dirty="0">
                <a:solidFill>
                  <a:srgbClr val="FF0000"/>
                </a:solidFill>
              </a:rPr>
              <a:t>-&gt; On Going?</a:t>
            </a:r>
          </a:p>
          <a:p>
            <a:pPr lvl="1"/>
            <a:endParaRPr kumimoji="1" lang="en-US" altLang="ja-JP" dirty="0"/>
          </a:p>
          <a:p>
            <a:pPr lvl="1"/>
            <a:endParaRPr kumimoji="1" lang="en-US" altLang="ja-JP" dirty="0"/>
          </a:p>
          <a:p>
            <a:pPr marL="422041" lvl="1" indent="0">
              <a:buNone/>
            </a:pPr>
            <a:endParaRPr kumimoji="1" lang="en-US" altLang="ja-JP" dirty="0"/>
          </a:p>
          <a:p>
            <a:pPr lvl="1"/>
            <a:endParaRPr kumimoji="1" lang="ja-JP" altLang="en-US" dirty="0"/>
          </a:p>
        </p:txBody>
      </p:sp>
    </p:spTree>
    <p:extLst>
      <p:ext uri="{BB962C8B-B14F-4D97-AF65-F5344CB8AC3E}">
        <p14:creationId xmlns:p14="http://schemas.microsoft.com/office/powerpoint/2010/main" val="240936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44976-5FD5-1455-2C0B-C954CD16AB87}"/>
              </a:ext>
            </a:extLst>
          </p:cNvPr>
          <p:cNvSpPr>
            <a:spLocks noGrp="1"/>
          </p:cNvSpPr>
          <p:nvPr>
            <p:ph type="title"/>
          </p:nvPr>
        </p:nvSpPr>
        <p:spPr/>
        <p:txBody>
          <a:bodyPr/>
          <a:lstStyle/>
          <a:p>
            <a:r>
              <a:rPr kumimoji="1" lang="en-US" altLang="ja-JP" dirty="0"/>
              <a:t>Action Items (2/3)</a:t>
            </a:r>
            <a:endParaRPr kumimoji="1" lang="ja-JP" altLang="en-US" dirty="0"/>
          </a:p>
        </p:txBody>
      </p:sp>
      <p:sp>
        <p:nvSpPr>
          <p:cNvPr id="3" name="コンテンツ プレースホルダー 2">
            <a:extLst>
              <a:ext uri="{FF2B5EF4-FFF2-40B4-BE49-F238E27FC236}">
                <a16:creationId xmlns:a16="http://schemas.microsoft.com/office/drawing/2014/main" id="{0E8A7D1E-4522-C62F-2112-DE3F6CFE3522}"/>
              </a:ext>
            </a:extLst>
          </p:cNvPr>
          <p:cNvSpPr>
            <a:spLocks noGrp="1"/>
          </p:cNvSpPr>
          <p:nvPr>
            <p:ph idx="1"/>
          </p:nvPr>
        </p:nvSpPr>
        <p:spPr/>
        <p:txBody>
          <a:bodyPr/>
          <a:lstStyle/>
          <a:p>
            <a:pPr marL="457200" indent="-457200">
              <a:buFont typeface="+mj-lt"/>
              <a:buAutoNum type="arabicPeriod" startAt="4"/>
            </a:pPr>
            <a:r>
              <a:rPr kumimoji="1" lang="en-US" altLang="ja-JP" sz="2000" dirty="0"/>
              <a:t>Compare and discuss different cross-calibration methods used by different institutions and compare them to PRBEM Standard Data Analysis Procedure. </a:t>
            </a:r>
            <a:r>
              <a:rPr kumimoji="1" lang="en-US" altLang="ja-JP" sz="2000" dirty="0">
                <a:solidFill>
                  <a:srgbClr val="FF0000"/>
                </a:solidFill>
              </a:rPr>
              <a:t>-&gt;On Going</a:t>
            </a:r>
          </a:p>
          <a:p>
            <a:pPr marL="457200" indent="-457200">
              <a:buFont typeface="+mj-lt"/>
              <a:buAutoNum type="arabicPeriod" startAt="4"/>
            </a:pPr>
            <a:r>
              <a:rPr lang="en-US" altLang="ja-JP" sz="2000" dirty="0">
                <a:effectLst/>
                <a:latin typeface="Calibri" panose="020F0502020204030204" pitchFamily="34" charset="0"/>
                <a:ea typeface="游明朝" panose="02020400000000000000" pitchFamily="18" charset="-128"/>
                <a:cs typeface="Times New Roman" panose="02020603050405020304" pitchFamily="18" charset="0"/>
              </a:rPr>
              <a:t>Provide names of people to invite to the SW subgroup meeting in Darmstadt. </a:t>
            </a:r>
            <a:r>
              <a:rPr lang="en-US" altLang="ja-JP" sz="2000" dirty="0">
                <a:effectLst/>
                <a:highlight>
                  <a:srgbClr val="FFFF00"/>
                </a:highlight>
                <a:latin typeface="Calibri" panose="020F0502020204030204" pitchFamily="34" charset="0"/>
                <a:ea typeface="游明朝" panose="02020400000000000000" pitchFamily="18" charset="-128"/>
                <a:cs typeface="Times New Roman" panose="02020603050405020304" pitchFamily="18" charset="0"/>
              </a:rPr>
              <a:t>-&gt; Discuss in “Next GSICS Annual Meeting”</a:t>
            </a:r>
            <a:endParaRPr kumimoji="1" lang="en-US" altLang="ja-JP" sz="2000" dirty="0">
              <a:highlight>
                <a:srgbClr val="FFFF00"/>
              </a:highlight>
            </a:endParaRPr>
          </a:p>
          <a:p>
            <a:pPr marL="457200" indent="-457200">
              <a:buFont typeface="+mj-lt"/>
              <a:buAutoNum type="arabicPeriod" startAt="4"/>
            </a:pPr>
            <a:r>
              <a:rPr lang="en-US" altLang="ja-JP" sz="2000" dirty="0">
                <a:effectLst/>
                <a:latin typeface="Calibri" panose="020F0502020204030204" pitchFamily="34" charset="0"/>
                <a:ea typeface="游明朝" panose="02020400000000000000" pitchFamily="18" charset="-128"/>
                <a:cs typeface="Times New Roman" panose="02020603050405020304" pitchFamily="18" charset="0"/>
              </a:rPr>
              <a:t>Next month, discuss and agree to an agenda for the SW subgroup meeting in Darmstadt. </a:t>
            </a:r>
            <a:r>
              <a:rPr lang="en-US" altLang="ja-JP" sz="2000" dirty="0">
                <a:effectLst/>
                <a:highlight>
                  <a:srgbClr val="FFFF00"/>
                </a:highlight>
                <a:latin typeface="Calibri" panose="020F0502020204030204" pitchFamily="34" charset="0"/>
                <a:ea typeface="游明朝" panose="02020400000000000000" pitchFamily="18" charset="-128"/>
                <a:cs typeface="Times New Roman" panose="02020603050405020304" pitchFamily="18" charset="0"/>
              </a:rPr>
              <a:t>-&gt; Discuss in “Next GSICS Annual Meeting”</a:t>
            </a:r>
            <a:endParaRPr lang="ja-JP" altLang="ja-JP" sz="2000" dirty="0">
              <a:effectLst/>
              <a:highlight>
                <a:srgbClr val="FFFF00"/>
              </a:highlight>
              <a:latin typeface="Calibri" panose="020F0502020204030204" pitchFamily="34" charset="0"/>
              <a:ea typeface="游明朝" panose="02020400000000000000" pitchFamily="18" charset="-128"/>
              <a:cs typeface="Times New Roman" panose="02020603050405020304" pitchFamily="18" charset="0"/>
            </a:endParaRPr>
          </a:p>
          <a:p>
            <a:pPr marL="457200" indent="-457200">
              <a:buFont typeface="+mj-lt"/>
              <a:buAutoNum type="arabicPeriod" startAt="4"/>
            </a:pPr>
            <a:r>
              <a:rPr kumimoji="1" lang="en-US" altLang="ja-JP" sz="2000" dirty="0"/>
              <a:t>Can we make a decision point on these at the next meeting? 	          	1/ Decide on methodology for this group (e.g. to adopt PRBEM)	2/ Include discussion on common code base, can we expand PRBEM </a:t>
            </a:r>
            <a:r>
              <a:rPr kumimoji="1" lang="en-US" altLang="ja-JP" sz="2000" dirty="0" err="1"/>
              <a:t>gitlab</a:t>
            </a:r>
            <a:r>
              <a:rPr kumimoji="1" lang="en-US" altLang="ja-JP" sz="2000" dirty="0"/>
              <a:t> in this direction? links us to COSPAR? </a:t>
            </a:r>
            <a:r>
              <a:rPr kumimoji="1" lang="en-US" altLang="ja-JP" sz="2000" dirty="0">
                <a:highlight>
                  <a:srgbClr val="FFFF00"/>
                </a:highlight>
              </a:rPr>
              <a:t>-&gt; Discuss in “Standard Cross-Calibration Procedure</a:t>
            </a:r>
            <a:r>
              <a:rPr kumimoji="1" lang="en-US" altLang="ja-JP" sz="2000" dirty="0"/>
              <a:t>”</a:t>
            </a:r>
          </a:p>
          <a:p>
            <a:endParaRPr kumimoji="1" lang="en-US" altLang="ja-JP" dirty="0"/>
          </a:p>
          <a:p>
            <a:endParaRPr kumimoji="1" lang="ja-JP" altLang="en-US" dirty="0"/>
          </a:p>
        </p:txBody>
      </p:sp>
    </p:spTree>
    <p:extLst>
      <p:ext uri="{BB962C8B-B14F-4D97-AF65-F5344CB8AC3E}">
        <p14:creationId xmlns:p14="http://schemas.microsoft.com/office/powerpoint/2010/main" val="129516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0E5413-86CB-3FA1-759A-849C38DCD482}"/>
              </a:ext>
            </a:extLst>
          </p:cNvPr>
          <p:cNvSpPr>
            <a:spLocks noGrp="1"/>
          </p:cNvSpPr>
          <p:nvPr>
            <p:ph type="title"/>
          </p:nvPr>
        </p:nvSpPr>
        <p:spPr/>
        <p:txBody>
          <a:bodyPr/>
          <a:lstStyle/>
          <a:p>
            <a:r>
              <a:rPr kumimoji="1" lang="en-US" altLang="ja-JP" dirty="0"/>
              <a:t>Action Items (3/3)</a:t>
            </a:r>
            <a:endParaRPr kumimoji="1" lang="ja-JP" altLang="en-US" dirty="0"/>
          </a:p>
        </p:txBody>
      </p:sp>
      <p:sp>
        <p:nvSpPr>
          <p:cNvPr id="3" name="コンテンツ プレースホルダー 2">
            <a:extLst>
              <a:ext uri="{FF2B5EF4-FFF2-40B4-BE49-F238E27FC236}">
                <a16:creationId xmlns:a16="http://schemas.microsoft.com/office/drawing/2014/main" id="{75E81393-A879-4C59-0D05-04CE398A3C37}"/>
              </a:ext>
            </a:extLst>
          </p:cNvPr>
          <p:cNvSpPr>
            <a:spLocks noGrp="1"/>
          </p:cNvSpPr>
          <p:nvPr>
            <p:ph idx="1"/>
          </p:nvPr>
        </p:nvSpPr>
        <p:spPr>
          <a:xfrm>
            <a:off x="541867" y="1600206"/>
            <a:ext cx="8017934" cy="2379128"/>
          </a:xfrm>
        </p:spPr>
        <p:txBody>
          <a:bodyPr/>
          <a:lstStyle/>
          <a:p>
            <a:r>
              <a:rPr kumimoji="1" lang="en-US" altLang="ja-JP" dirty="0"/>
              <a:t>New action item from Larry Flynn:</a:t>
            </a:r>
          </a:p>
          <a:p>
            <a:pPr lvl="1"/>
            <a:r>
              <a:rPr kumimoji="1" lang="en-US" altLang="ja-JP" dirty="0"/>
              <a:t>Please take a look at https://gsics.wmo.int/en/focal-points and consider who should be added to the list for the SW subgroup.  The usual approach is for each agency to request the addition of their most active member as a focal point.  [Note, Piers is already listed for ESA but not identified as SW.] </a:t>
            </a:r>
            <a:r>
              <a:rPr kumimoji="1" lang="en-US" altLang="ja-JP" dirty="0">
                <a:solidFill>
                  <a:srgbClr val="00B050"/>
                </a:solidFill>
              </a:rPr>
              <a:t>-&gt;It seems almost all the member institute already register the focal point of Space weather. So action can be closed after reminding the members.</a:t>
            </a:r>
          </a:p>
          <a:p>
            <a:endParaRPr kumimoji="1" lang="ja-JP" altLang="en-US" dirty="0"/>
          </a:p>
        </p:txBody>
      </p:sp>
    </p:spTree>
    <p:extLst>
      <p:ext uri="{BB962C8B-B14F-4D97-AF65-F5344CB8AC3E}">
        <p14:creationId xmlns:p14="http://schemas.microsoft.com/office/powerpoint/2010/main" val="125153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F8C790-7D29-E01A-E429-95F4FC77856F}"/>
              </a:ext>
            </a:extLst>
          </p:cNvPr>
          <p:cNvSpPr>
            <a:spLocks noGrp="1"/>
          </p:cNvSpPr>
          <p:nvPr>
            <p:ph type="title"/>
          </p:nvPr>
        </p:nvSpPr>
        <p:spPr/>
        <p:txBody>
          <a:bodyPr/>
          <a:lstStyle/>
          <a:p>
            <a:r>
              <a:rPr kumimoji="1" lang="en-US" altLang="ja-JP" dirty="0"/>
              <a:t>Next Meeting</a:t>
            </a:r>
            <a:endParaRPr kumimoji="1" lang="ja-JP" altLang="en-US" dirty="0"/>
          </a:p>
        </p:txBody>
      </p:sp>
      <p:sp>
        <p:nvSpPr>
          <p:cNvPr id="3" name="コンテンツ プレースホルダー 2">
            <a:extLst>
              <a:ext uri="{FF2B5EF4-FFF2-40B4-BE49-F238E27FC236}">
                <a16:creationId xmlns:a16="http://schemas.microsoft.com/office/drawing/2014/main" id="{E57A956C-C819-3B41-5C01-48F4B9127BA4}"/>
              </a:ext>
            </a:extLst>
          </p:cNvPr>
          <p:cNvSpPr>
            <a:spLocks noGrp="1"/>
          </p:cNvSpPr>
          <p:nvPr>
            <p:ph idx="1"/>
          </p:nvPr>
        </p:nvSpPr>
        <p:spPr>
          <a:xfrm>
            <a:off x="339865" y="1600205"/>
            <a:ext cx="8520914" cy="4525963"/>
          </a:xfrm>
        </p:spPr>
        <p:txBody>
          <a:bodyPr/>
          <a:lstStyle/>
          <a:p>
            <a:r>
              <a:rPr kumimoji="1" lang="en-US" altLang="ja-JP" sz="2800" dirty="0"/>
              <a:t>The schedule of next sub-group meeting will be discussed during SW session in GSICS annual meeting.</a:t>
            </a:r>
          </a:p>
          <a:p>
            <a:r>
              <a:rPr kumimoji="1" lang="en-US" altLang="ja-JP" sz="2800" dirty="0"/>
              <a:t>Someday during middle May</a:t>
            </a:r>
          </a:p>
          <a:p>
            <a:endParaRPr kumimoji="1" lang="en-US" altLang="ja-JP" sz="2800" dirty="0"/>
          </a:p>
        </p:txBody>
      </p:sp>
    </p:spTree>
    <p:extLst>
      <p:ext uri="{BB962C8B-B14F-4D97-AF65-F5344CB8AC3E}">
        <p14:creationId xmlns:p14="http://schemas.microsoft.com/office/powerpoint/2010/main" val="19776895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1437</TotalTime>
  <Words>791</Words>
  <Application>Microsoft Office PowerPoint</Application>
  <PresentationFormat>画面に合わせる (4:3)</PresentationFormat>
  <Paragraphs>58</Paragraphs>
  <Slides>10</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10</vt:i4>
      </vt:variant>
    </vt:vector>
  </HeadingPairs>
  <TitlesOfParts>
    <vt:vector size="16" baseType="lpstr">
      <vt:lpstr>游ゴシック</vt:lpstr>
      <vt:lpstr>Arial</vt:lpstr>
      <vt:lpstr>Calibri</vt:lpstr>
      <vt:lpstr>Times New Roman</vt:lpstr>
      <vt:lpstr>Office テーマ</vt:lpstr>
      <vt:lpstr>Office Theme</vt:lpstr>
      <vt:lpstr>GSICS space weather subgroup meeting</vt:lpstr>
      <vt:lpstr>Today’s Agenda</vt:lpstr>
      <vt:lpstr>GSICS Annual Meeting 2024 (2024/03/11-15)</vt:lpstr>
      <vt:lpstr>Space Weather Session in GSICS Annual Meeting (2024/03/12 12:30-16:00 UTC )</vt:lpstr>
      <vt:lpstr>Review report on PRBEM Data Analysis Procedure by NOAA</vt:lpstr>
      <vt:lpstr>Action Items (1/3)</vt:lpstr>
      <vt:lpstr>Action Items (2/3)</vt:lpstr>
      <vt:lpstr>Action Items (3/3)</vt:lpstr>
      <vt:lpstr>Next Meeting</vt:lpstr>
      <vt:lpstr>AOB?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 space weather sensor subgroup kick off meeting</dc:title>
  <dc:creator>長妻 努</dc:creator>
  <cp:lastModifiedBy>長妻 努</cp:lastModifiedBy>
  <cp:revision>28</cp:revision>
  <dcterms:created xsi:type="dcterms:W3CDTF">2022-12-14T04:47:56Z</dcterms:created>
  <dcterms:modified xsi:type="dcterms:W3CDTF">2024-02-15T14:57:08Z</dcterms:modified>
</cp:coreProperties>
</file>