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60" r:id="rId3"/>
    <p:sldId id="261" r:id="rId4"/>
    <p:sldId id="655" r:id="rId5"/>
    <p:sldId id="654" r:id="rId6"/>
    <p:sldId id="656" r:id="rId7"/>
    <p:sldId id="643" r:id="rId8"/>
    <p:sldId id="649" r:id="rId9"/>
    <p:sldId id="653" r:id="rId10"/>
    <p:sldId id="645" r:id="rId11"/>
    <p:sldId id="64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120" d="100"/>
          <a:sy n="12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A56382-9EB1-472E-B106-01DE92BAF96C}" type="datetimeFigureOut">
              <a:rPr kumimoji="1" lang="ja-JP" altLang="en-US" smtClean="0"/>
              <a:t>2024/5/22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3D4EC-E3CB-479D-A77A-DEB85723CFDE}" type="slidenum">
              <a:rPr kumimoji="1" lang="ja-JP" altLang="en-US" smtClean="0"/>
              <a:t>‹#›</a:t>
            </a:fld>
            <a:endParaRPr kumimoji="1" lang="ja-JP" altLang="en-US"/>
          </a:p>
        </p:txBody>
      </p:sp>
    </p:spTree>
    <p:extLst>
      <p:ext uri="{BB962C8B-B14F-4D97-AF65-F5344CB8AC3E}">
        <p14:creationId xmlns:p14="http://schemas.microsoft.com/office/powerpoint/2010/main" val="3316302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marL="0" marR="0" lvl="0" indent="0" algn="r" defTabSz="919163" rtl="0" eaLnBrk="0" fontAlgn="base" latinLnBrk="0" hangingPunct="0">
              <a:lnSpc>
                <a:spcPct val="100000"/>
              </a:lnSpc>
              <a:spcBef>
                <a:spcPct val="0"/>
              </a:spcBef>
              <a:spcAft>
                <a:spcPct val="0"/>
              </a:spcAft>
              <a:buClrTx/>
              <a:buSzTx/>
              <a:buFontTx/>
              <a:buNone/>
              <a:tabLst/>
              <a:defRPr/>
            </a:pPr>
            <a:fld id="{E3FB869D-7AE8-45BD-AD5A-D0DA05E60C73}" type="slidenum">
              <a:rPr kumimoji="0" lang="de-DE"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9163" rtl="0" eaLnBrk="0" fontAlgn="base" latinLnBrk="0" hangingPunct="0">
                <a:lnSpc>
                  <a:spcPct val="100000"/>
                </a:lnSpc>
                <a:spcBef>
                  <a:spcPct val="0"/>
                </a:spcBef>
                <a:spcAft>
                  <a:spcPct val="0"/>
                </a:spcAft>
                <a:buClrTx/>
                <a:buSzTx/>
                <a:buFontTx/>
                <a:buNone/>
                <a:tabLst/>
                <a:defRPr/>
              </a:pPr>
              <a:t>1</a:t>
            </a:fld>
            <a:endParaRPr kumimoji="0" lang="de-D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4819" name="Rectangle 2"/>
          <p:cNvSpPr>
            <a:spLocks noGrp="1" noRot="1" noChangeAspect="1" noChangeArrowheads="1" noTextEdit="1"/>
          </p:cNvSpPr>
          <p:nvPr>
            <p:ph type="sldImg"/>
          </p:nvPr>
        </p:nvSpPr>
        <p:spPr>
          <a:xfrm>
            <a:off x="1181100" y="695325"/>
            <a:ext cx="4648200" cy="3486150"/>
          </a:xfrm>
          <a:ln/>
        </p:spPr>
      </p:sp>
      <p:sp>
        <p:nvSpPr>
          <p:cNvPr id="34820" name="Rectangle 3"/>
          <p:cNvSpPr>
            <a:spLocks noGrp="1" noChangeArrowheads="1"/>
          </p:cNvSpPr>
          <p:nvPr>
            <p:ph type="body" idx="1"/>
          </p:nvPr>
        </p:nvSpPr>
        <p:spPr>
          <a:noFill/>
          <a:ln/>
        </p:spPr>
        <p:txBody>
          <a:bodyPr/>
          <a:lstStyle/>
          <a:p>
            <a:endParaRPr lang="de-DE"/>
          </a:p>
        </p:txBody>
      </p:sp>
      <p:sp>
        <p:nvSpPr>
          <p:cNvPr id="5" name="Date Placeholder 4"/>
          <p:cNvSpPr>
            <a:spLocks noGrp="1"/>
          </p:cNvSpPr>
          <p:nvPr>
            <p:ph type="dt" idx="10"/>
          </p:nvPr>
        </p:nvSpPr>
        <p:spPr/>
        <p:txBody>
          <a:bodyPr/>
          <a:lstStyle/>
          <a:p>
            <a:pPr marL="0" marR="0" lvl="0" indent="0" algn="r" defTabSz="919163" rtl="0" eaLnBrk="0" fontAlgn="base" latinLnBrk="0" hangingPunct="0">
              <a:lnSpc>
                <a:spcPct val="100000"/>
              </a:lnSpc>
              <a:spcBef>
                <a:spcPct val="0"/>
              </a:spcBef>
              <a:spcAft>
                <a:spcPct val="0"/>
              </a:spcAft>
              <a:buClrTx/>
              <a:buSzTx/>
              <a:buFontTx/>
              <a:buNone/>
              <a:tabLst/>
              <a:defRPr/>
            </a:pPr>
            <a:fld id="{84E8CFAD-6A94-4CB7-B32D-926ACF4E508E}" type="datetime4">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9163" rtl="0" eaLnBrk="0" fontAlgn="base" latinLnBrk="0" hangingPunct="0">
                <a:lnSpc>
                  <a:spcPct val="100000"/>
                </a:lnSpc>
                <a:spcBef>
                  <a:spcPct val="0"/>
                </a:spcBef>
                <a:spcAft>
                  <a:spcPct val="0"/>
                </a:spcAft>
                <a:buClrTx/>
                <a:buSzTx/>
                <a:buFontTx/>
                <a:buNone/>
                <a:tabLst/>
                <a:defRPr/>
              </a:pPr>
              <a:t>22 May 2024</a:t>
            </a:fld>
            <a:endParaRPr kumimoji="0" lang="de-D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13962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3586521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372596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981231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91"/>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4429125"/>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dirty="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373923" y="185740"/>
            <a:ext cx="4396154" cy="1933575"/>
          </a:xfrm>
          <a:prstGeom prst="rect">
            <a:avLst/>
          </a:prstGeom>
          <a:noFill/>
        </p:spPr>
      </p:pic>
    </p:spTree>
    <p:extLst>
      <p:ext uri="{BB962C8B-B14F-4D97-AF65-F5344CB8AC3E}">
        <p14:creationId xmlns:p14="http://schemas.microsoft.com/office/powerpoint/2010/main" val="168780114"/>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407" y="1090634"/>
            <a:ext cx="9139603"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grpSp>
      <p:sp>
        <p:nvSpPr>
          <p:cNvPr id="2" name="Title 1"/>
          <p:cNvSpPr>
            <a:spLocks noGrp="1"/>
          </p:cNvSpPr>
          <p:nvPr>
            <p:ph type="title"/>
          </p:nvPr>
        </p:nvSpPr>
        <p:spPr/>
        <p:txBody>
          <a:bodyPr/>
          <a:lstStyle>
            <a:lvl1pPr>
              <a:defRPr sz="2585" b="1"/>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215" b="1"/>
            </a:lvl1pPr>
            <a:lvl2pPr>
              <a:defRPr sz="1846" b="1"/>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78251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8"/>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51040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5408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8414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2" y="1600206"/>
            <a:ext cx="366639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05133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407" y="1090634"/>
            <a:ext cx="9139603"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gr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405861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407" y="1090634"/>
            <a:ext cx="9139603"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grpSp>
    </p:spTree>
    <p:extLst>
      <p:ext uri="{BB962C8B-B14F-4D97-AF65-F5344CB8AC3E}">
        <p14:creationId xmlns:p14="http://schemas.microsoft.com/office/powerpoint/2010/main" val="30067184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051" y="273058"/>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Tree>
    <p:extLst>
      <p:ext uri="{BB962C8B-B14F-4D97-AF65-F5344CB8AC3E}">
        <p14:creationId xmlns:p14="http://schemas.microsoft.com/office/powerpoint/2010/main" val="1570900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91954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Tree>
    <p:extLst>
      <p:ext uri="{BB962C8B-B14F-4D97-AF65-F5344CB8AC3E}">
        <p14:creationId xmlns:p14="http://schemas.microsoft.com/office/powerpoint/2010/main" val="308570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87426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6"/>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3" y="274646"/>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29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2206345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58259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1374183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119512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161835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285289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B8328E-F6AD-492E-9E68-8B9333C670CF}" type="datetimeFigureOut">
              <a:rPr kumimoji="1" lang="ja-JP" altLang="en-US" smtClean="0"/>
              <a:t>2024/5/22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31418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8328E-F6AD-492E-9E68-8B9333C670CF}" type="datetimeFigureOut">
              <a:rPr kumimoji="1" lang="ja-JP" altLang="en-US" smtClean="0"/>
              <a:t>2024/5/22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4279471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9"/>
            <a:ext cx="82296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2051" name="Text Placeholder 2"/>
          <p:cNvSpPr>
            <a:spLocks noGrp="1"/>
          </p:cNvSpPr>
          <p:nvPr>
            <p:ph type="body" idx="1"/>
          </p:nvPr>
        </p:nvSpPr>
        <p:spPr bwMode="auto">
          <a:xfrm>
            <a:off x="457200" y="160020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19" name="Line 8"/>
          <p:cNvSpPr>
            <a:spLocks noChangeShapeType="1"/>
          </p:cNvSpPr>
          <p:nvPr userDrawn="1"/>
        </p:nvSpPr>
        <p:spPr bwMode="auto">
          <a:xfrm>
            <a:off x="527538" y="1206500"/>
            <a:ext cx="8159262" cy="0"/>
          </a:xfrm>
          <a:prstGeom prst="line">
            <a:avLst/>
          </a:prstGeom>
          <a:noFill/>
          <a:ln w="57150" cmpd="thinThick">
            <a:solidFill>
              <a:srgbClr val="3333FF"/>
            </a:solidFill>
            <a:round/>
            <a:headEnd/>
            <a:tailEnd/>
          </a:ln>
          <a:effectLst/>
        </p:spPr>
        <p:txBody>
          <a:bodyPr/>
          <a:lstStyle/>
          <a:p>
            <a:pPr algn="ctr">
              <a:defRPr/>
            </a:pPr>
            <a:endParaRPr lang="en-US" sz="1662"/>
          </a:p>
        </p:txBody>
      </p:sp>
      <p:pic>
        <p:nvPicPr>
          <p:cNvPr id="2056" name="Picture 8" descr="H:\MY DOCUMENTS\GSICS\logo\GSICS180px.png"/>
          <p:cNvPicPr>
            <a:picLocks noChangeAspect="1" noChangeArrowheads="1"/>
          </p:cNvPicPr>
          <p:nvPr userDrawn="1"/>
        </p:nvPicPr>
        <p:blipFill>
          <a:blip r:embed="rId13" cstate="print"/>
          <a:srcRect/>
          <a:stretch>
            <a:fillRect/>
          </a:stretch>
        </p:blipFill>
        <p:spPr bwMode="auto">
          <a:xfrm>
            <a:off x="7561389" y="6162696"/>
            <a:ext cx="1582615" cy="695325"/>
          </a:xfrm>
          <a:prstGeom prst="rect">
            <a:avLst/>
          </a:prstGeom>
          <a:noFill/>
        </p:spPr>
      </p:pic>
    </p:spTree>
    <p:extLst>
      <p:ext uri="{BB962C8B-B14F-4D97-AF65-F5344CB8AC3E}">
        <p14:creationId xmlns:p14="http://schemas.microsoft.com/office/powerpoint/2010/main" val="3403889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0" fontAlgn="base" hangingPunct="0">
        <a:spcBef>
          <a:spcPct val="0"/>
        </a:spcBef>
        <a:spcAft>
          <a:spcPct val="0"/>
        </a:spcAft>
        <a:defRPr sz="2585" b="1" kern="1200">
          <a:solidFill>
            <a:schemeClr val="tx1"/>
          </a:solidFill>
          <a:latin typeface="+mj-lt"/>
          <a:ea typeface="+mj-ea"/>
          <a:cs typeface="+mj-cs"/>
        </a:defRPr>
      </a:lvl1pPr>
      <a:lvl2pPr algn="ctr" rtl="0" eaLnBrk="0" fontAlgn="base" hangingPunct="0">
        <a:spcBef>
          <a:spcPct val="0"/>
        </a:spcBef>
        <a:spcAft>
          <a:spcPct val="0"/>
        </a:spcAft>
        <a:defRPr sz="4062">
          <a:solidFill>
            <a:schemeClr val="tx1"/>
          </a:solidFill>
          <a:latin typeface="Calibri" pitchFamily="34" charset="0"/>
        </a:defRPr>
      </a:lvl2pPr>
      <a:lvl3pPr algn="ctr" rtl="0" eaLnBrk="0" fontAlgn="base" hangingPunct="0">
        <a:spcBef>
          <a:spcPct val="0"/>
        </a:spcBef>
        <a:spcAft>
          <a:spcPct val="0"/>
        </a:spcAft>
        <a:defRPr sz="4062">
          <a:solidFill>
            <a:schemeClr val="tx1"/>
          </a:solidFill>
          <a:latin typeface="Calibri" pitchFamily="34" charset="0"/>
        </a:defRPr>
      </a:lvl3pPr>
      <a:lvl4pPr algn="ctr" rtl="0" eaLnBrk="0" fontAlgn="base" hangingPunct="0">
        <a:spcBef>
          <a:spcPct val="0"/>
        </a:spcBef>
        <a:spcAft>
          <a:spcPct val="0"/>
        </a:spcAft>
        <a:defRPr sz="4062">
          <a:solidFill>
            <a:schemeClr val="tx1"/>
          </a:solidFill>
          <a:latin typeface="Calibri" pitchFamily="34" charset="0"/>
        </a:defRPr>
      </a:lvl4pPr>
      <a:lvl5pPr algn="ctr" rtl="0" eaLnBrk="0" fontAlgn="base" hangingPunct="0">
        <a:spcBef>
          <a:spcPct val="0"/>
        </a:spcBef>
        <a:spcAft>
          <a:spcPct val="0"/>
        </a:spcAft>
        <a:defRPr sz="4062">
          <a:solidFill>
            <a:schemeClr val="tx1"/>
          </a:solidFill>
          <a:latin typeface="Calibri" pitchFamily="34" charset="0"/>
        </a:defRPr>
      </a:lvl5pPr>
      <a:lvl6pPr marL="422041" algn="ctr" rtl="0" fontAlgn="base">
        <a:spcBef>
          <a:spcPct val="0"/>
        </a:spcBef>
        <a:spcAft>
          <a:spcPct val="0"/>
        </a:spcAft>
        <a:defRPr sz="4062">
          <a:solidFill>
            <a:schemeClr val="tx1"/>
          </a:solidFill>
          <a:latin typeface="Calibri" pitchFamily="34" charset="0"/>
        </a:defRPr>
      </a:lvl6pPr>
      <a:lvl7pPr marL="844083" algn="ctr" rtl="0" fontAlgn="base">
        <a:spcBef>
          <a:spcPct val="0"/>
        </a:spcBef>
        <a:spcAft>
          <a:spcPct val="0"/>
        </a:spcAft>
        <a:defRPr sz="4062">
          <a:solidFill>
            <a:schemeClr val="tx1"/>
          </a:solidFill>
          <a:latin typeface="Calibri" pitchFamily="34" charset="0"/>
        </a:defRPr>
      </a:lvl7pPr>
      <a:lvl8pPr marL="1266124" algn="ctr" rtl="0" fontAlgn="base">
        <a:spcBef>
          <a:spcPct val="0"/>
        </a:spcBef>
        <a:spcAft>
          <a:spcPct val="0"/>
        </a:spcAft>
        <a:defRPr sz="4062">
          <a:solidFill>
            <a:schemeClr val="tx1"/>
          </a:solidFill>
          <a:latin typeface="Calibri" pitchFamily="34" charset="0"/>
        </a:defRPr>
      </a:lvl8pPr>
      <a:lvl9pPr marL="1688165" algn="ctr" rtl="0" fontAlgn="base">
        <a:spcBef>
          <a:spcPct val="0"/>
        </a:spcBef>
        <a:spcAft>
          <a:spcPct val="0"/>
        </a:spcAft>
        <a:defRPr sz="4062">
          <a:solidFill>
            <a:schemeClr val="tx1"/>
          </a:solidFill>
          <a:latin typeface="Calibri" pitchFamily="34" charset="0"/>
        </a:defRPr>
      </a:lvl9pPr>
    </p:titleStyle>
    <p:bodyStyle>
      <a:lvl1pPr marL="316531" indent="-316531" algn="l" rtl="0" eaLnBrk="0" fontAlgn="base" hangingPunct="0">
        <a:spcBef>
          <a:spcPct val="20000"/>
        </a:spcBef>
        <a:spcAft>
          <a:spcPct val="0"/>
        </a:spcAft>
        <a:buFont typeface="Arial" charset="0"/>
        <a:buChar char="•"/>
        <a:defRPr sz="2215" b="1" kern="1200">
          <a:solidFill>
            <a:schemeClr val="tx1"/>
          </a:solidFill>
          <a:latin typeface="+mn-lt"/>
          <a:ea typeface="+mn-ea"/>
          <a:cs typeface="+mn-cs"/>
        </a:defRPr>
      </a:lvl1pPr>
      <a:lvl2pPr marL="685817" indent="-263776" algn="l" rtl="0" eaLnBrk="0" fontAlgn="base" hangingPunct="0">
        <a:spcBef>
          <a:spcPct val="20000"/>
        </a:spcBef>
        <a:spcAft>
          <a:spcPct val="0"/>
        </a:spcAft>
        <a:buFont typeface="Arial" charset="0"/>
        <a:buChar char="–"/>
        <a:defRPr sz="1662" b="1" kern="1200">
          <a:solidFill>
            <a:schemeClr val="tx2"/>
          </a:solidFill>
          <a:latin typeface="+mn-lt"/>
          <a:ea typeface="+mn-ea"/>
          <a:cs typeface="+mn-cs"/>
        </a:defRPr>
      </a:lvl2pPr>
      <a:lvl3pPr marL="1055103" indent="-211021" algn="l" rtl="0" eaLnBrk="0" fontAlgn="base" hangingPunct="0">
        <a:spcBef>
          <a:spcPct val="20000"/>
        </a:spcBef>
        <a:spcAft>
          <a:spcPct val="0"/>
        </a:spcAft>
        <a:buFont typeface="Arial" charset="0"/>
        <a:buChar char="•"/>
        <a:defRPr sz="2215" kern="1200">
          <a:solidFill>
            <a:schemeClr val="tx1"/>
          </a:solidFill>
          <a:latin typeface="+mn-lt"/>
          <a:ea typeface="+mn-ea"/>
          <a:cs typeface="+mn-cs"/>
        </a:defRPr>
      </a:lvl3pPr>
      <a:lvl4pPr marL="1477145" indent="-211021" algn="l" rtl="0" eaLnBrk="0" fontAlgn="base" hangingPunct="0">
        <a:spcBef>
          <a:spcPct val="20000"/>
        </a:spcBef>
        <a:spcAft>
          <a:spcPct val="0"/>
        </a:spcAft>
        <a:buFont typeface="Arial" charset="0"/>
        <a:buChar char="–"/>
        <a:defRPr sz="1846" kern="1200">
          <a:solidFill>
            <a:schemeClr val="tx1"/>
          </a:solidFill>
          <a:latin typeface="+mn-lt"/>
          <a:ea typeface="+mn-ea"/>
          <a:cs typeface="+mn-cs"/>
        </a:defRPr>
      </a:lvl4pPr>
      <a:lvl5pPr marL="1899186" indent="-211021" algn="l" rtl="0" eaLnBrk="0" fontAlgn="base" hangingPunct="0">
        <a:spcBef>
          <a:spcPct val="20000"/>
        </a:spcBef>
        <a:spcAft>
          <a:spcPct val="0"/>
        </a:spcAft>
        <a:buFont typeface="Arial" charset="0"/>
        <a:buChar char="»"/>
        <a:defRPr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tar.nesdis.noaa.gov/smcd/GCC/newsletters.php" TargetMode="External"/><Relationship Id="rId2" Type="http://schemas.openxmlformats.org/officeDocument/2006/relationships/hyperlink" Target="https://www.star.nesdis.noaa.gov/smcd/GCC/documents/QuarterlyProductionProces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xfrm>
            <a:off x="409242" y="2750531"/>
            <a:ext cx="8351094" cy="1356946"/>
          </a:xfrm>
        </p:spPr>
        <p:txBody>
          <a:bodyPr/>
          <a:lstStyle/>
          <a:p>
            <a:pPr eaLnBrk="1" hangingPunct="1"/>
            <a:r>
              <a:rPr lang="en-US" altLang="ja-JP" sz="3323" dirty="0"/>
              <a:t>GSICS space weather subgroup meeting</a:t>
            </a:r>
            <a:endParaRPr lang="en-GB" sz="3323" dirty="0"/>
          </a:p>
        </p:txBody>
      </p:sp>
      <p:sp>
        <p:nvSpPr>
          <p:cNvPr id="5" name="Rectangle 43"/>
          <p:cNvSpPr>
            <a:spLocks noGrp="1" noChangeArrowheads="1"/>
          </p:cNvSpPr>
          <p:nvPr>
            <p:ph type="subTitle" idx="1"/>
          </p:nvPr>
        </p:nvSpPr>
        <p:spPr>
          <a:xfrm>
            <a:off x="1243387" y="4234664"/>
            <a:ext cx="6400800" cy="1617785"/>
          </a:xfrm>
        </p:spPr>
        <p:txBody>
          <a:bodyPr/>
          <a:lstStyle/>
          <a:p>
            <a:pPr eaLnBrk="1" hangingPunct="1">
              <a:defRPr/>
            </a:pPr>
            <a:r>
              <a:rPr lang="en-US" dirty="0">
                <a:solidFill>
                  <a:srgbClr val="002060"/>
                </a:solidFill>
              </a:rPr>
              <a:t> May</a:t>
            </a:r>
            <a:r>
              <a:rPr lang="en-US" altLang="ja-JP" dirty="0">
                <a:solidFill>
                  <a:srgbClr val="002060"/>
                </a:solidFill>
              </a:rPr>
              <a:t>.</a:t>
            </a:r>
            <a:r>
              <a:rPr lang="en-US" dirty="0">
                <a:solidFill>
                  <a:srgbClr val="002060"/>
                </a:solidFill>
              </a:rPr>
              <a:t> 22, 2024 </a:t>
            </a:r>
            <a:endParaRPr lang="en-US" dirty="0">
              <a:solidFill>
                <a:srgbClr val="002060"/>
              </a:solidFill>
              <a:cs typeface="Calibri"/>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4E9B73-463D-4475-67FA-6E4E33B91227}"/>
              </a:ext>
            </a:extLst>
          </p:cNvPr>
          <p:cNvSpPr>
            <a:spLocks noGrp="1"/>
          </p:cNvSpPr>
          <p:nvPr>
            <p:ph type="title"/>
          </p:nvPr>
        </p:nvSpPr>
        <p:spPr/>
        <p:txBody>
          <a:bodyPr/>
          <a:lstStyle/>
          <a:p>
            <a:r>
              <a:rPr kumimoji="1" lang="en-US" altLang="ja-JP" dirty="0"/>
              <a:t>AOB?</a:t>
            </a:r>
            <a:endParaRPr kumimoji="1" lang="ja-JP" altLang="en-US" dirty="0"/>
          </a:p>
        </p:txBody>
      </p:sp>
      <p:sp>
        <p:nvSpPr>
          <p:cNvPr id="3" name="コンテンツ プレースホルダー 2">
            <a:extLst>
              <a:ext uri="{FF2B5EF4-FFF2-40B4-BE49-F238E27FC236}">
                <a16:creationId xmlns:a16="http://schemas.microsoft.com/office/drawing/2014/main" id="{51C38155-0C62-7440-68CF-851A20C63A99}"/>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45985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5321C57-160E-4882-9381-659119A3B7AC}"/>
              </a:ext>
            </a:extLst>
          </p:cNvPr>
          <p:cNvSpPr>
            <a:spLocks noGrp="1"/>
          </p:cNvSpPr>
          <p:nvPr>
            <p:ph type="title"/>
          </p:nvPr>
        </p:nvSpPr>
        <p:spPr>
          <a:xfrm>
            <a:off x="244929" y="274638"/>
            <a:ext cx="8752114" cy="1143000"/>
          </a:xfrm>
        </p:spPr>
        <p:txBody>
          <a:bodyPr>
            <a:noAutofit/>
          </a:bodyPr>
          <a:lstStyle/>
          <a:p>
            <a:r>
              <a:rPr kumimoji="1" lang="en-US" altLang="ja-JP" sz="3600" dirty="0"/>
              <a:t>Today’s Agenda</a:t>
            </a:r>
          </a:p>
        </p:txBody>
      </p:sp>
      <p:sp>
        <p:nvSpPr>
          <p:cNvPr id="5" name="コンテンツ プレースホルダー 4">
            <a:extLst>
              <a:ext uri="{FF2B5EF4-FFF2-40B4-BE49-F238E27FC236}">
                <a16:creationId xmlns:a16="http://schemas.microsoft.com/office/drawing/2014/main" id="{4E0C8A62-21AA-46A1-9A09-32A2A2008B6E}"/>
              </a:ext>
            </a:extLst>
          </p:cNvPr>
          <p:cNvSpPr>
            <a:spLocks noGrp="1"/>
          </p:cNvSpPr>
          <p:nvPr>
            <p:ph idx="1"/>
          </p:nvPr>
        </p:nvSpPr>
        <p:spPr/>
        <p:txBody>
          <a:bodyPr>
            <a:normAutofit/>
          </a:bodyPr>
          <a:lstStyle/>
          <a:p>
            <a:r>
              <a:rPr lang="en-US" altLang="ja-JP" dirty="0"/>
              <a:t>GSICS Quarterly Newsletter: Special Issue on </a:t>
            </a:r>
            <a:r>
              <a:rPr lang="en-US" altLang="ja-JP" dirty="0" err="1"/>
              <a:t>SWx</a:t>
            </a:r>
            <a:r>
              <a:rPr lang="en-US" altLang="ja-JP" dirty="0"/>
              <a:t> </a:t>
            </a:r>
            <a:r>
              <a:rPr lang="en-US" altLang="ja-JP" dirty="0" err="1"/>
              <a:t>CrossCal</a:t>
            </a:r>
            <a:endParaRPr lang="en-US" altLang="ja-JP" dirty="0"/>
          </a:p>
          <a:p>
            <a:r>
              <a:rPr lang="en-US" altLang="ja-JP" dirty="0"/>
              <a:t>Discussion on PRBEM Data Analysis Procedure at COSPAR</a:t>
            </a:r>
          </a:p>
          <a:p>
            <a:r>
              <a:rPr lang="en-US" altLang="ja-JP" dirty="0"/>
              <a:t>Action Items</a:t>
            </a:r>
          </a:p>
          <a:p>
            <a:r>
              <a:rPr lang="en-US" altLang="ja-JP" dirty="0"/>
              <a:t>Next sub-group meeting</a:t>
            </a:r>
          </a:p>
          <a:p>
            <a:r>
              <a:rPr lang="en-US" altLang="ja-JP" dirty="0"/>
              <a:t>AOB</a:t>
            </a:r>
          </a:p>
        </p:txBody>
      </p:sp>
      <p:sp>
        <p:nvSpPr>
          <p:cNvPr id="2" name="正方形/長方形 1">
            <a:extLst>
              <a:ext uri="{FF2B5EF4-FFF2-40B4-BE49-F238E27FC236}">
                <a16:creationId xmlns:a16="http://schemas.microsoft.com/office/drawing/2014/main" id="{CA0ABEA5-A501-4784-9096-9F8CB6FBFA07}"/>
              </a:ext>
            </a:extLst>
          </p:cNvPr>
          <p:cNvSpPr/>
          <p:nvPr/>
        </p:nvSpPr>
        <p:spPr>
          <a:xfrm>
            <a:off x="6792686" y="6126163"/>
            <a:ext cx="1132114" cy="3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7174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199CB-8CFE-BBCA-ED69-5261742CBD66}"/>
              </a:ext>
            </a:extLst>
          </p:cNvPr>
          <p:cNvSpPr>
            <a:spLocks noGrp="1"/>
          </p:cNvSpPr>
          <p:nvPr>
            <p:ph type="title"/>
          </p:nvPr>
        </p:nvSpPr>
        <p:spPr/>
        <p:txBody>
          <a:bodyPr>
            <a:normAutofit/>
          </a:bodyPr>
          <a:lstStyle/>
          <a:p>
            <a:r>
              <a:rPr kumimoji="1" lang="en-US" altLang="ja-JP" dirty="0"/>
              <a:t>GSICS Quarterly Newsletter</a:t>
            </a:r>
            <a:r>
              <a:rPr kumimoji="1" lang="ja-JP" altLang="en-US" dirty="0"/>
              <a:t>：</a:t>
            </a:r>
            <a:br>
              <a:rPr kumimoji="1" lang="en-US" altLang="ja-JP" dirty="0"/>
            </a:br>
            <a:r>
              <a:rPr kumimoji="1" lang="en-US" altLang="ja-JP" dirty="0"/>
              <a:t>Special Issue on </a:t>
            </a:r>
            <a:r>
              <a:rPr kumimoji="1" lang="en-US" altLang="ja-JP" dirty="0" err="1"/>
              <a:t>SWx</a:t>
            </a:r>
            <a:r>
              <a:rPr kumimoji="1" lang="en-US" altLang="ja-JP" dirty="0"/>
              <a:t> </a:t>
            </a:r>
            <a:r>
              <a:rPr kumimoji="1" lang="en-US" altLang="ja-JP" dirty="0" err="1"/>
              <a:t>CrossCal</a:t>
            </a:r>
            <a:endParaRPr kumimoji="1" lang="ja-JP" altLang="en-US" dirty="0"/>
          </a:p>
        </p:txBody>
      </p:sp>
      <p:sp>
        <p:nvSpPr>
          <p:cNvPr id="3" name="コンテンツ プレースホルダー 2">
            <a:extLst>
              <a:ext uri="{FF2B5EF4-FFF2-40B4-BE49-F238E27FC236}">
                <a16:creationId xmlns:a16="http://schemas.microsoft.com/office/drawing/2014/main" id="{B21BFBBF-9EFF-7815-C18E-98E05C5FA5FD}"/>
              </a:ext>
            </a:extLst>
          </p:cNvPr>
          <p:cNvSpPr>
            <a:spLocks noGrp="1" noRot="1" noMove="1" noResize="1" noEditPoints="1" noAdjustHandles="1" noChangeArrowheads="1" noChangeShapeType="1"/>
          </p:cNvSpPr>
          <p:nvPr>
            <p:ph idx="1"/>
          </p:nvPr>
        </p:nvSpPr>
        <p:spPr/>
        <p:txBody>
          <a:bodyPr>
            <a:normAutofit fontScale="92500" lnSpcReduction="20000"/>
          </a:bodyPr>
          <a:lstStyle/>
          <a:p>
            <a:r>
              <a:rPr kumimoji="1" lang="en-US" altLang="ja-JP" dirty="0"/>
              <a:t>Deadline: </a:t>
            </a:r>
            <a:r>
              <a:rPr kumimoji="1" lang="en-US" altLang="ja-JP" b="1" u="sng" dirty="0">
                <a:solidFill>
                  <a:srgbClr val="FF0000"/>
                </a:solidFill>
              </a:rPr>
              <a:t>25 August, 2024</a:t>
            </a:r>
          </a:p>
          <a:p>
            <a:r>
              <a:rPr kumimoji="1" lang="en-US" altLang="ja-JP" dirty="0"/>
              <a:t>Formatting Information: Articles need to be </a:t>
            </a:r>
            <a:r>
              <a:rPr kumimoji="1" lang="en-US" altLang="ja-JP" b="1" dirty="0"/>
              <a:t>1100 words max </a:t>
            </a:r>
            <a:r>
              <a:rPr kumimoji="1" lang="en-US" altLang="ja-JP" dirty="0"/>
              <a:t>including title and references. </a:t>
            </a:r>
            <a:r>
              <a:rPr kumimoji="1" lang="en-US" altLang="ja-JP" b="1" dirty="0"/>
              <a:t>Max 2 Figures and 1 Table</a:t>
            </a:r>
            <a:r>
              <a:rPr kumimoji="1" lang="en-US" altLang="ja-JP" dirty="0"/>
              <a:t>. More formatting information is available here:</a:t>
            </a:r>
          </a:p>
          <a:p>
            <a:pPr marL="0" indent="0">
              <a:buNone/>
            </a:pPr>
            <a:r>
              <a:rPr kumimoji="1" lang="en-US" altLang="ja-JP" b="1" dirty="0">
                <a:solidFill>
                  <a:srgbClr val="FF0000"/>
                </a:solidFill>
                <a:hlinkClick r:id="rId2"/>
              </a:rPr>
              <a:t>https://www.star.nesdis.noaa.gov/smcd/GCC/documents/QuarterlyProductionProcess.pdf</a:t>
            </a:r>
            <a:endParaRPr kumimoji="1" lang="en-US" altLang="ja-JP" b="1" dirty="0">
              <a:solidFill>
                <a:srgbClr val="FF0000"/>
              </a:solidFill>
            </a:endParaRPr>
          </a:p>
          <a:p>
            <a:r>
              <a:rPr kumimoji="1" lang="en-US" altLang="ja-JP" dirty="0"/>
              <a:t>Typically submitted articles are reviewed by 1 reviewer.</a:t>
            </a:r>
          </a:p>
          <a:p>
            <a:r>
              <a:rPr kumimoji="1" lang="en-US" altLang="ja-JP" dirty="0"/>
              <a:t>GSICS past issues (as a reference of GISCS Newsletter format):</a:t>
            </a:r>
          </a:p>
          <a:p>
            <a:pPr marL="0" indent="0">
              <a:buNone/>
            </a:pPr>
            <a:r>
              <a:rPr kumimoji="1" lang="en-US" altLang="ja-JP" b="1" dirty="0">
                <a:hlinkClick r:id="rId3"/>
              </a:rPr>
              <a:t>https://www.star.nesdis.noaa.gov/smcd/GCC/newsletters.php</a:t>
            </a:r>
            <a:endParaRPr kumimoji="1" lang="en-US" altLang="ja-JP" b="1" dirty="0"/>
          </a:p>
        </p:txBody>
      </p:sp>
    </p:spTree>
    <p:extLst>
      <p:ext uri="{BB962C8B-B14F-4D97-AF65-F5344CB8AC3E}">
        <p14:creationId xmlns:p14="http://schemas.microsoft.com/office/powerpoint/2010/main" val="418378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A1F157-8D1E-5B93-8E2B-7EF55187A5B9}"/>
              </a:ext>
            </a:extLst>
          </p:cNvPr>
          <p:cNvSpPr>
            <a:spLocks noGrp="1"/>
          </p:cNvSpPr>
          <p:nvPr>
            <p:ph type="title"/>
          </p:nvPr>
        </p:nvSpPr>
        <p:spPr/>
        <p:txBody>
          <a:bodyPr/>
          <a:lstStyle/>
          <a:p>
            <a:r>
              <a:rPr lang="en-US" altLang="ja-JP" dirty="0"/>
              <a:t>Planned articles</a:t>
            </a:r>
            <a:endParaRPr kumimoji="1" lang="ja-JP" altLang="en-US" dirty="0"/>
          </a:p>
        </p:txBody>
      </p:sp>
      <p:sp>
        <p:nvSpPr>
          <p:cNvPr id="3" name="コンテンツ プレースホルダー 2">
            <a:extLst>
              <a:ext uri="{FF2B5EF4-FFF2-40B4-BE49-F238E27FC236}">
                <a16:creationId xmlns:a16="http://schemas.microsoft.com/office/drawing/2014/main" id="{601E3F7A-A6B0-358B-6CF5-E768397B9B2F}"/>
              </a:ext>
            </a:extLst>
          </p:cNvPr>
          <p:cNvSpPr>
            <a:spLocks noGrp="1"/>
          </p:cNvSpPr>
          <p:nvPr>
            <p:ph idx="1"/>
          </p:nvPr>
        </p:nvSpPr>
        <p:spPr>
          <a:xfrm>
            <a:off x="628650" y="1825625"/>
            <a:ext cx="8173444" cy="4351338"/>
          </a:xfrm>
        </p:spPr>
        <p:txBody>
          <a:bodyPr>
            <a:normAutofit/>
          </a:bodyPr>
          <a:lstStyle/>
          <a:p>
            <a:r>
              <a:rPr kumimoji="1" lang="en-US" altLang="ja-JP" dirty="0"/>
              <a:t>Introductory (</a:t>
            </a:r>
            <a:r>
              <a:rPr kumimoji="1" lang="en-US" altLang="ja-JP" dirty="0" err="1"/>
              <a:t>Nagatsuma</a:t>
            </a:r>
            <a:r>
              <a:rPr kumimoji="1" lang="en-US" altLang="ja-JP" dirty="0"/>
              <a:t>, NICT)</a:t>
            </a:r>
          </a:p>
          <a:p>
            <a:r>
              <a:rPr lang="en-US" altLang="ja-JP" dirty="0"/>
              <a:t>X-</a:t>
            </a:r>
            <a:r>
              <a:rPr lang="en-US" altLang="ja-JP" dirty="0" err="1"/>
              <a:t>cal</a:t>
            </a:r>
            <a:r>
              <a:rPr lang="en-US" altLang="ja-JP" dirty="0"/>
              <a:t> of FY4B particle detector (Cong, CMA)</a:t>
            </a:r>
          </a:p>
          <a:p>
            <a:r>
              <a:rPr lang="en-US" altLang="ja-JP" dirty="0"/>
              <a:t>GK-2A X-cal. (Oh, KMA)</a:t>
            </a:r>
          </a:p>
          <a:p>
            <a:r>
              <a:rPr lang="en-US" altLang="ja-JP" dirty="0"/>
              <a:t>Arase Calibration using GEANT4 (Park, NICT)</a:t>
            </a:r>
            <a:endParaRPr lang="ja-JP" altLang="en-US" dirty="0"/>
          </a:p>
          <a:p>
            <a:r>
              <a:rPr kumimoji="1" lang="en-US" altLang="ja-JP" dirty="0"/>
              <a:t>X-</a:t>
            </a:r>
            <a:r>
              <a:rPr kumimoji="1" lang="en-US" altLang="ja-JP" dirty="0" err="1"/>
              <a:t>cal</a:t>
            </a:r>
            <a:r>
              <a:rPr kumimoji="1" lang="en-US" altLang="ja-JP" dirty="0"/>
              <a:t> of the GOES-R series instruments (Juan, NOAA))</a:t>
            </a:r>
          </a:p>
          <a:p>
            <a:r>
              <a:rPr lang="en-US" altLang="ja-JP" dirty="0"/>
              <a:t>X-</a:t>
            </a:r>
            <a:r>
              <a:rPr lang="en-US" altLang="ja-JP" dirty="0" err="1"/>
              <a:t>cal</a:t>
            </a:r>
            <a:r>
              <a:rPr lang="en-US" altLang="ja-JP" dirty="0"/>
              <a:t> scheme (Ingmar, SPARC)</a:t>
            </a:r>
          </a:p>
          <a:p>
            <a:r>
              <a:rPr lang="en-US" altLang="ja-JP" i="1" dirty="0"/>
              <a:t>Others?</a:t>
            </a:r>
          </a:p>
          <a:p>
            <a:r>
              <a:rPr lang="en-US" altLang="ja-JP" dirty="0">
                <a:solidFill>
                  <a:srgbClr val="FF0000"/>
                </a:solidFill>
              </a:rPr>
              <a:t>Please let us know the title and outline of the articles.</a:t>
            </a:r>
          </a:p>
          <a:p>
            <a:endParaRPr kumimoji="1" lang="en-US" altLang="ja-JP" dirty="0"/>
          </a:p>
        </p:txBody>
      </p:sp>
    </p:spTree>
    <p:extLst>
      <p:ext uri="{BB962C8B-B14F-4D97-AF65-F5344CB8AC3E}">
        <p14:creationId xmlns:p14="http://schemas.microsoft.com/office/powerpoint/2010/main" val="323154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9177D9-9128-3FD2-1ECD-B81C6E6CDFA4}"/>
              </a:ext>
            </a:extLst>
          </p:cNvPr>
          <p:cNvSpPr>
            <a:spLocks noGrp="1"/>
          </p:cNvSpPr>
          <p:nvPr>
            <p:ph type="title"/>
          </p:nvPr>
        </p:nvSpPr>
        <p:spPr/>
        <p:txBody>
          <a:bodyPr>
            <a:normAutofit/>
          </a:bodyPr>
          <a:lstStyle/>
          <a:p>
            <a:r>
              <a:rPr lang="en-US" altLang="ja-JP" dirty="0"/>
              <a:t>Discussion on PRBEM Data Analysis Procedure at COSPAR</a:t>
            </a:r>
            <a:endParaRPr kumimoji="1" lang="ja-JP" altLang="en-US" dirty="0"/>
          </a:p>
        </p:txBody>
      </p:sp>
      <p:sp>
        <p:nvSpPr>
          <p:cNvPr id="3" name="コンテンツ プレースホルダー 2">
            <a:extLst>
              <a:ext uri="{FF2B5EF4-FFF2-40B4-BE49-F238E27FC236}">
                <a16:creationId xmlns:a16="http://schemas.microsoft.com/office/drawing/2014/main" id="{7EC77DC6-135F-81CB-1649-0BC86F9786F1}"/>
              </a:ext>
            </a:extLst>
          </p:cNvPr>
          <p:cNvSpPr>
            <a:spLocks noGrp="1"/>
          </p:cNvSpPr>
          <p:nvPr>
            <p:ph idx="1"/>
          </p:nvPr>
        </p:nvSpPr>
        <p:spPr>
          <a:xfrm>
            <a:off x="429369" y="1825625"/>
            <a:ext cx="8491993" cy="4351338"/>
          </a:xfrm>
        </p:spPr>
        <p:txBody>
          <a:bodyPr>
            <a:normAutofit fontScale="85000" lnSpcReduction="20000"/>
          </a:bodyPr>
          <a:lstStyle/>
          <a:p>
            <a:r>
              <a:rPr kumimoji="1" lang="en-US" altLang="ja-JP" dirty="0"/>
              <a:t>After we have reviewed the document, we have realized that current PRBEM document has several problems especially for GE-GEO Cross-Calibration.</a:t>
            </a:r>
          </a:p>
          <a:p>
            <a:r>
              <a:rPr kumimoji="1" lang="en-US" altLang="ja-JP" dirty="0"/>
              <a:t>I have asked several core members of COSPAR/PRBEM (Miyoshi, Paul, </a:t>
            </a:r>
            <a:r>
              <a:rPr kumimoji="1" lang="en-US" altLang="ja-JP" dirty="0" err="1"/>
              <a:t>Antoie</a:t>
            </a:r>
            <a:r>
              <a:rPr kumimoji="1" lang="en-US" altLang="ja-JP" dirty="0"/>
              <a:t>, others) to arrange the meeting at COSPAR 2024.</a:t>
            </a:r>
          </a:p>
          <a:p>
            <a:endParaRPr lang="en-US" altLang="ja-JP" dirty="0"/>
          </a:p>
          <a:p>
            <a:r>
              <a:rPr lang="en-US" altLang="ja-JP" dirty="0"/>
              <a:t>As a result, w</a:t>
            </a:r>
            <a:r>
              <a:rPr kumimoji="1" lang="en-US" altLang="ja-JP" dirty="0"/>
              <a:t>e got following two time slots for our discussion in PRBEM.1 (Room CON-201).</a:t>
            </a:r>
          </a:p>
          <a:p>
            <a:pPr lvl="1"/>
            <a:r>
              <a:rPr lang="en-US" altLang="ja-JP" dirty="0"/>
              <a:t>July 17, 2024 15:50-16:10: Review on PRBEM Data Analysis Procedure</a:t>
            </a:r>
          </a:p>
          <a:p>
            <a:pPr lvl="1"/>
            <a:r>
              <a:rPr kumimoji="1" lang="en-US" altLang="ja-JP" dirty="0"/>
              <a:t>J</a:t>
            </a:r>
            <a:r>
              <a:rPr lang="en-US" altLang="ja-JP" dirty="0"/>
              <a:t>uly 17 2024 16:10-16:30 Discussion – GSICS International collaborative effort </a:t>
            </a:r>
            <a:endParaRPr kumimoji="1" lang="en-US" altLang="ja-JP" dirty="0"/>
          </a:p>
          <a:p>
            <a:r>
              <a:rPr kumimoji="1" lang="en-US" altLang="ja-JP" dirty="0"/>
              <a:t> </a:t>
            </a:r>
            <a:r>
              <a:rPr kumimoji="1" lang="en-US" altLang="ja-JP" b="1" dirty="0">
                <a:solidFill>
                  <a:srgbClr val="FF0000"/>
                </a:solidFill>
              </a:rPr>
              <a:t>If you will come to COSPAR at Busan, Korea, please join the discussion. </a:t>
            </a:r>
            <a:endParaRPr kumimoji="1" lang="ja-JP" altLang="en-US" b="1" dirty="0">
              <a:solidFill>
                <a:srgbClr val="FF0000"/>
              </a:solidFill>
            </a:endParaRPr>
          </a:p>
        </p:txBody>
      </p:sp>
    </p:spTree>
    <p:extLst>
      <p:ext uri="{BB962C8B-B14F-4D97-AF65-F5344CB8AC3E}">
        <p14:creationId xmlns:p14="http://schemas.microsoft.com/office/powerpoint/2010/main" val="1497590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5CE09E-03DE-38A5-0124-71D3666CCB54}"/>
              </a:ext>
            </a:extLst>
          </p:cNvPr>
          <p:cNvSpPr>
            <a:spLocks noGrp="1"/>
          </p:cNvSpPr>
          <p:nvPr>
            <p:ph type="title"/>
          </p:nvPr>
        </p:nvSpPr>
        <p:spPr/>
        <p:txBody>
          <a:bodyPr/>
          <a:lstStyle/>
          <a:p>
            <a:r>
              <a:rPr kumimoji="1" lang="en-US" altLang="ja-JP" dirty="0"/>
              <a:t>Action Items</a:t>
            </a:r>
            <a:r>
              <a:rPr kumimoji="1" lang="ja-JP" altLang="en-US" dirty="0"/>
              <a:t> </a:t>
            </a:r>
            <a:r>
              <a:rPr kumimoji="1" lang="en-US" altLang="ja-JP" dirty="0"/>
              <a:t>(1/3)</a:t>
            </a:r>
            <a:endParaRPr kumimoji="1" lang="ja-JP" altLang="en-US" dirty="0"/>
          </a:p>
        </p:txBody>
      </p:sp>
      <p:sp>
        <p:nvSpPr>
          <p:cNvPr id="3" name="コンテンツ プレースホルダー 2">
            <a:extLst>
              <a:ext uri="{FF2B5EF4-FFF2-40B4-BE49-F238E27FC236}">
                <a16:creationId xmlns:a16="http://schemas.microsoft.com/office/drawing/2014/main" id="{0C2F97C7-C009-D71E-3F8D-41325A17CD84}"/>
              </a:ext>
            </a:extLst>
          </p:cNvPr>
          <p:cNvSpPr>
            <a:spLocks noGrp="1"/>
          </p:cNvSpPr>
          <p:nvPr>
            <p:ph idx="1"/>
          </p:nvPr>
        </p:nvSpPr>
        <p:spPr>
          <a:xfrm>
            <a:off x="396815" y="1358665"/>
            <a:ext cx="8229600" cy="4824871"/>
          </a:xfrm>
        </p:spPr>
        <p:txBody>
          <a:bodyPr/>
          <a:lstStyle/>
          <a:p>
            <a:pPr marL="457200" indent="-457200">
              <a:buFont typeface="+mj-lt"/>
              <a:buAutoNum type="arabicPeriod"/>
            </a:pPr>
            <a:r>
              <a:rPr kumimoji="1" lang="en-US" altLang="ja-JP" dirty="0"/>
              <a:t>Hugh Evans to propose wording on the Work Plan to refine the target of defining a GSICS product into specific outputs: E.g. Initial GSICS deliverable (not requiring full definition of formats etc.); harmonized data levels, etc. </a:t>
            </a:r>
            <a:r>
              <a:rPr kumimoji="1" lang="en-US" altLang="ja-JP" dirty="0">
                <a:solidFill>
                  <a:srgbClr val="FF0000"/>
                </a:solidFill>
              </a:rPr>
              <a:t>-&gt; On going?</a:t>
            </a:r>
          </a:p>
          <a:p>
            <a:pPr marL="457200" indent="-457200">
              <a:buFont typeface="+mj-lt"/>
              <a:buAutoNum type="arabicPeriod"/>
            </a:pPr>
            <a:r>
              <a:rPr kumimoji="1" lang="en-US" altLang="ja-JP" strike="sngStrike" dirty="0"/>
              <a:t>Proposing method of archival inter-calibration (Procedure of archival inter-calibration suggested by ESA (Piers)) </a:t>
            </a:r>
            <a:r>
              <a:rPr kumimoji="1" lang="en-US" altLang="ja-JP" strike="sngStrike" dirty="0">
                <a:solidFill>
                  <a:srgbClr val="00B050"/>
                </a:solidFill>
              </a:rPr>
              <a:t>-&gt; Proposed in the last meeting. </a:t>
            </a:r>
          </a:p>
          <a:p>
            <a:pPr marL="457200" indent="-457200">
              <a:buFont typeface="+mj-lt"/>
              <a:buAutoNum type="arabicPeriod"/>
            </a:pPr>
            <a:r>
              <a:rPr kumimoji="1" lang="en-US" altLang="ja-JP" dirty="0"/>
              <a:t>On the basis of  working plan of space weather subgroup, the following action items are suggested.</a:t>
            </a:r>
          </a:p>
          <a:p>
            <a:pPr lvl="1"/>
            <a:r>
              <a:rPr kumimoji="1" lang="en-US" altLang="ja-JP" dirty="0"/>
              <a:t>Please inform definition of data levels in each organization. (I already have information from ESA, NOAA, and CMA.) </a:t>
            </a:r>
            <a:r>
              <a:rPr kumimoji="1" lang="en-US" altLang="ja-JP" dirty="0">
                <a:solidFill>
                  <a:srgbClr val="FF0000"/>
                </a:solidFill>
              </a:rPr>
              <a:t>-&gt; On going? </a:t>
            </a:r>
            <a:r>
              <a:rPr kumimoji="1" lang="en-US" altLang="ja-JP" dirty="0">
                <a:solidFill>
                  <a:srgbClr val="00B050"/>
                </a:solidFill>
              </a:rPr>
              <a:t>Showing Current List. </a:t>
            </a:r>
          </a:p>
          <a:p>
            <a:pPr lvl="1"/>
            <a:r>
              <a:rPr kumimoji="1" lang="en-US" altLang="ja-JP" dirty="0"/>
              <a:t>Proposing application produced from multiple satellite data (Should we collect information form data user? It might be related to the activities of Task Group on the Improving Data Access in CGMS/SWCG.) </a:t>
            </a:r>
            <a:r>
              <a:rPr kumimoji="1" lang="en-US" altLang="ja-JP" dirty="0">
                <a:solidFill>
                  <a:srgbClr val="FF0000"/>
                </a:solidFill>
              </a:rPr>
              <a:t>-&gt; On Going?</a:t>
            </a:r>
          </a:p>
          <a:p>
            <a:pPr lvl="1"/>
            <a:endParaRPr kumimoji="1" lang="en-US" altLang="ja-JP" dirty="0"/>
          </a:p>
          <a:p>
            <a:pPr lvl="1"/>
            <a:endParaRPr kumimoji="1" lang="en-US" altLang="ja-JP" dirty="0"/>
          </a:p>
          <a:p>
            <a:pPr marL="422041" lvl="1" indent="0">
              <a:buNone/>
            </a:pPr>
            <a:endParaRPr kumimoji="1" lang="en-US" altLang="ja-JP" dirty="0"/>
          </a:p>
          <a:p>
            <a:pPr lvl="1"/>
            <a:endParaRPr kumimoji="1" lang="ja-JP" altLang="en-US" dirty="0"/>
          </a:p>
        </p:txBody>
      </p:sp>
    </p:spTree>
    <p:extLst>
      <p:ext uri="{BB962C8B-B14F-4D97-AF65-F5344CB8AC3E}">
        <p14:creationId xmlns:p14="http://schemas.microsoft.com/office/powerpoint/2010/main" val="2409368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E44976-5FD5-1455-2C0B-C954CD16AB87}"/>
              </a:ext>
            </a:extLst>
          </p:cNvPr>
          <p:cNvSpPr>
            <a:spLocks noGrp="1"/>
          </p:cNvSpPr>
          <p:nvPr>
            <p:ph type="title"/>
          </p:nvPr>
        </p:nvSpPr>
        <p:spPr/>
        <p:txBody>
          <a:bodyPr/>
          <a:lstStyle/>
          <a:p>
            <a:r>
              <a:rPr kumimoji="1" lang="en-US" altLang="ja-JP" dirty="0"/>
              <a:t>Action Items (2/3)</a:t>
            </a:r>
            <a:endParaRPr kumimoji="1" lang="ja-JP" altLang="en-US" dirty="0"/>
          </a:p>
        </p:txBody>
      </p:sp>
      <p:sp>
        <p:nvSpPr>
          <p:cNvPr id="3" name="コンテンツ プレースホルダー 2">
            <a:extLst>
              <a:ext uri="{FF2B5EF4-FFF2-40B4-BE49-F238E27FC236}">
                <a16:creationId xmlns:a16="http://schemas.microsoft.com/office/drawing/2014/main" id="{0E8A7D1E-4522-C62F-2112-DE3F6CFE3522}"/>
              </a:ext>
            </a:extLst>
          </p:cNvPr>
          <p:cNvSpPr>
            <a:spLocks noGrp="1"/>
          </p:cNvSpPr>
          <p:nvPr>
            <p:ph idx="1"/>
          </p:nvPr>
        </p:nvSpPr>
        <p:spPr/>
        <p:txBody>
          <a:bodyPr/>
          <a:lstStyle/>
          <a:p>
            <a:pPr marL="457200" indent="-457200">
              <a:buFont typeface="+mj-lt"/>
              <a:buAutoNum type="arabicPeriod" startAt="4"/>
            </a:pPr>
            <a:r>
              <a:rPr kumimoji="1" lang="en-US" altLang="ja-JP" sz="2000" dirty="0"/>
              <a:t>Compare and discuss different cross-calibration methods used by different institutions and compare them to PRBEM Standard Data Analysis Procedure. </a:t>
            </a:r>
            <a:r>
              <a:rPr kumimoji="1" lang="en-US" altLang="ja-JP" sz="2000" dirty="0">
                <a:solidFill>
                  <a:srgbClr val="FF0000"/>
                </a:solidFill>
              </a:rPr>
              <a:t>-&gt;On Going</a:t>
            </a:r>
          </a:p>
          <a:p>
            <a:pPr marL="457200" indent="-457200">
              <a:buFont typeface="+mj-lt"/>
              <a:buAutoNum type="arabicPeriod" startAt="4"/>
            </a:pPr>
            <a:r>
              <a:rPr lang="en-US" altLang="ja-JP" sz="2000" strike="sngStrike" dirty="0">
                <a:effectLst/>
                <a:latin typeface="Calibri" panose="020F0502020204030204" pitchFamily="34" charset="0"/>
                <a:ea typeface="游明朝" panose="02020400000000000000" pitchFamily="18" charset="-128"/>
                <a:cs typeface="Times New Roman" panose="02020603050405020304" pitchFamily="18" charset="0"/>
              </a:rPr>
              <a:t>Provide names of people to invite to the SW subgroup meeting in Darmstadt. </a:t>
            </a:r>
            <a:r>
              <a:rPr lang="en-US" altLang="ja-JP" sz="2000" strike="sngStrike" dirty="0">
                <a:effectLst/>
                <a:highlight>
                  <a:srgbClr val="FFFF00"/>
                </a:highlight>
                <a:latin typeface="Calibri" panose="020F0502020204030204" pitchFamily="34" charset="0"/>
                <a:ea typeface="游明朝" panose="02020400000000000000" pitchFamily="18" charset="-128"/>
                <a:cs typeface="Times New Roman" panose="02020603050405020304" pitchFamily="18" charset="0"/>
              </a:rPr>
              <a:t>-&gt; Discuss in “Next GSICS Annual Meeting”</a:t>
            </a:r>
            <a:endParaRPr kumimoji="1" lang="en-US" altLang="ja-JP" sz="2000" strike="sngStrike" dirty="0">
              <a:highlight>
                <a:srgbClr val="FFFF00"/>
              </a:highlight>
            </a:endParaRPr>
          </a:p>
          <a:p>
            <a:pPr marL="457200" indent="-457200">
              <a:buFont typeface="+mj-lt"/>
              <a:buAutoNum type="arabicPeriod" startAt="4"/>
            </a:pPr>
            <a:r>
              <a:rPr lang="en-US" altLang="ja-JP" sz="2000" strike="sngStrike" dirty="0">
                <a:effectLst/>
                <a:latin typeface="Calibri" panose="020F0502020204030204" pitchFamily="34" charset="0"/>
                <a:ea typeface="游明朝" panose="02020400000000000000" pitchFamily="18" charset="-128"/>
                <a:cs typeface="Times New Roman" panose="02020603050405020304" pitchFamily="18" charset="0"/>
              </a:rPr>
              <a:t>Next month, discuss and agree to an agenda for the SW subgroup meeting in Darmstadt. </a:t>
            </a:r>
            <a:r>
              <a:rPr lang="en-US" altLang="ja-JP" sz="2000" strike="sngStrike" dirty="0">
                <a:effectLst/>
                <a:highlight>
                  <a:srgbClr val="FFFF00"/>
                </a:highlight>
                <a:latin typeface="Calibri" panose="020F0502020204030204" pitchFamily="34" charset="0"/>
                <a:ea typeface="游明朝" panose="02020400000000000000" pitchFamily="18" charset="-128"/>
                <a:cs typeface="Times New Roman" panose="02020603050405020304" pitchFamily="18" charset="0"/>
              </a:rPr>
              <a:t>-&gt; Discuss in “Next GSICS Annual Meeting”</a:t>
            </a:r>
            <a:endParaRPr lang="ja-JP" altLang="ja-JP" sz="2000" strike="sngStrike" dirty="0">
              <a:effectLst/>
              <a:highlight>
                <a:srgbClr val="FFFF00"/>
              </a:highlight>
              <a:latin typeface="Calibri" panose="020F0502020204030204" pitchFamily="34" charset="0"/>
              <a:ea typeface="游明朝" panose="02020400000000000000" pitchFamily="18" charset="-128"/>
              <a:cs typeface="Times New Roman" panose="02020603050405020304" pitchFamily="18" charset="0"/>
            </a:endParaRPr>
          </a:p>
          <a:p>
            <a:pPr marL="457200" indent="-457200">
              <a:buFont typeface="+mj-lt"/>
              <a:buAutoNum type="arabicPeriod" startAt="4"/>
            </a:pPr>
            <a:r>
              <a:rPr kumimoji="1" lang="en-US" altLang="ja-JP" sz="2000" dirty="0"/>
              <a:t>Can we make a decision point on these at the next meeting? 	          	1/ Decide on methodology for this group (e.g. to adopt PRBEM)	2/ Include discussion on common code base, can we expand PRBEM </a:t>
            </a:r>
            <a:r>
              <a:rPr kumimoji="1" lang="en-US" altLang="ja-JP" sz="2000" dirty="0" err="1"/>
              <a:t>gitlab</a:t>
            </a:r>
            <a:r>
              <a:rPr kumimoji="1" lang="en-US" altLang="ja-JP" sz="2000" dirty="0"/>
              <a:t> in this direction? links us to COSPAR? </a:t>
            </a:r>
            <a:r>
              <a:rPr kumimoji="1" lang="en-US" altLang="ja-JP" sz="2000" strike="sngStrike" dirty="0">
                <a:highlight>
                  <a:srgbClr val="FFFF00"/>
                </a:highlight>
              </a:rPr>
              <a:t>-&gt; Discuss in “Standard Cross-Calibration Procedure</a:t>
            </a:r>
            <a:r>
              <a:rPr kumimoji="1" lang="en-US" altLang="ja-JP" sz="2000" strike="sngStrike" dirty="0"/>
              <a:t>”</a:t>
            </a:r>
            <a:r>
              <a:rPr kumimoji="1" lang="en-US" altLang="ja-JP" sz="2000" dirty="0"/>
              <a:t> </a:t>
            </a:r>
            <a:r>
              <a:rPr kumimoji="1" lang="en-US" altLang="ja-JP" sz="2000" dirty="0">
                <a:solidFill>
                  <a:srgbClr val="FF0000"/>
                </a:solidFill>
              </a:rPr>
              <a:t>-&gt; still open (after the discussion in COSPAR 2024)</a:t>
            </a:r>
          </a:p>
          <a:p>
            <a:endParaRPr kumimoji="1" lang="en-US" altLang="ja-JP" dirty="0"/>
          </a:p>
          <a:p>
            <a:endParaRPr kumimoji="1" lang="ja-JP" altLang="en-US" dirty="0"/>
          </a:p>
        </p:txBody>
      </p:sp>
    </p:spTree>
    <p:extLst>
      <p:ext uri="{BB962C8B-B14F-4D97-AF65-F5344CB8AC3E}">
        <p14:creationId xmlns:p14="http://schemas.microsoft.com/office/powerpoint/2010/main" val="1295168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0E5413-86CB-3FA1-759A-849C38DCD482}"/>
              </a:ext>
            </a:extLst>
          </p:cNvPr>
          <p:cNvSpPr>
            <a:spLocks noGrp="1"/>
          </p:cNvSpPr>
          <p:nvPr>
            <p:ph type="title"/>
          </p:nvPr>
        </p:nvSpPr>
        <p:spPr/>
        <p:txBody>
          <a:bodyPr/>
          <a:lstStyle/>
          <a:p>
            <a:r>
              <a:rPr kumimoji="1" lang="en-US" altLang="ja-JP" dirty="0"/>
              <a:t>Action Items (3/3)</a:t>
            </a:r>
            <a:endParaRPr kumimoji="1" lang="ja-JP" altLang="en-US" dirty="0"/>
          </a:p>
        </p:txBody>
      </p:sp>
      <p:sp>
        <p:nvSpPr>
          <p:cNvPr id="3" name="コンテンツ プレースホルダー 2">
            <a:extLst>
              <a:ext uri="{FF2B5EF4-FFF2-40B4-BE49-F238E27FC236}">
                <a16:creationId xmlns:a16="http://schemas.microsoft.com/office/drawing/2014/main" id="{75E81393-A879-4C59-0D05-04CE398A3C37}"/>
              </a:ext>
            </a:extLst>
          </p:cNvPr>
          <p:cNvSpPr>
            <a:spLocks noGrp="1"/>
          </p:cNvSpPr>
          <p:nvPr>
            <p:ph idx="1"/>
          </p:nvPr>
        </p:nvSpPr>
        <p:spPr>
          <a:xfrm>
            <a:off x="541867" y="1600206"/>
            <a:ext cx="8017934" cy="2379128"/>
          </a:xfrm>
        </p:spPr>
        <p:txBody>
          <a:bodyPr/>
          <a:lstStyle/>
          <a:p>
            <a:r>
              <a:rPr kumimoji="1" lang="en-US" altLang="ja-JP" strike="sngStrike" dirty="0"/>
              <a:t>New action item from Larry Flynn:</a:t>
            </a:r>
          </a:p>
          <a:p>
            <a:pPr lvl="1"/>
            <a:r>
              <a:rPr kumimoji="1" lang="en-US" altLang="ja-JP" strike="sngStrike" dirty="0"/>
              <a:t>Please take a look at https://gsics.wmo.int/en/focal-points and consider who should be added to the list for the SW subgroup.  The usual approach is for each agency to request the addition of their most active member as a focal point.  [Note, Piers is already listed for ESA but not identified as SW.] </a:t>
            </a:r>
            <a:r>
              <a:rPr kumimoji="1" lang="en-US" altLang="ja-JP" strike="sngStrike" dirty="0">
                <a:solidFill>
                  <a:srgbClr val="00B050"/>
                </a:solidFill>
              </a:rPr>
              <a:t>-&gt;It seems almost all the member institute already register the focal point of Space weather. So action can be closed after reminding the members.</a:t>
            </a:r>
          </a:p>
          <a:p>
            <a:endParaRPr kumimoji="1" lang="ja-JP" altLang="en-US" dirty="0"/>
          </a:p>
        </p:txBody>
      </p:sp>
    </p:spTree>
    <p:extLst>
      <p:ext uri="{BB962C8B-B14F-4D97-AF65-F5344CB8AC3E}">
        <p14:creationId xmlns:p14="http://schemas.microsoft.com/office/powerpoint/2010/main" val="1251533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F8C790-7D29-E01A-E429-95F4FC77856F}"/>
              </a:ext>
            </a:extLst>
          </p:cNvPr>
          <p:cNvSpPr>
            <a:spLocks noGrp="1"/>
          </p:cNvSpPr>
          <p:nvPr>
            <p:ph type="title"/>
          </p:nvPr>
        </p:nvSpPr>
        <p:spPr/>
        <p:txBody>
          <a:bodyPr/>
          <a:lstStyle/>
          <a:p>
            <a:r>
              <a:rPr kumimoji="1" lang="en-US" altLang="ja-JP" dirty="0"/>
              <a:t>Next Meeting</a:t>
            </a:r>
            <a:endParaRPr kumimoji="1" lang="ja-JP" altLang="en-US" dirty="0"/>
          </a:p>
        </p:txBody>
      </p:sp>
      <p:sp>
        <p:nvSpPr>
          <p:cNvPr id="3" name="コンテンツ プレースホルダー 2">
            <a:extLst>
              <a:ext uri="{FF2B5EF4-FFF2-40B4-BE49-F238E27FC236}">
                <a16:creationId xmlns:a16="http://schemas.microsoft.com/office/drawing/2014/main" id="{E57A956C-C819-3B41-5C01-48F4B9127BA4}"/>
              </a:ext>
            </a:extLst>
          </p:cNvPr>
          <p:cNvSpPr>
            <a:spLocks noGrp="1"/>
          </p:cNvSpPr>
          <p:nvPr>
            <p:ph idx="1"/>
          </p:nvPr>
        </p:nvSpPr>
        <p:spPr>
          <a:xfrm>
            <a:off x="339865" y="1600205"/>
            <a:ext cx="8520914" cy="4525963"/>
          </a:xfrm>
        </p:spPr>
        <p:txBody>
          <a:bodyPr/>
          <a:lstStyle/>
          <a:p>
            <a:r>
              <a:rPr kumimoji="1" lang="en-US" altLang="ja-JP" sz="2800" dirty="0"/>
              <a:t>Should we have some meeting before COSPAR or after COSPAR?</a:t>
            </a:r>
          </a:p>
          <a:p>
            <a:endParaRPr kumimoji="1" lang="en-US" altLang="ja-JP" sz="2800" dirty="0"/>
          </a:p>
        </p:txBody>
      </p:sp>
    </p:spTree>
    <p:extLst>
      <p:ext uri="{BB962C8B-B14F-4D97-AF65-F5344CB8AC3E}">
        <p14:creationId xmlns:p14="http://schemas.microsoft.com/office/powerpoint/2010/main" val="19776895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1513</TotalTime>
  <Words>766</Words>
  <Application>Microsoft Office PowerPoint</Application>
  <PresentationFormat>画面に合わせる (4:3)</PresentationFormat>
  <Paragraphs>53</Paragraphs>
  <Slides>10</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10</vt:i4>
      </vt:variant>
    </vt:vector>
  </HeadingPairs>
  <TitlesOfParts>
    <vt:vector size="16" baseType="lpstr">
      <vt:lpstr>游ゴシック</vt:lpstr>
      <vt:lpstr>Arial</vt:lpstr>
      <vt:lpstr>Calibri</vt:lpstr>
      <vt:lpstr>Times New Roman</vt:lpstr>
      <vt:lpstr>Office テーマ</vt:lpstr>
      <vt:lpstr>Office Theme</vt:lpstr>
      <vt:lpstr>GSICS space weather subgroup meeting</vt:lpstr>
      <vt:lpstr>Today’s Agenda</vt:lpstr>
      <vt:lpstr>GSICS Quarterly Newsletter： Special Issue on SWx CrossCal</vt:lpstr>
      <vt:lpstr>Planned articles</vt:lpstr>
      <vt:lpstr>Discussion on PRBEM Data Analysis Procedure at COSPAR</vt:lpstr>
      <vt:lpstr>Action Items (1/3)</vt:lpstr>
      <vt:lpstr>Action Items (2/3)</vt:lpstr>
      <vt:lpstr>Action Items (3/3)</vt:lpstr>
      <vt:lpstr>Next Meeting</vt:lpstr>
      <vt:lpstr>AOB?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space weather sensor subgroup kick off meeting</dc:title>
  <dc:creator>長妻 努</dc:creator>
  <cp:lastModifiedBy>長妻 努</cp:lastModifiedBy>
  <cp:revision>29</cp:revision>
  <dcterms:created xsi:type="dcterms:W3CDTF">2022-12-14T04:47:56Z</dcterms:created>
  <dcterms:modified xsi:type="dcterms:W3CDTF">2024-05-22T09:02:38Z</dcterms:modified>
</cp:coreProperties>
</file>