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63" r:id="rId2"/>
    <p:sldMasterId id="2147483648" r:id="rId3"/>
  </p:sldMasterIdLst>
  <p:notesMasterIdLst>
    <p:notesMasterId r:id="rId16"/>
  </p:notesMasterIdLst>
  <p:sldIdLst>
    <p:sldId id="257" r:id="rId4"/>
    <p:sldId id="263" r:id="rId5"/>
    <p:sldId id="265" r:id="rId6"/>
    <p:sldId id="264" r:id="rId7"/>
    <p:sldId id="262" r:id="rId8"/>
    <p:sldId id="258" r:id="rId9"/>
    <p:sldId id="260" r:id="rId10"/>
    <p:sldId id="266" r:id="rId11"/>
    <p:sldId id="259" r:id="rId12"/>
    <p:sldId id="267" r:id="rId13"/>
    <p:sldId id="261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E5375C-4456-4CC0-A3B0-F4143423D422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21AB7-AF57-4B2E-A440-66C44167D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860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1800" y="708025"/>
            <a:ext cx="6302375" cy="3544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tall order indeed!</a:t>
            </a:r>
          </a:p>
          <a:p>
            <a:r>
              <a:rPr lang="en-US" dirty="0"/>
              <a:t>the numbers in the top half represent the NOAA Climate Data Record requirements that TSIS (next slide) is hoping to meet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3A8B4-BD11-4C47-9CC0-620B7C47C3F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82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1800" y="708025"/>
            <a:ext cx="6302375" cy="3544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</a:t>
            </a:r>
            <a:r>
              <a:rPr lang="en-US" baseline="0" dirty="0"/>
              <a:t> </a:t>
            </a:r>
            <a:r>
              <a:rPr lang="en-US" dirty="0"/>
              <a:t>All the cycle-24 history is in 1%</a:t>
            </a:r>
          </a:p>
          <a:p>
            <a:pPr marL="174708" indent="-174708">
              <a:buFontTx/>
              <a:buChar char="-"/>
            </a:pPr>
            <a:r>
              <a:rPr lang="en-US" dirty="0"/>
              <a:t>Mostly,</a:t>
            </a:r>
            <a:r>
              <a:rPr lang="en-US" baseline="0" dirty="0"/>
              <a:t> the ‘noise’ is a real solar variability</a:t>
            </a:r>
          </a:p>
          <a:p>
            <a:pPr marL="174708" indent="-174708">
              <a:buFontTx/>
              <a:buChar char="-"/>
            </a:pPr>
            <a:r>
              <a:rPr lang="en-US" baseline="0" dirty="0"/>
              <a:t>OMI, besides SORCE, is the only instrument capable of delivering the long-term SSIs of desired quality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3A8B4-BD11-4C47-9CC0-620B7C47C3F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370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33B7-94B3-4824-A061-9154DEC3C46F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79AAD-FD2A-4D4C-8093-75614718A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6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33B7-94B3-4824-A061-9154DEC3C46F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79AAD-FD2A-4D4C-8093-75614718A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75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E6990-D383-0F24-3C11-13CCC3902A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FB5044-7E67-1190-70C4-DEDDE8DBBE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68DE0-723C-9EAC-43B1-1ACD1868F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9A22A-9ACE-4515-B059-9A3076BDE223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2900E1-FE40-8BA9-9CEA-DF1B4B8FD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D2AFC5-FFE0-6164-5DE4-403D77A9B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A0CA7-6969-495C-8295-8492E8503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35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A7C90-2DEB-6DB8-3426-06AA8AD7C0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0F0021-4F86-2D40-52ED-84D5AC73C0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718D3F-14B8-8AAF-ECBD-C6D83B17E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924FD-E25A-44BC-AB80-31360D1238D2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6939D-0BCE-767B-90BF-807467535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8797B6-4745-9DF3-A47D-50E1267B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900B-AE35-40A0-8AE9-53AD6C1D9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3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EE24C-E000-CE27-C7EE-BFF020E9A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83A2A-D07A-EB13-BB99-F825C32ABA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C378A9-B1E1-F206-3029-673232122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924FD-E25A-44BC-AB80-31360D1238D2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699249-7EB0-5AEA-F267-8B364DBE8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7E224-0725-FF94-FC39-03E8C8E03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900B-AE35-40A0-8AE9-53AD6C1D9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274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833B7-94B3-4824-A061-9154DEC3C46F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79AAD-FD2A-4D4C-8093-75614718A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94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B434B9-A313-2F6E-F550-44F1571A2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A2C918-0BA4-E74C-CC4A-93885ECA46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468AB4-B76D-891D-6BE4-803C4A2E96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69A22A-9ACE-4515-B059-9A3076BDE223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0EA41F-4051-C390-8564-07B114FEBA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CBE5C9-3FEC-F2D4-DD53-8CE9D10408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D3A0CA7-6969-495C-8295-8492E8503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797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BA44AF-32E3-F982-F14C-31F0D0F28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FD2EE2-E6F5-94B1-EE48-663377A1E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F43539-31F8-94B8-23C3-F4AE4821E0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924FD-E25A-44BC-AB80-31360D1238D2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D9EB8-DAFC-76E5-A249-711F0054E8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E56958-C7D3-655D-3ED7-A3B3057CDF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F900B-AE35-40A0-8AE9-53AD6C1D9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24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03401"/>
            <a:ext cx="9088877" cy="1470025"/>
          </a:xfrm>
        </p:spPr>
        <p:txBody>
          <a:bodyPr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rgbClr val="FF0000"/>
                </a:solidFill>
                <a:latin typeface="Rockwell" panose="02060603020205020403" pitchFamily="18" charset="0"/>
              </a:rPr>
              <a:t>OMI (and TROPOMI) Solar Activity Time Series</a:t>
            </a:r>
            <a:endParaRPr lang="en-US" sz="4000" b="1" dirty="0">
              <a:solidFill>
                <a:srgbClr val="00B050"/>
              </a:solidFill>
              <a:latin typeface="Rockwell" panose="020606030202050204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79827"/>
            <a:ext cx="9347200" cy="3000373"/>
          </a:xfrm>
        </p:spPr>
        <p:txBody>
          <a:bodyPr>
            <a:normAutofit lnSpcReduction="10000"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dirty="0">
                <a:solidFill>
                  <a:schemeClr val="tx1"/>
                </a:solidFill>
              </a:rPr>
              <a:t>Matthew DeLand</a:t>
            </a:r>
            <a:r>
              <a:rPr lang="en-US" sz="3000" baseline="30000" dirty="0">
                <a:solidFill>
                  <a:schemeClr val="tx1"/>
                </a:solidFill>
              </a:rPr>
              <a:t>1</a:t>
            </a:r>
            <a:r>
              <a:rPr lang="en-US" sz="3000" dirty="0">
                <a:solidFill>
                  <a:schemeClr val="tx1"/>
                </a:solidFill>
              </a:rPr>
              <a:t>, Sergey Marchenko</a:t>
            </a:r>
            <a:r>
              <a:rPr lang="en-US" sz="3000" baseline="30000" dirty="0">
                <a:solidFill>
                  <a:schemeClr val="tx1"/>
                </a:solidFill>
              </a:rPr>
              <a:t>1</a:t>
            </a:r>
          </a:p>
          <a:p>
            <a:pPr algn="ctr"/>
            <a:r>
              <a:rPr lang="en-US" sz="2600" baseline="30000" dirty="0">
                <a:solidFill>
                  <a:schemeClr val="tx1"/>
                </a:solidFill>
              </a:rPr>
              <a:t>1</a:t>
            </a:r>
            <a:r>
              <a:rPr lang="en-US" sz="2600" dirty="0">
                <a:solidFill>
                  <a:schemeClr val="tx1"/>
                </a:solidFill>
              </a:rPr>
              <a:t>Science Systems and Applications, Inc. (SSAI)</a:t>
            </a:r>
          </a:p>
          <a:p>
            <a:pPr algn="ctr"/>
            <a:endParaRPr lang="en-US" sz="2933" dirty="0">
              <a:solidFill>
                <a:schemeClr val="tx1"/>
              </a:solidFill>
            </a:endParaRPr>
          </a:p>
          <a:p>
            <a:pPr algn="ctr"/>
            <a:r>
              <a:rPr lang="en-US" sz="2933" dirty="0">
                <a:solidFill>
                  <a:schemeClr val="tx1"/>
                </a:solidFill>
              </a:rPr>
              <a:t>GSICS UV/VIS/NIR Topical Meeting</a:t>
            </a:r>
          </a:p>
          <a:p>
            <a:pPr algn="ctr"/>
            <a:r>
              <a:rPr lang="en-US" sz="2933" dirty="0"/>
              <a:t>Virtual  30 May </a:t>
            </a:r>
            <a:r>
              <a:rPr lang="en-US" sz="2933" dirty="0">
                <a:solidFill>
                  <a:schemeClr val="tx1"/>
                </a:solidFill>
              </a:rPr>
              <a:t>2024</a:t>
            </a:r>
          </a:p>
          <a:p>
            <a:pPr algn="ctr"/>
            <a:r>
              <a:rPr lang="en-US" sz="2933" i="1" dirty="0"/>
              <a:t>Supported by NASA Grant 80NSSC21K1946</a:t>
            </a:r>
            <a:endParaRPr lang="en-US" sz="2933" i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3" r="12430"/>
          <a:stretch/>
        </p:blipFill>
        <p:spPr>
          <a:xfrm>
            <a:off x="9862087" y="99229"/>
            <a:ext cx="2297628" cy="15009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5" y="0"/>
            <a:ext cx="1680092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195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a number of numbers&#10;&#10;Description automatically generated with medium confidence">
            <a:extLst>
              <a:ext uri="{FF2B5EF4-FFF2-40B4-BE49-F238E27FC236}">
                <a16:creationId xmlns:a16="http://schemas.microsoft.com/office/drawing/2014/main" id="{980EEF2D-129A-58BE-1F87-FD88266E1E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76" y="1108672"/>
            <a:ext cx="7806561" cy="55436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620F242-304C-5BEA-7F6B-CADA64D7B82C}"/>
              </a:ext>
            </a:extLst>
          </p:cNvPr>
          <p:cNvSpPr txBox="1"/>
          <p:nvPr/>
        </p:nvSpPr>
        <p:spPr>
          <a:xfrm>
            <a:off x="8818237" y="1263735"/>
            <a:ext cx="312121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No adjustments made for slightly different spectral resolution between OMI and TROPOMI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OMI and TROPOMI Ca II index products agree to ~0.03% on average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F74002-4CC8-3DEC-916E-8BC72D85A0FB}"/>
              </a:ext>
            </a:extLst>
          </p:cNvPr>
          <p:cNvSpPr txBox="1">
            <a:spLocks/>
          </p:cNvSpPr>
          <p:nvPr/>
        </p:nvSpPr>
        <p:spPr>
          <a:xfrm>
            <a:off x="609600" y="0"/>
            <a:ext cx="10972800" cy="8400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Solar Activity: Ca II Lines Short-term</a:t>
            </a:r>
          </a:p>
        </p:txBody>
      </p:sp>
    </p:spTree>
    <p:extLst>
      <p:ext uri="{BB962C8B-B14F-4D97-AF65-F5344CB8AC3E}">
        <p14:creationId xmlns:p14="http://schemas.microsoft.com/office/powerpoint/2010/main" val="515375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9053BC13-F619-AD77-80D8-3E93868F45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95" y="1047300"/>
            <a:ext cx="8071265" cy="55438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134F4A-BA03-7290-BFEF-874587928DB6}"/>
              </a:ext>
            </a:extLst>
          </p:cNvPr>
          <p:cNvSpPr txBox="1"/>
          <p:nvPr/>
        </p:nvSpPr>
        <p:spPr>
          <a:xfrm>
            <a:off x="8433460" y="1166842"/>
            <a:ext cx="346244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Use additional TROPOMI bands (658-782 nm, 2300-2388 nm) to construct indexes using Fe I, CO lines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Identify short-term signals down to ~0.02% peak-to-peak response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Examine spectral dependence (e.g. quiet activity at 700-800 nm)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D11312-809F-2AEC-EA76-232495C0EA17}"/>
              </a:ext>
            </a:extLst>
          </p:cNvPr>
          <p:cNvSpPr txBox="1">
            <a:spLocks/>
          </p:cNvSpPr>
          <p:nvPr/>
        </p:nvSpPr>
        <p:spPr>
          <a:xfrm>
            <a:off x="609600" y="0"/>
            <a:ext cx="10972800" cy="8400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Solar Activity: Other Indexes</a:t>
            </a:r>
          </a:p>
        </p:txBody>
      </p:sp>
    </p:spTree>
    <p:extLst>
      <p:ext uri="{BB962C8B-B14F-4D97-AF65-F5344CB8AC3E}">
        <p14:creationId xmlns:p14="http://schemas.microsoft.com/office/powerpoint/2010/main" val="3920061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6C79F67-D809-CDCE-6845-A8ABCCA8A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327"/>
            <a:ext cx="10515600" cy="8869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+mn-lt"/>
              </a:rPr>
              <a:t>Future Plans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D6B5AA1-E995-DD78-C598-B0F0F0E43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559" y="1125415"/>
            <a:ext cx="11616302" cy="5494998"/>
          </a:xfrm>
        </p:spPr>
        <p:txBody>
          <a:bodyPr>
            <a:normAutofit/>
          </a:bodyPr>
          <a:lstStyle/>
          <a:p>
            <a:r>
              <a:rPr lang="en-US" sz="3200" dirty="0"/>
              <a:t>OMI operations have been approved through mid-2025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/>
              <a:t>Aura orbit drift is causing periodic goniometric calibration issues for solar irradiance measurements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/>
              <a:t>First episode (October-December 2023) has been treated in our SSI product</a:t>
            </a:r>
          </a:p>
          <a:p>
            <a:r>
              <a:rPr lang="en-US" sz="3200" dirty="0"/>
              <a:t>TROPOMI operations continue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/>
              <a:t>Ca II index product is being archived at LISIRD site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/>
              <a:t>Artifacts in released irradiance data (particularly for </a:t>
            </a:r>
            <a:r>
              <a:rPr lang="el-GR" sz="2800" dirty="0"/>
              <a:t>λ</a:t>
            </a:r>
            <a:r>
              <a:rPr lang="en-US" sz="2800" dirty="0"/>
              <a:t> &lt; 300 nm) exceed desired threshold for long-term use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/>
              <a:t>We are working with KNMI team to understand these features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/>
              <a:t>Also hope to get access to uncorrected irradiance data for possible development of alternative degradation correction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522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6C79F67-D809-CDCE-6845-A8ABCCA8A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327"/>
            <a:ext cx="10515600" cy="8869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+mn-lt"/>
              </a:rPr>
              <a:t>Aura Ozone Monitoring Instrument (OMI)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D6B5AA1-E995-DD78-C598-B0F0F0E43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559" y="1125415"/>
            <a:ext cx="11616302" cy="5494998"/>
          </a:xfrm>
        </p:spPr>
        <p:txBody>
          <a:bodyPr>
            <a:normAutofit/>
          </a:bodyPr>
          <a:lstStyle/>
          <a:p>
            <a:r>
              <a:rPr lang="en-US" sz="3200" dirty="0"/>
              <a:t>Launched 15 July 2004; More than 105,000 orbits so far!</a:t>
            </a:r>
          </a:p>
          <a:p>
            <a:r>
              <a:rPr lang="en-US" sz="3200" dirty="0"/>
              <a:t>Spectral coverage: 265-500 nm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/>
              <a:t>UV1 band: 265-309 nm, </a:t>
            </a:r>
            <a:r>
              <a:rPr lang="el-GR" sz="2800" dirty="0"/>
              <a:t>Δλ</a:t>
            </a:r>
            <a:r>
              <a:rPr lang="en-US" sz="2800" dirty="0"/>
              <a:t> = 0.63 nm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/>
              <a:t>UV2 band: 309-380 nm, </a:t>
            </a:r>
            <a:r>
              <a:rPr lang="el-GR" sz="2800" dirty="0"/>
              <a:t>Δλ</a:t>
            </a:r>
            <a:r>
              <a:rPr lang="en-US" sz="2800" dirty="0"/>
              <a:t> = 0.42 nm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/>
              <a:t>VIS band: 380-504 nm, </a:t>
            </a:r>
            <a:r>
              <a:rPr lang="el-GR" sz="2800" dirty="0"/>
              <a:t>Δλ</a:t>
            </a:r>
            <a:r>
              <a:rPr lang="en-US" sz="2800" dirty="0"/>
              <a:t> = 0.63 nm</a:t>
            </a:r>
          </a:p>
          <a:p>
            <a:r>
              <a:rPr lang="en-US" sz="3200" dirty="0"/>
              <a:t>Nadir-viewing </a:t>
            </a:r>
            <a:r>
              <a:rPr lang="en-US" sz="3200" dirty="0" err="1"/>
              <a:t>pushbroom</a:t>
            </a:r>
            <a:r>
              <a:rPr lang="en-US" sz="3200" dirty="0"/>
              <a:t> spectrometer with wide field of view </a:t>
            </a:r>
            <a:r>
              <a:rPr lang="en-US" sz="3200" dirty="0">
                <a:sym typeface="Wingdings" panose="05000000000000000000" pitchFamily="2" charset="2"/>
              </a:rPr>
              <a:t> 30 (UV1) or 60 (UV2, VIS) cross-track views per image</a:t>
            </a:r>
          </a:p>
          <a:p>
            <a:r>
              <a:rPr lang="en-US" sz="3200" dirty="0">
                <a:sym typeface="Wingdings" panose="05000000000000000000" pitchFamily="2" charset="2"/>
              </a:rPr>
              <a:t>Solar measurements use diffusers (quartz volume, aluminum reflective) in approximately daily [15 orbits] and monthly cadence</a:t>
            </a:r>
          </a:p>
          <a:p>
            <a:r>
              <a:rPr lang="en-US" sz="3200" dirty="0">
                <a:sym typeface="Wingdings" panose="05000000000000000000" pitchFamily="2" charset="2"/>
              </a:rPr>
              <a:t>Optical design (spectral shift between cross-track views) gives highly oversampled solar irradiance spectrum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08617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6C79F67-D809-CDCE-6845-A8ABCCA8A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327"/>
            <a:ext cx="10515600" cy="8869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+mn-lt"/>
              </a:rPr>
              <a:t>OMI Advantages for SSI Measurements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D6B5AA1-E995-DD78-C598-B0F0F0E43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559" y="1125415"/>
            <a:ext cx="11616302" cy="5494998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Low overall degradation is easier to correct to high precision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/>
              <a:t>10% at 270 nm, 4% at 400 nm during mission lifetime</a:t>
            </a:r>
          </a:p>
          <a:p>
            <a:endParaRPr lang="en-US" sz="3200" dirty="0"/>
          </a:p>
          <a:p>
            <a:r>
              <a:rPr lang="en-US" sz="3200" dirty="0"/>
              <a:t>Average many spectra for excellent signal-to-noise performance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>
                <a:sym typeface="Wingdings" panose="05000000000000000000" pitchFamily="2" charset="2"/>
              </a:rPr>
              <a:t>~250-500 spectra per daily sequence</a:t>
            </a:r>
          </a:p>
          <a:p>
            <a:endParaRPr lang="en-US" sz="3200" dirty="0"/>
          </a:p>
          <a:p>
            <a:r>
              <a:rPr lang="en-US" sz="3200" dirty="0"/>
              <a:t>Spectral resolution helps characterization of solar activity in key absorption features (Mg II, Ca II, molecular bands)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l-GR" sz="2800" dirty="0"/>
              <a:t>Δλ</a:t>
            </a:r>
            <a:r>
              <a:rPr lang="en-US" sz="2800" dirty="0"/>
              <a:t> = 0.4-0.6 nm</a:t>
            </a:r>
          </a:p>
          <a:p>
            <a:endParaRPr lang="en-US" sz="3200" dirty="0"/>
          </a:p>
          <a:p>
            <a:r>
              <a:rPr lang="en-US" sz="3200" dirty="0"/>
              <a:t>Long-term wavelength stability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/>
              <a:t>0.02-0.03 nm drift during mission lifetime</a:t>
            </a:r>
          </a:p>
        </p:txBody>
      </p:sp>
    </p:spTree>
    <p:extLst>
      <p:ext uri="{BB962C8B-B14F-4D97-AF65-F5344CB8AC3E}">
        <p14:creationId xmlns:p14="http://schemas.microsoft.com/office/powerpoint/2010/main" val="2321956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438399" y="1152613"/>
          <a:ext cx="7162800" cy="7924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3000000" algn="ctr" rotWithShape="0">
                    <a:schemeClr val="bg1">
                      <a:lumMod val="65000"/>
                    </a:schemeClr>
                  </a:outerShdw>
                </a:effectLst>
                <a:tableStyleId>{5C22544A-7EE6-4342-B048-85BDC9FD1C3A}</a:tableStyleId>
              </a:tblPr>
              <a:tblGrid>
                <a:gridCol w="2327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34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Stability / year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  0.05% (</a:t>
                      </a:r>
                      <a:r>
                        <a:rPr lang="el-GR" sz="2000" baseline="0" dirty="0">
                          <a:solidFill>
                            <a:schemeClr val="tx1"/>
                          </a:solidFill>
                        </a:rPr>
                        <a:t>λ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&lt; 400 nm),  0.01%  (</a:t>
                      </a:r>
                      <a:r>
                        <a:rPr lang="el-GR" sz="2000" baseline="0" dirty="0">
                          <a:solidFill>
                            <a:schemeClr val="tx1"/>
                          </a:solidFill>
                        </a:rPr>
                        <a:t>λ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&gt; 400 nm)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b="1" baseline="0" dirty="0">
                          <a:solidFill>
                            <a:schemeClr val="tx1"/>
                          </a:solidFill>
                        </a:rPr>
                        <a:t>Relative precision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baseline="0" dirty="0">
                          <a:solidFill>
                            <a:schemeClr val="tx1"/>
                          </a:solidFill>
                        </a:rPr>
                        <a:t>   0.01%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867399" y="1945094"/>
            <a:ext cx="4419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/>
              <a:t> </a:t>
            </a:r>
            <a:r>
              <a:rPr lang="en-US" sz="1800" i="1" dirty="0"/>
              <a:t>O. </a:t>
            </a:r>
            <a:r>
              <a:rPr lang="en-US" sz="1800" i="1" dirty="0" err="1"/>
              <a:t>Coddington</a:t>
            </a:r>
            <a:r>
              <a:rPr lang="en-US" sz="1800" i="1" dirty="0"/>
              <a:t> et al., 2016, BAMS, 97, 1265</a:t>
            </a:r>
            <a:r>
              <a:rPr lang="en-US" sz="2200" i="1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8799" y="4295277"/>
            <a:ext cx="86868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Daily OMI Solar Cycle 24 SSIs (2006-present, </a:t>
            </a:r>
            <a:r>
              <a:rPr lang="en-US" sz="2200" b="1" dirty="0"/>
              <a:t>V3 </a:t>
            </a:r>
            <a:r>
              <a:rPr lang="en-US" sz="2200" dirty="0"/>
              <a:t>[</a:t>
            </a:r>
            <a:r>
              <a:rPr lang="en-US" sz="2200" i="1" dirty="0"/>
              <a:t>Marchenko et al</a:t>
            </a:r>
            <a:r>
              <a:rPr lang="en-US" sz="2200" dirty="0"/>
              <a:t>., 2019]):                   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38399" y="5763172"/>
            <a:ext cx="784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* Comparisons between adjacent solar minima, i.e., relative change</a:t>
            </a:r>
            <a:endParaRPr lang="en-US" sz="22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441275" y="4878563"/>
          <a:ext cx="7921925" cy="7924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3000000" algn="ctr" rotWithShape="0">
                    <a:schemeClr val="bg1">
                      <a:lumMod val="65000"/>
                    </a:schemeClr>
                  </a:outerShdw>
                </a:effectLst>
                <a:tableStyleId>{5C22544A-7EE6-4342-B048-85BDC9FD1C3A}</a:tableStyleId>
              </a:tblPr>
              <a:tblGrid>
                <a:gridCol w="21825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393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Stability / year  *</a:t>
                      </a:r>
                    </a:p>
                  </a:txBody>
                  <a:tcPr>
                    <a:solidFill>
                      <a:srgbClr val="D4FA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  ≤ 0.02% (</a:t>
                      </a:r>
                      <a:r>
                        <a:rPr lang="el-GR" sz="2000" baseline="0" dirty="0">
                          <a:solidFill>
                            <a:schemeClr val="tx1"/>
                          </a:solidFill>
                        </a:rPr>
                        <a:t>λ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&lt; 400 nm),      ≤ 0.01%        (</a:t>
                      </a:r>
                      <a:r>
                        <a:rPr lang="el-GR" sz="2000" baseline="0" dirty="0">
                          <a:solidFill>
                            <a:schemeClr val="tx1"/>
                          </a:solidFill>
                        </a:rPr>
                        <a:t>λ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&gt; 400 nm)</a:t>
                      </a:r>
                    </a:p>
                  </a:txBody>
                  <a:tcPr>
                    <a:solidFill>
                      <a:srgbClr val="D4FA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b="1" baseline="0" dirty="0">
                          <a:solidFill>
                            <a:schemeClr val="tx1"/>
                          </a:solidFill>
                        </a:rPr>
                        <a:t>Relative precision</a:t>
                      </a:r>
                    </a:p>
                  </a:txBody>
                  <a:tcPr>
                    <a:solidFill>
                      <a:srgbClr val="D4F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chemeClr val="tx1"/>
                          </a:solidFill>
                        </a:rPr>
                        <a:t>   ~ 0.1%   (</a:t>
                      </a:r>
                      <a:r>
                        <a:rPr lang="el-GR" sz="2000" b="1" baseline="0" dirty="0">
                          <a:solidFill>
                            <a:schemeClr val="tx1"/>
                          </a:solidFill>
                        </a:rPr>
                        <a:t>λ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</a:rPr>
                        <a:t> &lt; 400 nm),       ~0.02-0.1% (</a:t>
                      </a:r>
                      <a:r>
                        <a:rPr lang="el-GR" sz="2000" b="1" baseline="0" dirty="0">
                          <a:solidFill>
                            <a:schemeClr val="tx1"/>
                          </a:solidFill>
                        </a:rPr>
                        <a:t>λ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</a:rPr>
                        <a:t> &gt; 400 nm)</a:t>
                      </a:r>
                    </a:p>
                  </a:txBody>
                  <a:tcPr>
                    <a:solidFill>
                      <a:srgbClr val="D4FA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828800" y="152400"/>
            <a:ext cx="8610600" cy="762000"/>
          </a:xfrm>
          <a:prstGeom prst="rect">
            <a:avLst/>
          </a:prstGeom>
          <a:effectLst>
            <a:outerShdw blurRad="50800" dist="50800" dir="2700000" algn="ctr" rotWithShape="0">
              <a:schemeClr val="bg1">
                <a:lumMod val="75000"/>
              </a:schemeClr>
            </a:outerShdw>
          </a:effectLst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b="1" dirty="0">
                <a:solidFill>
                  <a:srgbClr val="0070C0"/>
                </a:solidFill>
                <a:latin typeface="+mn-lt"/>
              </a:rPr>
              <a:t>SSI Requirements for Climate Studies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28799" y="263089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Long-term (decades), uninterrupted SSI records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Preferably ~daily SSI observations                        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524000" y="3808827"/>
            <a:ext cx="9144000" cy="0"/>
          </a:xfrm>
          <a:prstGeom prst="line">
            <a:avLst/>
          </a:prstGeom>
          <a:ln w="101600">
            <a:solidFill>
              <a:schemeClr val="tx1"/>
            </a:solidFill>
          </a:ln>
          <a:effectLst>
            <a:outerShdw blurRad="50800" dist="50800" dir="558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 prstMaterial="dkEdge">
            <a:bevelB/>
            <a:contourClr>
              <a:schemeClr val="tx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399" y="4726163"/>
            <a:ext cx="590448" cy="5664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075" y="1013925"/>
            <a:ext cx="580924" cy="5501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399" y="1564094"/>
            <a:ext cx="604734" cy="53907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99" y="5368689"/>
            <a:ext cx="533400" cy="50047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7951E35-8A82-E5DD-4582-FDC5C5B963F4}"/>
              </a:ext>
            </a:extLst>
          </p:cNvPr>
          <p:cNvSpPr txBox="1"/>
          <p:nvPr/>
        </p:nvSpPr>
        <p:spPr>
          <a:xfrm>
            <a:off x="914400" y="6282786"/>
            <a:ext cx="104085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We have developed alternative L1 degradation corrections to try to meet these goals</a:t>
            </a:r>
          </a:p>
        </p:txBody>
      </p:sp>
    </p:spTree>
    <p:extLst>
      <p:ext uri="{BB962C8B-B14F-4D97-AF65-F5344CB8AC3E}">
        <p14:creationId xmlns:p14="http://schemas.microsoft.com/office/powerpoint/2010/main" val="2728659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DE5ED00-3122-9DA5-1300-1188018D33AA}"/>
              </a:ext>
            </a:extLst>
          </p:cNvPr>
          <p:cNvGrpSpPr/>
          <p:nvPr/>
        </p:nvGrpSpPr>
        <p:grpSpPr>
          <a:xfrm>
            <a:off x="1630687" y="845236"/>
            <a:ext cx="8445298" cy="5776331"/>
            <a:chOff x="1841702" y="381002"/>
            <a:chExt cx="8445298" cy="5776331"/>
          </a:xfrm>
        </p:grpSpPr>
        <p:sp>
          <p:nvSpPr>
            <p:cNvPr id="4" name="Right Bracket 3"/>
            <p:cNvSpPr/>
            <p:nvPr/>
          </p:nvSpPr>
          <p:spPr>
            <a:xfrm>
              <a:off x="9753600" y="838200"/>
              <a:ext cx="304800" cy="3962400"/>
            </a:xfrm>
            <a:prstGeom prst="rightBracket">
              <a:avLst/>
            </a:prstGeom>
            <a:ln w="41275" cap="rnd">
              <a:solidFill>
                <a:srgbClr val="FF00FF"/>
              </a:solidFill>
              <a:headEnd type="arrow"/>
              <a:tailEnd type="arrow"/>
            </a:ln>
            <a:effectLst>
              <a:outerShdw blurRad="50800" dist="50800" dir="3000000" algn="ctr" rotWithShape="0">
                <a:schemeClr val="bg1">
                  <a:lumMod val="65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1702" y="381002"/>
              <a:ext cx="7911901" cy="5776331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026252" y="609603"/>
              <a:ext cx="1212751" cy="492443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bg1">
                  <a:lumMod val="65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600" b="1" dirty="0">
                  <a:solidFill>
                    <a:srgbClr val="00B050"/>
                  </a:solidFill>
                </a:rPr>
                <a:t>faculae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153400" y="4114803"/>
              <a:ext cx="1447800" cy="492443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bg1">
                  <a:lumMod val="65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600" b="1" dirty="0">
                  <a:solidFill>
                    <a:srgbClr val="00B050"/>
                  </a:solidFill>
                </a:rPr>
                <a:t>sunspots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7162800" y="914400"/>
              <a:ext cx="533400" cy="0"/>
            </a:xfrm>
            <a:prstGeom prst="straightConnector1">
              <a:avLst/>
            </a:prstGeom>
            <a:ln w="22225">
              <a:solidFill>
                <a:srgbClr val="00B050"/>
              </a:solidFill>
              <a:tailEnd type="arrow"/>
            </a:ln>
            <a:effectLst>
              <a:outerShdw blurRad="50800" dist="50800" dir="5400000" algn="ctr" rotWithShape="0">
                <a:schemeClr val="bg1">
                  <a:lumMod val="5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7" idx="1"/>
            </p:cNvCxnSpPr>
            <p:nvPr/>
          </p:nvCxnSpPr>
          <p:spPr>
            <a:xfrm flipH="1">
              <a:off x="7696200" y="4361025"/>
              <a:ext cx="457200" cy="134777"/>
            </a:xfrm>
            <a:prstGeom prst="straightConnector1">
              <a:avLst/>
            </a:prstGeom>
            <a:ln w="22225">
              <a:solidFill>
                <a:srgbClr val="00B050"/>
              </a:solidFill>
              <a:tailEnd type="arrow"/>
            </a:ln>
            <a:effectLst>
              <a:outerShdw blurRad="50800" dist="50800" dir="5400000" algn="ctr" rotWithShape="0">
                <a:schemeClr val="bg1">
                  <a:lumMod val="5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 flipV="1">
              <a:off x="7815072" y="4165917"/>
              <a:ext cx="338328" cy="203516"/>
            </a:xfrm>
            <a:prstGeom prst="straightConnector1">
              <a:avLst/>
            </a:prstGeom>
            <a:ln w="22225">
              <a:solidFill>
                <a:srgbClr val="00B050"/>
              </a:solidFill>
              <a:tailEnd type="arrow"/>
            </a:ln>
            <a:effectLst>
              <a:outerShdw blurRad="50800" dist="50800" dir="5400000" algn="ctr" rotWithShape="0">
                <a:schemeClr val="bg1">
                  <a:lumMod val="5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9601200" y="2524780"/>
              <a:ext cx="685800" cy="553998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50800" dir="3000000" algn="ctr" rotWithShape="0">
                <a:schemeClr val="bg1">
                  <a:lumMod val="65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FF"/>
                  </a:solidFill>
                  <a:effectLst>
                    <a:outerShdw blurRad="50800" dist="50800" dir="5400000" algn="ctr" rotWithShape="0">
                      <a:schemeClr val="bg1">
                        <a:lumMod val="65000"/>
                      </a:schemeClr>
                    </a:outerShdw>
                  </a:effectLst>
                </a:rPr>
                <a:t>1%</a:t>
              </a:r>
            </a:p>
          </p:txBody>
        </p:sp>
      </p:grpSp>
      <p:sp>
        <p:nvSpPr>
          <p:cNvPr id="12" name="Title 3">
            <a:extLst>
              <a:ext uri="{FF2B5EF4-FFF2-40B4-BE49-F238E27FC236}">
                <a16:creationId xmlns:a16="http://schemas.microsoft.com/office/drawing/2014/main" id="{6DAA4369-3BDA-BC53-364B-3715BE2FE55E}"/>
              </a:ext>
            </a:extLst>
          </p:cNvPr>
          <p:cNvSpPr txBox="1">
            <a:spLocks/>
          </p:cNvSpPr>
          <p:nvPr/>
        </p:nvSpPr>
        <p:spPr>
          <a:xfrm>
            <a:off x="838200" y="102327"/>
            <a:ext cx="10515600" cy="6845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70C0"/>
                </a:solidFill>
                <a:latin typeface="+mn-lt"/>
              </a:rPr>
              <a:t>OMI SSI Time Series (Cycle 24 band averages)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965ADB-CD40-BB81-F4DC-E974E456FF8E}"/>
              </a:ext>
            </a:extLst>
          </p:cNvPr>
          <p:cNvSpPr txBox="1"/>
          <p:nvPr/>
        </p:nvSpPr>
        <p:spPr>
          <a:xfrm>
            <a:off x="9129902" y="6404001"/>
            <a:ext cx="2862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7030A0"/>
                </a:solidFill>
              </a:rPr>
              <a:t>Marchenko et al</a:t>
            </a:r>
            <a:r>
              <a:rPr lang="en-US" sz="2000" b="1" dirty="0">
                <a:solidFill>
                  <a:srgbClr val="7030A0"/>
                </a:solidFill>
              </a:rPr>
              <a:t>. [2019]</a:t>
            </a:r>
          </a:p>
        </p:txBody>
      </p:sp>
    </p:spTree>
    <p:extLst>
      <p:ext uri="{BB962C8B-B14F-4D97-AF65-F5344CB8AC3E}">
        <p14:creationId xmlns:p14="http://schemas.microsoft.com/office/powerpoint/2010/main" val="553063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F61A4-8FC2-734E-6C07-CC3DA19E8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840058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+mn-lt"/>
              </a:rPr>
              <a:t>OMI [V6] Comparison to TSIS-1 SIM [V12]</a:t>
            </a:r>
          </a:p>
        </p:txBody>
      </p:sp>
      <p:pic>
        <p:nvPicPr>
          <p:cNvPr id="4" name="Picture 3" descr="A graph of red and blue lines&#10;&#10;Description automatically generated">
            <a:extLst>
              <a:ext uri="{FF2B5EF4-FFF2-40B4-BE49-F238E27FC236}">
                <a16:creationId xmlns:a16="http://schemas.microsoft.com/office/drawing/2014/main" id="{469F7259-1A3D-33DF-C4CC-8D53D468D7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4" t="7003" r="5562" b="6936"/>
          <a:stretch/>
        </p:blipFill>
        <p:spPr>
          <a:xfrm>
            <a:off x="829700" y="840058"/>
            <a:ext cx="8109528" cy="59020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68E713F-C967-7939-DF90-243FE665DD82}"/>
              </a:ext>
            </a:extLst>
          </p:cNvPr>
          <p:cNvSpPr txBox="1"/>
          <p:nvPr/>
        </p:nvSpPr>
        <p:spPr>
          <a:xfrm>
            <a:off x="9027268" y="1166842"/>
            <a:ext cx="286864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Use narrow spectral bands (</a:t>
            </a:r>
            <a:r>
              <a:rPr lang="el-GR" sz="2800" dirty="0">
                <a:latin typeface="Calibri" panose="020F0502020204030204" pitchFamily="34" charset="0"/>
                <a:cs typeface="Calibri" panose="020F0502020204030204" pitchFamily="34" charset="0"/>
              </a:rPr>
              <a:t>Δλ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= 5-10 nm)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Agreement between concurrent measurements is within long-term stability (0.1-0.2%)</a:t>
            </a:r>
          </a:p>
        </p:txBody>
      </p:sp>
    </p:spTree>
    <p:extLst>
      <p:ext uri="{BB962C8B-B14F-4D97-AF65-F5344CB8AC3E}">
        <p14:creationId xmlns:p14="http://schemas.microsoft.com/office/powerpoint/2010/main" val="3793189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0746A-35AD-9168-23A4-6BDB134AB67D}"/>
              </a:ext>
            </a:extLst>
          </p:cNvPr>
          <p:cNvSpPr txBox="1">
            <a:spLocks/>
          </p:cNvSpPr>
          <p:nvPr/>
        </p:nvSpPr>
        <p:spPr>
          <a:xfrm>
            <a:off x="609600" y="0"/>
            <a:ext cx="10972800" cy="8400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Solar Activity: Mg II Line Cycle 24</a:t>
            </a:r>
          </a:p>
        </p:txBody>
      </p:sp>
      <p:pic>
        <p:nvPicPr>
          <p:cNvPr id="6" name="Picture 5" descr="A graph of a number of data&#10;&#10;Description automatically generated with medium confidence">
            <a:extLst>
              <a:ext uri="{FF2B5EF4-FFF2-40B4-BE49-F238E27FC236}">
                <a16:creationId xmlns:a16="http://schemas.microsoft.com/office/drawing/2014/main" id="{782B84F6-D05B-1F90-534E-CBBDDA9987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880" y="908297"/>
            <a:ext cx="8365788" cy="5606392"/>
          </a:xfrm>
          <a:prstGeom prst="rect">
            <a:avLst/>
          </a:prstGeom>
        </p:spPr>
      </p:pic>
      <p:sp>
        <p:nvSpPr>
          <p:cNvPr id="7" name="Right Brace 6">
            <a:extLst>
              <a:ext uri="{FF2B5EF4-FFF2-40B4-BE49-F238E27FC236}">
                <a16:creationId xmlns:a16="http://schemas.microsoft.com/office/drawing/2014/main" id="{2CBD3ABD-847C-0F95-B3DA-9FA10F1D9150}"/>
              </a:ext>
            </a:extLst>
          </p:cNvPr>
          <p:cNvSpPr/>
          <p:nvPr/>
        </p:nvSpPr>
        <p:spPr>
          <a:xfrm>
            <a:off x="10077855" y="2626468"/>
            <a:ext cx="252918" cy="840058"/>
          </a:xfrm>
          <a:prstGeom prst="rightBrace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E7A1D7-E6D3-4516-EE35-60B17E8136DD}"/>
              </a:ext>
            </a:extLst>
          </p:cNvPr>
          <p:cNvSpPr txBox="1"/>
          <p:nvPr/>
        </p:nvSpPr>
        <p:spPr>
          <a:xfrm>
            <a:off x="10466960" y="2857300"/>
            <a:ext cx="836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0.5%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9DBB36-B655-7D9A-DCA3-64A912125D59}"/>
              </a:ext>
            </a:extLst>
          </p:cNvPr>
          <p:cNvSpPr txBox="1"/>
          <p:nvPr/>
        </p:nvSpPr>
        <p:spPr>
          <a:xfrm>
            <a:off x="10077855" y="3863477"/>
            <a:ext cx="185418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OMI Mg II index vs. SORCE SOLSTICE Mg II index</a:t>
            </a:r>
          </a:p>
        </p:txBody>
      </p:sp>
    </p:spTree>
    <p:extLst>
      <p:ext uri="{BB962C8B-B14F-4D97-AF65-F5344CB8AC3E}">
        <p14:creationId xmlns:p14="http://schemas.microsoft.com/office/powerpoint/2010/main" val="1991706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a number of numbers and a blue line&#10;&#10;Description automatically generated">
            <a:extLst>
              <a:ext uri="{FF2B5EF4-FFF2-40B4-BE49-F238E27FC236}">
                <a16:creationId xmlns:a16="http://schemas.microsoft.com/office/drawing/2014/main" id="{C4F180B1-142C-FD31-0501-30EDF8F78E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525" y="909432"/>
            <a:ext cx="7834215" cy="57778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60746A-35AD-9168-23A4-6BDB134AB67D}"/>
              </a:ext>
            </a:extLst>
          </p:cNvPr>
          <p:cNvSpPr txBox="1">
            <a:spLocks/>
          </p:cNvSpPr>
          <p:nvPr/>
        </p:nvSpPr>
        <p:spPr>
          <a:xfrm>
            <a:off x="609600" y="0"/>
            <a:ext cx="10972800" cy="8400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Solar Activity: Mg II Line Cycles 24-25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C5E548E1-9E24-E228-B39D-A2C57CEB3ADF}"/>
              </a:ext>
            </a:extLst>
          </p:cNvPr>
          <p:cNvSpPr/>
          <p:nvPr/>
        </p:nvSpPr>
        <p:spPr>
          <a:xfrm>
            <a:off x="9844390" y="2704289"/>
            <a:ext cx="262647" cy="1666910"/>
          </a:xfrm>
          <a:prstGeom prst="rightBrace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EFA2B5-25B3-A586-F362-C86B75060D2A}"/>
              </a:ext>
            </a:extLst>
          </p:cNvPr>
          <p:cNvSpPr txBox="1"/>
          <p:nvPr/>
        </p:nvSpPr>
        <p:spPr>
          <a:xfrm>
            <a:off x="10311317" y="3304772"/>
            <a:ext cx="836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1.5%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576994-565E-7D66-FAAA-507AD91895B4}"/>
              </a:ext>
            </a:extLst>
          </p:cNvPr>
          <p:cNvSpPr txBox="1"/>
          <p:nvPr/>
        </p:nvSpPr>
        <p:spPr>
          <a:xfrm>
            <a:off x="9975713" y="843171"/>
            <a:ext cx="185418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OMI Mg II index vs. Bremen Mg II index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5EE842-E0B2-AB1D-2601-3DEB22EC6B63}"/>
              </a:ext>
            </a:extLst>
          </p:cNvPr>
          <p:cNvSpPr txBox="1"/>
          <p:nvPr/>
        </p:nvSpPr>
        <p:spPr>
          <a:xfrm>
            <a:off x="9975712" y="4643443"/>
            <a:ext cx="185418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OMI Mg II index vs. GOES-16 Mg II index</a:t>
            </a:r>
          </a:p>
        </p:txBody>
      </p:sp>
    </p:spTree>
    <p:extLst>
      <p:ext uri="{BB962C8B-B14F-4D97-AF65-F5344CB8AC3E}">
        <p14:creationId xmlns:p14="http://schemas.microsoft.com/office/powerpoint/2010/main" val="656388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620F242-304C-5BEA-7F6B-CADA64D7B82C}"/>
              </a:ext>
            </a:extLst>
          </p:cNvPr>
          <p:cNvSpPr txBox="1"/>
          <p:nvPr/>
        </p:nvSpPr>
        <p:spPr>
          <a:xfrm>
            <a:off x="9845867" y="2521059"/>
            <a:ext cx="20935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OMI Ca II K index vs. SFO Ca II K products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F74002-4CC8-3DEC-916E-8BC72D85A0FB}"/>
              </a:ext>
            </a:extLst>
          </p:cNvPr>
          <p:cNvSpPr txBox="1">
            <a:spLocks/>
          </p:cNvSpPr>
          <p:nvPr/>
        </p:nvSpPr>
        <p:spPr>
          <a:xfrm>
            <a:off x="609600" y="0"/>
            <a:ext cx="10972800" cy="8400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Solar Activity: Ca II Lines Cycles 24-25</a:t>
            </a:r>
          </a:p>
        </p:txBody>
      </p:sp>
      <p:pic>
        <p:nvPicPr>
          <p:cNvPr id="6" name="Picture 5" descr="A graph showing a number of numbers and a number of numbers&#10;&#10;Description automatically generated with medium confidence">
            <a:extLst>
              <a:ext uri="{FF2B5EF4-FFF2-40B4-BE49-F238E27FC236}">
                <a16:creationId xmlns:a16="http://schemas.microsoft.com/office/drawing/2014/main" id="{7AA97B75-C600-BA95-67CF-5EE59B63C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432" y="872993"/>
            <a:ext cx="8409435" cy="573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119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741</Words>
  <Application>Microsoft Office PowerPoint</Application>
  <PresentationFormat>Widescreen</PresentationFormat>
  <Paragraphs>84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Aptos</vt:lpstr>
      <vt:lpstr>Aptos Display</vt:lpstr>
      <vt:lpstr>Arial</vt:lpstr>
      <vt:lpstr>Calibri</vt:lpstr>
      <vt:lpstr>Calibri Light</vt:lpstr>
      <vt:lpstr>Rockwell</vt:lpstr>
      <vt:lpstr>Wingdings</vt:lpstr>
      <vt:lpstr>Office Theme</vt:lpstr>
      <vt:lpstr>Office Theme</vt:lpstr>
      <vt:lpstr>Office Theme</vt:lpstr>
      <vt:lpstr>OMI (and TROPOMI) Solar Activity Time Series</vt:lpstr>
      <vt:lpstr>Aura Ozone Monitoring Instrument (OMI)</vt:lpstr>
      <vt:lpstr>OMI Advantages for SSI Measurements</vt:lpstr>
      <vt:lpstr>PowerPoint Presentation</vt:lpstr>
      <vt:lpstr>PowerPoint Presentation</vt:lpstr>
      <vt:lpstr>OMI [V6] Comparison to TSIS-1 SIM [V12]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Future Plans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OMI (and TROPOMI) Solar Activity Time Series</dc:title>
  <dc:creator>Matthew Deland</dc:creator>
  <cp:lastModifiedBy>Matthew Deland</cp:lastModifiedBy>
  <cp:revision>3</cp:revision>
  <dcterms:created xsi:type="dcterms:W3CDTF">2024-05-28T14:42:07Z</dcterms:created>
  <dcterms:modified xsi:type="dcterms:W3CDTF">2024-05-29T18:55:58Z</dcterms:modified>
</cp:coreProperties>
</file>