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3" r:id="rId1"/>
  </p:sldMasterIdLst>
  <p:notesMasterIdLst>
    <p:notesMasterId r:id="rId19"/>
  </p:notesMasterIdLst>
  <p:handoutMasterIdLst>
    <p:handoutMasterId r:id="rId20"/>
  </p:handoutMasterIdLst>
  <p:sldIdLst>
    <p:sldId id="261" r:id="rId2"/>
    <p:sldId id="284" r:id="rId3"/>
    <p:sldId id="285" r:id="rId4"/>
    <p:sldId id="286" r:id="rId5"/>
    <p:sldId id="287" r:id="rId6"/>
    <p:sldId id="289" r:id="rId7"/>
    <p:sldId id="288" r:id="rId8"/>
    <p:sldId id="290" r:id="rId9"/>
    <p:sldId id="297" r:id="rId10"/>
    <p:sldId id="292" r:id="rId11"/>
    <p:sldId id="291" r:id="rId12"/>
    <p:sldId id="298" r:id="rId13"/>
    <p:sldId id="293" r:id="rId14"/>
    <p:sldId id="294" r:id="rId15"/>
    <p:sldId id="295" r:id="rId16"/>
    <p:sldId id="296" r:id="rId17"/>
    <p:sldId id="28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E0D080-142C-5E4D-89FC-5B9502931702}">
          <p14:sldIdLst>
            <p14:sldId id="261"/>
            <p14:sldId id="284"/>
            <p14:sldId id="285"/>
            <p14:sldId id="286"/>
            <p14:sldId id="287"/>
            <p14:sldId id="289"/>
            <p14:sldId id="288"/>
            <p14:sldId id="290"/>
            <p14:sldId id="297"/>
            <p14:sldId id="292"/>
            <p14:sldId id="291"/>
            <p14:sldId id="298"/>
            <p14:sldId id="293"/>
            <p14:sldId id="294"/>
            <p14:sldId id="295"/>
            <p14:sldId id="296"/>
            <p14:sldId id="28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CA02C"/>
    <a:srgbClr val="FF7F0E"/>
    <a:srgbClr val="2077B4"/>
    <a:srgbClr val="FF40FF"/>
    <a:srgbClr val="B61A2D"/>
    <a:srgbClr val="000000"/>
    <a:srgbClr val="165191"/>
    <a:srgbClr val="69001E"/>
    <a:srgbClr val="941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646" autoAdjust="0"/>
    <p:restoredTop sz="72480" autoAdjust="0"/>
  </p:normalViewPr>
  <p:slideViewPr>
    <p:cSldViewPr snapToGrid="0">
      <p:cViewPr varScale="1">
        <p:scale>
          <a:sx n="160" d="100"/>
          <a:sy n="160" d="100"/>
        </p:scale>
        <p:origin x="348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5C901-5EC9-C943-B974-734AB2665A55}" type="datetime1">
              <a:rPr lang="en-US" smtClean="0"/>
              <a:pPr/>
              <a:t>5/30/24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B55324-96D6-824A-A6D9-3A92248190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012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B8164-8B43-494E-A041-A9E94C754AB0}" type="datetime1">
              <a:rPr lang="en-US" smtClean="0"/>
              <a:pPr/>
              <a:t>5/30/24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Center for Astrophysics | Harvard &amp; Smithsonian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A70D6-5FEC-E241-9326-F6B89790EC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9558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78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39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188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073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491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23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02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9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97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98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52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29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68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967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45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Center for Astrophysics | Harvard &amp; Smithsonian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A70D6-5FEC-E241-9326-F6B89790ECC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0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790" y="3865804"/>
            <a:ext cx="11887200" cy="7957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293472"/>
                </a:solidFill>
                <a:latin typeface="+mn-lt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id-ID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3503" y="2297401"/>
            <a:ext cx="11887200" cy="1325563"/>
          </a:xfrm>
        </p:spPr>
        <p:txBody>
          <a:bodyPr>
            <a:normAutofit/>
          </a:bodyPr>
          <a:lstStyle>
            <a:lvl1pPr algn="ctr">
              <a:defRPr sz="4400">
                <a:solidFill>
                  <a:srgbClr val="293472"/>
                </a:solidFill>
                <a:latin typeface="Cambria" panose="02040503050406030204" pitchFamily="18" charset="0"/>
              </a:defRPr>
            </a:lvl1pPr>
          </a:lstStyle>
          <a:p>
            <a:endParaRPr lang="id-ID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154865" y="4753091"/>
            <a:ext cx="11887200" cy="37469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29347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8"/>
          </p:nvPr>
        </p:nvSpPr>
        <p:spPr>
          <a:xfrm>
            <a:off x="154865" y="5136476"/>
            <a:ext cx="11887200" cy="37469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29347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1B156-4D16-5141-AC3D-0665CE5C7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50603" y="985078"/>
            <a:ext cx="3488740" cy="5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201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249A14-2F31-6742-8664-14721C752DFC}"/>
              </a:ext>
            </a:extLst>
          </p:cNvPr>
          <p:cNvSpPr/>
          <p:nvPr userDrawn="1"/>
        </p:nvSpPr>
        <p:spPr>
          <a:xfrm>
            <a:off x="1" y="6327972"/>
            <a:ext cx="12192000" cy="530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046" y="136526"/>
            <a:ext cx="11887200" cy="7731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045" y="1076446"/>
            <a:ext cx="11887199" cy="51623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F79CD65-489C-DC45-82F7-463192F32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045" y="6415761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id-ID" dirty="0"/>
              <a:t>Center </a:t>
            </a:r>
            <a:r>
              <a:rPr lang="id-ID" dirty="0" err="1"/>
              <a:t>for</a:t>
            </a:r>
            <a:r>
              <a:rPr lang="id-ID" dirty="0"/>
              <a:t> </a:t>
            </a:r>
            <a:r>
              <a:rPr lang="id-ID" dirty="0" err="1"/>
              <a:t>Astrophysics</a:t>
            </a:r>
            <a:r>
              <a:rPr lang="id-ID" dirty="0"/>
              <a:t> | </a:t>
            </a:r>
            <a:r>
              <a:rPr lang="id-ID" dirty="0" err="1"/>
              <a:t>Harvard</a:t>
            </a:r>
            <a:r>
              <a:rPr lang="id-ID" dirty="0"/>
              <a:t> &amp; </a:t>
            </a:r>
            <a:r>
              <a:rPr lang="id-ID" dirty="0" err="1"/>
              <a:t>Smithsonian</a:t>
            </a:r>
            <a:endParaRPr lang="id-ID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BD6B643-43FB-2C41-B0FD-E41D86E0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15761"/>
            <a:ext cx="2743200" cy="365125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D8897B-C7FC-5D47-8665-B1D457FD3C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56754" y="6405562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3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4446CF5-4113-9C4F-9CDD-7F4AB3FEB7D6}"/>
              </a:ext>
            </a:extLst>
          </p:cNvPr>
          <p:cNvSpPr/>
          <p:nvPr userDrawn="1"/>
        </p:nvSpPr>
        <p:spPr>
          <a:xfrm>
            <a:off x="1" y="6327972"/>
            <a:ext cx="12192000" cy="530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D9C35EF-8BF5-9E47-B3B9-A343A0029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045" y="6415761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r>
              <a:rPr lang="id-ID" dirty="0"/>
              <a:t>Center </a:t>
            </a:r>
            <a:r>
              <a:rPr lang="id-ID" dirty="0" err="1"/>
              <a:t>for</a:t>
            </a:r>
            <a:r>
              <a:rPr lang="id-ID" dirty="0"/>
              <a:t> </a:t>
            </a:r>
            <a:r>
              <a:rPr lang="id-ID" dirty="0" err="1"/>
              <a:t>Astrophysics</a:t>
            </a:r>
            <a:r>
              <a:rPr lang="id-ID" dirty="0"/>
              <a:t> | </a:t>
            </a:r>
            <a:r>
              <a:rPr lang="id-ID" dirty="0" err="1"/>
              <a:t>Harvard</a:t>
            </a:r>
            <a:r>
              <a:rPr lang="id-ID" dirty="0"/>
              <a:t> &amp; </a:t>
            </a:r>
            <a:r>
              <a:rPr lang="id-ID" dirty="0" err="1"/>
              <a:t>Smithsonian</a:t>
            </a:r>
            <a:endParaRPr lang="id-ID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D86776A-0161-EF4D-BC78-73BCDD0AD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15761"/>
            <a:ext cx="2743200" cy="365125"/>
          </a:xfrm>
        </p:spPr>
        <p:txBody>
          <a:bodyPr/>
          <a:lstStyle>
            <a:lvl1pPr algn="ctr">
              <a:defRPr>
                <a:latin typeface="+mn-lt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81888A-2DA7-C546-8DC6-1D9C01EB1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56754" y="6405562"/>
            <a:ext cx="2292490" cy="3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6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030" y="3865804"/>
            <a:ext cx="10501255" cy="7957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00" b="1">
                <a:solidFill>
                  <a:srgbClr val="293472"/>
                </a:solidFill>
                <a:latin typeface="+mn-lt"/>
                <a:cs typeface="Roboto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id-ID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7"/>
          </p:nvPr>
        </p:nvSpPr>
        <p:spPr>
          <a:xfrm>
            <a:off x="830729" y="4753091"/>
            <a:ext cx="10522555" cy="37469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rgbClr val="29347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idx="18"/>
          </p:nvPr>
        </p:nvSpPr>
        <p:spPr>
          <a:xfrm>
            <a:off x="830729" y="5136476"/>
            <a:ext cx="10522555" cy="374690"/>
          </a:xfrm>
        </p:spPr>
        <p:txBody>
          <a:bodyPr>
            <a:normAutofit/>
          </a:bodyPr>
          <a:lstStyle>
            <a:lvl1pPr marL="0" indent="0" algn="ctr">
              <a:buNone/>
              <a:defRPr sz="1200" baseline="0">
                <a:solidFill>
                  <a:srgbClr val="293472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1B156-4D16-5141-AC3D-0665CE5C79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350603" y="985078"/>
            <a:ext cx="3488740" cy="5843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FEB0A2-EC5B-444B-9FE3-20088A3C8FD2}"/>
              </a:ext>
            </a:extLst>
          </p:cNvPr>
          <p:cNvSpPr txBox="1"/>
          <p:nvPr userDrawn="1"/>
        </p:nvSpPr>
        <p:spPr>
          <a:xfrm>
            <a:off x="838680" y="2547201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93472"/>
                </a:solidFill>
                <a:latin typeface="Cambria" panose="02040503050406030204" pitchFamily="18" charset="0"/>
                <a:ea typeface="Charis SIL" panose="02000500060000020004" pitchFamily="2" charset="77"/>
                <a:cs typeface="Charis SIL" panose="02000500060000020004" pitchFamily="2" charset="77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737944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93472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8BE80718-BD43-9D4D-A6D4-011FC831A519}" type="datetime1">
              <a:rPr lang="en-US" smtClean="0"/>
              <a:pPr/>
              <a:t>5/30/24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93472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r>
              <a:rPr lang="id-ID" dirty="0"/>
              <a:t>Center </a:t>
            </a:r>
            <a:r>
              <a:rPr lang="id-ID" dirty="0" err="1"/>
              <a:t>for</a:t>
            </a:r>
            <a:r>
              <a:rPr lang="id-ID" dirty="0"/>
              <a:t> </a:t>
            </a:r>
            <a:r>
              <a:rPr lang="id-ID" dirty="0" err="1"/>
              <a:t>Astrophysics</a:t>
            </a:r>
            <a:r>
              <a:rPr lang="id-ID" dirty="0"/>
              <a:t> | </a:t>
            </a:r>
            <a:r>
              <a:rPr lang="id-ID" dirty="0" err="1"/>
              <a:t>Harvard</a:t>
            </a:r>
            <a:r>
              <a:rPr lang="id-ID" dirty="0"/>
              <a:t> &amp; </a:t>
            </a:r>
            <a:r>
              <a:rPr lang="id-ID" dirty="0" err="1"/>
              <a:t>Smithsonian</a:t>
            </a:r>
            <a:endParaRPr lang="id-ID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93472"/>
                </a:solidFill>
                <a:latin typeface="+mn-lt"/>
                <a:ea typeface="Roboto" panose="02000000000000000000" pitchFamily="2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5" r:id="rId2"/>
    <p:sldLayoutId id="2147483666" r:id="rId3"/>
    <p:sldLayoutId id="214748367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93472"/>
          </a:solidFill>
          <a:latin typeface="Cambria" panose="02040503050406030204" pitchFamily="18" charset="0"/>
          <a:ea typeface="Charis SIL" panose="02000500060000020004" pitchFamily="2" charset="77"/>
          <a:cs typeface="Charis SIL" panose="02000500060000020004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1">
            <a:extLst>
              <a:ext uri="{FF2B5EF4-FFF2-40B4-BE49-F238E27FC236}">
                <a16:creationId xmlns:a16="http://schemas.microsoft.com/office/drawing/2014/main" id="{B071E08A-0431-F03C-ACB3-419DFF430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790" y="3584898"/>
            <a:ext cx="11887200" cy="795786"/>
          </a:xfrm>
        </p:spPr>
        <p:txBody>
          <a:bodyPr>
            <a:normAutofit/>
          </a:bodyPr>
          <a:lstStyle/>
          <a:p>
            <a:r>
              <a:rPr lang="en-US" altLang="ko-KR" dirty="0"/>
              <a:t>Heesung</a:t>
            </a:r>
            <a:r>
              <a:rPr lang="ko-KR" altLang="en-US" dirty="0"/>
              <a:t> </a:t>
            </a:r>
            <a:r>
              <a:rPr lang="en-US" altLang="ko-KR" dirty="0"/>
              <a:t>Chong</a:t>
            </a:r>
            <a:br>
              <a:rPr lang="en-US" altLang="ko-KR" dirty="0"/>
            </a:br>
            <a:r>
              <a:rPr lang="ko-KR" altLang="en-US" sz="500" dirty="0"/>
              <a:t> </a:t>
            </a:r>
            <a:br>
              <a:rPr lang="en-US" altLang="ko-KR" dirty="0"/>
            </a:br>
            <a:r>
              <a:rPr lang="en-US" altLang="ko-KR" sz="1400" dirty="0"/>
              <a:t>Smithsonian</a:t>
            </a:r>
            <a:r>
              <a:rPr lang="ko-KR" altLang="en-US" sz="1400" dirty="0"/>
              <a:t> </a:t>
            </a:r>
            <a:r>
              <a:rPr lang="en-US" altLang="ko-KR" sz="1400" dirty="0"/>
              <a:t>Astrophysical Observatory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4F81706-16AC-5BD0-3621-8787BD7E4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03" y="1927287"/>
            <a:ext cx="11887200" cy="1325563"/>
          </a:xfrm>
        </p:spPr>
        <p:txBody>
          <a:bodyPr>
            <a:normAutofit/>
          </a:bodyPr>
          <a:lstStyle/>
          <a:p>
            <a:r>
              <a:rPr lang="en-US" dirty="0"/>
              <a:t>TEMPO Solar Measurements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968C602-77C4-D5F6-7F58-32FC26CD5D6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54865" y="6248430"/>
            <a:ext cx="11887200" cy="374690"/>
          </a:xfrm>
        </p:spPr>
        <p:txBody>
          <a:bodyPr/>
          <a:lstStyle/>
          <a:p>
            <a:r>
              <a:rPr lang="en-US" dirty="0"/>
              <a:t>May 30, 2024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8A1559F-3C4A-9467-0EB1-5D6AC5A651C8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54865" y="4445151"/>
            <a:ext cx="11887200" cy="168474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Xiong</a:t>
            </a:r>
            <a:r>
              <a:rPr lang="en-US" dirty="0"/>
              <a:t> Liu, John Houck, David E. </a:t>
            </a:r>
            <a:r>
              <a:rPr lang="en-US" dirty="0" err="1"/>
              <a:t>Flittner</a:t>
            </a:r>
            <a:r>
              <a:rPr lang="en-US" dirty="0"/>
              <a:t>, James </a:t>
            </a:r>
            <a:r>
              <a:rPr lang="en-US" dirty="0" err="1"/>
              <a:t>Carr</a:t>
            </a:r>
            <a:r>
              <a:rPr lang="en-US" dirty="0"/>
              <a:t>, </a:t>
            </a:r>
            <a:r>
              <a:rPr lang="en-US" dirty="0" err="1"/>
              <a:t>Weizhen</a:t>
            </a:r>
            <a:r>
              <a:rPr lang="en-US" dirty="0"/>
              <a:t> Hou, John E. Davis, </a:t>
            </a:r>
            <a:br>
              <a:rPr lang="en-US" dirty="0"/>
            </a:br>
            <a:r>
              <a:rPr lang="en-US" dirty="0"/>
              <a:t>Raid M. Suleiman, Kelly Chance, </a:t>
            </a:r>
            <a:r>
              <a:rPr lang="en-US" dirty="0" err="1"/>
              <a:t>Nischal</a:t>
            </a:r>
            <a:r>
              <a:rPr lang="en-US" dirty="0"/>
              <a:t> Mishra, Christopher Chan Miller, Gonzalo González Abad, </a:t>
            </a:r>
            <a:br>
              <a:rPr lang="en-US" dirty="0"/>
            </a:br>
            <a:r>
              <a:rPr lang="en-US" dirty="0"/>
              <a:t>Brian Baker, James </a:t>
            </a:r>
            <a:r>
              <a:rPr lang="en-US" dirty="0" err="1"/>
              <a:t>Lasnik</a:t>
            </a:r>
            <a:r>
              <a:rPr lang="en-US" dirty="0"/>
              <a:t>, Dennis Nicks, </a:t>
            </a:r>
            <a:r>
              <a:rPr lang="en-US" dirty="0" err="1"/>
              <a:t>Juseon</a:t>
            </a:r>
            <a:r>
              <a:rPr lang="en-US" dirty="0"/>
              <a:t> </a:t>
            </a:r>
            <a:r>
              <a:rPr lang="en-US" dirty="0" err="1"/>
              <a:t>Bak</a:t>
            </a:r>
            <a:r>
              <a:rPr lang="en-US" dirty="0"/>
              <a:t>, Caroline R. </a:t>
            </a:r>
            <a:r>
              <a:rPr lang="en-US" dirty="0" err="1"/>
              <a:t>Nowlan</a:t>
            </a:r>
            <a:r>
              <a:rPr lang="en-US" dirty="0"/>
              <a:t>, </a:t>
            </a:r>
            <a:r>
              <a:rPr lang="en-US" dirty="0" err="1"/>
              <a:t>Huiqun</a:t>
            </a:r>
            <a:r>
              <a:rPr lang="en-US" dirty="0"/>
              <a:t> Wang, </a:t>
            </a:r>
            <a:br>
              <a:rPr lang="en-US" dirty="0"/>
            </a:br>
            <a:r>
              <a:rPr lang="en-US" dirty="0" err="1"/>
              <a:t>Junsung</a:t>
            </a:r>
            <a:r>
              <a:rPr lang="en-US" dirty="0"/>
              <a:t> Park, Ewan O’Sullivan, Jean Fitzmaurice, and Laurel Carpenter</a:t>
            </a:r>
          </a:p>
        </p:txBody>
      </p:sp>
    </p:spTree>
    <p:extLst>
      <p:ext uri="{BB962C8B-B14F-4D97-AF65-F5344CB8AC3E}">
        <p14:creationId xmlns:p14="http://schemas.microsoft.com/office/powerpoint/2010/main" val="3061564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2DBBF-2083-0154-8CD0-CC864773B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 separation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C7B86-ABAF-F545-6F9F-05EED930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168FB-5722-A0E7-02F8-9A3491C64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5A9403-5291-B1D8-265E-640EE431F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127"/>
            <a:ext cx="3712471" cy="2784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501CF0-997F-E5EE-EFF0-FF3C4FFC7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40" y="2209127"/>
            <a:ext cx="3712471" cy="278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AA477-126C-7EA6-B931-C64C6B4AA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680" y="2209127"/>
            <a:ext cx="3712471" cy="27843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7B6503-66FF-ED8E-A5AE-0132416749F4}"/>
              </a:ext>
            </a:extLst>
          </p:cNvPr>
          <p:cNvSpPr txBox="1"/>
          <p:nvPr/>
        </p:nvSpPr>
        <p:spPr>
          <a:xfrm>
            <a:off x="299118" y="1819194"/>
            <a:ext cx="2928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Working irradiance changes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DF9F1F-6425-613E-A5D5-E1933EBA4572}"/>
              </a:ext>
            </a:extLst>
          </p:cNvPr>
          <p:cNvSpPr txBox="1"/>
          <p:nvPr/>
        </p:nvSpPr>
        <p:spPr>
          <a:xfrm>
            <a:off x="4121929" y="1819194"/>
            <a:ext cx="3629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Proxy for </a:t>
            </a:r>
            <a:r>
              <a:rPr lang="en-US" sz="1600" b="1" dirty="0">
                <a:solidFill>
                  <a:srgbClr val="C00000"/>
                </a:solidFill>
              </a:rPr>
              <a:t>working diffuser</a:t>
            </a:r>
            <a:r>
              <a:rPr lang="en-US" sz="1600" b="1" dirty="0"/>
              <a:t> changes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9A0F95-AC5C-5CAB-32D9-E6EBC780414E}"/>
              </a:ext>
            </a:extLst>
          </p:cNvPr>
          <p:cNvSpPr txBox="1"/>
          <p:nvPr/>
        </p:nvSpPr>
        <p:spPr>
          <a:xfrm>
            <a:off x="8790384" y="1819194"/>
            <a:ext cx="263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Proxy for </a:t>
            </a:r>
            <a:r>
              <a:rPr lang="en-US" sz="1600" b="1" dirty="0">
                <a:solidFill>
                  <a:srgbClr val="C00000"/>
                </a:solidFill>
              </a:rPr>
              <a:t>optics</a:t>
            </a:r>
            <a:r>
              <a:rPr lang="en-US" sz="1600" b="1" dirty="0"/>
              <a:t> changes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DB01E-6284-8B37-59C6-627FAF0DC5AB}"/>
              </a:ext>
            </a:extLst>
          </p:cNvPr>
          <p:cNvSpPr txBox="1"/>
          <p:nvPr/>
        </p:nvSpPr>
        <p:spPr>
          <a:xfrm>
            <a:off x="3824417" y="320659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49CB3B-3ABC-DEA0-F6C1-180327C10E9C}"/>
              </a:ext>
            </a:extLst>
          </p:cNvPr>
          <p:cNvSpPr txBox="1"/>
          <p:nvPr/>
        </p:nvSpPr>
        <p:spPr>
          <a:xfrm>
            <a:off x="7917416" y="320659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8D1637-F40A-918B-A66B-257ADF88405D}"/>
              </a:ext>
            </a:extLst>
          </p:cNvPr>
          <p:cNvSpPr txBox="1"/>
          <p:nvPr/>
        </p:nvSpPr>
        <p:spPr>
          <a:xfrm>
            <a:off x="228600" y="971548"/>
            <a:ext cx="417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Spring (Vernal) Equinox (2024/03/21)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2AA5DA-BF94-28B3-5D63-B6BBAE3FD809}"/>
              </a:ext>
            </a:extLst>
          </p:cNvPr>
          <p:cNvSpPr txBox="1"/>
          <p:nvPr/>
        </p:nvSpPr>
        <p:spPr>
          <a:xfrm>
            <a:off x="807939" y="5598893"/>
            <a:ext cx="1058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Working diffuser changes lead to irradiance decreases; Optics changes have wavelength dependence.</a:t>
            </a:r>
          </a:p>
        </p:txBody>
      </p:sp>
    </p:spTree>
    <p:extLst>
      <p:ext uri="{BB962C8B-B14F-4D97-AF65-F5344CB8AC3E}">
        <p14:creationId xmlns:p14="http://schemas.microsoft.com/office/powerpoint/2010/main" val="245303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578EF-BEA8-8A32-4114-4E263ED7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 separation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810498-3590-1E25-E54F-2CBF39197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07C2DE-AF42-7351-15EA-D6A80CE63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89277-2713-6AB5-9AB2-134D7315C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169992"/>
            <a:ext cx="4028827" cy="2518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8CBAC1-6288-F264-F6CA-58C653331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16" y="2169992"/>
            <a:ext cx="4028827" cy="25180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8F3CE-B5A5-60CC-AB8F-EAAAD6BE6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3173" y="2169992"/>
            <a:ext cx="4028827" cy="2518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FE94C2-F02E-C94A-013D-C0F8377361F6}"/>
              </a:ext>
            </a:extLst>
          </p:cNvPr>
          <p:cNvSpPr txBox="1"/>
          <p:nvPr/>
        </p:nvSpPr>
        <p:spPr>
          <a:xfrm>
            <a:off x="3824417" y="320659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=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91801-C18C-9390-FDE2-43D6FE13E2A1}"/>
              </a:ext>
            </a:extLst>
          </p:cNvPr>
          <p:cNvSpPr txBox="1"/>
          <p:nvPr/>
        </p:nvSpPr>
        <p:spPr>
          <a:xfrm>
            <a:off x="7917416" y="3206597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846FCE-79DE-9F1F-E16B-F99CB7DCE23C}"/>
              </a:ext>
            </a:extLst>
          </p:cNvPr>
          <p:cNvSpPr txBox="1"/>
          <p:nvPr/>
        </p:nvSpPr>
        <p:spPr>
          <a:xfrm>
            <a:off x="661361" y="1819194"/>
            <a:ext cx="2928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Working irradiance changes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7475FC-DCB3-D557-5DDA-4689686E224A}"/>
              </a:ext>
            </a:extLst>
          </p:cNvPr>
          <p:cNvSpPr txBox="1"/>
          <p:nvPr/>
        </p:nvSpPr>
        <p:spPr>
          <a:xfrm>
            <a:off x="4386249" y="1819194"/>
            <a:ext cx="3629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Proxy for </a:t>
            </a:r>
            <a:r>
              <a:rPr lang="en-US" sz="1600" b="1" dirty="0">
                <a:solidFill>
                  <a:srgbClr val="C00000"/>
                </a:solidFill>
              </a:rPr>
              <a:t>working diffuser</a:t>
            </a:r>
            <a:r>
              <a:rPr lang="en-US" sz="1600" b="1" dirty="0"/>
              <a:t> changes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3053DC-CC33-B1B8-C9AC-69435B54A3AA}"/>
              </a:ext>
            </a:extLst>
          </p:cNvPr>
          <p:cNvSpPr txBox="1"/>
          <p:nvPr/>
        </p:nvSpPr>
        <p:spPr>
          <a:xfrm>
            <a:off x="8947548" y="1819194"/>
            <a:ext cx="2635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Proxy for </a:t>
            </a:r>
            <a:r>
              <a:rPr lang="en-US" sz="1600" b="1" dirty="0">
                <a:solidFill>
                  <a:srgbClr val="C00000"/>
                </a:solidFill>
              </a:rPr>
              <a:t>optics</a:t>
            </a:r>
            <a:r>
              <a:rPr lang="en-US" sz="1600" b="1" dirty="0"/>
              <a:t> changes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4C9A64-C3C3-5526-7B91-F61F7286D1C4}"/>
              </a:ext>
            </a:extLst>
          </p:cNvPr>
          <p:cNvSpPr txBox="1"/>
          <p:nvPr/>
        </p:nvSpPr>
        <p:spPr>
          <a:xfrm>
            <a:off x="228600" y="971548"/>
            <a:ext cx="4284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Time series for the selected channels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D775EE-9D9E-0E84-5B2E-693330794700}"/>
              </a:ext>
            </a:extLst>
          </p:cNvPr>
          <p:cNvSpPr txBox="1"/>
          <p:nvPr/>
        </p:nvSpPr>
        <p:spPr>
          <a:xfrm>
            <a:off x="807939" y="5598893"/>
            <a:ext cx="1058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Working diffuser changes lead to irradiance decreases; Optics changes have wavelength dependence.</a:t>
            </a:r>
          </a:p>
        </p:txBody>
      </p:sp>
    </p:spTree>
    <p:extLst>
      <p:ext uri="{BB962C8B-B14F-4D97-AF65-F5344CB8AC3E}">
        <p14:creationId xmlns:p14="http://schemas.microsoft.com/office/powerpoint/2010/main" val="1143312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2AFC6FDF-3FEE-F7A0-BEE0-34768A7826F3}"/>
              </a:ext>
            </a:extLst>
          </p:cNvPr>
          <p:cNvSpPr txBox="1"/>
          <p:nvPr/>
        </p:nvSpPr>
        <p:spPr>
          <a:xfrm>
            <a:off x="103197" y="5064609"/>
            <a:ext cx="119979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single set of slit function parameters (super-Gaussian) was used for the entire spectral range to convolve TSIS.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bias patterns are consistent at different spatial indices.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of the biases are canceled out when calculating Sun-normalized radiances.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E8849-0F10-1456-8519-CEE003A38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with TSIS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F7CED-0BDF-4CD9-C16A-5F83734D2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45ACF-3EAC-C26E-0AE4-F69DBD5A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7CD8B8-F666-26B3-05D2-4683EF2DD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9811" y="1948971"/>
            <a:ext cx="3934252" cy="2950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F36AC-34EB-3173-491E-383FD9DF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9771" y="1948971"/>
            <a:ext cx="3934252" cy="29506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6754F3-CB43-1CAC-F032-A22DFD910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977" y="1948970"/>
            <a:ext cx="3934252" cy="29506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A808D1-2D56-D7BB-48CF-E2E43DB1AB73}"/>
              </a:ext>
            </a:extLst>
          </p:cNvPr>
          <p:cNvSpPr txBox="1"/>
          <p:nvPr/>
        </p:nvSpPr>
        <p:spPr>
          <a:xfrm>
            <a:off x="582624" y="1641193"/>
            <a:ext cx="3273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Spatial index 512 (1/4 of 2048 pixels)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3EFFEF-AC20-226E-8A36-B5CE52F01307}"/>
              </a:ext>
            </a:extLst>
          </p:cNvPr>
          <p:cNvSpPr txBox="1"/>
          <p:nvPr/>
        </p:nvSpPr>
        <p:spPr>
          <a:xfrm>
            <a:off x="5006409" y="1641193"/>
            <a:ext cx="24400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Spatial index 1024 (center)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0943C-4EEA-8ECA-ED56-BF2A672A70B4}"/>
              </a:ext>
            </a:extLst>
          </p:cNvPr>
          <p:cNvSpPr txBox="1"/>
          <p:nvPr/>
        </p:nvSpPr>
        <p:spPr>
          <a:xfrm>
            <a:off x="8546942" y="1641193"/>
            <a:ext cx="3373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Spatial index 1536 (3/4 of 2048 pixels)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A4E38C-3911-E48F-8B9E-6E382C7A542E}"/>
              </a:ext>
            </a:extLst>
          </p:cNvPr>
          <p:cNvSpPr txBox="1"/>
          <p:nvPr/>
        </p:nvSpPr>
        <p:spPr>
          <a:xfrm>
            <a:off x="192525" y="975416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2024/05/23 (working diffuser)</a:t>
            </a:r>
          </a:p>
        </p:txBody>
      </p:sp>
    </p:spTree>
    <p:extLst>
      <p:ext uri="{BB962C8B-B14F-4D97-AF65-F5344CB8AC3E}">
        <p14:creationId xmlns:p14="http://schemas.microsoft.com/office/powerpoint/2010/main" val="2945497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0353E-0D75-DF18-F0C3-DDF061C2D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Wavelength shift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D962D7-9EB4-C9C1-A84B-55305636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A40821-FFE0-E941-8222-65F20F996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A graph of different colors and numbers&#10;&#10;Description automatically generated with medium confidence">
            <a:extLst>
              <a:ext uri="{FF2B5EF4-FFF2-40B4-BE49-F238E27FC236}">
                <a16:creationId xmlns:a16="http://schemas.microsoft.com/office/drawing/2014/main" id="{F4508EC9-7A77-2A64-B220-25D08675C0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31" t="2904" r="6518" b="5123"/>
          <a:stretch/>
        </p:blipFill>
        <p:spPr>
          <a:xfrm>
            <a:off x="1987889" y="968115"/>
            <a:ext cx="8004248" cy="4774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8ED244-9C2D-66CA-F7D4-0299888207EE}"/>
              </a:ext>
            </a:extLst>
          </p:cNvPr>
          <p:cNvSpPr txBox="1"/>
          <p:nvPr/>
        </p:nvSpPr>
        <p:spPr>
          <a:xfrm>
            <a:off x="3744645" y="921017"/>
            <a:ext cx="97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330 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F3B5E-CB7F-617F-73BD-06D66F789CF1}"/>
              </a:ext>
            </a:extLst>
          </p:cNvPr>
          <p:cNvSpPr txBox="1"/>
          <p:nvPr/>
        </p:nvSpPr>
        <p:spPr>
          <a:xfrm>
            <a:off x="2073687" y="5513944"/>
            <a:ext cx="840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Aug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70CFB-749B-487F-2195-E5000C1972C9}"/>
              </a:ext>
            </a:extLst>
          </p:cNvPr>
          <p:cNvSpPr txBox="1"/>
          <p:nvPr/>
        </p:nvSpPr>
        <p:spPr>
          <a:xfrm>
            <a:off x="8928435" y="5511620"/>
            <a:ext cx="806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Apr 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F66CE-9AB4-C882-6A01-47555ACD769B}"/>
              </a:ext>
            </a:extLst>
          </p:cNvPr>
          <p:cNvSpPr txBox="1"/>
          <p:nvPr/>
        </p:nvSpPr>
        <p:spPr>
          <a:xfrm>
            <a:off x="3744645" y="3383888"/>
            <a:ext cx="979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440 nm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4A6EA3-1396-3562-354B-28A6271D48F5}"/>
              </a:ext>
            </a:extLst>
          </p:cNvPr>
          <p:cNvSpPr txBox="1"/>
          <p:nvPr/>
        </p:nvSpPr>
        <p:spPr>
          <a:xfrm>
            <a:off x="10567633" y="6022479"/>
            <a:ext cx="1683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[Credit: </a:t>
            </a:r>
            <a:r>
              <a:rPr lang="en-US" sz="1200" dirty="0" err="1"/>
              <a:t>Weizhen</a:t>
            </a:r>
            <a:r>
              <a:rPr lang="en-US" sz="1200" dirty="0"/>
              <a:t> Hou]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0E30CE-50D7-AC60-A9A0-93143D382348}"/>
              </a:ext>
            </a:extLst>
          </p:cNvPr>
          <p:cNvSpPr txBox="1"/>
          <p:nvPr/>
        </p:nvSpPr>
        <p:spPr>
          <a:xfrm>
            <a:off x="2359755" y="5922747"/>
            <a:ext cx="7485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Wavelength shifts have increased, but the rate of change is decreasing.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9AC1F9-25F8-581F-2E39-4256262DDDE0}"/>
              </a:ext>
            </a:extLst>
          </p:cNvPr>
          <p:cNvSpPr txBox="1"/>
          <p:nvPr/>
        </p:nvSpPr>
        <p:spPr>
          <a:xfrm>
            <a:off x="2073687" y="3065478"/>
            <a:ext cx="8402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Aug 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A69379-A185-1697-2DC4-33D77A71A998}"/>
              </a:ext>
            </a:extLst>
          </p:cNvPr>
          <p:cNvSpPr txBox="1"/>
          <p:nvPr/>
        </p:nvSpPr>
        <p:spPr>
          <a:xfrm>
            <a:off x="8928435" y="3063154"/>
            <a:ext cx="806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Apr 2024</a:t>
            </a:r>
          </a:p>
        </p:txBody>
      </p:sp>
    </p:spTree>
    <p:extLst>
      <p:ext uri="{BB962C8B-B14F-4D97-AF65-F5344CB8AC3E}">
        <p14:creationId xmlns:p14="http://schemas.microsoft.com/office/powerpoint/2010/main" val="1116437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D926B-ED5D-802D-30A1-FF8C0027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Wavelength shift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D0BA8C-7DFC-DEAF-0846-8CD4606F7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725CE-CFD5-964D-5879-884BFAB2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CC48F0-210F-0F64-9282-37FDCCA7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05" y="951634"/>
            <a:ext cx="6534590" cy="4900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7308C4-5F41-EB54-D560-7563A6685C73}"/>
              </a:ext>
            </a:extLst>
          </p:cNvPr>
          <p:cNvSpPr txBox="1"/>
          <p:nvPr/>
        </p:nvSpPr>
        <p:spPr>
          <a:xfrm>
            <a:off x="2725251" y="5902869"/>
            <a:ext cx="675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Wavelength increases found (almost no CCD-pixel dependence)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CD23DD-D765-5D07-E7EA-4E1347EA393B}"/>
              </a:ext>
            </a:extLst>
          </p:cNvPr>
          <p:cNvSpPr txBox="1"/>
          <p:nvPr/>
        </p:nvSpPr>
        <p:spPr>
          <a:xfrm>
            <a:off x="8328991" y="4114800"/>
            <a:ext cx="37202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1st order Chebyshev polynomial used to represent the wavelength grid for each spatial CCD index</a:t>
            </a:r>
          </a:p>
        </p:txBody>
      </p:sp>
    </p:spTree>
    <p:extLst>
      <p:ext uri="{BB962C8B-B14F-4D97-AF65-F5344CB8AC3E}">
        <p14:creationId xmlns:p14="http://schemas.microsoft.com/office/powerpoint/2010/main" val="645945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CE0FD-E019-3443-CAD5-6ED8A86D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Slit function (super-Gaussian)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D00E6-E83B-9C20-CB75-52A9E980C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D91933-9199-C39C-903C-F299FABB3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E99E1-9945-7C50-9C5E-04C6C96EAA54}"/>
              </a:ext>
            </a:extLst>
          </p:cNvPr>
          <p:cNvSpPr txBox="1"/>
          <p:nvPr/>
        </p:nvSpPr>
        <p:spPr>
          <a:xfrm>
            <a:off x="10567633" y="6022479"/>
            <a:ext cx="1683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[Credit: </a:t>
            </a:r>
            <a:r>
              <a:rPr lang="en-US" sz="1200" dirty="0" err="1"/>
              <a:t>Weizhen</a:t>
            </a:r>
            <a:r>
              <a:rPr lang="en-US" sz="1200" dirty="0"/>
              <a:t> Hou]</a:t>
            </a:r>
          </a:p>
        </p:txBody>
      </p:sp>
      <p:pic>
        <p:nvPicPr>
          <p:cNvPr id="7" name="Picture 6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3E21F048-FF5A-34C4-887F-C1B648F33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56" r="47676" b="53316"/>
          <a:stretch/>
        </p:blipFill>
        <p:spPr>
          <a:xfrm>
            <a:off x="6495588" y="2108693"/>
            <a:ext cx="4596971" cy="2640613"/>
          </a:xfrm>
          <a:prstGeom prst="rect">
            <a:avLst/>
          </a:prstGeom>
        </p:spPr>
      </p:pic>
      <p:pic>
        <p:nvPicPr>
          <p:cNvPr id="8" name="Picture 7" descr="A group of graphs showing different colored lines&#10;&#10;Description automatically generated">
            <a:extLst>
              <a:ext uri="{FF2B5EF4-FFF2-40B4-BE49-F238E27FC236}">
                <a16:creationId xmlns:a16="http://schemas.microsoft.com/office/drawing/2014/main" id="{4005D29D-CFEF-944D-0D99-BC09BDBF7B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1" t="51815" r="48440" b="5736"/>
          <a:stretch/>
        </p:blipFill>
        <p:spPr>
          <a:xfrm>
            <a:off x="1337982" y="2348228"/>
            <a:ext cx="4596971" cy="24010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503FE1-AA86-90B4-5A90-AD128ACC1EF7}"/>
              </a:ext>
            </a:extLst>
          </p:cNvPr>
          <p:cNvSpPr txBox="1"/>
          <p:nvPr/>
        </p:nvSpPr>
        <p:spPr>
          <a:xfrm>
            <a:off x="1724588" y="1581790"/>
            <a:ext cx="3461615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Width parameter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half-width at 1/e</a:t>
            </a:r>
            <a:r>
              <a:rPr lang="en-US" sz="16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maximum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53178-80E7-42FC-66A5-C9DD4E4216BF}"/>
              </a:ext>
            </a:extLst>
          </p:cNvPr>
          <p:cNvSpPr txBox="1"/>
          <p:nvPr/>
        </p:nvSpPr>
        <p:spPr>
          <a:xfrm>
            <a:off x="6555222" y="1582148"/>
            <a:ext cx="4153728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/>
              <a:t>Shape parameter</a:t>
            </a:r>
            <a:br>
              <a:rPr lang="en-US" sz="1600" b="1" dirty="0"/>
            </a:br>
            <a:r>
              <a:rPr lang="en-US" sz="1600" dirty="0"/>
              <a:t>(the larger the value, the flatter the top)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E9D2C5-73F1-638D-A611-FF122332683D}"/>
              </a:ext>
            </a:extLst>
          </p:cNvPr>
          <p:cNvSpPr txBox="1"/>
          <p:nvPr/>
        </p:nvSpPr>
        <p:spPr>
          <a:xfrm>
            <a:off x="1307950" y="4556164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Aug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0D469-D232-7F5E-CB4B-10D6F93D776D}"/>
              </a:ext>
            </a:extLst>
          </p:cNvPr>
          <p:cNvSpPr txBox="1"/>
          <p:nvPr/>
        </p:nvSpPr>
        <p:spPr>
          <a:xfrm>
            <a:off x="4750904" y="4556164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Apr 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1236E-0120-F780-2C52-398A1988CF73}"/>
              </a:ext>
            </a:extLst>
          </p:cNvPr>
          <p:cNvSpPr txBox="1"/>
          <p:nvPr/>
        </p:nvSpPr>
        <p:spPr>
          <a:xfrm>
            <a:off x="6591180" y="4556164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Aug 2023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0212CC-DB8C-ED59-9481-E67AAD7207C6}"/>
              </a:ext>
            </a:extLst>
          </p:cNvPr>
          <p:cNvSpPr txBox="1"/>
          <p:nvPr/>
        </p:nvSpPr>
        <p:spPr>
          <a:xfrm>
            <a:off x="10034134" y="4556164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Apr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5BFDE7-0DF2-4AAE-254C-EE3E3D1BE8D1}"/>
              </a:ext>
            </a:extLst>
          </p:cNvPr>
          <p:cNvSpPr txBox="1"/>
          <p:nvPr/>
        </p:nvSpPr>
        <p:spPr>
          <a:xfrm>
            <a:off x="4033016" y="5293864"/>
            <a:ext cx="4140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Stable throughout the ~8-month period</a:t>
            </a:r>
          </a:p>
        </p:txBody>
      </p:sp>
    </p:spTree>
    <p:extLst>
      <p:ext uri="{BB962C8B-B14F-4D97-AF65-F5344CB8AC3E}">
        <p14:creationId xmlns:p14="http://schemas.microsoft.com/office/powerpoint/2010/main" val="1009378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FE89-720E-2DB6-B50E-0401ABBE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026FF-FC39-76E6-951B-EF7B3114A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With the working diffuser, different irradiance change patterns are found depending on wavelengths. (decreasing at &lt; ~450 nm; increasing at &gt; ~450 nm)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reference diffuser offers an opportunity to separate the contributions of the working diffuser and optics changes.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working diffuser changes seem to have led to irradiance decreases.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optics changes seem to have wavelength dependence.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Wavelengths have shifted independently of CCD pixel indices with stable slit functions.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The visible CCD exhibits stable changes, but with etaloning structures at &gt; 650 nm to be addressed in the future.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Future works:</a:t>
            </a:r>
            <a:br>
              <a:rPr lang="en-US" sz="2000" dirty="0"/>
            </a:br>
            <a:r>
              <a:rPr lang="en-US" sz="2000" dirty="0"/>
              <a:t>- Correction of the working diffuser degradation</a:t>
            </a:r>
            <a:br>
              <a:rPr lang="en-US" sz="2000" dirty="0"/>
            </a:br>
            <a:r>
              <a:rPr lang="en-US" sz="2000" dirty="0"/>
              <a:t>- Correction of the spectral shifts in the radiometric calibration coefficients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F8361C-7450-44ED-2E20-B4D6E948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32CF12-7B94-7E35-DB1E-E619F77C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9E181C8-2323-E896-4706-316A0C4744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21EF4-429E-278B-82A2-187A5E57E3A3}"/>
              </a:ext>
            </a:extLst>
          </p:cNvPr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E819F-2F6B-71C4-32E9-CE1889C0C6C3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58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9444FC-CB36-3B6A-C009-6A8457DB4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045" y="1076446"/>
            <a:ext cx="11887199" cy="5162308"/>
          </a:xfrm>
        </p:spPr>
        <p:txBody>
          <a:bodyPr/>
          <a:lstStyle/>
          <a:p>
            <a:r>
              <a:rPr lang="en-US" dirty="0"/>
              <a:t>Spectral coverage: 293–494 nm (UV); 538–741 nm (VIS)</a:t>
            </a:r>
          </a:p>
          <a:p>
            <a:r>
              <a:rPr lang="en-US" dirty="0"/>
              <a:t>Spectral resolution (full width at half maximum): 0.54–0.63 nm</a:t>
            </a:r>
          </a:p>
          <a:p>
            <a:r>
              <a:rPr lang="en-US" dirty="0"/>
              <a:t>Diffusers: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5CCA3-62DB-B613-6C52-09A50CEF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 solar measurements (V03)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C93019-37C3-42A1-0FCE-7F317FE2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E90E03-C0C6-4928-695F-57FCFA510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9C1F416-14AB-C7C6-D6F8-B7BB2D1DB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730922"/>
              </p:ext>
            </p:extLst>
          </p:nvPr>
        </p:nvGraphicFramePr>
        <p:xfrm>
          <a:off x="647700" y="2670890"/>
          <a:ext cx="10915652" cy="329176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802378">
                  <a:extLst>
                    <a:ext uri="{9D8B030D-6E8A-4147-A177-3AD203B41FA5}">
                      <a16:colId xmlns:a16="http://schemas.microsoft.com/office/drawing/2014/main" val="668840837"/>
                    </a:ext>
                  </a:extLst>
                </a:gridCol>
                <a:gridCol w="1772672">
                  <a:extLst>
                    <a:ext uri="{9D8B030D-6E8A-4147-A177-3AD203B41FA5}">
                      <a16:colId xmlns:a16="http://schemas.microsoft.com/office/drawing/2014/main" val="2230260622"/>
                    </a:ext>
                  </a:extLst>
                </a:gridCol>
                <a:gridCol w="3670301">
                  <a:extLst>
                    <a:ext uri="{9D8B030D-6E8A-4147-A177-3AD203B41FA5}">
                      <a16:colId xmlns:a16="http://schemas.microsoft.com/office/drawing/2014/main" val="3704663107"/>
                    </a:ext>
                  </a:extLst>
                </a:gridCol>
                <a:gridCol w="3670301">
                  <a:extLst>
                    <a:ext uri="{9D8B030D-6E8A-4147-A177-3AD203B41FA5}">
                      <a16:colId xmlns:a16="http://schemas.microsoft.com/office/drawing/2014/main" val="3970656113"/>
                    </a:ext>
                  </a:extLst>
                </a:gridCol>
              </a:tblGrid>
              <a:tr h="65835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Working diffuser</a:t>
                      </a:r>
                      <a:endParaRPr lang="en-US" sz="1600" dirty="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Reference diffuser</a:t>
                      </a:r>
                      <a:endParaRPr lang="en-US" sz="1600" dirty="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09333531"/>
                  </a:ext>
                </a:extLst>
              </a:tr>
              <a:tr h="65835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First measurement date</a:t>
                      </a:r>
                      <a:endParaRPr lang="en-US" sz="1600" dirty="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2023/08/01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2023/08/02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3323024"/>
                  </a:ext>
                </a:extLst>
              </a:tr>
              <a:tr h="658352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Measurement periodicity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Commissioning</a:t>
                      </a: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Typically 1 day with special activities</a:t>
                      </a:r>
                      <a:b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</a:br>
                      <a: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(2023/08/01–2023/09/16)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Once (2023/08/02)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92472732"/>
                  </a:ext>
                </a:extLst>
              </a:tr>
              <a:tr h="658352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Nominal</a:t>
                      </a:r>
                    </a:p>
                  </a:txBody>
                  <a:tcPr marL="68580" marR="68580" marT="0" marB="0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1 week (2023/09/21–present)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~3 months (2023/09/11–present)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27315726"/>
                  </a:ext>
                </a:extLst>
              </a:tr>
              <a:tr h="658352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Measurement</a:t>
                      </a:r>
                      <a:br>
                        <a:rPr lang="en-US" sz="1600" dirty="0">
                          <a:effectLst/>
                          <a:latin typeface="+mn-lt"/>
                        </a:rPr>
                      </a:br>
                      <a:r>
                        <a:rPr lang="en-US" sz="1600" dirty="0">
                          <a:effectLst/>
                          <a:latin typeface="+mn-lt"/>
                        </a:rPr>
                        <a:t>solar elevation angle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a:t>30º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6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+mn-lt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651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704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CCBCF-F255-E1A9-8AC6-328CE331A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– Trending the UV CCD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40FA1-4F6B-4569-AE94-4FC75F120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Changes in the working irradiance measurements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Changes in the reference irradiance measurements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Changes in the ratios of working to reference irradiances</a:t>
            </a:r>
            <a:br>
              <a:rPr lang="en-US" sz="2400" dirty="0"/>
            </a:br>
            <a:r>
              <a:rPr lang="en-US" sz="2400" dirty="0">
                <a:sym typeface="Wingdings" pitchFamily="2" charset="2"/>
              </a:rPr>
              <a:t> Attempt to separate the changes in the working diffuser BTDF and the optics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Comparison with TSIS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Changes in the wavelength registration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 </a:t>
            </a:r>
            <a:br>
              <a:rPr lang="en-US" sz="2400" b="1" dirty="0"/>
            </a:br>
            <a:r>
              <a:rPr lang="en-US" sz="2400" b="1" dirty="0"/>
              <a:t>* Notes</a:t>
            </a:r>
            <a:r>
              <a:rPr lang="en-US" sz="2400" dirty="0"/>
              <a:t>: All irradiance changes were calculated after:</a:t>
            </a:r>
            <a:br>
              <a:rPr lang="en-US" sz="2400" dirty="0"/>
            </a:br>
            <a:r>
              <a:rPr lang="en-US" sz="2400" dirty="0"/>
              <a:t>             - correcting for the Sun-Earth distance.</a:t>
            </a:r>
            <a:br>
              <a:rPr lang="en-US" sz="2400" dirty="0"/>
            </a:br>
            <a:r>
              <a:rPr lang="en-US" sz="2400" dirty="0"/>
              <a:t>             - spectrally aligned using the wavelength grids derived on board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0BEECA-A257-001C-5AD4-538D66A2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165FF-30F3-E62A-7530-01B7C79D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549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D991F8D-8BC8-DEEE-B68D-3B9A0B1FD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5" y="1517474"/>
            <a:ext cx="5741773" cy="43063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C6C14F8-CC87-3525-63F6-176FE081A9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18" y="1517474"/>
            <a:ext cx="5742432" cy="43068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0ED8C9-9CEF-9D94-EF6E-C026326B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TEMPO UV irradiances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98CC7-8E02-C88F-469C-F0339095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BD281-BD9E-40AD-D8B1-C342A250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84E194-93CB-0928-8465-ED1347BD2A18}"/>
              </a:ext>
            </a:extLst>
          </p:cNvPr>
          <p:cNvCxnSpPr>
            <a:cxnSpLocks/>
          </p:cNvCxnSpPr>
          <p:nvPr/>
        </p:nvCxnSpPr>
        <p:spPr>
          <a:xfrm flipH="1" flipV="1">
            <a:off x="5480221" y="3798049"/>
            <a:ext cx="191530" cy="3538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CF11538-6587-5245-63BF-86B3C0F9751F}"/>
              </a:ext>
            </a:extLst>
          </p:cNvPr>
          <p:cNvSpPr txBox="1"/>
          <p:nvPr/>
        </p:nvSpPr>
        <p:spPr>
          <a:xfrm>
            <a:off x="4917908" y="4106154"/>
            <a:ext cx="19646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Mean </a:t>
            </a:r>
            <a:r>
              <a:rPr lang="en-US" sz="1100" dirty="0">
                <a:solidFill>
                  <a:srgbClr val="FF0000"/>
                </a:solidFill>
              </a:rPr>
              <a:t>spatial</a:t>
            </a:r>
            <a:r>
              <a:rPr lang="en-US" sz="1100" dirty="0"/>
              <a:t> changes (curve) and standard deviations (shade)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990626-AB75-E6A2-46E2-475C8C18F6B2}"/>
              </a:ext>
            </a:extLst>
          </p:cNvPr>
          <p:cNvSpPr txBox="1"/>
          <p:nvPr/>
        </p:nvSpPr>
        <p:spPr>
          <a:xfrm>
            <a:off x="203508" y="845406"/>
            <a:ext cx="4337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Winter Solstice vs. First measurement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3C58A1B-534F-39D5-B14E-C5517DFF5C6E}"/>
              </a:ext>
            </a:extLst>
          </p:cNvPr>
          <p:cNvSpPr txBox="1"/>
          <p:nvPr/>
        </p:nvSpPr>
        <p:spPr>
          <a:xfrm>
            <a:off x="2075442" y="1224686"/>
            <a:ext cx="1603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Working diffuser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22C591D-5C07-DD40-68FE-DFA4D815B618}"/>
              </a:ext>
            </a:extLst>
          </p:cNvPr>
          <p:cNvSpPr txBox="1"/>
          <p:nvPr/>
        </p:nvSpPr>
        <p:spPr>
          <a:xfrm>
            <a:off x="8182796" y="1224686"/>
            <a:ext cx="1755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FF"/>
                </a:solidFill>
              </a:rPr>
              <a:t>Reference diffuser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B902F7E-AAD9-97AF-0EC2-BA1385E4CDED}"/>
              </a:ext>
            </a:extLst>
          </p:cNvPr>
          <p:cNvCxnSpPr>
            <a:cxnSpLocks/>
          </p:cNvCxnSpPr>
          <p:nvPr/>
        </p:nvCxnSpPr>
        <p:spPr>
          <a:xfrm flipH="1" flipV="1">
            <a:off x="4894072" y="4664584"/>
            <a:ext cx="191530" cy="3538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38C70FC7-DE25-E075-A5EA-7F88DE95B38B}"/>
              </a:ext>
            </a:extLst>
          </p:cNvPr>
          <p:cNvSpPr txBox="1"/>
          <p:nvPr/>
        </p:nvSpPr>
        <p:spPr>
          <a:xfrm>
            <a:off x="4917908" y="4972689"/>
            <a:ext cx="19646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Mean </a:t>
            </a:r>
            <a:r>
              <a:rPr lang="en-US" sz="1100" dirty="0">
                <a:solidFill>
                  <a:srgbClr val="FF0000"/>
                </a:solidFill>
              </a:rPr>
              <a:t>spectral</a:t>
            </a:r>
            <a:r>
              <a:rPr lang="en-US" sz="1100" dirty="0"/>
              <a:t> changes (curve) and standard deviations (shade)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29AD01-41F9-1485-727B-E7C87993787C}"/>
              </a:ext>
            </a:extLst>
          </p:cNvPr>
          <p:cNvSpPr txBox="1"/>
          <p:nvPr/>
        </p:nvSpPr>
        <p:spPr>
          <a:xfrm>
            <a:off x="536579" y="5916363"/>
            <a:ext cx="1112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Consistent spectral patterns</a:t>
            </a:r>
            <a:r>
              <a:rPr lang="ko-KR" altLang="en-US" dirty="0">
                <a:solidFill>
                  <a:srgbClr val="C00000"/>
                </a:solidFill>
              </a:rPr>
              <a:t> </a:t>
            </a:r>
            <a:r>
              <a:rPr lang="en-US" altLang="ko-KR" dirty="0">
                <a:solidFill>
                  <a:srgbClr val="C00000"/>
                </a:solidFill>
              </a:rPr>
              <a:t>but with further changes in working (diffuser + optics) than in reference (optics)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56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ED8C9-9CEF-9D94-EF6E-C026326B2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working UV irradiances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98CC7-8E02-C88F-469C-F03390954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BD281-BD9E-40AD-D8B1-C342A250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6B70D9-E690-A413-1EEC-8338459AC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" y="909638"/>
            <a:ext cx="7162800" cy="5372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3762F1-E8E1-193B-8653-6E82939ED520}"/>
              </a:ext>
            </a:extLst>
          </p:cNvPr>
          <p:cNvSpPr/>
          <p:nvPr/>
        </p:nvSpPr>
        <p:spPr>
          <a:xfrm flipH="1">
            <a:off x="1304082" y="3855308"/>
            <a:ext cx="511949" cy="2001795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FD25E8-7C6F-3421-F6CE-BDE1FA3FF698}"/>
              </a:ext>
            </a:extLst>
          </p:cNvPr>
          <p:cNvSpPr/>
          <p:nvPr/>
        </p:nvSpPr>
        <p:spPr>
          <a:xfrm flipH="1">
            <a:off x="3525761" y="3855308"/>
            <a:ext cx="511949" cy="2001795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0104E9-8617-157B-D1EA-D6C45F20F415}"/>
              </a:ext>
            </a:extLst>
          </p:cNvPr>
          <p:cNvSpPr/>
          <p:nvPr/>
        </p:nvSpPr>
        <p:spPr>
          <a:xfrm flipH="1">
            <a:off x="4992680" y="3855308"/>
            <a:ext cx="511949" cy="2001795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BD33C0-156A-9D28-ABC2-2812868FF46A}"/>
              </a:ext>
            </a:extLst>
          </p:cNvPr>
          <p:cNvSpPr txBox="1"/>
          <p:nvPr/>
        </p:nvSpPr>
        <p:spPr>
          <a:xfrm>
            <a:off x="7131302" y="1715406"/>
            <a:ext cx="50076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[ Working diffuser 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2023/08/02–2024/05/09 vs. 2023/08/01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Three spectral regions selected for time series:</a:t>
            </a:r>
            <a:br>
              <a:rPr lang="en-US" sz="1600" dirty="0"/>
            </a:br>
            <a:r>
              <a:rPr lang="en-US" sz="1600" dirty="0"/>
              <a:t>- 310–330 nm (</a:t>
            </a:r>
            <a:r>
              <a:rPr lang="en-US" sz="1600" dirty="0">
                <a:solidFill>
                  <a:srgbClr val="C00000"/>
                </a:solidFill>
              </a:rPr>
              <a:t>decrease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- 400–420 nm (</a:t>
            </a:r>
            <a:r>
              <a:rPr lang="en-US" sz="1600" dirty="0">
                <a:solidFill>
                  <a:srgbClr val="C00000"/>
                </a:solidFill>
              </a:rPr>
              <a:t>decrease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- 460–480 nm (</a:t>
            </a:r>
            <a:r>
              <a:rPr lang="en-US" sz="1600" dirty="0">
                <a:solidFill>
                  <a:srgbClr val="C00000"/>
                </a:solidFill>
              </a:rPr>
              <a:t>increase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Flat spatial variability</a:t>
            </a:r>
            <a:br>
              <a:rPr lang="en-US" sz="1600" dirty="0"/>
            </a:br>
            <a:r>
              <a:rPr lang="en-US" sz="1600" dirty="0"/>
              <a:t>(scattering-angle-based diffuser BTDF* correction)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F5D9A0-96D8-C6CC-6FD9-E046B52066AE}"/>
              </a:ext>
            </a:extLst>
          </p:cNvPr>
          <p:cNvSpPr txBox="1"/>
          <p:nvPr/>
        </p:nvSpPr>
        <p:spPr>
          <a:xfrm>
            <a:off x="8749883" y="4636926"/>
            <a:ext cx="3389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*bidirectional transmittance distribution function</a:t>
            </a:r>
          </a:p>
        </p:txBody>
      </p:sp>
    </p:spTree>
    <p:extLst>
      <p:ext uri="{BB962C8B-B14F-4D97-AF65-F5344CB8AC3E}">
        <p14:creationId xmlns:p14="http://schemas.microsoft.com/office/powerpoint/2010/main" val="3447068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961F-AE1F-08FB-A48F-CD648062D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reference UV irradiances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335C7-9AF1-9FE5-46DD-07CE88E4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C2C28-3D75-E2C0-9668-F069B5921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4D22DD-8349-53E2-3275-29B144C46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" y="903375"/>
            <a:ext cx="7168896" cy="53766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EB6A5B-E8EC-1BEB-1E39-D477021AC4C0}"/>
              </a:ext>
            </a:extLst>
          </p:cNvPr>
          <p:cNvSpPr/>
          <p:nvPr/>
        </p:nvSpPr>
        <p:spPr>
          <a:xfrm flipH="1">
            <a:off x="1304082" y="3855308"/>
            <a:ext cx="511949" cy="2001795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305C8E-5329-2CF1-357B-B50F8DD1B399}"/>
              </a:ext>
            </a:extLst>
          </p:cNvPr>
          <p:cNvSpPr/>
          <p:nvPr/>
        </p:nvSpPr>
        <p:spPr>
          <a:xfrm flipH="1">
            <a:off x="3525761" y="3855308"/>
            <a:ext cx="511949" cy="2001795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0CB5AC-3F1C-9F57-D74F-162B89AF6615}"/>
              </a:ext>
            </a:extLst>
          </p:cNvPr>
          <p:cNvSpPr/>
          <p:nvPr/>
        </p:nvSpPr>
        <p:spPr>
          <a:xfrm flipH="1">
            <a:off x="4992680" y="3855308"/>
            <a:ext cx="511949" cy="2001795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83226D-BEEB-EE89-B171-BC168D8838A0}"/>
              </a:ext>
            </a:extLst>
          </p:cNvPr>
          <p:cNvSpPr txBox="1"/>
          <p:nvPr/>
        </p:nvSpPr>
        <p:spPr>
          <a:xfrm>
            <a:off x="7131302" y="1715406"/>
            <a:ext cx="50076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[ Reference diffuser 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2023/09/11, 12/22, 2024/03/22 vs. 2023/08/02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Three spectral regions selected for time series:</a:t>
            </a:r>
            <a:br>
              <a:rPr lang="en-US" sz="1600" dirty="0"/>
            </a:br>
            <a:r>
              <a:rPr lang="en-US" sz="1600" dirty="0"/>
              <a:t>- 310–330 nm (</a:t>
            </a:r>
            <a:r>
              <a:rPr lang="en-US" sz="1600" dirty="0">
                <a:solidFill>
                  <a:srgbClr val="C00000"/>
                </a:solidFill>
              </a:rPr>
              <a:t>decrease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- 400–420 nm (</a:t>
            </a:r>
            <a:r>
              <a:rPr lang="en-US" sz="1600" dirty="0">
                <a:solidFill>
                  <a:srgbClr val="C00000"/>
                </a:solidFill>
              </a:rPr>
              <a:t>decrease</a:t>
            </a:r>
            <a:r>
              <a:rPr lang="en-US" sz="1600" dirty="0"/>
              <a:t>)</a:t>
            </a:r>
            <a:br>
              <a:rPr lang="en-US" sz="1600" dirty="0"/>
            </a:br>
            <a:r>
              <a:rPr lang="en-US" sz="1600" dirty="0"/>
              <a:t>- 460–480 nm (</a:t>
            </a:r>
            <a:r>
              <a:rPr lang="en-US" sz="1600" dirty="0">
                <a:solidFill>
                  <a:srgbClr val="C00000"/>
                </a:solidFill>
              </a:rPr>
              <a:t>increase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Flat spatial variability</a:t>
            </a:r>
            <a:br>
              <a:rPr lang="en-US" sz="1600" dirty="0"/>
            </a:br>
            <a:r>
              <a:rPr lang="en-US" sz="1600" dirty="0"/>
              <a:t>(scattering-angle-based diffuser BTDF* correction)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34F273-09C3-1654-AA6B-FB7A72C6979A}"/>
              </a:ext>
            </a:extLst>
          </p:cNvPr>
          <p:cNvSpPr txBox="1"/>
          <p:nvPr/>
        </p:nvSpPr>
        <p:spPr>
          <a:xfrm>
            <a:off x="8749883" y="4636926"/>
            <a:ext cx="3389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*bidirectional transmittance distribution function</a:t>
            </a:r>
          </a:p>
        </p:txBody>
      </p:sp>
    </p:spTree>
    <p:extLst>
      <p:ext uri="{BB962C8B-B14F-4D97-AF65-F5344CB8AC3E}">
        <p14:creationId xmlns:p14="http://schemas.microsoft.com/office/powerpoint/2010/main" val="291320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54D9E-225F-1256-FDDD-CFBFDA42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changes at selected channels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6F6905-FBF6-F999-5BF5-6D1C04A3E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E357-ED77-8B96-56EB-B4CB48D3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0476FE-8E62-4593-390D-5A020F47E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5" y="1221377"/>
            <a:ext cx="7315200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439298-61D3-FAD2-05ED-45C6A5FDB86E}"/>
              </a:ext>
            </a:extLst>
          </p:cNvPr>
          <p:cNvSpPr txBox="1"/>
          <p:nvPr/>
        </p:nvSpPr>
        <p:spPr>
          <a:xfrm>
            <a:off x="7640083" y="1554476"/>
            <a:ext cx="448833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[ Assumptions ]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Changes in working irradiances are due to diffuser + optics changes.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Changes in reference irradiances are due to optics changes.</a:t>
            </a:r>
            <a:br>
              <a:rPr lang="en-US" sz="1600" dirty="0"/>
            </a:br>
            <a:r>
              <a:rPr lang="en-US" sz="1600" dirty="0"/>
              <a:t>(degradation of reference diffuser neglected)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66A8AF-647C-1EA4-B176-FEECC5B58651}"/>
              </a:ext>
            </a:extLst>
          </p:cNvPr>
          <p:cNvSpPr txBox="1"/>
          <p:nvPr/>
        </p:nvSpPr>
        <p:spPr>
          <a:xfrm>
            <a:off x="7010400" y="4556998"/>
            <a:ext cx="832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077B4"/>
                </a:solidFill>
              </a:rPr>
              <a:t>–2.45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D0651E-5549-2705-B96E-41734AB60EEB}"/>
              </a:ext>
            </a:extLst>
          </p:cNvPr>
          <p:cNvSpPr txBox="1"/>
          <p:nvPr/>
        </p:nvSpPr>
        <p:spPr>
          <a:xfrm>
            <a:off x="7010400" y="4107528"/>
            <a:ext cx="832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7F0E"/>
                </a:solidFill>
              </a:rPr>
              <a:t>–1.93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09E00D-910D-2E82-642A-ABA552E6F08C}"/>
              </a:ext>
            </a:extLst>
          </p:cNvPr>
          <p:cNvSpPr txBox="1"/>
          <p:nvPr/>
        </p:nvSpPr>
        <p:spPr>
          <a:xfrm>
            <a:off x="7010400" y="1939265"/>
            <a:ext cx="767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A02C"/>
                </a:solidFill>
              </a:rPr>
              <a:t>+0.51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5CC04E-1CBE-27DD-A721-0E165210CACE}"/>
              </a:ext>
            </a:extLst>
          </p:cNvPr>
          <p:cNvSpPr txBox="1"/>
          <p:nvPr/>
        </p:nvSpPr>
        <p:spPr>
          <a:xfrm>
            <a:off x="5456914" y="2605012"/>
            <a:ext cx="767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077B4"/>
                </a:solidFill>
              </a:rPr>
              <a:t>–0.49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76BD91-08EA-A91E-58C6-0E0FB7F9C7FC}"/>
              </a:ext>
            </a:extLst>
          </p:cNvPr>
          <p:cNvSpPr txBox="1"/>
          <p:nvPr/>
        </p:nvSpPr>
        <p:spPr>
          <a:xfrm>
            <a:off x="5456914" y="3114513"/>
            <a:ext cx="10078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7F0E"/>
                </a:solidFill>
              </a:rPr>
              <a:t>–1.07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DC976C-1697-8DED-28E9-29FCB75AE57D}"/>
              </a:ext>
            </a:extLst>
          </p:cNvPr>
          <p:cNvSpPr txBox="1"/>
          <p:nvPr/>
        </p:nvSpPr>
        <p:spPr>
          <a:xfrm>
            <a:off x="5456914" y="1475105"/>
            <a:ext cx="8426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A02C"/>
                </a:solidFill>
              </a:rPr>
              <a:t>+0.83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AD0C4D-C1A3-23C6-F14F-436A5DD0F62E}"/>
              </a:ext>
            </a:extLst>
          </p:cNvPr>
          <p:cNvSpPr txBox="1"/>
          <p:nvPr/>
        </p:nvSpPr>
        <p:spPr>
          <a:xfrm>
            <a:off x="5458584" y="4450881"/>
            <a:ext cx="832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077B4"/>
                </a:solidFill>
              </a:rPr>
              <a:t>–2.07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6ABAE2-FBA3-1F7B-386C-FCA22D748AEA}"/>
              </a:ext>
            </a:extLst>
          </p:cNvPr>
          <p:cNvSpPr txBox="1"/>
          <p:nvPr/>
        </p:nvSpPr>
        <p:spPr>
          <a:xfrm>
            <a:off x="5460752" y="3723939"/>
            <a:ext cx="832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7F0E"/>
                </a:solidFill>
              </a:rPr>
              <a:t>–1.69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30ADCE-F89C-4236-C0DA-F49A08B0F4BD}"/>
              </a:ext>
            </a:extLst>
          </p:cNvPr>
          <p:cNvSpPr txBox="1"/>
          <p:nvPr/>
        </p:nvSpPr>
        <p:spPr>
          <a:xfrm>
            <a:off x="5456914" y="2118206"/>
            <a:ext cx="76733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2CA02C"/>
                </a:solidFill>
              </a:rPr>
              <a:t>+0.47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AAE9766-E647-860F-D1AD-E55F32D3D3D7}"/>
              </a:ext>
            </a:extLst>
          </p:cNvPr>
          <p:cNvCxnSpPr>
            <a:cxnSpLocks/>
          </p:cNvCxnSpPr>
          <p:nvPr/>
        </p:nvCxnSpPr>
        <p:spPr>
          <a:xfrm>
            <a:off x="6047539" y="1554476"/>
            <a:ext cx="0" cy="43765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63F109-2027-A27A-AB6A-F5ED3A8845AF}"/>
              </a:ext>
            </a:extLst>
          </p:cNvPr>
          <p:cNvCxnSpPr>
            <a:cxnSpLocks/>
          </p:cNvCxnSpPr>
          <p:nvPr/>
        </p:nvCxnSpPr>
        <p:spPr>
          <a:xfrm>
            <a:off x="7049621" y="1554476"/>
            <a:ext cx="0" cy="437659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06585162-71E1-CEEB-58A9-85BED2366821}"/>
              </a:ext>
            </a:extLst>
          </p:cNvPr>
          <p:cNvSpPr txBox="1"/>
          <p:nvPr/>
        </p:nvSpPr>
        <p:spPr>
          <a:xfrm>
            <a:off x="5488896" y="5943600"/>
            <a:ext cx="11256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2023/03/21–22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9ADF6C-2318-8C77-7B97-AFD37C06E545}"/>
              </a:ext>
            </a:extLst>
          </p:cNvPr>
          <p:cNvSpPr txBox="1"/>
          <p:nvPr/>
        </p:nvSpPr>
        <p:spPr>
          <a:xfrm>
            <a:off x="6604627" y="5943600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2023/05/09</a:t>
            </a:r>
          </a:p>
        </p:txBody>
      </p:sp>
    </p:spTree>
    <p:extLst>
      <p:ext uri="{BB962C8B-B14F-4D97-AF65-F5344CB8AC3E}">
        <p14:creationId xmlns:p14="http://schemas.microsoft.com/office/powerpoint/2010/main" val="312720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8A8E-1EC5-46C4-9581-026D050E6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working/reference ratio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C7F03-8277-B4F3-B40B-B4F4DDC66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FEB0C7-17C5-DD49-E713-8EB6E04AB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BA6159-2CCF-58BB-1114-20B1D81C5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896938"/>
            <a:ext cx="7168897" cy="53766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6FA35-46D5-8B21-0EF9-A31390DBAB90}"/>
              </a:ext>
            </a:extLst>
          </p:cNvPr>
          <p:cNvSpPr txBox="1"/>
          <p:nvPr/>
        </p:nvSpPr>
        <p:spPr>
          <a:xfrm>
            <a:off x="7218763" y="1715406"/>
            <a:ext cx="500765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[ Working/reference irradiance ratio 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What the ratio represents: Change in the working diffuser (separated)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Working measurements taken a day before and after each reference measurement date:</a:t>
            </a:r>
            <a:br>
              <a:rPr lang="en-US" sz="1600" dirty="0"/>
            </a:br>
            <a:r>
              <a:rPr lang="en-US" sz="1600" dirty="0"/>
              <a:t>2023/08/02, 09/11, 12/22, 2024/03/22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Faster changes (decreases) at shorter wavelengths</a:t>
            </a:r>
          </a:p>
        </p:txBody>
      </p:sp>
    </p:spTree>
    <p:extLst>
      <p:ext uri="{BB962C8B-B14F-4D97-AF65-F5344CB8AC3E}">
        <p14:creationId xmlns:p14="http://schemas.microsoft.com/office/powerpoint/2010/main" val="341694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E120-A4BB-A0BF-87BE-D7410B3A3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 changes at selected channels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1F047-2BDC-45C6-2C25-75B209AC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Center for Astrophysics | Harvard &amp; Smithsonian</a:t>
            </a:r>
            <a:endParaRPr lang="id-ID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FEE16-7DEA-788B-C9CE-1CDB0C5E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D71CD9-8AC7-BC51-61CA-3E71CA350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4" y="1327559"/>
            <a:ext cx="7315199" cy="457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1790C9-AD85-C1BC-3C36-A4F054FD409B}"/>
              </a:ext>
            </a:extLst>
          </p:cNvPr>
          <p:cNvSpPr txBox="1"/>
          <p:nvPr/>
        </p:nvSpPr>
        <p:spPr>
          <a:xfrm>
            <a:off x="7218763" y="1715406"/>
            <a:ext cx="5007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[ Working/reference irradiance ratio 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Decreasing trends from all selected channels</a:t>
            </a:r>
            <a:br>
              <a:rPr lang="en-US" sz="1600" dirty="0"/>
            </a:br>
            <a:r>
              <a:rPr lang="en-US" sz="1600" dirty="0"/>
              <a:t>(Note the trend flip at the </a:t>
            </a:r>
            <a:r>
              <a:rPr lang="en-US" altLang="ko-KR" sz="1600" dirty="0"/>
              <a:t>460–480</a:t>
            </a:r>
            <a:r>
              <a:rPr lang="ko-KR" altLang="en-US" sz="1600" dirty="0"/>
              <a:t> </a:t>
            </a:r>
            <a:r>
              <a:rPr lang="en-US" altLang="ko-KR" sz="1600" dirty="0"/>
              <a:t>nm channel.</a:t>
            </a:r>
            <a:r>
              <a:rPr lang="en-US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Implication</a:t>
            </a:r>
            <a:r>
              <a:rPr lang="en-US" sz="1600" dirty="0">
                <a:solidFill>
                  <a:srgbClr val="C00000"/>
                </a:solidFill>
              </a:rPr>
              <a:t>: The degradation of the working diffuser itself might have led to irradiance decreases.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The working diffuser degradation rate seems to slow down (due to reduced measurement frequency).</a:t>
            </a:r>
          </a:p>
        </p:txBody>
      </p:sp>
    </p:spTree>
    <p:extLst>
      <p:ext uri="{BB962C8B-B14F-4D97-AF65-F5344CB8AC3E}">
        <p14:creationId xmlns:p14="http://schemas.microsoft.com/office/powerpoint/2010/main" val="2953111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77255</TotalTime>
  <Words>1242</Words>
  <Application>Microsoft Macintosh PowerPoint</Application>
  <PresentationFormat>Widescreen</PresentationFormat>
  <Paragraphs>202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Wingdings</vt:lpstr>
      <vt:lpstr>Office Theme</vt:lpstr>
      <vt:lpstr>TEMPO Solar Measurements</vt:lpstr>
      <vt:lpstr>TEMPO solar measurements (V03)</vt:lpstr>
      <vt:lpstr>Contents – Trending the UV CCD</vt:lpstr>
      <vt:lpstr>Changes in TEMPO UV irradiances</vt:lpstr>
      <vt:lpstr>Changes in working UV irradiances</vt:lpstr>
      <vt:lpstr>Changes in reference UV irradiances</vt:lpstr>
      <vt:lpstr>Irradiance changes at selected channels</vt:lpstr>
      <vt:lpstr>Changes in working/reference ratio</vt:lpstr>
      <vt:lpstr>Ratio changes at selected channels</vt:lpstr>
      <vt:lpstr>Contribution separation</vt:lpstr>
      <vt:lpstr>Contribution separation</vt:lpstr>
      <vt:lpstr>Comparison with TSIS</vt:lpstr>
      <vt:lpstr>Wavelength shift</vt:lpstr>
      <vt:lpstr>Wavelength shift</vt:lpstr>
      <vt:lpstr>Slit function (super-Gaussian)</vt:lpstr>
      <vt:lpstr>Summary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Sender</dc:creator>
  <cp:lastModifiedBy>Chong, Heesung</cp:lastModifiedBy>
  <cp:revision>3601</cp:revision>
  <dcterms:created xsi:type="dcterms:W3CDTF">2017-07-07T09:17:56Z</dcterms:created>
  <dcterms:modified xsi:type="dcterms:W3CDTF">2024-05-30T10:56:26Z</dcterms:modified>
</cp:coreProperties>
</file>