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1270" r:id="rId3"/>
    <p:sldId id="1325" r:id="rId4"/>
    <p:sldId id="1331" r:id="rId5"/>
    <p:sldId id="1326" r:id="rId6"/>
    <p:sldId id="1334" r:id="rId7"/>
    <p:sldId id="1327" r:id="rId8"/>
    <p:sldId id="1328" r:id="rId9"/>
    <p:sldId id="1335" r:id="rId10"/>
    <p:sldId id="1321" r:id="rId11"/>
    <p:sldId id="1330" r:id="rId12"/>
    <p:sldId id="265" r:id="rId13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10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300"/>
            </a:lvl1pPr>
          </a:lstStyle>
          <a:p>
            <a:fld id="{E2BD23F9-2205-4A1E-A82B-6195646BDD67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300"/>
            </a:lvl1pPr>
          </a:lstStyle>
          <a:p>
            <a:fld id="{6D0E77E1-FB4D-4DDC-B465-2C057B4F10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7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sis-W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82" y="157165"/>
            <a:ext cx="276071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48026"/>
            <a:ext cx="10363200" cy="11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584700"/>
            <a:ext cx="8534400" cy="812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B95EF-AFE8-4D48-9C3A-4DE990056580}" type="slidenum">
              <a:rPr lang="en-US" altLang="en-US"/>
              <a:pPr/>
              <a:t>‹nr.›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3BCB8F-55B7-45FF-B7AE-8E8471D2D261}"/>
              </a:ext>
            </a:extLst>
          </p:cNvPr>
          <p:cNvGrpSpPr/>
          <p:nvPr userDrawn="1"/>
        </p:nvGrpSpPr>
        <p:grpSpPr>
          <a:xfrm>
            <a:off x="1208732" y="5532438"/>
            <a:ext cx="9774535" cy="688976"/>
            <a:chOff x="1811814" y="5532437"/>
            <a:chExt cx="9774535" cy="688976"/>
          </a:xfrm>
        </p:grpSpPr>
        <p:pic>
          <p:nvPicPr>
            <p:cNvPr id="10" name="Picture 8" descr="Tropomi_partners2015_CMYK.png">
              <a:extLst>
                <a:ext uri="{FF2B5EF4-FFF2-40B4-BE49-F238E27FC236}">
                  <a16:creationId xmlns:a16="http://schemas.microsoft.com/office/drawing/2014/main" id="{1157A760-2630-4E72-9384-79520C1A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466" y="5532438"/>
              <a:ext cx="8008883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449341-11C4-46F0-B0DF-8EA0495105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811814" y="5532437"/>
              <a:ext cx="1765652" cy="688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75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D2B4A-9D16-3B4B-9BE2-8C2BD650F0C5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7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060B5-960F-9B4E-8CF0-020ADFB83A86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0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sis-W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F5C5-B334-2244-B221-D008471881C2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7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3C2B7-2C2B-9F43-83EF-D90FB080BA94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8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0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F4D1-934E-6349-A7AC-6086E50516AE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10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1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1F505-C528-A749-87F3-8593D9197F6C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57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7D327-72E5-DE49-9F4E-B5F78FBB9779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7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59604-D23E-7040-9101-0E6A098A212B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6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5523B-B223-8B49-B8B1-EC6CEC716076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9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27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8D7A7-C45F-6B4E-8E80-BF91917224AC}" type="slidenum">
              <a:rPr lang="en-US" altLang="en-US"/>
              <a:pPr/>
              <a:t>‹nr.›</a:t>
            </a:fld>
            <a:endParaRPr lang="en-US" altLang="en-US"/>
          </a:p>
        </p:txBody>
      </p:sp>
      <p:pic>
        <p:nvPicPr>
          <p:cNvPr id="9" name="Picture 7" descr="Basis-WIT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83" y="188914"/>
            <a:ext cx="1025051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7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Unknow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5" b="14336"/>
          <a:stretch>
            <a:fillRect/>
          </a:stretch>
        </p:blipFill>
        <p:spPr bwMode="auto">
          <a:xfrm>
            <a:off x="16933" y="-12700"/>
            <a:ext cx="12175067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1"/>
            <a:ext cx="109728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nl-NL" altLang="en-US" dirty="0"/>
              <a:t>10 </a:t>
            </a:r>
            <a:r>
              <a:rPr lang="nl-NL" altLang="en-US" dirty="0" err="1"/>
              <a:t>March</a:t>
            </a:r>
            <a:r>
              <a:rPr lang="en-001" altLang="en-US" dirty="0"/>
              <a:t> 2022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dirty="0"/>
              <a:t>GSICS Annual Meeting 2022 - TROPOMI L1b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A14A4A0-0A9E-AE45-B4BB-6303C0BAFE10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pomi.eu/" TargetMode="External"/><Relationship Id="rId7" Type="http://schemas.openxmlformats.org/officeDocument/2006/relationships/image" Target="../media/image4.emf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doi.org/10.5194/amt-2019-488" TargetMode="External"/><Relationship Id="rId4" Type="http://schemas.openxmlformats.org/officeDocument/2006/relationships/hyperlink" Target="https://doi.org/10.5194/amt-11-6439-20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914400" y="2961162"/>
            <a:ext cx="10363200" cy="1171575"/>
          </a:xfrm>
        </p:spPr>
        <p:txBody>
          <a:bodyPr/>
          <a:lstStyle/>
          <a:p>
            <a:r>
              <a:rPr lang="en-001" altLang="en-US" dirty="0"/>
              <a:t>TROPOMI </a:t>
            </a:r>
            <a:r>
              <a:rPr lang="en-US" altLang="en-US" dirty="0"/>
              <a:t>L1b: solar measurements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76446C1-0E02-4635-9A71-CEDA360A01CB}"/>
              </a:ext>
            </a:extLst>
          </p:cNvPr>
          <p:cNvSpPr txBox="1">
            <a:spLocks/>
          </p:cNvSpPr>
          <p:nvPr/>
        </p:nvSpPr>
        <p:spPr bwMode="auto">
          <a:xfrm>
            <a:off x="1828800" y="4131725"/>
            <a:ext cx="8534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u="sng" dirty="0"/>
              <a:t>Erwin Loots</a:t>
            </a:r>
            <a:r>
              <a:rPr lang="en-001" u="sng" baseline="30000" dirty="0"/>
              <a:t> </a:t>
            </a:r>
            <a:r>
              <a:rPr lang="en-001" baseline="30000" dirty="0"/>
              <a:t>1 </a:t>
            </a:r>
            <a:r>
              <a:rPr lang="en-US" baseline="30000" dirty="0"/>
              <a:t>, </a:t>
            </a:r>
            <a:r>
              <a:rPr lang="en-US" dirty="0"/>
              <a:t>Antje Ludewig</a:t>
            </a:r>
            <a:r>
              <a:rPr lang="en-001" dirty="0"/>
              <a:t> </a:t>
            </a:r>
            <a:r>
              <a:rPr lang="en-001" baseline="30000" dirty="0"/>
              <a:t>1</a:t>
            </a:r>
            <a:r>
              <a:rPr lang="en-US" dirty="0"/>
              <a:t>, Edward van </a:t>
            </a:r>
            <a:r>
              <a:rPr lang="en-US" dirty="0" err="1"/>
              <a:t>Amelrooy</a:t>
            </a:r>
            <a:r>
              <a:rPr lang="en-001" baseline="30000" dirty="0"/>
              <a:t> 1</a:t>
            </a:r>
            <a:r>
              <a:rPr lang="en-US" dirty="0"/>
              <a:t>, Mirna van Hoek</a:t>
            </a:r>
            <a:r>
              <a:rPr lang="en-001" dirty="0"/>
              <a:t> </a:t>
            </a:r>
            <a:r>
              <a:rPr lang="en-001" baseline="30000" dirty="0"/>
              <a:t>1</a:t>
            </a:r>
            <a:r>
              <a:rPr lang="en-US" dirty="0"/>
              <a:t>, Emiel van der Plas</a:t>
            </a:r>
            <a:r>
              <a:rPr lang="en-001" baseline="30000" dirty="0"/>
              <a:t> 1</a:t>
            </a:r>
            <a:r>
              <a:rPr lang="en-US" dirty="0"/>
              <a:t>, Nico Rozemeijer</a:t>
            </a:r>
            <a:r>
              <a:rPr lang="en-001" dirty="0"/>
              <a:t> </a:t>
            </a:r>
            <a:r>
              <a:rPr lang="en-GB" baseline="30000" dirty="0"/>
              <a:t>2</a:t>
            </a:r>
            <a:r>
              <a:rPr lang="en-US" dirty="0"/>
              <a:t>, Simon  </a:t>
            </a:r>
            <a:r>
              <a:rPr lang="en-US" dirty="0" err="1"/>
              <a:t>Spronk</a:t>
            </a:r>
            <a:r>
              <a:rPr lang="en-GB" baseline="30000" dirty="0"/>
              <a:t> 2</a:t>
            </a:r>
            <a:r>
              <a:rPr lang="en-US" baseline="30000" dirty="0"/>
              <a:t> 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CB582-CA8B-4D1E-9589-D61F521AEAC4}"/>
              </a:ext>
            </a:extLst>
          </p:cNvPr>
          <p:cNvSpPr txBox="1"/>
          <p:nvPr/>
        </p:nvSpPr>
        <p:spPr>
          <a:xfrm>
            <a:off x="2392218" y="4944525"/>
            <a:ext cx="774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aseline="30000" dirty="0"/>
              <a:t>1</a:t>
            </a:r>
            <a:r>
              <a:rPr lang="en-GB" sz="1600" dirty="0"/>
              <a:t>KNMI, Royal Netherlands Meteorological Institute, De </a:t>
            </a:r>
            <a:r>
              <a:rPr lang="en-GB" sz="1600" dirty="0" err="1"/>
              <a:t>Bilt</a:t>
            </a:r>
            <a:r>
              <a:rPr lang="en-GB" sz="1600" dirty="0"/>
              <a:t>, The Netherlands</a:t>
            </a:r>
            <a:r>
              <a:rPr lang="en-001" sz="1600" dirty="0"/>
              <a:t>,</a:t>
            </a:r>
          </a:p>
          <a:p>
            <a:pPr algn="ctr"/>
            <a:r>
              <a:rPr lang="en-001" sz="1600" dirty="0"/>
              <a:t> </a:t>
            </a:r>
            <a:r>
              <a:rPr lang="en-GB" sz="1600" baseline="30000" dirty="0"/>
              <a:t>2</a:t>
            </a:r>
            <a:r>
              <a:rPr lang="en-GB" sz="1600" dirty="0"/>
              <a:t>TriOpSys B.V., Utrecht, The Netherlands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54BAD-DF31-455C-B5C2-024F768E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false </a:t>
            </a:r>
            <a:r>
              <a:rPr lang="en-US" dirty="0" err="1"/>
              <a:t>flavours</a:t>
            </a:r>
            <a:r>
              <a:rPr lang="en-US" dirty="0"/>
              <a:t>: straylight and solar variation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23E278-DEE6-4AAD-829C-D144E07A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30 May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72B7D3-DCB9-455D-B0D1-A970BC46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 spectrometer subgroup - TROPOMI L1b UVN </a:t>
            </a: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B50C28-E29F-4DDD-8040-0888E9A97EE4}"/>
              </a:ext>
            </a:extLst>
          </p:cNvPr>
          <p:cNvSpPr txBox="1"/>
          <p:nvPr/>
        </p:nvSpPr>
        <p:spPr>
          <a:xfrm>
            <a:off x="599728" y="1094986"/>
            <a:ext cx="850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Dynamic straylight correction</a:t>
            </a:r>
          </a:p>
          <a:p>
            <a:r>
              <a:rPr lang="en-US" dirty="0"/>
              <a:t>works well for the first TROPOMI years, </a:t>
            </a:r>
          </a:p>
          <a:p>
            <a:r>
              <a:rPr lang="en-US" dirty="0"/>
              <a:t>when solar cycle is still small:</a:t>
            </a:r>
          </a:p>
          <a:p>
            <a:r>
              <a:rPr lang="en-US" i="1" dirty="0"/>
              <a:t>(Note: a LF  additive (straylight) signal above a low </a:t>
            </a:r>
          </a:p>
          <a:p>
            <a:r>
              <a:rPr lang="en-US" i="1" dirty="0"/>
              <a:t>baseline (FL) gives, relatively,  a single hump (blue))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Afbeelding 7" descr="Afbeelding met tekst, lijn, Perceel, diagram&#10;&#10;Automatisch gegenereerde beschrijving">
            <a:extLst>
              <a:ext uri="{FF2B5EF4-FFF2-40B4-BE49-F238E27FC236}">
                <a16:creationId xmlns:a16="http://schemas.microsoft.com/office/drawing/2014/main" id="{C90962BA-BCFD-40E8-A371-B8EE23B50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729128" y="3175354"/>
            <a:ext cx="2844801" cy="3151622"/>
          </a:xfrm>
          <a:prstGeom prst="rect">
            <a:avLst/>
          </a:prstGeom>
        </p:spPr>
      </p:pic>
      <p:pic>
        <p:nvPicPr>
          <p:cNvPr id="10" name="Afbeelding 9" descr="Afbeelding met tekst, lijn, Perceel, diagram&#10;&#10;Automatisch gegenereerde beschrijving">
            <a:extLst>
              <a:ext uri="{FF2B5EF4-FFF2-40B4-BE49-F238E27FC236}">
                <a16:creationId xmlns:a16="http://schemas.microsoft.com/office/drawing/2014/main" id="{B570918F-9499-486D-9EB5-92F50C18C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04"/>
          <a:stretch/>
        </p:blipFill>
        <p:spPr>
          <a:xfrm>
            <a:off x="8965910" y="3352960"/>
            <a:ext cx="2756267" cy="297636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9E476D1-D328-424C-83C0-906C6EAA36A4}"/>
              </a:ext>
            </a:extLst>
          </p:cNvPr>
          <p:cNvSpPr txBox="1"/>
          <p:nvPr/>
        </p:nvSpPr>
        <p:spPr>
          <a:xfrm>
            <a:off x="4678582" y="4254789"/>
            <a:ext cx="4287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but not for some more recent orbits.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Note the </a:t>
            </a:r>
            <a:r>
              <a:rPr lang="en-US" i="1" dirty="0"/>
              <a:t>double hump</a:t>
            </a:r>
            <a:r>
              <a:rPr lang="en-US" dirty="0"/>
              <a:t>,  typical of the SSI fluctuations @280nm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3487C26-FC71-3EED-01F8-011ECE260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10" y="1225605"/>
            <a:ext cx="2814178" cy="191396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50C481E-A5F3-4A20-6260-7ED49914293B}"/>
              </a:ext>
            </a:extLst>
          </p:cNvPr>
          <p:cNvSpPr txBox="1"/>
          <p:nvPr/>
        </p:nvSpPr>
        <p:spPr>
          <a:xfrm>
            <a:off x="6528098" y="1809579"/>
            <a:ext cx="258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(Note: </a:t>
            </a:r>
            <a:r>
              <a:rPr lang="en-US" dirty="0" err="1"/>
              <a:t>CaII</a:t>
            </a:r>
            <a:r>
              <a:rPr lang="en-US" dirty="0"/>
              <a:t> K ~ Mg II);</a:t>
            </a:r>
          </a:p>
          <a:p>
            <a:r>
              <a:rPr lang="en-US" dirty="0"/>
              <a:t>From: Marchenko  et 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02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30 May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 spectrometer subgroup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96F216-0A27-5F96-28E4-549F9831EBDC}"/>
              </a:ext>
            </a:extLst>
          </p:cNvPr>
          <p:cNvSpPr txBox="1"/>
          <p:nvPr/>
        </p:nvSpPr>
        <p:spPr>
          <a:xfrm>
            <a:off x="1506069" y="291386"/>
            <a:ext cx="81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Conclusions</a:t>
            </a:r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66264F4-883D-0AD9-44E4-CFF2F8916550}"/>
              </a:ext>
            </a:extLst>
          </p:cNvPr>
          <p:cNvSpPr txBox="1"/>
          <p:nvPr/>
        </p:nvSpPr>
        <p:spPr>
          <a:xfrm>
            <a:off x="1380392" y="800101"/>
            <a:ext cx="101023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</a:t>
            </a:r>
            <a:r>
              <a:rPr lang="en-US" sz="1600" b="1" dirty="0" err="1"/>
              <a:t>Tropomi</a:t>
            </a:r>
            <a:r>
              <a:rPr lang="en-US" sz="1600" b="1" dirty="0"/>
              <a:t> L01b Processor corrects for optical degradation using in-flight calibration</a:t>
            </a:r>
            <a:r>
              <a:rPr lang="en-US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Method: irradiance measurements with two diffusers AND understanding of light paths and instrument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degradation can be  </a:t>
            </a:r>
            <a:r>
              <a:rPr lang="en-US" sz="1600" b="1" dirty="0"/>
              <a:t>separated</a:t>
            </a:r>
            <a:r>
              <a:rPr lang="en-US" sz="1600" dirty="0"/>
              <a:t> in several components, with their own CKDs.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Proper degradation correction requires absence of offsets, both at start of mission and forever after.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</a:t>
            </a:r>
            <a:r>
              <a:rPr lang="en-US" sz="1600" b="1" dirty="0" err="1"/>
              <a:t>Tropomi</a:t>
            </a:r>
            <a:r>
              <a:rPr lang="en-US" sz="1600" b="1" dirty="0"/>
              <a:t> L1b Processor corrects for straylight.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However</a:t>
            </a:r>
            <a:r>
              <a:rPr lang="en-US" sz="1600" i="1" dirty="0"/>
              <a:t>, temporal</a:t>
            </a:r>
            <a:r>
              <a:rPr lang="en-US" sz="1600" dirty="0"/>
              <a:t> growth of straylight is observed from in-flight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UV straylight drift and optical degradation need to be decoupled: first a proper SL removal is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 robust </a:t>
            </a:r>
            <a:r>
              <a:rPr lang="en-US" sz="1600" i="1" dirty="0"/>
              <a:t>additional</a:t>
            </a:r>
            <a:r>
              <a:rPr lang="en-US" sz="1600" dirty="0"/>
              <a:t> dynamic straylight correction based on in-flight straylight monitoring is being tested.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This correction removes unwanted offset in UV, thereby again enabling proper degradation correction.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Sun is not a stable stimulus </a:t>
            </a:r>
            <a:r>
              <a:rPr lang="en-US" sz="1600" dirty="0"/>
              <a:t>for certain wavelength intervals: masking is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Straylight affects the same intervals where Sun is unstable, making analysis more difficult. Existing datasets like NRLSSI2h help!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Why it matters: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We do not want to calibrate towards monthly/11yr cycle of the Sun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Wrong multiplicative correction  of additive straylight invalidates </a:t>
            </a:r>
            <a:r>
              <a:rPr lang="en-US" sz="1600" i="1" dirty="0"/>
              <a:t>radiance</a:t>
            </a:r>
            <a:r>
              <a:rPr lang="en-US" sz="1600" dirty="0"/>
              <a:t> degradation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009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opomi Monitoring Portal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1450" b="17744"/>
          <a:stretch/>
        </p:blipFill>
        <p:spPr>
          <a:xfrm>
            <a:off x="2543920" y="2231115"/>
            <a:ext cx="7104159" cy="2340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407" y="175187"/>
            <a:ext cx="2951181" cy="868362"/>
          </a:xfrm>
        </p:spPr>
        <p:txBody>
          <a:bodyPr/>
          <a:lstStyle/>
          <a:p>
            <a:r>
              <a:rPr lang="en-US" sz="4800"/>
              <a:t>Thank you!</a:t>
            </a:r>
            <a:endParaRPr lang="en-GB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60" y="932269"/>
            <a:ext cx="11702473" cy="18100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300" dirty="0"/>
              <a:t>general information: </a:t>
            </a:r>
            <a:r>
              <a:rPr lang="en-US" sz="2300" dirty="0">
                <a:hlinkClick r:id="rId3"/>
              </a:rPr>
              <a:t>http://www.tropomi.eu/</a:t>
            </a:r>
            <a:endParaRPr lang="en-US" sz="2300" dirty="0"/>
          </a:p>
          <a:p>
            <a:pPr marL="0" indent="0" algn="ctr">
              <a:buNone/>
            </a:pPr>
            <a:r>
              <a:rPr lang="en-GB" sz="2300" dirty="0" err="1"/>
              <a:t>mo</a:t>
            </a:r>
            <a:r>
              <a:rPr lang="en-001" sz="2300" dirty="0"/>
              <a:t>r</a:t>
            </a:r>
            <a:r>
              <a:rPr lang="en-GB" sz="2300" dirty="0"/>
              <a:t>e</a:t>
            </a:r>
            <a:r>
              <a:rPr lang="en-001" sz="2300" dirty="0"/>
              <a:t> </a:t>
            </a:r>
            <a:r>
              <a:rPr lang="en-GB" sz="2300" dirty="0"/>
              <a:t>o</a:t>
            </a:r>
            <a:r>
              <a:rPr lang="en-001" sz="2300" dirty="0"/>
              <a:t>n </a:t>
            </a:r>
            <a:r>
              <a:rPr lang="en-GB" sz="2300" dirty="0"/>
              <a:t>T</a:t>
            </a:r>
            <a:r>
              <a:rPr lang="en-001" sz="2300" dirty="0"/>
              <a:t>R</a:t>
            </a:r>
            <a:r>
              <a:rPr lang="en-GB" sz="2300" dirty="0"/>
              <a:t>O</a:t>
            </a:r>
            <a:r>
              <a:rPr lang="en-001" sz="2300" dirty="0"/>
              <a:t>P</a:t>
            </a:r>
            <a:r>
              <a:rPr lang="en-GB" sz="2300" dirty="0"/>
              <a:t>O</a:t>
            </a:r>
            <a:r>
              <a:rPr lang="en-001" sz="2300" dirty="0"/>
              <a:t>M</a:t>
            </a:r>
            <a:r>
              <a:rPr lang="en-GB" sz="2300" dirty="0"/>
              <a:t>I</a:t>
            </a:r>
            <a:r>
              <a:rPr lang="en-001" sz="2300" dirty="0"/>
              <a:t> </a:t>
            </a:r>
            <a:r>
              <a:rPr lang="en-GB" sz="2300" dirty="0"/>
              <a:t>c</a:t>
            </a:r>
            <a:r>
              <a:rPr lang="en-001" sz="2300" dirty="0"/>
              <a:t>a</a:t>
            </a:r>
            <a:r>
              <a:rPr lang="en-GB" sz="2300" dirty="0"/>
              <a:t>l</a:t>
            </a:r>
            <a:r>
              <a:rPr lang="en-001" sz="2300" dirty="0" err="1"/>
              <a:t>i</a:t>
            </a:r>
            <a:r>
              <a:rPr lang="en-GB" sz="2300" dirty="0"/>
              <a:t>b</a:t>
            </a:r>
            <a:r>
              <a:rPr lang="en-001" sz="2300" dirty="0"/>
              <a:t>r</a:t>
            </a:r>
            <a:r>
              <a:rPr lang="en-GB" sz="2300" dirty="0"/>
              <a:t>a</a:t>
            </a:r>
            <a:r>
              <a:rPr lang="en-001" sz="2300" dirty="0"/>
              <a:t>t</a:t>
            </a:r>
            <a:r>
              <a:rPr lang="en-GB" sz="2300" dirty="0" err="1"/>
              <a:t>i</a:t>
            </a:r>
            <a:r>
              <a:rPr lang="en-001" sz="2300" dirty="0"/>
              <a:t>o</a:t>
            </a:r>
            <a:r>
              <a:rPr lang="en-GB" sz="2300" dirty="0"/>
              <a:t>n</a:t>
            </a:r>
            <a:r>
              <a:rPr lang="en-001" sz="2300" dirty="0"/>
              <a:t>: </a:t>
            </a:r>
            <a:r>
              <a:rPr lang="en-GB" sz="2300" dirty="0"/>
              <a:t>K</a:t>
            </a:r>
            <a:r>
              <a:rPr lang="en-001" sz="2300" dirty="0"/>
              <a:t>l</a:t>
            </a:r>
            <a:r>
              <a:rPr lang="en-GB" sz="2300" dirty="0"/>
              <a:t>e</a:t>
            </a:r>
            <a:r>
              <a:rPr lang="en-001" sz="2300" dirty="0" err="1"/>
              <a:t>i</a:t>
            </a:r>
            <a:r>
              <a:rPr lang="en-GB" sz="2300" dirty="0"/>
              <a:t>p</a:t>
            </a:r>
            <a:r>
              <a:rPr lang="en-001" sz="2300" dirty="0"/>
              <a:t>o</a:t>
            </a:r>
            <a:r>
              <a:rPr lang="en-GB" sz="2300" dirty="0"/>
              <a:t>o</a:t>
            </a:r>
            <a:r>
              <a:rPr lang="en-001" sz="2300" dirty="0"/>
              <a:t>l et </a:t>
            </a:r>
            <a:r>
              <a:rPr lang="en-GB" sz="2300" dirty="0"/>
              <a:t>a</a:t>
            </a:r>
            <a:r>
              <a:rPr lang="en-001" sz="2300" dirty="0"/>
              <a:t>l. 2018</a:t>
            </a:r>
            <a:r>
              <a:rPr lang="en-GB" sz="2300" dirty="0"/>
              <a:t> </a:t>
            </a:r>
            <a:r>
              <a:rPr lang="en-GB" sz="2300" dirty="0">
                <a:hlinkClick r:id="rId4"/>
              </a:rPr>
              <a:t>https://doi.org/10.5194/amt-11-6439-2018</a:t>
            </a:r>
            <a:endParaRPr lang="en-001" sz="2300" dirty="0"/>
          </a:p>
          <a:p>
            <a:pPr marL="0" indent="0" algn="ctr">
              <a:buNone/>
            </a:pPr>
            <a:r>
              <a:rPr lang="en-001" sz="2300" dirty="0"/>
              <a:t>L</a:t>
            </a:r>
            <a:r>
              <a:rPr lang="en-GB" sz="2300" dirty="0"/>
              <a:t>u</a:t>
            </a:r>
            <a:r>
              <a:rPr lang="en-001" sz="2300" dirty="0"/>
              <a:t>d</a:t>
            </a:r>
            <a:r>
              <a:rPr lang="en-GB" sz="2300" dirty="0"/>
              <a:t>e</a:t>
            </a:r>
            <a:r>
              <a:rPr lang="en-001" sz="2300" dirty="0"/>
              <a:t>w</a:t>
            </a:r>
            <a:r>
              <a:rPr lang="en-GB" sz="2300" dirty="0" err="1"/>
              <a:t>i</a:t>
            </a:r>
            <a:r>
              <a:rPr lang="en-001" sz="2300" dirty="0"/>
              <a:t>g </a:t>
            </a:r>
            <a:r>
              <a:rPr lang="en-GB" sz="2300" dirty="0"/>
              <a:t>e</a:t>
            </a:r>
            <a:r>
              <a:rPr lang="en-001" sz="2300" dirty="0"/>
              <a:t>t </a:t>
            </a:r>
            <a:r>
              <a:rPr lang="en-GB" sz="2300" dirty="0"/>
              <a:t>a</a:t>
            </a:r>
            <a:r>
              <a:rPr lang="en-001" sz="2300" dirty="0"/>
              <a:t>l. 2020 </a:t>
            </a:r>
            <a:r>
              <a:rPr lang="en-GB" sz="2300" dirty="0">
                <a:hlinkClick r:id="rId5"/>
              </a:rPr>
              <a:t>https://doi.org/10.5194/amt-2019-488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30 May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598" y="4663665"/>
            <a:ext cx="1097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 err="1">
                <a:solidFill>
                  <a:prstClr val="white"/>
                </a:solidFill>
                <a:latin typeface="Calibri"/>
              </a:rPr>
              <a:t>Acknowledgement</a:t>
            </a:r>
            <a:r>
              <a:rPr lang="nl-NL" sz="1400" b="1" dirty="0">
                <a:solidFill>
                  <a:prstClr val="white"/>
                </a:solidFill>
                <a:latin typeface="Calibri"/>
              </a:rPr>
              <a:t>: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Sentinel-5 Precursor is a European Space Agency (ESA) mission on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behalf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of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the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European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Commission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(EC). The TROPOMI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payload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is a joint development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by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ESA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the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Netherlands Space Office (NSO). The Sentinel-5 Precursor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ground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-segment development has been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funded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by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ESA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with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national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contributions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from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The Netherlands, Germany, </a:t>
            </a:r>
            <a:r>
              <a:rPr lang="nl-NL" sz="1400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1400" dirty="0">
                <a:solidFill>
                  <a:prstClr val="white"/>
                </a:solidFill>
                <a:latin typeface="Calibri"/>
              </a:rPr>
              <a:t> Belgium. </a:t>
            </a:r>
            <a:endParaRPr lang="en-GB" sz="1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06CDBD-3B58-4935-B339-D3E9D268DDB7}"/>
              </a:ext>
            </a:extLst>
          </p:cNvPr>
          <p:cNvGrpSpPr/>
          <p:nvPr/>
        </p:nvGrpSpPr>
        <p:grpSpPr>
          <a:xfrm>
            <a:off x="1208732" y="5532437"/>
            <a:ext cx="9774535" cy="688976"/>
            <a:chOff x="1811814" y="5532437"/>
            <a:chExt cx="9774535" cy="688976"/>
          </a:xfrm>
        </p:grpSpPr>
        <p:pic>
          <p:nvPicPr>
            <p:cNvPr id="12" name="Picture 8" descr="Tropomi_partners2015_CMYK.png">
              <a:extLst>
                <a:ext uri="{FF2B5EF4-FFF2-40B4-BE49-F238E27FC236}">
                  <a16:creationId xmlns:a16="http://schemas.microsoft.com/office/drawing/2014/main" id="{05B07DBC-E66C-4F8E-8D4A-1276E5523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466" y="5532438"/>
              <a:ext cx="8008883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ED820F-2059-4230-AAE4-EC04AB89B4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1814" y="5532437"/>
              <a:ext cx="1765652" cy="688975"/>
            </a:xfrm>
            <a:prstGeom prst="rect">
              <a:avLst/>
            </a:prstGeom>
          </p:spPr>
        </p:pic>
      </p:grp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FD304F1-2A00-FAC3-596D-4B524DECC318}"/>
              </a:ext>
            </a:extLst>
          </p:cNvPr>
          <p:cNvSpPr txBox="1">
            <a:spLocks/>
          </p:cNvSpPr>
          <p:nvPr/>
        </p:nvSpPr>
        <p:spPr>
          <a:xfrm>
            <a:off x="4291106" y="63104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GSICS  spectrometer subgroup - TROPOMI L1b UVN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5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30 May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 spectrometer subgroup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63FF6A-4576-63CF-89C0-A4EF97B1D28B}"/>
              </a:ext>
            </a:extLst>
          </p:cNvPr>
          <p:cNvSpPr txBox="1"/>
          <p:nvPr/>
        </p:nvSpPr>
        <p:spPr>
          <a:xfrm>
            <a:off x="860612" y="1095074"/>
            <a:ext cx="90005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Goal: Determine (and correct for)  the instrument degradation</a:t>
            </a:r>
          </a:p>
          <a:p>
            <a:r>
              <a:rPr lang="en-US" dirty="0"/>
              <a:t>Degradation (long-term drift in signal)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Multiplicative!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Smoothness? spectrally/spatially. Pixel position vs pixel wavelength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Monotonous?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Cause. Leads to </a:t>
            </a:r>
            <a:r>
              <a:rPr lang="en-US" i="1" dirty="0"/>
              <a:t>degradation components: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Diffuser only  (IRR)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Instrument light path w/o diffuser (RAD, IRR)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Detector bleaching (RAD,IRR, CU)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Sharp detector features (RAD,IRR, CU)</a:t>
            </a:r>
          </a:p>
          <a:p>
            <a:pPr lvl="2"/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956D009-60F6-27CD-222E-2AE14C075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715" y="3828424"/>
            <a:ext cx="4737898" cy="2203793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A01AFBEC-772E-AA85-1808-C737C3D8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dirty="0"/>
              <a:t>In-flight calibration using solar measurements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07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30 May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 spectrometer subgroup - TROPOMI L1b UVN </a:t>
            </a:r>
            <a:endParaRPr lang="en-US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6B6DC97E-7CFA-7ED1-9AE8-196927518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066" y="3307374"/>
            <a:ext cx="6536612" cy="309515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B48E35-6D9C-B056-09A6-498F60EA5C71}"/>
              </a:ext>
            </a:extLst>
          </p:cNvPr>
          <p:cNvSpPr txBox="1">
            <a:spLocks/>
          </p:cNvSpPr>
          <p:nvPr/>
        </p:nvSpPr>
        <p:spPr bwMode="auto">
          <a:xfrm>
            <a:off x="252582" y="1417389"/>
            <a:ext cx="5326484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Diffusers 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Q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VDs)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degrade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QVD1 (main, daily) more than QVD2 </a:t>
            </a:r>
            <a:r>
              <a:rPr kumimoji="0" lang="en-GB" sz="2000" b="0" i="0" u="none" strike="sng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(backup </a:t>
            </a:r>
            <a:r>
              <a:rPr kumimoji="0" lang="en-GB" sz="2000" b="0" i="0" u="non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weekly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) (proportional to exposure)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Separate diffuser-only degradation and </a:t>
            </a:r>
            <a:r>
              <a:rPr lang="en-GB" sz="2000" dirty="0">
                <a:solidFill>
                  <a:sysClr val="window" lastClr="FFFFFF"/>
                </a:solidFill>
                <a:latin typeface="Calibri"/>
              </a:rPr>
              <a:t>c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ommon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/instrument degradation (spectrometer &amp;/ FMM)</a:t>
            </a:r>
          </a:p>
          <a:p>
            <a:pPr>
              <a:defRPr/>
            </a:pPr>
            <a:r>
              <a:rPr lang="en-GB" sz="2000" dirty="0">
                <a:solidFill>
                  <a:sysClr val="window" lastClr="FFFFFF"/>
                </a:solidFill>
                <a:latin typeface="Calibri"/>
              </a:rPr>
              <a:t>(Note: diffuser degradation component can be determined even if source is unstable!) </a:t>
            </a:r>
            <a:endParaRPr kumimoji="0" lang="en-001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Degradation strongest for short wavelengths; NIR and SWIR so far almost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o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no degradation</a:t>
            </a:r>
            <a:endParaRPr kumimoji="0" lang="en-001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Correct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ion applied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in L1b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product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s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n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e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J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u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l</a:t>
            </a:r>
            <a:r>
              <a:rPr kumimoji="0" lang="en-001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y 2021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CAB8BC6-97B8-4D8A-A191-76B144E0ABBB}"/>
              </a:ext>
            </a:extLst>
          </p:cNvPr>
          <p:cNvSpPr txBox="1"/>
          <p:nvPr/>
        </p:nvSpPr>
        <p:spPr>
          <a:xfrm>
            <a:off x="1622611" y="259976"/>
            <a:ext cx="8552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Degradation (1/3): diffuser, common instrument (main </a:t>
            </a:r>
            <a:r>
              <a:rPr lang="en-US" sz="3600" dirty="0" err="1"/>
              <a:t>flavours</a:t>
            </a:r>
            <a:r>
              <a:rPr lang="en-US" sz="3600" dirty="0"/>
              <a:t>)</a:t>
            </a:r>
            <a:endParaRPr lang="nl-NL" sz="3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E8C1AE4-2B23-3413-698A-957E80CE37FD}"/>
              </a:ext>
            </a:extLst>
          </p:cNvPr>
          <p:cNvSpPr txBox="1"/>
          <p:nvPr/>
        </p:nvSpPr>
        <p:spPr>
          <a:xfrm>
            <a:off x="5855677" y="2803757"/>
            <a:ext cx="633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Diffuser CKD                                             Common instrument CKD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52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30 May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6296" y="6393078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GB" dirty="0"/>
              <a:t>GSICS  spectrometer subgroup - TROPOMI L1b UVN </a:t>
            </a: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8DD7C3D-0872-86A4-1538-FDFA62167C57}"/>
              </a:ext>
            </a:extLst>
          </p:cNvPr>
          <p:cNvSpPr txBox="1"/>
          <p:nvPr/>
        </p:nvSpPr>
        <p:spPr>
          <a:xfrm>
            <a:off x="927378" y="231406"/>
            <a:ext cx="926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Degradation (2/3): HF </a:t>
            </a:r>
            <a:r>
              <a:rPr lang="en-US" sz="3600" dirty="0" err="1"/>
              <a:t>flavours</a:t>
            </a:r>
            <a:endParaRPr lang="nl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4395-B329-9994-A8F8-72BC54587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50" y="1299022"/>
            <a:ext cx="6716756" cy="3619819"/>
          </a:xfrm>
        </p:spPr>
        <p:txBody>
          <a:bodyPr/>
          <a:lstStyle/>
          <a:p>
            <a:r>
              <a:rPr lang="en-GB" sz="1800" noProof="0" dirty="0"/>
              <a:t>Measurements (a) show signal </a:t>
            </a:r>
            <a:r>
              <a:rPr lang="en-GB" sz="1800" i="1" noProof="0" dirty="0"/>
              <a:t>increase</a:t>
            </a:r>
            <a:r>
              <a:rPr lang="en-GB" sz="1800" noProof="0" dirty="0"/>
              <a:t> correlated with solar </a:t>
            </a:r>
            <a:r>
              <a:rPr lang="en-001" sz="1800" noProof="0" dirty="0"/>
              <a:t>l</a:t>
            </a:r>
            <a:r>
              <a:rPr lang="nl-NL" sz="1800" noProof="0" dirty="0"/>
              <a:t>i</a:t>
            </a:r>
            <a:r>
              <a:rPr lang="en-001" sz="1800" noProof="0" dirty="0"/>
              <a:t>n</a:t>
            </a:r>
            <a:r>
              <a:rPr lang="nl-NL" sz="1800" noProof="0" dirty="0"/>
              <a:t>e</a:t>
            </a:r>
            <a:r>
              <a:rPr lang="en-001" sz="1800" noProof="0" dirty="0"/>
              <a:t>s</a:t>
            </a:r>
          </a:p>
          <a:p>
            <a:r>
              <a:rPr lang="en-001" sz="1800" dirty="0"/>
              <a:t>In region 312-330 nm co</a:t>
            </a:r>
            <a:r>
              <a:rPr lang="nl-NL" sz="1800" dirty="0"/>
              <a:t>m</a:t>
            </a:r>
            <a:r>
              <a:rPr lang="en-001" sz="1800" dirty="0"/>
              <a:t>p</a:t>
            </a:r>
            <a:r>
              <a:rPr lang="nl-NL" sz="1800" dirty="0"/>
              <a:t>a</a:t>
            </a:r>
            <a:r>
              <a:rPr lang="en-001" sz="1800" dirty="0"/>
              <a:t>r</a:t>
            </a:r>
            <a:r>
              <a:rPr lang="nl-NL" sz="1800" dirty="0"/>
              <a:t>i</a:t>
            </a:r>
            <a:r>
              <a:rPr lang="en-001" sz="1800" dirty="0"/>
              <a:t>s</a:t>
            </a:r>
            <a:r>
              <a:rPr lang="nl-NL" sz="1800" dirty="0"/>
              <a:t>o</a:t>
            </a:r>
            <a:r>
              <a:rPr lang="en-001" sz="1800" dirty="0"/>
              <a:t>n </a:t>
            </a:r>
            <a:r>
              <a:rPr lang="nl-NL" sz="1800" dirty="0"/>
              <a:t>w</a:t>
            </a:r>
            <a:r>
              <a:rPr lang="en-001" sz="1800" dirty="0" err="1"/>
              <a:t>i</a:t>
            </a:r>
            <a:r>
              <a:rPr lang="nl-NL" sz="1800" dirty="0"/>
              <a:t>t</a:t>
            </a:r>
            <a:r>
              <a:rPr lang="en-001" sz="1800" dirty="0"/>
              <a:t>h </a:t>
            </a:r>
            <a:r>
              <a:rPr lang="nl-NL" sz="1800" dirty="0"/>
              <a:t>b</a:t>
            </a:r>
            <a:r>
              <a:rPr lang="en-001" sz="1800" dirty="0"/>
              <a:t>a</a:t>
            </a:r>
            <a:r>
              <a:rPr lang="nl-NL" sz="1800" dirty="0"/>
              <a:t>n</a:t>
            </a:r>
            <a:r>
              <a:rPr lang="en-001" sz="1800" dirty="0"/>
              <a:t>d 3 </a:t>
            </a:r>
            <a:r>
              <a:rPr lang="nl-NL" sz="1800" dirty="0"/>
              <a:t>p</a:t>
            </a:r>
            <a:r>
              <a:rPr lang="en-001" sz="1800" dirty="0"/>
              <a:t>ossible</a:t>
            </a:r>
            <a:r>
              <a:rPr lang="en-US" sz="1800" dirty="0"/>
              <a:t> (b)</a:t>
            </a:r>
            <a:endParaRPr lang="en-GB" sz="1800" noProof="0" dirty="0"/>
          </a:p>
          <a:p>
            <a:r>
              <a:rPr lang="en-GB" sz="1800" noProof="0" dirty="0"/>
              <a:t>Suspect bleaching close to or on/within the detector</a:t>
            </a:r>
          </a:p>
          <a:p>
            <a:r>
              <a:rPr lang="en-GB" sz="1800" dirty="0" err="1"/>
              <a:t>Modeled</a:t>
            </a:r>
            <a:r>
              <a:rPr lang="en-GB" sz="1800" dirty="0"/>
              <a:t> by </a:t>
            </a:r>
            <a:r>
              <a:rPr lang="en-GB" sz="1800" i="1" dirty="0"/>
              <a:t>separation</a:t>
            </a:r>
            <a:r>
              <a:rPr lang="en-GB" sz="1800" dirty="0"/>
              <a:t> from instrument CKD: gives extra ‘spectral ageing’ CKD for UV detector (c)</a:t>
            </a:r>
          </a:p>
          <a:p>
            <a:r>
              <a:rPr lang="en-GB" sz="1800" dirty="0"/>
              <a:t>The temporal CKD shows a slowing increase in time ( d)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001" sz="1800" noProof="0" dirty="0"/>
          </a:p>
          <a:p>
            <a:endParaRPr lang="en-GB" sz="1800" noProof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520D2F-804D-4AA1-CFBB-24524E1E7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06" y="1372604"/>
            <a:ext cx="4992413" cy="233694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E683E8B-06A7-8804-F6BB-616F501FA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888" y="4411341"/>
            <a:ext cx="4908331" cy="1769424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D7B560CA-395B-06E9-758D-4FE7457D3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63" y="3533229"/>
            <a:ext cx="3129770" cy="28231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CE3AC8-C997-2667-E09E-B78A5BB4184F}"/>
              </a:ext>
            </a:extLst>
          </p:cNvPr>
          <p:cNvSpPr/>
          <p:nvPr/>
        </p:nvSpPr>
        <p:spPr>
          <a:xfrm>
            <a:off x="5915122" y="3678941"/>
            <a:ext cx="691715" cy="1142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EA856F4-ABFF-7669-834A-FBC78BEAD55C}"/>
              </a:ext>
            </a:extLst>
          </p:cNvPr>
          <p:cNvSpPr txBox="1"/>
          <p:nvPr/>
        </p:nvSpPr>
        <p:spPr>
          <a:xfrm>
            <a:off x="378050" y="4041678"/>
            <a:ext cx="2977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Thus, </a:t>
            </a:r>
            <a:r>
              <a:rPr lang="en-001" sz="1800" dirty="0"/>
              <a:t> </a:t>
            </a:r>
            <a:r>
              <a:rPr lang="en-US" sz="1800" i="1" dirty="0"/>
              <a:t>modeled</a:t>
            </a:r>
            <a:r>
              <a:rPr lang="en-001" sz="1800" dirty="0"/>
              <a:t> from irradiance data</a:t>
            </a:r>
            <a:r>
              <a:rPr lang="en-US" sz="1800" dirty="0"/>
              <a:t> and… </a:t>
            </a:r>
            <a:endParaRPr lang="en-001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…the correction CKD </a:t>
            </a:r>
            <a:r>
              <a:rPr lang="en-US" sz="1800" i="1" dirty="0"/>
              <a:t>a</a:t>
            </a:r>
            <a:r>
              <a:rPr lang="en-GB" sz="1800" i="1" dirty="0"/>
              <a:t>p</a:t>
            </a:r>
            <a:r>
              <a:rPr lang="en-001" sz="1800" i="1" dirty="0"/>
              <a:t>plied </a:t>
            </a:r>
            <a:r>
              <a:rPr lang="en-001" sz="1800" dirty="0"/>
              <a:t>to </a:t>
            </a:r>
            <a:r>
              <a:rPr lang="en-US" sz="1800" dirty="0"/>
              <a:t>both </a:t>
            </a:r>
            <a:r>
              <a:rPr lang="en-001" sz="1800" dirty="0"/>
              <a:t>radiance</a:t>
            </a:r>
            <a:r>
              <a:rPr lang="en-US" sz="1800" dirty="0"/>
              <a:t> and irradiance products</a:t>
            </a:r>
          </a:p>
          <a:p>
            <a:endParaRPr lang="nl-NL" dirty="0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4200A475-C006-7EDF-4024-903CDF25570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606837" y="4250161"/>
            <a:ext cx="487969" cy="161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BDAF7BDD-50A1-55DC-6347-3CE03033211F}"/>
              </a:ext>
            </a:extLst>
          </p:cNvPr>
          <p:cNvSpPr txBox="1"/>
          <p:nvPr/>
        </p:nvSpPr>
        <p:spPr>
          <a:xfrm>
            <a:off x="8140315" y="6181308"/>
            <a:ext cx="358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                                          ( d)                      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74927A9-A146-C03F-2391-69D9084AA55D}"/>
              </a:ext>
            </a:extLst>
          </p:cNvPr>
          <p:cNvSpPr txBox="1"/>
          <p:nvPr/>
        </p:nvSpPr>
        <p:spPr>
          <a:xfrm>
            <a:off x="3124408" y="5934096"/>
            <a:ext cx="92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3925CA8-4EC8-D47D-79D3-0A621D71C8EF}"/>
              </a:ext>
            </a:extLst>
          </p:cNvPr>
          <p:cNvSpPr txBox="1"/>
          <p:nvPr/>
        </p:nvSpPr>
        <p:spPr>
          <a:xfrm>
            <a:off x="9724723" y="5934096"/>
            <a:ext cx="2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2018                      2022                     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D56E75E-A609-D97C-7014-1524C86BE3E3}"/>
              </a:ext>
            </a:extLst>
          </p:cNvPr>
          <p:cNvSpPr txBox="1"/>
          <p:nvPr/>
        </p:nvSpPr>
        <p:spPr>
          <a:xfrm>
            <a:off x="9259801" y="925874"/>
            <a:ext cx="92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34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30 May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 spectrometer subgroup - TROPOMI L1b UVN </a:t>
            </a: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4EA6D15-9F95-D2CE-294F-48EBAC222B01}"/>
              </a:ext>
            </a:extLst>
          </p:cNvPr>
          <p:cNvSpPr txBox="1"/>
          <p:nvPr/>
        </p:nvSpPr>
        <p:spPr>
          <a:xfrm>
            <a:off x="1622611" y="259976"/>
            <a:ext cx="85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Degradation (3/3): False </a:t>
            </a:r>
            <a:r>
              <a:rPr lang="en-US" sz="3600" dirty="0" err="1"/>
              <a:t>flavours</a:t>
            </a:r>
            <a:endParaRPr lang="nl-NL" sz="3600" dirty="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50E77D16-DF12-F2D8-7F7C-4FC823FF0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484660" y="4233769"/>
            <a:ext cx="2497398" cy="2023595"/>
          </a:xfrm>
          <a:prstGeom prst="rect">
            <a:avLst/>
          </a:prstGeom>
        </p:spPr>
      </p:pic>
      <p:sp>
        <p:nvSpPr>
          <p:cNvPr id="8" name="TextBox 17">
            <a:extLst>
              <a:ext uri="{FF2B5EF4-FFF2-40B4-BE49-F238E27FC236}">
                <a16:creationId xmlns:a16="http://schemas.microsoft.com/office/drawing/2014/main" id="{64A41F4B-3A87-75EE-2CCA-06DFDDEC6AEF}"/>
              </a:ext>
            </a:extLst>
          </p:cNvPr>
          <p:cNvSpPr txBox="1"/>
          <p:nvPr/>
        </p:nvSpPr>
        <p:spPr>
          <a:xfrm>
            <a:off x="10153783" y="6169581"/>
            <a:ext cx="194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Constructed CKD</a:t>
            </a: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BDC9D05A-C5A5-D108-1886-1466FA6D53F8}"/>
              </a:ext>
            </a:extLst>
          </p:cNvPr>
          <p:cNvSpPr/>
          <p:nvPr/>
        </p:nvSpPr>
        <p:spPr>
          <a:xfrm rot="5400000">
            <a:off x="10060015" y="4478338"/>
            <a:ext cx="486265" cy="298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C1EF821-5FE0-07A2-5470-703DAF8C3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166" y="4384570"/>
            <a:ext cx="298730" cy="518205"/>
          </a:xfrm>
          <a:prstGeom prst="rect">
            <a:avLst/>
          </a:prstGeom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3BE86E4C-5578-FBC1-0B72-B1BB4E771964}"/>
              </a:ext>
            </a:extLst>
          </p:cNvPr>
          <p:cNvSpPr txBox="1"/>
          <p:nvPr/>
        </p:nvSpPr>
        <p:spPr>
          <a:xfrm>
            <a:off x="332853" y="1021925"/>
            <a:ext cx="110841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constructed </a:t>
            </a:r>
            <a:r>
              <a:rPr lang="en-US" i="1" dirty="0"/>
              <a:t>multiplicative</a:t>
            </a:r>
            <a:r>
              <a:rPr lang="en-US" dirty="0"/>
              <a:t>  CKD shows increasing positive peaks at 278 and 286 nm (where the absolute signal is minimal), suggesting an </a:t>
            </a:r>
            <a:r>
              <a:rPr lang="en-US" i="1" dirty="0"/>
              <a:t>additive</a:t>
            </a:r>
            <a:r>
              <a:rPr lang="en-US" dirty="0"/>
              <a:t> term</a:t>
            </a:r>
            <a:r>
              <a:rPr lang="en-001" dirty="0"/>
              <a:t>, this is also an observation from O3-profile ret</a:t>
            </a:r>
            <a:r>
              <a:rPr lang="nl-NL" dirty="0"/>
              <a:t>r</a:t>
            </a:r>
            <a:r>
              <a:rPr lang="en-001" dirty="0" err="1"/>
              <a:t>i</a:t>
            </a:r>
            <a:r>
              <a:rPr lang="nl-NL" dirty="0"/>
              <a:t>e</a:t>
            </a:r>
            <a:r>
              <a:rPr lang="en-001" dirty="0"/>
              <a:t>v</a:t>
            </a:r>
            <a:r>
              <a:rPr lang="nl-NL" dirty="0"/>
              <a:t>a</a:t>
            </a:r>
            <a:r>
              <a:rPr lang="en-001" dirty="0"/>
              <a:t>l</a:t>
            </a:r>
            <a:r>
              <a:rPr lang="nl-NL" dirty="0"/>
              <a:t>s</a:t>
            </a:r>
            <a:r>
              <a:rPr lang="en-001" dirty="0"/>
              <a:t> </a:t>
            </a:r>
            <a:r>
              <a:rPr lang="nl-NL" dirty="0"/>
              <a:t>i</a:t>
            </a:r>
            <a:r>
              <a:rPr lang="en-001" dirty="0"/>
              <a:t>n </a:t>
            </a:r>
            <a:r>
              <a:rPr lang="nl-NL" dirty="0"/>
              <a:t>U</a:t>
            </a:r>
            <a:r>
              <a:rPr lang="en-001" dirty="0"/>
              <a:t>V.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contradicts the bleaching hypothesis connected to the spectral ageing phenomenon. Bleaching correlates with absolute signal</a:t>
            </a:r>
            <a:r>
              <a:rPr lang="en-001" dirty="0"/>
              <a:t> </a:t>
            </a:r>
            <a:r>
              <a:rPr lang="en-001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peaks </a:t>
            </a:r>
            <a:r>
              <a:rPr lang="en-001" dirty="0">
                <a:sym typeface="Wingdings" panose="05000000000000000000" pitchFamily="2" charset="2"/>
              </a:rPr>
              <a:t>caused by </a:t>
            </a:r>
            <a:r>
              <a:rPr lang="en-US" dirty="0">
                <a:sym typeface="Wingdings" panose="05000000000000000000" pitchFamily="2" charset="2"/>
              </a:rPr>
              <a:t>uncorrected-for offset?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main residual offset candidate is (far-field) straylight.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We first need a proper UV straylight correction before addressing degradation</a:t>
            </a:r>
            <a:r>
              <a:rPr lang="en-US" dirty="0">
                <a:sym typeface="Wingdings" panose="05000000000000000000" pitchFamily="2" charset="2"/>
              </a:rPr>
              <a:t>.  With uncorrected straylight, we have a ‘false’ degradation </a:t>
            </a:r>
            <a:r>
              <a:rPr lang="en-US" dirty="0" err="1">
                <a:sym typeface="Wingdings" panose="05000000000000000000" pitchFamily="2" charset="2"/>
              </a:rPr>
              <a:t>flavour</a:t>
            </a:r>
            <a:r>
              <a:rPr lang="en-US" dirty="0">
                <a:sym typeface="Wingdings" panose="05000000000000000000" pitchFamily="2" charset="2"/>
              </a:rPr>
              <a:t>, not suitable as calibration key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 </a:t>
            </a:r>
            <a:r>
              <a:rPr lang="en-US" i="1" dirty="0">
                <a:sym typeface="Wingdings" panose="05000000000000000000" pitchFamily="2" charset="2"/>
              </a:rPr>
              <a:t>second</a:t>
            </a:r>
            <a:r>
              <a:rPr lang="en-US" dirty="0">
                <a:sym typeface="Wingdings" panose="05000000000000000000" pitchFamily="2" charset="2"/>
              </a:rPr>
              <a:t> ‘false </a:t>
            </a:r>
            <a:r>
              <a:rPr lang="en-US" dirty="0" err="1">
                <a:sym typeface="Wingdings" panose="05000000000000000000" pitchFamily="2" charset="2"/>
              </a:rPr>
              <a:t>flavour</a:t>
            </a:r>
            <a:r>
              <a:rPr lang="en-US" dirty="0">
                <a:sym typeface="Wingdings" panose="05000000000000000000" pitchFamily="2" charset="2"/>
              </a:rPr>
              <a:t>’ stems from the solar variability: Our light source (i.e. the Sun) is not constant.</a:t>
            </a:r>
            <a:endParaRPr lang="en-US" dirty="0"/>
          </a:p>
        </p:txBody>
      </p:sp>
      <p:pic>
        <p:nvPicPr>
          <p:cNvPr id="15" name="Afbeelding 14" descr="Afbeelding met tekst, Perceel, diagram, lijn&#10;&#10;Automatisch gegenereerde beschrijving">
            <a:extLst>
              <a:ext uri="{FF2B5EF4-FFF2-40B4-BE49-F238E27FC236}">
                <a16:creationId xmlns:a16="http://schemas.microsoft.com/office/drawing/2014/main" id="{AD0EB5C7-D7C2-EA1E-730F-BCE5446E7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24" b="50000"/>
          <a:stretch/>
        </p:blipFill>
        <p:spPr>
          <a:xfrm>
            <a:off x="978932" y="4164740"/>
            <a:ext cx="2140548" cy="2161651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DB1E833-857C-6C61-4E7A-8FAF65E4B5F7}"/>
              </a:ext>
            </a:extLst>
          </p:cNvPr>
          <p:cNvSpPr txBox="1"/>
          <p:nvPr/>
        </p:nvSpPr>
        <p:spPr>
          <a:xfrm rot="16200000">
            <a:off x="-190358" y="5000291"/>
            <a:ext cx="196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Absolute signal</a:t>
            </a:r>
            <a:endParaRPr lang="nl-NL" dirty="0">
              <a:solidFill>
                <a:schemeClr val="bg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3160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30 May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 spectrometer subgroup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C63FF6A-4576-63CF-89C0-A4EF97B1D28B}"/>
              </a:ext>
            </a:extLst>
          </p:cNvPr>
          <p:cNvSpPr txBox="1"/>
          <p:nvPr/>
        </p:nvSpPr>
        <p:spPr>
          <a:xfrm>
            <a:off x="860612" y="1095074"/>
            <a:ext cx="85254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Degradation (long-term drift in signal)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Multiplicative!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Smoothness? spectrally/spatially. Pixel position vs pixel wavelength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Monotonous?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Cause. Leads to </a:t>
            </a:r>
            <a:r>
              <a:rPr lang="en-US" i="1" dirty="0"/>
              <a:t>degradation components:</a:t>
            </a:r>
            <a:endParaRPr lang="en-US" dirty="0"/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Main: Diffuser only  (IRR): </a:t>
            </a:r>
            <a:r>
              <a:rPr lang="en-US" dirty="0">
                <a:solidFill>
                  <a:srgbClr val="00B0F0"/>
                </a:solidFill>
              </a:rPr>
              <a:t>D  = f(lambda), LF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Main: Instrument light path w/o diffuser (RAD, IRR) </a:t>
            </a:r>
            <a:r>
              <a:rPr lang="en-US" dirty="0">
                <a:solidFill>
                  <a:srgbClr val="00B0F0"/>
                </a:solidFill>
              </a:rPr>
              <a:t>D = f(</a:t>
            </a:r>
            <a:r>
              <a:rPr lang="en-US" dirty="0" err="1">
                <a:solidFill>
                  <a:srgbClr val="00B0F0"/>
                </a:solidFill>
              </a:rPr>
              <a:t>lambda,x</a:t>
            </a:r>
            <a:r>
              <a:rPr lang="en-US" dirty="0">
                <a:solidFill>
                  <a:srgbClr val="00B0F0"/>
                </a:solidFill>
              </a:rPr>
              <a:t>), LF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HF: UV Detector bleaching (RAD,IRR, CU) D = </a:t>
            </a:r>
            <a:r>
              <a:rPr lang="en-US" dirty="0">
                <a:solidFill>
                  <a:srgbClr val="00B0F0"/>
                </a:solidFill>
              </a:rPr>
              <a:t>f(</a:t>
            </a:r>
            <a:r>
              <a:rPr lang="en-US" dirty="0" err="1">
                <a:solidFill>
                  <a:srgbClr val="00B0F0"/>
                </a:solidFill>
              </a:rPr>
              <a:t>S_rad,abs</a:t>
            </a:r>
            <a:r>
              <a:rPr lang="en-US" dirty="0">
                <a:solidFill>
                  <a:srgbClr val="00B0F0"/>
                </a:solidFill>
              </a:rPr>
              <a:t>), HF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HF: Sharp detector features (RAD,IRR, CU) </a:t>
            </a:r>
            <a:r>
              <a:rPr lang="en-US" dirty="0">
                <a:solidFill>
                  <a:srgbClr val="00B0F0"/>
                </a:solidFill>
              </a:rPr>
              <a:t>D=f(x), HF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False </a:t>
            </a:r>
            <a:r>
              <a:rPr lang="en-US" dirty="0" err="1">
                <a:solidFill>
                  <a:srgbClr val="FF0000"/>
                </a:solidFill>
              </a:rPr>
              <a:t>flavours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Uncorrected additive effect (LF straylight)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Solar variability</a:t>
            </a:r>
          </a:p>
          <a:p>
            <a:pPr marL="1257300" lvl="2" indent="-342900">
              <a:buFont typeface="+mj-lt"/>
              <a:buAutoNum type="arabicPeriod"/>
            </a:pPr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A01AFBEC-772E-AA85-1808-C737C3D8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dirty="0"/>
              <a:t>Resume: In-flight calibration: degradation </a:t>
            </a:r>
            <a:r>
              <a:rPr lang="en-US" dirty="0" err="1"/>
              <a:t>flavours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BDF448-6EF5-DF89-ECDC-18C6A3BEF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66" y="4700904"/>
            <a:ext cx="1299541" cy="1286115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A747CEA-7C7B-191D-CF14-0338D556C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24" r="8159"/>
          <a:stretch/>
        </p:blipFill>
        <p:spPr>
          <a:xfrm>
            <a:off x="3053895" y="4652189"/>
            <a:ext cx="1223938" cy="133483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D204BBA-C736-3428-DF77-4E2DF9E8D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48"/>
          <a:stretch/>
        </p:blipFill>
        <p:spPr>
          <a:xfrm>
            <a:off x="1373521" y="4611152"/>
            <a:ext cx="1195754" cy="137586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78763D6-6A3A-6E20-AAB5-99BD2EC2D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344" y="4317062"/>
            <a:ext cx="2555650" cy="160074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E880481-17F2-A251-35D1-0519BF1EA011}"/>
              </a:ext>
            </a:extLst>
          </p:cNvPr>
          <p:cNvSpPr txBox="1"/>
          <p:nvPr/>
        </p:nvSpPr>
        <p:spPr>
          <a:xfrm>
            <a:off x="1373521" y="6009285"/>
            <a:ext cx="976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1                    Case 2                       Case 4                         FalseFl1(2)         Case 3         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30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30 May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 spectrometer subgroup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71A3B0-F08C-5B19-BCD1-B4F2DC85D055}"/>
              </a:ext>
            </a:extLst>
          </p:cNvPr>
          <p:cNvSpPr txBox="1"/>
          <p:nvPr/>
        </p:nvSpPr>
        <p:spPr>
          <a:xfrm>
            <a:off x="1481001" y="259976"/>
            <a:ext cx="85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False </a:t>
            </a:r>
            <a:r>
              <a:rPr lang="en-US" sz="3600" dirty="0" err="1"/>
              <a:t>flavour</a:t>
            </a:r>
            <a:r>
              <a:rPr lang="en-US" sz="3600" dirty="0"/>
              <a:t> I: The straylight problem</a:t>
            </a:r>
            <a:endParaRPr lang="nl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F9835-3B3D-82BE-7BDE-C12AC9B7B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18" y="1143001"/>
            <a:ext cx="6846787" cy="2285999"/>
          </a:xfrm>
        </p:spPr>
        <p:txBody>
          <a:bodyPr>
            <a:normAutofit fontScale="85000" lnSpcReduction="20000"/>
          </a:bodyPr>
          <a:lstStyle/>
          <a:p>
            <a:r>
              <a:rPr lang="en-001" sz="2000" dirty="0"/>
              <a:t>On each detector there a</a:t>
            </a:r>
            <a:r>
              <a:rPr lang="nl-NL" sz="2000" dirty="0"/>
              <a:t>r</a:t>
            </a:r>
            <a:r>
              <a:rPr lang="en-001" sz="2000" dirty="0"/>
              <a:t>e </a:t>
            </a:r>
            <a:r>
              <a:rPr lang="nl-NL" sz="2000" dirty="0" err="1"/>
              <a:t>mask</a:t>
            </a:r>
            <a:r>
              <a:rPr lang="en-001" sz="2000" dirty="0"/>
              <a:t>ed rows (“</a:t>
            </a:r>
            <a:r>
              <a:rPr lang="nl-NL" sz="2000" dirty="0"/>
              <a:t>u</a:t>
            </a:r>
            <a:r>
              <a:rPr lang="en-001" sz="2000" dirty="0"/>
              <a:t>p</a:t>
            </a:r>
            <a:r>
              <a:rPr lang="nl-NL" sz="2000" dirty="0"/>
              <a:t>p</a:t>
            </a:r>
            <a:r>
              <a:rPr lang="en-001" sz="2000" dirty="0"/>
              <a:t>e</a:t>
            </a:r>
            <a:r>
              <a:rPr lang="nl-NL" sz="2000" dirty="0"/>
              <a:t>r</a:t>
            </a:r>
            <a:r>
              <a:rPr lang="en-001" sz="2000" dirty="0"/>
              <a:t> </a:t>
            </a:r>
            <a:r>
              <a:rPr lang="nl-NL" sz="2000" dirty="0"/>
              <a:t>a</a:t>
            </a:r>
            <a:r>
              <a:rPr lang="en-001" sz="2000" dirty="0"/>
              <a:t>n</a:t>
            </a:r>
            <a:r>
              <a:rPr lang="nl-NL" sz="2000" dirty="0"/>
              <a:t>d</a:t>
            </a:r>
            <a:r>
              <a:rPr lang="en-001" sz="2000" dirty="0"/>
              <a:t> </a:t>
            </a:r>
            <a:r>
              <a:rPr lang="nl-NL" sz="2000" dirty="0"/>
              <a:t>l</a:t>
            </a:r>
            <a:r>
              <a:rPr lang="en-001" sz="2000" dirty="0"/>
              <a:t>o</a:t>
            </a:r>
            <a:r>
              <a:rPr lang="nl-NL" sz="2000" dirty="0"/>
              <a:t>w</a:t>
            </a:r>
            <a:r>
              <a:rPr lang="en-001" sz="2000" dirty="0"/>
              <a:t>e</a:t>
            </a:r>
            <a:r>
              <a:rPr lang="nl-NL" sz="2000" dirty="0"/>
              <a:t>r</a:t>
            </a:r>
            <a:r>
              <a:rPr lang="en-001" sz="2000" dirty="0"/>
              <a:t> </a:t>
            </a:r>
            <a:r>
              <a:rPr lang="nl-NL" sz="2000" dirty="0"/>
              <a:t>s</a:t>
            </a:r>
            <a:r>
              <a:rPr lang="en-001" sz="2000" dirty="0"/>
              <a:t>t</a:t>
            </a:r>
            <a:r>
              <a:rPr lang="nl-NL" sz="2000" dirty="0"/>
              <a:t>r</a:t>
            </a:r>
            <a:r>
              <a:rPr lang="en-001" sz="2000" dirty="0"/>
              <a:t>a</a:t>
            </a:r>
            <a:r>
              <a:rPr lang="nl-NL" sz="2000" dirty="0"/>
              <a:t>y</a:t>
            </a:r>
            <a:r>
              <a:rPr lang="en-001" sz="2000" dirty="0"/>
              <a:t>l</a:t>
            </a:r>
            <a:r>
              <a:rPr lang="nl-NL" sz="2000" dirty="0"/>
              <a:t>i</a:t>
            </a:r>
            <a:r>
              <a:rPr lang="en-001" sz="2000" dirty="0"/>
              <a:t>g</a:t>
            </a:r>
            <a:r>
              <a:rPr lang="nl-NL" sz="2000" dirty="0"/>
              <a:t>h</a:t>
            </a:r>
            <a:r>
              <a:rPr lang="en-001" sz="2000" dirty="0"/>
              <a:t>t </a:t>
            </a:r>
            <a:r>
              <a:rPr lang="nl-NL" sz="2000" dirty="0"/>
              <a:t>r</a:t>
            </a:r>
            <a:r>
              <a:rPr lang="en-001" sz="2000" dirty="0"/>
              <a:t>e</a:t>
            </a:r>
            <a:r>
              <a:rPr lang="nl-NL" sz="2000" dirty="0"/>
              <a:t>g</a:t>
            </a:r>
            <a:r>
              <a:rPr lang="en-001" sz="2000" dirty="0" err="1"/>
              <a:t>i</a:t>
            </a:r>
            <a:r>
              <a:rPr lang="nl-NL" sz="2000" dirty="0"/>
              <a:t>o</a:t>
            </a:r>
            <a:r>
              <a:rPr lang="en-001" sz="2000" dirty="0"/>
              <a:t>n</a:t>
            </a:r>
            <a:r>
              <a:rPr lang="nl-NL" sz="2000" dirty="0"/>
              <a:t>s</a:t>
            </a:r>
            <a:r>
              <a:rPr lang="en-001" sz="2000" dirty="0"/>
              <a:t>”, </a:t>
            </a:r>
            <a:r>
              <a:rPr lang="nl-NL" sz="2000" dirty="0"/>
              <a:t>U</a:t>
            </a:r>
            <a:r>
              <a:rPr lang="en-001" sz="2000" dirty="0"/>
              <a:t>S</a:t>
            </a:r>
            <a:r>
              <a:rPr lang="nl-NL" sz="2000" dirty="0"/>
              <a:t>L</a:t>
            </a:r>
            <a:r>
              <a:rPr lang="en-001" sz="2000" dirty="0"/>
              <a:t>R &amp; LSLR)</a:t>
            </a:r>
            <a:r>
              <a:rPr lang="en-US" sz="2000" dirty="0"/>
              <a:t>; they do not receive direct light</a:t>
            </a:r>
            <a:endParaRPr lang="en-001" sz="2000" dirty="0"/>
          </a:p>
          <a:p>
            <a:r>
              <a:rPr lang="en-US" sz="2000" dirty="0"/>
              <a:t>Signals in these regions are monitored for all (</a:t>
            </a:r>
            <a:r>
              <a:rPr lang="en-US" sz="2000" dirty="0" err="1"/>
              <a:t>irr</a:t>
            </a:r>
            <a:r>
              <a:rPr lang="en-US" sz="2000" dirty="0"/>
              <a:t>)radiance measurements, all scanlines</a:t>
            </a:r>
          </a:p>
          <a:p>
            <a:r>
              <a:rPr lang="en-US" sz="2000" dirty="0"/>
              <a:t>We monitor </a:t>
            </a:r>
            <a:r>
              <a:rPr lang="en-US" sz="2000" i="1" dirty="0"/>
              <a:t>calculated</a:t>
            </a:r>
            <a:r>
              <a:rPr lang="en-US" sz="2000" dirty="0"/>
              <a:t> (using the straylight convolution kernel CKD) and </a:t>
            </a:r>
            <a:r>
              <a:rPr lang="en-US" sz="2000" i="1" dirty="0"/>
              <a:t>observed</a:t>
            </a:r>
            <a:r>
              <a:rPr lang="en-US" sz="2000" dirty="0"/>
              <a:t> (measured signal before SL correction) signals. </a:t>
            </a:r>
          </a:p>
          <a:p>
            <a:r>
              <a:rPr lang="en-US" sz="2000" dirty="0"/>
              <a:t>If straylight calibration is perfect, then observed=calculated and signal after correction in these regions is zero</a:t>
            </a:r>
          </a:p>
          <a:p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Observed straylight  is both too high AND increasing!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AC94951-9B39-3C17-670E-4C2C7A1F0EC5}"/>
              </a:ext>
            </a:extLst>
          </p:cNvPr>
          <p:cNvSpPr/>
          <p:nvPr/>
        </p:nvSpPr>
        <p:spPr>
          <a:xfrm>
            <a:off x="8026400" y="4094286"/>
            <a:ext cx="3360717" cy="1662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567356A-0F40-3DB0-EEEB-ADD52B3FE6E5}"/>
              </a:ext>
            </a:extLst>
          </p:cNvPr>
          <p:cNvSpPr txBox="1"/>
          <p:nvPr/>
        </p:nvSpPr>
        <p:spPr>
          <a:xfrm>
            <a:off x="8589552" y="5765781"/>
            <a:ext cx="199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dirty="0"/>
              <a:t>c</a:t>
            </a:r>
            <a:r>
              <a:rPr lang="nl-NL" dirty="0"/>
              <a:t>o</a:t>
            </a:r>
            <a:r>
              <a:rPr lang="en-001" dirty="0"/>
              <a:t>l</a:t>
            </a:r>
            <a:r>
              <a:rPr lang="nl-NL" dirty="0"/>
              <a:t>u</a:t>
            </a:r>
            <a:r>
              <a:rPr lang="en-001" dirty="0"/>
              <a:t>m</a:t>
            </a:r>
            <a:r>
              <a:rPr lang="nl-NL" dirty="0"/>
              <a:t>n</a:t>
            </a:r>
            <a:r>
              <a:rPr lang="en-001" dirty="0"/>
              <a:t>s (</a:t>
            </a:r>
            <a:r>
              <a:rPr lang="nl-NL" dirty="0"/>
              <a:t>s</a:t>
            </a:r>
            <a:r>
              <a:rPr lang="en-001" dirty="0"/>
              <a:t>p</a:t>
            </a:r>
            <a:r>
              <a:rPr lang="nl-NL" dirty="0"/>
              <a:t>e</a:t>
            </a:r>
            <a:r>
              <a:rPr lang="en-001" dirty="0"/>
              <a:t>c</a:t>
            </a:r>
            <a:r>
              <a:rPr lang="nl-NL" dirty="0"/>
              <a:t>t</a:t>
            </a:r>
            <a:r>
              <a:rPr lang="en-001" dirty="0"/>
              <a:t>r</a:t>
            </a:r>
            <a:r>
              <a:rPr lang="nl-NL" dirty="0"/>
              <a:t>a</a:t>
            </a:r>
            <a:r>
              <a:rPr lang="en-001" dirty="0"/>
              <a:t>l)</a:t>
            </a:r>
            <a:endParaRPr lang="nl-NL" dirty="0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0B255743-362D-34F2-2893-AFB73D5649C0}"/>
              </a:ext>
            </a:extLst>
          </p:cNvPr>
          <p:cNvSpPr txBox="1"/>
          <p:nvPr/>
        </p:nvSpPr>
        <p:spPr>
          <a:xfrm rot="16200000">
            <a:off x="7397009" y="4740892"/>
            <a:ext cx="68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rows</a:t>
            </a:r>
            <a:endParaRPr lang="nl-NL" dirty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FD86715-A679-9375-FE5F-33B6829EBBCC}"/>
              </a:ext>
            </a:extLst>
          </p:cNvPr>
          <p:cNvSpPr/>
          <p:nvPr/>
        </p:nvSpPr>
        <p:spPr>
          <a:xfrm>
            <a:off x="8254800" y="4410776"/>
            <a:ext cx="2921330" cy="105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D8BE9645-90AD-3B83-7CCF-51EB56E8DB89}"/>
              </a:ext>
            </a:extLst>
          </p:cNvPr>
          <p:cNvSpPr/>
          <p:nvPr/>
        </p:nvSpPr>
        <p:spPr>
          <a:xfrm>
            <a:off x="8026400" y="5539541"/>
            <a:ext cx="3360717" cy="1543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77A7783B-CDD8-9EF6-4965-156C64D52334}"/>
              </a:ext>
            </a:extLst>
          </p:cNvPr>
          <p:cNvSpPr/>
          <p:nvPr/>
        </p:nvSpPr>
        <p:spPr>
          <a:xfrm>
            <a:off x="8026400" y="4181279"/>
            <a:ext cx="3360717" cy="1543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879C2D4A-FC4F-7968-C09C-CE686C3381C0}"/>
              </a:ext>
            </a:extLst>
          </p:cNvPr>
          <p:cNvSpPr txBox="1"/>
          <p:nvPr/>
        </p:nvSpPr>
        <p:spPr>
          <a:xfrm>
            <a:off x="9334665" y="4788485"/>
            <a:ext cx="139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science</a:t>
            </a:r>
            <a:endParaRPr lang="nl-NL" dirty="0"/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D8617A50-8ECF-75F4-7BC6-38579B82233F}"/>
              </a:ext>
            </a:extLst>
          </p:cNvPr>
          <p:cNvSpPr txBox="1"/>
          <p:nvPr/>
        </p:nvSpPr>
        <p:spPr>
          <a:xfrm>
            <a:off x="8228281" y="4062182"/>
            <a:ext cx="313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600" dirty="0"/>
              <a:t>u</a:t>
            </a:r>
            <a:r>
              <a:rPr lang="nl-NL" sz="1600" dirty="0"/>
              <a:t>p</a:t>
            </a:r>
            <a:r>
              <a:rPr lang="en-001" sz="1600" dirty="0"/>
              <a:t>p</a:t>
            </a:r>
            <a:r>
              <a:rPr lang="nl-NL" sz="1600" dirty="0"/>
              <a:t>e</a:t>
            </a:r>
            <a:r>
              <a:rPr lang="en-001" sz="1600" dirty="0"/>
              <a:t>r </a:t>
            </a:r>
            <a:r>
              <a:rPr lang="nl-NL" sz="1600" dirty="0"/>
              <a:t>s</a:t>
            </a:r>
            <a:r>
              <a:rPr lang="en-001" sz="1600" dirty="0"/>
              <a:t>t</a:t>
            </a:r>
            <a:r>
              <a:rPr lang="nl-NL" sz="1600" dirty="0"/>
              <a:t>r</a:t>
            </a:r>
            <a:r>
              <a:rPr lang="en-001" sz="1600" dirty="0" err="1"/>
              <a:t>aylight</a:t>
            </a:r>
            <a:r>
              <a:rPr lang="en-001" sz="1600" dirty="0"/>
              <a:t> region (</a:t>
            </a:r>
            <a:r>
              <a:rPr lang="nl-NL" sz="1600" dirty="0"/>
              <a:t>U</a:t>
            </a:r>
            <a:r>
              <a:rPr lang="en-001" sz="1600" dirty="0"/>
              <a:t>S</a:t>
            </a:r>
            <a:r>
              <a:rPr lang="nl-NL" sz="1600" dirty="0"/>
              <a:t>L</a:t>
            </a:r>
            <a:r>
              <a:rPr lang="en-001" sz="1600" dirty="0"/>
              <a:t>R)</a:t>
            </a:r>
            <a:endParaRPr lang="nl-NL" sz="1600" dirty="0"/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8550BFFB-D5C5-A63F-963E-BC9F3E2449A3}"/>
              </a:ext>
            </a:extLst>
          </p:cNvPr>
          <p:cNvSpPr txBox="1"/>
          <p:nvPr/>
        </p:nvSpPr>
        <p:spPr>
          <a:xfrm>
            <a:off x="8254800" y="5419604"/>
            <a:ext cx="313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</a:t>
            </a:r>
            <a:r>
              <a:rPr lang="en-001" sz="1600" dirty="0"/>
              <a:t>o</a:t>
            </a:r>
            <a:r>
              <a:rPr lang="nl-NL" sz="1600" dirty="0"/>
              <a:t>we</a:t>
            </a:r>
            <a:r>
              <a:rPr lang="en-001" sz="1600" dirty="0"/>
              <a:t>r </a:t>
            </a:r>
            <a:r>
              <a:rPr lang="nl-NL" sz="1600" dirty="0"/>
              <a:t>s</a:t>
            </a:r>
            <a:r>
              <a:rPr lang="en-001" sz="1600" dirty="0"/>
              <a:t>t</a:t>
            </a:r>
            <a:r>
              <a:rPr lang="nl-NL" sz="1600" dirty="0"/>
              <a:t>r</a:t>
            </a:r>
            <a:r>
              <a:rPr lang="en-001" sz="1600" dirty="0" err="1"/>
              <a:t>aylight</a:t>
            </a:r>
            <a:r>
              <a:rPr lang="en-001" sz="1600" dirty="0"/>
              <a:t> region (LS</a:t>
            </a:r>
            <a:r>
              <a:rPr lang="nl-NL" sz="1600" dirty="0"/>
              <a:t>L</a:t>
            </a:r>
            <a:r>
              <a:rPr lang="en-001" sz="1600" dirty="0"/>
              <a:t>R)</a:t>
            </a:r>
            <a:endParaRPr lang="nl-NL" sz="1600" dirty="0"/>
          </a:p>
        </p:txBody>
      </p:sp>
      <p:pic>
        <p:nvPicPr>
          <p:cNvPr id="17" name="Afbeelding 16" descr="Afbeelding met tekst, diagram, kaart, lijn&#10;&#10;Automatisch gegenereerde beschrijving">
            <a:extLst>
              <a:ext uri="{FF2B5EF4-FFF2-40B4-BE49-F238E27FC236}">
                <a16:creationId xmlns:a16="http://schemas.microsoft.com/office/drawing/2014/main" id="{ACDF1CE4-1490-B2B2-A0A8-7634AA663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0" b="50000"/>
          <a:stretch/>
        </p:blipFill>
        <p:spPr>
          <a:xfrm>
            <a:off x="1015870" y="3285319"/>
            <a:ext cx="5987522" cy="308847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8817B0E8-F60D-A330-5E29-DBF8A63C5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0" y="1692027"/>
            <a:ext cx="3705112" cy="205764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DF1F37-C412-3136-D80B-67CC7A3867F0}"/>
              </a:ext>
            </a:extLst>
          </p:cNvPr>
          <p:cNvCxnSpPr>
            <a:cxnSpLocks/>
          </p:cNvCxnSpPr>
          <p:nvPr/>
        </p:nvCxnSpPr>
        <p:spPr>
          <a:xfrm>
            <a:off x="9492018" y="3070746"/>
            <a:ext cx="1762136" cy="0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id="{65078F81-73D5-809B-DBDB-51332FDDA425}"/>
              </a:ext>
            </a:extLst>
          </p:cNvPr>
          <p:cNvCxnSpPr>
            <a:cxnSpLocks/>
          </p:cNvCxnSpPr>
          <p:nvPr/>
        </p:nvCxnSpPr>
        <p:spPr>
          <a:xfrm>
            <a:off x="9492018" y="2168069"/>
            <a:ext cx="1762136" cy="0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A5BE6323-58AE-906E-523E-07D3BBF96BCE}"/>
              </a:ext>
            </a:extLst>
          </p:cNvPr>
          <p:cNvSpPr txBox="1"/>
          <p:nvPr/>
        </p:nvSpPr>
        <p:spPr>
          <a:xfrm>
            <a:off x="10647058" y="1827302"/>
            <a:ext cx="106454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shielded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masked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B7CCA03-D7B0-AF10-FEAD-AE2C76BA35D7}"/>
              </a:ext>
            </a:extLst>
          </p:cNvPr>
          <p:cNvSpPr txBox="1"/>
          <p:nvPr/>
        </p:nvSpPr>
        <p:spPr>
          <a:xfrm>
            <a:off x="10708409" y="2874632"/>
            <a:ext cx="106454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masked</a:t>
            </a:r>
            <a:endParaRPr lang="nl-NL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shielded</a:t>
            </a:r>
          </a:p>
        </p:txBody>
      </p:sp>
    </p:spTree>
    <p:extLst>
      <p:ext uri="{BB962C8B-B14F-4D97-AF65-F5344CB8AC3E}">
        <p14:creationId xmlns:p14="http://schemas.microsoft.com/office/powerpoint/2010/main" val="205734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68222D-4ADF-7AA2-DDA2-9A4F92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30 May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A22E1-E82D-0695-69BC-BD5A42B1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 spectrometer subgroup - TROPOMI L1b UVN </a:t>
            </a: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A35CDE-B0A8-A674-1CC8-D5F983EEF2EB}"/>
              </a:ext>
            </a:extLst>
          </p:cNvPr>
          <p:cNvSpPr txBox="1"/>
          <p:nvPr/>
        </p:nvSpPr>
        <p:spPr>
          <a:xfrm>
            <a:off x="1693758" y="255204"/>
            <a:ext cx="8425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False </a:t>
            </a:r>
            <a:r>
              <a:rPr lang="en-US" sz="2800" dirty="0" err="1"/>
              <a:t>flavour</a:t>
            </a:r>
            <a:r>
              <a:rPr lang="en-US" sz="2800" dirty="0"/>
              <a:t> I: : Toward a dynamic in-flight correction</a:t>
            </a:r>
            <a:endParaRPr lang="nl-NL" sz="2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0F21E11-9746-1F70-6F40-9551B2A34E33}"/>
              </a:ext>
            </a:extLst>
          </p:cNvPr>
          <p:cNvSpPr txBox="1"/>
          <p:nvPr/>
        </p:nvSpPr>
        <p:spPr>
          <a:xfrm>
            <a:off x="1004047" y="1012251"/>
            <a:ext cx="99508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all IRR/RAD </a:t>
            </a:r>
            <a:r>
              <a:rPr lang="en-US" dirty="0" err="1"/>
              <a:t>msmts</a:t>
            </a:r>
            <a:r>
              <a:rPr lang="en-US" dirty="0"/>
              <a:t>, we know the observed-calculated straylight difference in the </a:t>
            </a:r>
            <a:r>
              <a:rPr lang="en-US" dirty="0">
                <a:solidFill>
                  <a:srgbClr val="FF0000"/>
                </a:solidFill>
              </a:rPr>
              <a:t>straylight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Idea: We can, for each measurement, construct an extra straylight image based on this difference and </a:t>
            </a:r>
            <a:r>
              <a:rPr lang="en-US" b="1" dirty="0"/>
              <a:t>linear</a:t>
            </a:r>
            <a:r>
              <a:rPr lang="en-US" dirty="0"/>
              <a:t> interpolation toward the </a:t>
            </a:r>
            <a:r>
              <a:rPr lang="en-US" dirty="0">
                <a:solidFill>
                  <a:srgbClr val="00B0F0"/>
                </a:solidFill>
              </a:rPr>
              <a:t>interior science rows.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extra straylight image signal can be </a:t>
            </a:r>
            <a:r>
              <a:rPr lang="en-US" i="1" dirty="0"/>
              <a:t>dynamically</a:t>
            </a:r>
            <a:r>
              <a:rPr lang="en-US" dirty="0"/>
              <a:t> subtracted from the signal in the L01b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 criterion: the normalized signal (after this new correction) has no positive peaks, and the multiplicative optical degradation is spectrally smoother, as in the other detectors.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Tool: </a:t>
            </a:r>
            <a:r>
              <a:rPr lang="en-US" b="1" dirty="0"/>
              <a:t>Solar line indices</a:t>
            </a:r>
            <a:r>
              <a:rPr lang="en-US" dirty="0"/>
              <a:t>: stable under multiplicative degradation, sensitive to additive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F49910B-EEE9-87E7-A705-7B4FAF019208}"/>
              </a:ext>
            </a:extLst>
          </p:cNvPr>
          <p:cNvSpPr/>
          <p:nvPr/>
        </p:nvSpPr>
        <p:spPr>
          <a:xfrm>
            <a:off x="8779432" y="4094286"/>
            <a:ext cx="3360717" cy="1662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CBCAB299-2876-4937-7571-82D408769DA2}"/>
              </a:ext>
            </a:extLst>
          </p:cNvPr>
          <p:cNvSpPr txBox="1"/>
          <p:nvPr/>
        </p:nvSpPr>
        <p:spPr>
          <a:xfrm>
            <a:off x="9342584" y="5765781"/>
            <a:ext cx="199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dirty="0"/>
              <a:t>c</a:t>
            </a:r>
            <a:r>
              <a:rPr lang="nl-NL" dirty="0"/>
              <a:t>o</a:t>
            </a:r>
            <a:r>
              <a:rPr lang="en-001" dirty="0"/>
              <a:t>l</a:t>
            </a:r>
            <a:r>
              <a:rPr lang="nl-NL" dirty="0"/>
              <a:t>u</a:t>
            </a:r>
            <a:r>
              <a:rPr lang="en-001" dirty="0"/>
              <a:t>m</a:t>
            </a:r>
            <a:r>
              <a:rPr lang="nl-NL" dirty="0"/>
              <a:t>n</a:t>
            </a:r>
            <a:r>
              <a:rPr lang="en-001" dirty="0"/>
              <a:t>s (</a:t>
            </a:r>
            <a:r>
              <a:rPr lang="nl-NL" dirty="0"/>
              <a:t>s</a:t>
            </a:r>
            <a:r>
              <a:rPr lang="en-001" dirty="0"/>
              <a:t>p</a:t>
            </a:r>
            <a:r>
              <a:rPr lang="nl-NL" dirty="0"/>
              <a:t>e</a:t>
            </a:r>
            <a:r>
              <a:rPr lang="en-001" dirty="0"/>
              <a:t>c</a:t>
            </a:r>
            <a:r>
              <a:rPr lang="nl-NL" dirty="0"/>
              <a:t>t</a:t>
            </a:r>
            <a:r>
              <a:rPr lang="en-001" dirty="0"/>
              <a:t>r</a:t>
            </a:r>
            <a:r>
              <a:rPr lang="nl-NL" dirty="0"/>
              <a:t>a</a:t>
            </a:r>
            <a:r>
              <a:rPr lang="en-001" dirty="0"/>
              <a:t>l)</a:t>
            </a:r>
            <a:endParaRPr lang="nl-NL" dirty="0"/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D191F332-ED9C-B635-22A5-5E861A59B887}"/>
              </a:ext>
            </a:extLst>
          </p:cNvPr>
          <p:cNvSpPr txBox="1"/>
          <p:nvPr/>
        </p:nvSpPr>
        <p:spPr>
          <a:xfrm rot="16200000">
            <a:off x="8150041" y="4740892"/>
            <a:ext cx="68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rows</a:t>
            </a:r>
            <a:endParaRPr lang="nl-NL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780907A6-6293-BE05-E44B-2C80CE19A18F}"/>
              </a:ext>
            </a:extLst>
          </p:cNvPr>
          <p:cNvSpPr/>
          <p:nvPr/>
        </p:nvSpPr>
        <p:spPr>
          <a:xfrm>
            <a:off x="9007832" y="4410776"/>
            <a:ext cx="2921330" cy="105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E62B0F7B-B264-67AB-9E2B-BCDB0D903761}"/>
              </a:ext>
            </a:extLst>
          </p:cNvPr>
          <p:cNvSpPr/>
          <p:nvPr/>
        </p:nvSpPr>
        <p:spPr>
          <a:xfrm>
            <a:off x="8779432" y="5539541"/>
            <a:ext cx="3360717" cy="1543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11A0064E-41D5-FDC6-10B4-CEC8F0142CA3}"/>
              </a:ext>
            </a:extLst>
          </p:cNvPr>
          <p:cNvSpPr/>
          <p:nvPr/>
        </p:nvSpPr>
        <p:spPr>
          <a:xfrm>
            <a:off x="8779432" y="4181279"/>
            <a:ext cx="3360717" cy="1543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67A631E9-0B50-CFAE-7B98-37A99D9427B7}"/>
              </a:ext>
            </a:extLst>
          </p:cNvPr>
          <p:cNvSpPr txBox="1"/>
          <p:nvPr/>
        </p:nvSpPr>
        <p:spPr>
          <a:xfrm>
            <a:off x="10087697" y="4788485"/>
            <a:ext cx="139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science</a:t>
            </a:r>
            <a:endParaRPr lang="nl-NL" dirty="0"/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653F428B-FE0C-50F3-5023-BACA0AF87495}"/>
              </a:ext>
            </a:extLst>
          </p:cNvPr>
          <p:cNvSpPr txBox="1"/>
          <p:nvPr/>
        </p:nvSpPr>
        <p:spPr>
          <a:xfrm>
            <a:off x="8981313" y="4062182"/>
            <a:ext cx="313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600" dirty="0"/>
              <a:t>u</a:t>
            </a:r>
            <a:r>
              <a:rPr lang="nl-NL" sz="1600" dirty="0"/>
              <a:t>p</a:t>
            </a:r>
            <a:r>
              <a:rPr lang="en-001" sz="1600" dirty="0"/>
              <a:t>p</a:t>
            </a:r>
            <a:r>
              <a:rPr lang="nl-NL" sz="1600" dirty="0"/>
              <a:t>e</a:t>
            </a:r>
            <a:r>
              <a:rPr lang="en-001" sz="1600" dirty="0"/>
              <a:t>r </a:t>
            </a:r>
            <a:r>
              <a:rPr lang="nl-NL" sz="1600" dirty="0"/>
              <a:t>s</a:t>
            </a:r>
            <a:r>
              <a:rPr lang="en-001" sz="1600" dirty="0"/>
              <a:t>t</a:t>
            </a:r>
            <a:r>
              <a:rPr lang="nl-NL" sz="1600" dirty="0"/>
              <a:t>r</a:t>
            </a:r>
            <a:r>
              <a:rPr lang="en-001" sz="1600" dirty="0" err="1"/>
              <a:t>aylight</a:t>
            </a:r>
            <a:r>
              <a:rPr lang="en-001" sz="1600" dirty="0"/>
              <a:t> region (</a:t>
            </a:r>
            <a:r>
              <a:rPr lang="nl-NL" sz="1600" dirty="0"/>
              <a:t>U</a:t>
            </a:r>
            <a:r>
              <a:rPr lang="en-001" sz="1600" dirty="0"/>
              <a:t>S</a:t>
            </a:r>
            <a:r>
              <a:rPr lang="nl-NL" sz="1600" dirty="0"/>
              <a:t>L</a:t>
            </a:r>
            <a:r>
              <a:rPr lang="en-001" sz="1600" dirty="0"/>
              <a:t>R)</a:t>
            </a:r>
            <a:endParaRPr lang="nl-NL" sz="1600" dirty="0"/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C23D5E73-D05A-867F-AF1C-E4BBDC0FA030}"/>
              </a:ext>
            </a:extLst>
          </p:cNvPr>
          <p:cNvSpPr txBox="1"/>
          <p:nvPr/>
        </p:nvSpPr>
        <p:spPr>
          <a:xfrm>
            <a:off x="9007832" y="5419604"/>
            <a:ext cx="313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l</a:t>
            </a:r>
            <a:r>
              <a:rPr lang="en-001" sz="1600" dirty="0"/>
              <a:t>o</a:t>
            </a:r>
            <a:r>
              <a:rPr lang="nl-NL" sz="1600" dirty="0"/>
              <a:t>we</a:t>
            </a:r>
            <a:r>
              <a:rPr lang="en-001" sz="1600" dirty="0"/>
              <a:t>r </a:t>
            </a:r>
            <a:r>
              <a:rPr lang="nl-NL" sz="1600" dirty="0"/>
              <a:t>s</a:t>
            </a:r>
            <a:r>
              <a:rPr lang="en-001" sz="1600" dirty="0"/>
              <a:t>t</a:t>
            </a:r>
            <a:r>
              <a:rPr lang="nl-NL" sz="1600" dirty="0"/>
              <a:t>r</a:t>
            </a:r>
            <a:r>
              <a:rPr lang="en-001" sz="1600" dirty="0" err="1"/>
              <a:t>aylight</a:t>
            </a:r>
            <a:r>
              <a:rPr lang="en-001" sz="1600" dirty="0"/>
              <a:t> region (LS</a:t>
            </a:r>
            <a:r>
              <a:rPr lang="nl-NL" sz="1600" dirty="0"/>
              <a:t>L</a:t>
            </a:r>
            <a:r>
              <a:rPr lang="en-001" sz="1600" dirty="0"/>
              <a:t>R)</a:t>
            </a:r>
            <a:endParaRPr lang="nl-NL" sz="1600" dirty="0"/>
          </a:p>
        </p:txBody>
      </p:sp>
      <p:pic>
        <p:nvPicPr>
          <p:cNvPr id="15" name="Afbeelding 14" descr="Afbeelding met tekst, lijn, Perceel, diagram&#10;&#10;Automatisch gegenereerde beschrijving">
            <a:extLst>
              <a:ext uri="{FF2B5EF4-FFF2-40B4-BE49-F238E27FC236}">
                <a16:creationId xmlns:a16="http://schemas.microsoft.com/office/drawing/2014/main" id="{F9ED4E00-33E0-2D9B-DE2D-69F4BA6D6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99518" y="3287276"/>
            <a:ext cx="2844801" cy="3151622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604D1315-92FB-D62F-F593-C61FC25BEE75}"/>
              </a:ext>
            </a:extLst>
          </p:cNvPr>
          <p:cNvSpPr/>
          <p:nvPr/>
        </p:nvSpPr>
        <p:spPr>
          <a:xfrm>
            <a:off x="6538883" y="5543070"/>
            <a:ext cx="281354" cy="226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FAB76A6-2F07-9933-63EB-CA5665FB6B8B}"/>
              </a:ext>
            </a:extLst>
          </p:cNvPr>
          <p:cNvSpPr/>
          <p:nvPr/>
        </p:nvSpPr>
        <p:spPr>
          <a:xfrm>
            <a:off x="8029560" y="5542683"/>
            <a:ext cx="281354" cy="226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C83480A-8F15-B19D-3B44-7DF4853D1A77}"/>
              </a:ext>
            </a:extLst>
          </p:cNvPr>
          <p:cNvSpPr/>
          <p:nvPr/>
        </p:nvSpPr>
        <p:spPr>
          <a:xfrm>
            <a:off x="6937587" y="5563470"/>
            <a:ext cx="900723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DD01324B-206D-06B2-C2A6-B45F5FC4CFCD}"/>
              </a:ext>
            </a:extLst>
          </p:cNvPr>
          <p:cNvCxnSpPr>
            <a:cxnSpLocks/>
          </p:cNvCxnSpPr>
          <p:nvPr/>
        </p:nvCxnSpPr>
        <p:spPr>
          <a:xfrm>
            <a:off x="6612539" y="4797859"/>
            <a:ext cx="1631354" cy="1276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2676BD3C-036F-4C2A-EEE1-49307365A5F2}"/>
              </a:ext>
            </a:extLst>
          </p:cNvPr>
          <p:cNvCxnSpPr/>
          <p:nvPr/>
        </p:nvCxnSpPr>
        <p:spPr>
          <a:xfrm>
            <a:off x="6445098" y="6048934"/>
            <a:ext cx="2021696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6A3CB51D-9FD9-457D-E320-FAD10E2DBCEF}"/>
              </a:ext>
            </a:extLst>
          </p:cNvPr>
          <p:cNvCxnSpPr>
            <a:cxnSpLocks/>
          </p:cNvCxnSpPr>
          <p:nvPr/>
        </p:nvCxnSpPr>
        <p:spPr>
          <a:xfrm flipV="1">
            <a:off x="6445098" y="3892610"/>
            <a:ext cx="0" cy="21610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69E0E5E3-1F48-A0B1-0C8F-600541BB20E4}"/>
              </a:ext>
            </a:extLst>
          </p:cNvPr>
          <p:cNvSpPr txBox="1"/>
          <p:nvPr/>
        </p:nvSpPr>
        <p:spPr>
          <a:xfrm>
            <a:off x="6489921" y="5710842"/>
            <a:ext cx="369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LSLR      science         USLR </a:t>
            </a:r>
            <a:endParaRPr lang="nl-NL" sz="1400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995E6EF-369F-5257-5B15-4DFFEC245E9B}"/>
              </a:ext>
            </a:extLst>
          </p:cNvPr>
          <p:cNvSpPr txBox="1"/>
          <p:nvPr/>
        </p:nvSpPr>
        <p:spPr>
          <a:xfrm>
            <a:off x="6711938" y="6026796"/>
            <a:ext cx="276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 row</a:t>
            </a:r>
            <a:endParaRPr lang="nl-NL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F741C4F-48C6-7211-C9ED-6FF97E534EF3}"/>
              </a:ext>
            </a:extLst>
          </p:cNvPr>
          <p:cNvSpPr txBox="1"/>
          <p:nvPr/>
        </p:nvSpPr>
        <p:spPr>
          <a:xfrm rot="16200000">
            <a:off x="4871704" y="4322887"/>
            <a:ext cx="276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S_obs</a:t>
            </a:r>
            <a:r>
              <a:rPr lang="en-US" dirty="0"/>
              <a:t> – </a:t>
            </a:r>
            <a:r>
              <a:rPr lang="en-US" dirty="0" err="1"/>
              <a:t>S_calc</a:t>
            </a:r>
            <a:endParaRPr lang="nl-NL" dirty="0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96540117-6338-056D-33D0-BF218319631E}"/>
              </a:ext>
            </a:extLst>
          </p:cNvPr>
          <p:cNvSpPr/>
          <p:nvPr/>
        </p:nvSpPr>
        <p:spPr>
          <a:xfrm>
            <a:off x="6506949" y="4701426"/>
            <a:ext cx="211179" cy="182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highlight>
                <a:srgbClr val="F610B4"/>
              </a:highlight>
            </a:endParaRP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EAA3D162-5699-EE57-0783-A39862F12043}"/>
              </a:ext>
            </a:extLst>
          </p:cNvPr>
          <p:cNvSpPr/>
          <p:nvPr/>
        </p:nvSpPr>
        <p:spPr>
          <a:xfrm>
            <a:off x="8056369" y="4820579"/>
            <a:ext cx="211179" cy="182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8FFD1D4-B77F-75F6-7DA2-C208BE7E7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278" y="3687815"/>
            <a:ext cx="2469089" cy="2386634"/>
          </a:xfrm>
          <a:prstGeom prst="rect">
            <a:avLst/>
          </a:prstGeom>
        </p:spPr>
      </p:pic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6009910D-B009-7E6F-E95B-F468B3352CB2}"/>
              </a:ext>
            </a:extLst>
          </p:cNvPr>
          <p:cNvSpPr/>
          <p:nvPr/>
        </p:nvSpPr>
        <p:spPr>
          <a:xfrm rot="21425783">
            <a:off x="6663285" y="4443114"/>
            <a:ext cx="1529861" cy="436750"/>
          </a:xfrm>
          <a:custGeom>
            <a:avLst/>
            <a:gdLst>
              <a:gd name="connsiteX0" fmla="*/ 0 w 1529861"/>
              <a:gd name="connsiteY0" fmla="*/ 225735 h 436750"/>
              <a:gd name="connsiteX1" fmla="*/ 870438 w 1529861"/>
              <a:gd name="connsiteY1" fmla="*/ 5927 h 436750"/>
              <a:gd name="connsiteX2" fmla="*/ 1529861 w 1529861"/>
              <a:gd name="connsiteY2" fmla="*/ 436750 h 4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9861" h="436750">
                <a:moveTo>
                  <a:pt x="0" y="225735"/>
                </a:moveTo>
                <a:cubicBezTo>
                  <a:pt x="307730" y="98246"/>
                  <a:pt x="615461" y="-29242"/>
                  <a:pt x="870438" y="5927"/>
                </a:cubicBezTo>
                <a:cubicBezTo>
                  <a:pt x="1125415" y="41096"/>
                  <a:pt x="1327638" y="238923"/>
                  <a:pt x="1529861" y="436750"/>
                </a:cubicBezTo>
              </a:path>
            </a:pathLst>
          </a:cu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B8345FCD-1C65-F1A6-627A-50847E07E124}"/>
              </a:ext>
            </a:extLst>
          </p:cNvPr>
          <p:cNvCxnSpPr>
            <a:cxnSpLocks/>
          </p:cNvCxnSpPr>
          <p:nvPr/>
        </p:nvCxnSpPr>
        <p:spPr>
          <a:xfrm>
            <a:off x="2955186" y="2981215"/>
            <a:ext cx="1615636" cy="682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709FA32-17DE-E99E-270E-30FA10AEDBE7}"/>
              </a:ext>
            </a:extLst>
          </p:cNvPr>
          <p:cNvCxnSpPr>
            <a:cxnSpLocks/>
          </p:cNvCxnSpPr>
          <p:nvPr/>
        </p:nvCxnSpPr>
        <p:spPr>
          <a:xfrm>
            <a:off x="1952341" y="2981215"/>
            <a:ext cx="150205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9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908016F-D958-E40A-F328-341A740088B0}"/>
              </a:ext>
            </a:extLst>
          </p:cNvPr>
          <p:cNvSpPr/>
          <p:nvPr/>
        </p:nvSpPr>
        <p:spPr>
          <a:xfrm>
            <a:off x="9149861" y="6057823"/>
            <a:ext cx="3042139" cy="274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AFF214-E1CD-1CCA-0575-0C7E6F52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</a:t>
            </a:r>
            <a:r>
              <a:rPr lang="en-US" dirty="0" err="1"/>
              <a:t>flavour</a:t>
            </a:r>
            <a:r>
              <a:rPr lang="en-US" dirty="0"/>
              <a:t> II: Stability of the Sun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3E7B01-A1B8-3C3A-DA85-6F8EEE7D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en-US" dirty="0"/>
              <a:t>30 May</a:t>
            </a:r>
            <a:r>
              <a:rPr lang="en-001" altLang="en-US" dirty="0"/>
              <a:t> 202</a:t>
            </a:r>
            <a:r>
              <a:rPr lang="en-US" altLang="en-US" dirty="0"/>
              <a:t>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3A4FDD-DDF6-9D76-6ADB-B425781D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GSICS  spectrometer subgroup - TROPOMI L1b UVN </a:t>
            </a: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AAABBEB-0061-B693-94C5-6C950B8FB10C}"/>
              </a:ext>
            </a:extLst>
          </p:cNvPr>
          <p:cNvSpPr txBox="1"/>
          <p:nvPr/>
        </p:nvSpPr>
        <p:spPr>
          <a:xfrm>
            <a:off x="720796" y="1218783"/>
            <a:ext cx="97946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+mn-lt"/>
              </a:rPr>
              <a:t>“Solar cycle SSI signal is small and spectrally dependent”.  </a:t>
            </a:r>
            <a:r>
              <a:rPr lang="en-US" sz="1800" dirty="0">
                <a:latin typeface="+mn-lt"/>
              </a:rPr>
              <a:t>(Marchenko, GSICS 2203)</a:t>
            </a:r>
          </a:p>
          <a:p>
            <a:r>
              <a:rPr lang="en-US" dirty="0"/>
              <a:t>“ Sun as stimulus is almost constant almost everywhere” (especially in early TROPOMI years)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b="1" dirty="0"/>
              <a:t>NRLSSI2h daily reference time series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BDE8523-95BD-BBB7-1F33-C3995F3D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654" y="3061356"/>
            <a:ext cx="5612714" cy="3247215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5A3CBC8E-2956-2C1B-4B9F-B8FDC447AC66}"/>
              </a:ext>
            </a:extLst>
          </p:cNvPr>
          <p:cNvSpPr txBox="1"/>
          <p:nvPr/>
        </p:nvSpPr>
        <p:spPr>
          <a:xfrm>
            <a:off x="996583" y="2828835"/>
            <a:ext cx="4303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Idea: </a:t>
            </a:r>
            <a:r>
              <a:rPr lang="en-US" dirty="0"/>
              <a:t>Use stable wavelength intervals to assess  instrument degradation , mask the unstable intervals</a:t>
            </a:r>
          </a:p>
          <a:p>
            <a:endParaRPr lang="nl-NL" dirty="0"/>
          </a:p>
        </p:txBody>
      </p:sp>
      <p:pic>
        <p:nvPicPr>
          <p:cNvPr id="18" name="Afbeelding 17" descr="Afbeelding met tekst, diagram, Perceel, lijn&#10;&#10;Automatisch gegenereerde beschrijving">
            <a:extLst>
              <a:ext uri="{FF2B5EF4-FFF2-40B4-BE49-F238E27FC236}">
                <a16:creationId xmlns:a16="http://schemas.microsoft.com/office/drawing/2014/main" id="{C7AB5CD3-9FEB-981E-4705-28548A083A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9" t="48497"/>
          <a:stretch/>
        </p:blipFill>
        <p:spPr>
          <a:xfrm>
            <a:off x="394446" y="3752120"/>
            <a:ext cx="2272907" cy="2476979"/>
          </a:xfrm>
          <a:prstGeom prst="rect">
            <a:avLst/>
          </a:prstGeom>
        </p:spPr>
      </p:pic>
      <p:pic>
        <p:nvPicPr>
          <p:cNvPr id="20" name="Afbeelding 19" descr="Afbeelding met tekst, diagram, Perceel, handschrift&#10;&#10;Automatisch gegenereerde beschrijving">
            <a:extLst>
              <a:ext uri="{FF2B5EF4-FFF2-40B4-BE49-F238E27FC236}">
                <a16:creationId xmlns:a16="http://schemas.microsoft.com/office/drawing/2014/main" id="{C959B9DB-55C6-E3D5-C397-E5BAECEEB9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8" t="50000"/>
          <a:stretch/>
        </p:blipFill>
        <p:spPr>
          <a:xfrm>
            <a:off x="2926984" y="3769532"/>
            <a:ext cx="2299065" cy="245956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E8DB40D-771A-A1E6-27CF-C4B6742EC0FB}"/>
              </a:ext>
            </a:extLst>
          </p:cNvPr>
          <p:cNvSpPr txBox="1"/>
          <p:nvPr/>
        </p:nvSpPr>
        <p:spPr>
          <a:xfrm>
            <a:off x="1530899" y="4423133"/>
            <a:ext cx="279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UV                              UVIS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96136"/>
      </p:ext>
    </p:extLst>
  </p:cSld>
  <p:clrMapOvr>
    <a:masterClrMapping/>
  </p:clrMapOvr>
</p:sld>
</file>

<file path=ppt/theme/theme1.xml><?xml version="1.0" encoding="utf-8"?>
<a:theme xmlns:a="http://schemas.openxmlformats.org/drawingml/2006/main" name="tropomi_widevie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FD6D6564-D3BD-D045-A130-F0C672719112}" vid="{00C4F3BC-1FE6-094C-BCBD-252BA10EAA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tropomi_wideview</Template>
  <TotalTime>23493</TotalTime>
  <Words>1626</Words>
  <Application>Microsoft Office PowerPoint</Application>
  <PresentationFormat>Breedbeeld</PresentationFormat>
  <Paragraphs>167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tropomi_wideview</vt:lpstr>
      <vt:lpstr>TROPOMI L1b: solar measurements</vt:lpstr>
      <vt:lpstr>In-flight calibration using solar measurements</vt:lpstr>
      <vt:lpstr>PowerPoint-presentatie</vt:lpstr>
      <vt:lpstr>PowerPoint-presentatie</vt:lpstr>
      <vt:lpstr>PowerPoint-presentatie</vt:lpstr>
      <vt:lpstr>Resume: In-flight calibration: degradation flavours</vt:lpstr>
      <vt:lpstr>PowerPoint-presentatie</vt:lpstr>
      <vt:lpstr>PowerPoint-presentatie</vt:lpstr>
      <vt:lpstr>False flavour II: Stability of the Sun</vt:lpstr>
      <vt:lpstr>The false flavours: straylight and solar variation</vt:lpstr>
      <vt:lpstr>PowerPoint-presentatie</vt:lpstr>
      <vt:lpstr>Thank you!</vt:lpstr>
    </vt:vector>
  </TitlesOfParts>
  <Company>SSC-Campus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Kleipool, Quintus (KNMI)</dc:creator>
  <cp:lastModifiedBy>Loots, Erwin (KNMI)</cp:lastModifiedBy>
  <cp:revision>484</cp:revision>
  <dcterms:created xsi:type="dcterms:W3CDTF">2018-03-19T12:59:51Z</dcterms:created>
  <dcterms:modified xsi:type="dcterms:W3CDTF">2024-05-29T09:41:42Z</dcterms:modified>
</cp:coreProperties>
</file>