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1517" r:id="rId2"/>
    <p:sldId id="11519" r:id="rId3"/>
    <p:sldId id="11518" r:id="rId4"/>
    <p:sldId id="11520" r:id="rId5"/>
    <p:sldId id="11507" r:id="rId6"/>
    <p:sldId id="11516" r:id="rId7"/>
    <p:sldId id="11515" r:id="rId8"/>
    <p:sldId id="11530" r:id="rId9"/>
    <p:sldId id="11532" r:id="rId10"/>
    <p:sldId id="11526" r:id="rId11"/>
    <p:sldId id="11521" r:id="rId12"/>
    <p:sldId id="11531" r:id="rId13"/>
    <p:sldId id="11535" r:id="rId14"/>
    <p:sldId id="11533" r:id="rId15"/>
    <p:sldId id="11534" r:id="rId16"/>
    <p:sldId id="11523" r:id="rId17"/>
    <p:sldId id="11525" r:id="rId18"/>
    <p:sldId id="11527" r:id="rId19"/>
    <p:sldId id="11528" r:id="rId20"/>
    <p:sldId id="11511" r:id="rId21"/>
    <p:sldId id="270" r:id="rId22"/>
    <p:sldId id="11537" r:id="rId23"/>
    <p:sldId id="11508" r:id="rId24"/>
    <p:sldId id="11509" r:id="rId25"/>
    <p:sldId id="11510" r:id="rId26"/>
    <p:sldId id="11506" r:id="rId27"/>
    <p:sldId id="11512" r:id="rId28"/>
    <p:sldId id="299" r:id="rId29"/>
    <p:sldId id="302" r:id="rId30"/>
    <p:sldId id="304" r:id="rId31"/>
    <p:sldId id="11503" r:id="rId32"/>
    <p:sldId id="11504" r:id="rId33"/>
    <p:sldId id="11505" r:id="rId34"/>
    <p:sldId id="256" r:id="rId35"/>
    <p:sldId id="661" r:id="rId36"/>
    <p:sldId id="257" r:id="rId37"/>
    <p:sldId id="258" r:id="rId38"/>
    <p:sldId id="259" r:id="rId39"/>
    <p:sldId id="11494" r:id="rId40"/>
    <p:sldId id="852" r:id="rId41"/>
    <p:sldId id="11497" r:id="rId42"/>
    <p:sldId id="11499" r:id="rId43"/>
    <p:sldId id="11492" r:id="rId44"/>
    <p:sldId id="11490" r:id="rId45"/>
    <p:sldId id="778" r:id="rId46"/>
    <p:sldId id="11493" r:id="rId47"/>
    <p:sldId id="11491" r:id="rId48"/>
    <p:sldId id="11498" r:id="rId49"/>
    <p:sldId id="2445" r:id="rId50"/>
    <p:sldId id="11495" r:id="rId51"/>
    <p:sldId id="11496" r:id="rId52"/>
    <p:sldId id="11500" r:id="rId53"/>
    <p:sldId id="855" r:id="rId54"/>
    <p:sldId id="857" r:id="rId55"/>
    <p:sldId id="865" r:id="rId56"/>
    <p:sldId id="373" r:id="rId57"/>
    <p:sldId id="863" r:id="rId58"/>
    <p:sldId id="864" r:id="rId59"/>
    <p:sldId id="856" r:id="rId60"/>
    <p:sldId id="858" r:id="rId61"/>
    <p:sldId id="862" r:id="rId62"/>
    <p:sldId id="866" r:id="rId63"/>
    <p:sldId id="714" r:id="rId64"/>
    <p:sldId id="713" r:id="rId65"/>
    <p:sldId id="717" r:id="rId66"/>
    <p:sldId id="859" r:id="rId67"/>
    <p:sldId id="476" r:id="rId68"/>
    <p:sldId id="477" r:id="rId69"/>
    <p:sldId id="478" r:id="rId70"/>
    <p:sldId id="479" r:id="rId71"/>
    <p:sldId id="480" r:id="rId72"/>
    <p:sldId id="481" r:id="rId73"/>
    <p:sldId id="482" r:id="rId74"/>
    <p:sldId id="483" r:id="rId75"/>
    <p:sldId id="484" r:id="rId76"/>
    <p:sldId id="485" r:id="rId77"/>
    <p:sldId id="486" r:id="rId78"/>
    <p:sldId id="487" r:id="rId79"/>
    <p:sldId id="488" r:id="rId80"/>
    <p:sldId id="489" r:id="rId81"/>
    <p:sldId id="490" r:id="rId82"/>
    <p:sldId id="491" r:id="rId83"/>
    <p:sldId id="492"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310" autoAdjust="0"/>
  </p:normalViewPr>
  <p:slideViewPr>
    <p:cSldViewPr snapToGrid="0">
      <p:cViewPr varScale="1">
        <p:scale>
          <a:sx n="87" d="100"/>
          <a:sy n="87" d="100"/>
        </p:scale>
        <p:origin x="120"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B600A-7FB5-4690-9934-79E4478B89F0}"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C7689-B1BE-4699-84A2-D188CFEA1376}" type="slidenum">
              <a:rPr lang="en-US" smtClean="0"/>
              <a:t>‹#›</a:t>
            </a:fld>
            <a:endParaRPr lang="en-US"/>
          </a:p>
        </p:txBody>
      </p:sp>
    </p:spTree>
    <p:extLst>
      <p:ext uri="{BB962C8B-B14F-4D97-AF65-F5344CB8AC3E}">
        <p14:creationId xmlns:p14="http://schemas.microsoft.com/office/powerpoint/2010/main" val="242670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star.nesdis.noaa.gov/icvs/status_NPP_OMPS_LP.php" TargetMode="External"/><Relationship Id="rId13" Type="http://schemas.openxmlformats.org/officeDocument/2006/relationships/hyperlink" Target="https://www.star.nesdis.noaa.gov/jpss/EDRs/products_ozone.php" TargetMode="External"/><Relationship Id="rId3" Type="http://schemas.openxmlformats.org/officeDocument/2006/relationships/hyperlink" Target="https://www.star.nesdis.noaa.gov/jpss/Docs.php" TargetMode="External"/><Relationship Id="rId7" Type="http://schemas.openxmlformats.org/officeDocument/2006/relationships/hyperlink" Target="https://www.star.nesdis.noaa.gov/icvs/status_NPP_OMPS_NP.php" TargetMode="External"/><Relationship Id="rId12" Type="http://schemas.openxmlformats.org/officeDocument/2006/relationships/hyperlink" Target="https://www.star.nesdis.noaa.gov/smcd/spb/OMPSDemo/proOMPSbeta.php"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s://www.star.nesdis.noaa.gov/icvs/status_NPP_OMPS_NM.php" TargetMode="External"/><Relationship Id="rId11" Type="http://schemas.openxmlformats.org/officeDocument/2006/relationships/hyperlink" Target="http://www.ospo.noaa.gov/http:/www.ospo.noaa.gov/Products/atmosphere/index.html" TargetMode="External"/><Relationship Id="rId5" Type="http://schemas.openxmlformats.org/officeDocument/2006/relationships/hyperlink" Target="https://www.star.nesdis.noaa.gov/jpss/AlgorithmMaturity.php" TargetMode="External"/><Relationship Id="rId10" Type="http://schemas.openxmlformats.org/officeDocument/2006/relationships/hyperlink" Target="https://www.class.ncdc.noaa.gov/saa/products/search?datatype_family=JPSS_OZONE" TargetMode="External"/><Relationship Id="rId4" Type="http://schemas.openxmlformats.org/officeDocument/2006/relationships/hyperlink" Target="https://www.star.nesdis.noaa.gov/jpss/OMPS.php" TargetMode="External"/><Relationship Id="rId9" Type="http://schemas.openxmlformats.org/officeDocument/2006/relationships/hyperlink" Target="https://www.star.nesdis.noaa.gov/icvs/index.php" TargetMode="External"/><Relationship Id="rId14" Type="http://schemas.openxmlformats.org/officeDocument/2006/relationships/hyperlink" Target="https://ozoneaq.gsfc.nasa.gov/omps/npp/activit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Gröbner, J., </a:t>
            </a:r>
            <a:r>
              <a:rPr lang="en-US" sz="1200" b="0" i="0" kern="1200" dirty="0" err="1">
                <a:solidFill>
                  <a:schemeClr val="tx1"/>
                </a:solidFill>
                <a:effectLst/>
                <a:latin typeface="+mn-lt"/>
                <a:ea typeface="+mn-ea"/>
                <a:cs typeface="+mn-cs"/>
              </a:rPr>
              <a:t>Kouremeti</a:t>
            </a:r>
            <a:r>
              <a:rPr lang="en-US" sz="1200" b="0" i="0" kern="1200" dirty="0">
                <a:solidFill>
                  <a:schemeClr val="tx1"/>
                </a:solidFill>
                <a:effectLst/>
                <a:latin typeface="+mn-lt"/>
                <a:ea typeface="+mn-ea"/>
                <a:cs typeface="+mn-cs"/>
              </a:rPr>
              <a:t>, N., </a:t>
            </a:r>
            <a:r>
              <a:rPr lang="en-US" sz="1200" b="0" i="0" kern="1200" dirty="0" err="1">
                <a:solidFill>
                  <a:schemeClr val="tx1"/>
                </a:solidFill>
                <a:effectLst/>
                <a:latin typeface="+mn-lt"/>
                <a:ea typeface="+mn-ea"/>
                <a:cs typeface="+mn-cs"/>
              </a:rPr>
              <a:t>Hülsen</a:t>
            </a:r>
            <a:r>
              <a:rPr lang="en-US" sz="1200" b="0" i="0" kern="1200" dirty="0">
                <a:solidFill>
                  <a:schemeClr val="tx1"/>
                </a:solidFill>
                <a:effectLst/>
                <a:latin typeface="+mn-lt"/>
                <a:ea typeface="+mn-ea"/>
                <a:cs typeface="+mn-cs"/>
              </a:rPr>
              <a:t>, G., Zuber, R., </a:t>
            </a:r>
            <a:r>
              <a:rPr lang="en-US" sz="1200" b="0" i="0" kern="1200" dirty="0" err="1">
                <a:solidFill>
                  <a:schemeClr val="tx1"/>
                </a:solidFill>
                <a:effectLst/>
                <a:latin typeface="+mn-lt"/>
                <a:ea typeface="+mn-ea"/>
                <a:cs typeface="+mn-cs"/>
              </a:rPr>
              <a:t>Ribnitzky</a:t>
            </a:r>
            <a:r>
              <a:rPr lang="en-US" sz="1200" b="0" i="0" kern="1200" dirty="0">
                <a:solidFill>
                  <a:schemeClr val="tx1"/>
                </a:solidFill>
                <a:effectLst/>
                <a:latin typeface="+mn-lt"/>
                <a:ea typeface="+mn-ea"/>
                <a:cs typeface="+mn-cs"/>
              </a:rPr>
              <a:t>, M., </a:t>
            </a:r>
            <a:r>
              <a:rPr lang="en-US" sz="1200" b="0" i="0" kern="1200" dirty="0" err="1">
                <a:solidFill>
                  <a:schemeClr val="tx1"/>
                </a:solidFill>
                <a:effectLst/>
                <a:latin typeface="+mn-lt"/>
                <a:ea typeface="+mn-ea"/>
                <a:cs typeface="+mn-cs"/>
              </a:rPr>
              <a:t>Nevas</a:t>
            </a:r>
            <a:r>
              <a:rPr lang="en-US" sz="1200" b="0" i="0" kern="1200" dirty="0">
                <a:solidFill>
                  <a:schemeClr val="tx1"/>
                </a:solidFill>
                <a:effectLst/>
                <a:latin typeface="+mn-lt"/>
                <a:ea typeface="+mn-ea"/>
                <a:cs typeface="+mn-cs"/>
              </a:rPr>
              <a:t>, S., </a:t>
            </a:r>
            <a:r>
              <a:rPr lang="en-US" sz="1200" b="0" i="0" kern="1200" dirty="0" err="1">
                <a:solidFill>
                  <a:schemeClr val="tx1"/>
                </a:solidFill>
                <a:effectLst/>
                <a:latin typeface="+mn-lt"/>
                <a:ea typeface="+mn-ea"/>
                <a:cs typeface="+mn-cs"/>
              </a:rPr>
              <a:t>Sperfeld</a:t>
            </a:r>
            <a:r>
              <a:rPr lang="en-US" sz="1200" b="0" i="0" kern="1200" dirty="0">
                <a:solidFill>
                  <a:schemeClr val="tx1"/>
                </a:solidFill>
                <a:effectLst/>
                <a:latin typeface="+mn-lt"/>
                <a:ea typeface="+mn-ea"/>
                <a:cs typeface="+mn-cs"/>
              </a:rPr>
              <a:t>, P., Schwind, K., Schneider, P., </a:t>
            </a:r>
            <a:r>
              <a:rPr lang="en-US" sz="1200" b="0" i="0" kern="1200" dirty="0" err="1">
                <a:solidFill>
                  <a:schemeClr val="tx1"/>
                </a:solidFill>
                <a:effectLst/>
                <a:latin typeface="+mn-lt"/>
                <a:ea typeface="+mn-ea"/>
                <a:cs typeface="+mn-cs"/>
              </a:rPr>
              <a:t>Kazadzis</a:t>
            </a:r>
            <a:r>
              <a:rPr lang="en-US" sz="1200" b="0" i="0" kern="1200" dirty="0">
                <a:solidFill>
                  <a:schemeClr val="tx1"/>
                </a:solidFill>
                <a:effectLst/>
                <a:latin typeface="+mn-lt"/>
                <a:ea typeface="+mn-ea"/>
                <a:cs typeface="+mn-cs"/>
              </a:rPr>
              <a:t>, S., Barreto, Á., Gardiner, T., </a:t>
            </a:r>
            <a:r>
              <a:rPr lang="en-US" sz="1200" b="0" i="0" kern="1200" dirty="0" err="1">
                <a:solidFill>
                  <a:schemeClr val="tx1"/>
                </a:solidFill>
                <a:effectLst/>
                <a:latin typeface="+mn-lt"/>
                <a:ea typeface="+mn-ea"/>
                <a:cs typeface="+mn-cs"/>
              </a:rPr>
              <a:t>Mottungan</a:t>
            </a:r>
            <a:r>
              <a:rPr lang="en-US" sz="1200" b="0" i="0" kern="1200" dirty="0">
                <a:solidFill>
                  <a:schemeClr val="tx1"/>
                </a:solidFill>
                <a:effectLst/>
                <a:latin typeface="+mn-lt"/>
                <a:ea typeface="+mn-ea"/>
                <a:cs typeface="+mn-cs"/>
              </a:rPr>
              <a:t>, K., </a:t>
            </a:r>
            <a:r>
              <a:rPr lang="en-US" sz="1200" b="0" i="0" kern="1200" dirty="0" err="1">
                <a:solidFill>
                  <a:schemeClr val="tx1"/>
                </a:solidFill>
                <a:effectLst/>
                <a:latin typeface="+mn-lt"/>
                <a:ea typeface="+mn-ea"/>
                <a:cs typeface="+mn-cs"/>
              </a:rPr>
              <a:t>Medland</a:t>
            </a:r>
            <a:r>
              <a:rPr lang="en-US" sz="1200" b="0" i="0" kern="1200" dirty="0">
                <a:solidFill>
                  <a:schemeClr val="tx1"/>
                </a:solidFill>
                <a:effectLst/>
                <a:latin typeface="+mn-lt"/>
                <a:ea typeface="+mn-ea"/>
                <a:cs typeface="+mn-cs"/>
              </a:rPr>
              <a:t>, D., and Coleman, M.: Spectral aerosol optical depth from SI-traceable spectral solar irradiance measurements, Atmos. Meas. Tech., 16, 4667–4680, https://doi.org/10.5194/amt-16-4667-2023, 2023.</a:t>
            </a:r>
            <a:endParaRPr lang="en-US" dirty="0"/>
          </a:p>
        </p:txBody>
      </p:sp>
      <p:sp>
        <p:nvSpPr>
          <p:cNvPr id="4" name="Slide Number Placeholder 3"/>
          <p:cNvSpPr>
            <a:spLocks noGrp="1"/>
          </p:cNvSpPr>
          <p:nvPr>
            <p:ph type="sldNum" sz="quarter" idx="5"/>
          </p:nvPr>
        </p:nvSpPr>
        <p:spPr/>
        <p:txBody>
          <a:bodyPr/>
          <a:lstStyle/>
          <a:p>
            <a:fld id="{67DC7689-B1BE-4699-84A2-D188CFEA1376}" type="slidenum">
              <a:rPr lang="en-US" smtClean="0"/>
              <a:t>4</a:t>
            </a:fld>
            <a:endParaRPr lang="en-US"/>
          </a:p>
        </p:txBody>
      </p:sp>
    </p:spTree>
    <p:extLst>
      <p:ext uri="{BB962C8B-B14F-4D97-AF65-F5344CB8AC3E}">
        <p14:creationId xmlns:p14="http://schemas.microsoft.com/office/powerpoint/2010/main" val="276899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sz="1200" b="0" i="0" kern="1200" dirty="0">
                <a:solidFill>
                  <a:schemeClr val="tx1"/>
                </a:solidFill>
                <a:effectLst/>
                <a:latin typeface="Arial" charset="0"/>
                <a:ea typeface="+mn-ea"/>
                <a:cs typeface="+mn-cs"/>
              </a:rPr>
            </a:br>
            <a:r>
              <a:rPr lang="en-US" sz="1200" b="0" i="0" kern="1200" dirty="0">
                <a:solidFill>
                  <a:schemeClr val="tx1"/>
                </a:solidFill>
                <a:effectLst/>
                <a:latin typeface="Arial" charset="0"/>
                <a:ea typeface="+mn-ea"/>
                <a:cs typeface="+mn-cs"/>
              </a:rPr>
              <a:t>Additional information is available in the OMPS V8TOz and V8Pro algorithm theoretical basis documents (ATBDs) and the SDR ATBDs and maturity review briefings, which can be accessed at:</a:t>
            </a: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3"/>
              </a:rPr>
              <a:t>https://www.star.nesdis.noaa.gov/jpss/Docs.php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4"/>
              </a:rPr>
              <a:t>https://www.star.nesdis.noaa.gov/jpss/OMPS.php</a:t>
            </a:r>
            <a:br>
              <a:rPr lang="en-US" sz="1200" b="0" i="0" kern="1200" dirty="0">
                <a:solidFill>
                  <a:schemeClr val="tx1"/>
                </a:solidFill>
                <a:effectLst/>
                <a:latin typeface="Arial" charset="0"/>
                <a:ea typeface="+mn-ea"/>
                <a:cs typeface="+mn-cs"/>
              </a:rPr>
            </a:b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and</a:t>
            </a: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5"/>
              </a:rPr>
              <a:t>https://www.star.nesdis.noaa.gov/jpss/AlgorithmMaturity.php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OMPS SDR near-real-time status and performance monitoring web page are available by using the following password protected websites:</a:t>
            </a: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6"/>
              </a:rPr>
              <a:t>https://www.star.nesdis.noaa.gov/icvs/status_NPP_OMPS_NM.php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7"/>
              </a:rPr>
              <a:t>https://www.star.nesdis.noaa.gov/icvs/status_NPP_OMPS_NP.php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8"/>
              </a:rPr>
              <a:t>https://www.star.nesdis.noaa.gov/icvs/status_NPP_OMPS_LP.php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OMPS SDR near-real-time status and performance monitoring web page are available at the open website:</a:t>
            </a: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9"/>
              </a:rPr>
              <a:t>https://www.star.nesdis.noaa.gov/icvs/index.php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OMPS EDR near-real-time status and performance monitoring web pages are available at the following websites:</a:t>
            </a:r>
          </a:p>
          <a:p>
            <a:pPr rtl="0"/>
            <a:r>
              <a:rPr lang="en-US" sz="1200" b="0" i="0" kern="1200" dirty="0">
                <a:solidFill>
                  <a:schemeClr val="tx1"/>
                </a:solidFill>
                <a:effectLst/>
                <a:latin typeface="Arial" charset="0"/>
                <a:ea typeface="+mn-ea"/>
                <a:cs typeface="+mn-cs"/>
              </a:rPr>
              <a:t>Archive        </a:t>
            </a:r>
            <a:r>
              <a:rPr lang="en-US" sz="1200" b="0" i="0" kern="1200" dirty="0">
                <a:solidFill>
                  <a:schemeClr val="tx1"/>
                </a:solidFill>
                <a:effectLst/>
                <a:latin typeface="Arial" charset="0"/>
                <a:ea typeface="+mn-ea"/>
                <a:cs typeface="+mn-cs"/>
                <a:hlinkClick r:id="rId10"/>
              </a:rPr>
              <a:t>https://www.class.ncdc.noaa.gov/saa/products/search?datatype_family=JPSS_OZONE</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Operations    </a:t>
            </a:r>
            <a:r>
              <a:rPr lang="en-US" sz="1200" b="0" i="0" kern="1200" dirty="0">
                <a:solidFill>
                  <a:schemeClr val="tx1"/>
                </a:solidFill>
                <a:effectLst/>
                <a:latin typeface="Arial" charset="0"/>
                <a:ea typeface="+mn-ea"/>
                <a:cs typeface="+mn-cs"/>
                <a:hlinkClick r:id="rId11"/>
              </a:rPr>
              <a:t>http://www.ospo.noaa.gov/http://www.ospo.noaa.gov/Products/atmosphere/index.html</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Long-term    </a:t>
            </a:r>
            <a:r>
              <a:rPr lang="en-US" sz="1200" b="0" i="0" kern="1200" dirty="0">
                <a:solidFill>
                  <a:schemeClr val="tx1"/>
                </a:solidFill>
                <a:effectLst/>
                <a:latin typeface="Arial" charset="0"/>
                <a:ea typeface="+mn-ea"/>
                <a:cs typeface="+mn-cs"/>
                <a:hlinkClick r:id="rId12"/>
              </a:rPr>
              <a:t>https://www.star.nesdis.noaa.gov/smcd/spb/OMPSDemo/proOMPSbeta.php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Daily maps   </a:t>
            </a:r>
            <a:r>
              <a:rPr lang="en-US" sz="1200" b="0" i="0" kern="1200" dirty="0">
                <a:solidFill>
                  <a:schemeClr val="tx1"/>
                </a:solidFill>
                <a:effectLst/>
                <a:latin typeface="Arial" charset="0"/>
                <a:ea typeface="+mn-ea"/>
                <a:cs typeface="+mn-cs"/>
                <a:hlinkClick r:id="rId13"/>
              </a:rPr>
              <a:t>https://www.star.nesdis.noaa.gov/jpss/EDRs/products_ozone.php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Activity        </a:t>
            </a:r>
            <a:r>
              <a:rPr lang="en-US" sz="1200" b="0" i="0" kern="1200" dirty="0">
                <a:solidFill>
                  <a:schemeClr val="tx1"/>
                </a:solidFill>
                <a:effectLst/>
                <a:latin typeface="Arial" charset="0"/>
                <a:ea typeface="+mn-ea"/>
                <a:cs typeface="+mn-cs"/>
                <a:hlinkClick r:id="rId14"/>
              </a:rPr>
              <a:t>https://ozoneaq.gsfc.nasa.gov/omps/npp/activity</a:t>
            </a:r>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Validated Maturity</a:t>
            </a:r>
            <a:br>
              <a:rPr lang="en-US" sz="1200" b="0" i="0" kern="1200" dirty="0">
                <a:solidFill>
                  <a:schemeClr val="tx1"/>
                </a:solidFill>
                <a:effectLst/>
                <a:latin typeface="Arial" charset="0"/>
                <a:ea typeface="+mn-ea"/>
                <a:cs typeface="+mn-cs"/>
              </a:rPr>
            </a:br>
            <a:r>
              <a:rPr lang="en-US" sz="1200" u="sng" kern="1200" dirty="0">
                <a:solidFill>
                  <a:schemeClr val="tx1"/>
                </a:solidFill>
                <a:effectLst/>
                <a:latin typeface="Arial" charset="0"/>
                <a:ea typeface="+mn-ea"/>
                <a:cs typeface="+mn-cs"/>
                <a:hlinkClick r:id="rId5"/>
              </a:rPr>
              <a:t>https://www.star.nesdis.noaa.gov/jpss/AlgorithmMaturity.php</a:t>
            </a:r>
            <a:endParaRPr lang="en-US"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61</a:t>
            </a:fld>
            <a:endParaRPr lang="en-US"/>
          </a:p>
        </p:txBody>
      </p:sp>
    </p:spTree>
    <p:extLst>
      <p:ext uri="{BB962C8B-B14F-4D97-AF65-F5344CB8AC3E}">
        <p14:creationId xmlns:p14="http://schemas.microsoft.com/office/powerpoint/2010/main" val="1738626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54747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7038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5584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CBC_NP_PIXEL_V15_output_J1_Verif_Final_24Oct2013.hdf5</a:t>
            </a:r>
          </a:p>
          <a:p>
            <a:r>
              <a:rPr lang="en-US" dirty="0"/>
              <a:t>BPS_NP_PIXEL_V12_output_Final_Verif_06Nov2013.hdf5</a:t>
            </a:r>
          </a:p>
          <a:p>
            <a:endParaRPr lang="en-US" dirty="0"/>
          </a:p>
        </p:txBody>
      </p:sp>
      <p:sp>
        <p:nvSpPr>
          <p:cNvPr id="4" name="Slide Number Placeholder 3"/>
          <p:cNvSpPr>
            <a:spLocks noGrp="1"/>
          </p:cNvSpPr>
          <p:nvPr>
            <p:ph type="sldNum" sz="quarter" idx="10"/>
          </p:nvPr>
        </p:nvSpPr>
        <p:spPr/>
        <p:txBody>
          <a:bodyPr/>
          <a:lstStyle/>
          <a:p>
            <a:fld id="{B78B6C6F-D64E-4BB9-829F-1F696F20C302}" type="slidenum">
              <a:rPr lang="en-US" smtClean="0"/>
              <a:pPr/>
              <a:t>68</a:t>
            </a:fld>
            <a:endParaRPr lang="en-US"/>
          </a:p>
        </p:txBody>
      </p:sp>
    </p:spTree>
    <p:extLst>
      <p:ext uri="{BB962C8B-B14F-4D97-AF65-F5344CB8AC3E}">
        <p14:creationId xmlns:p14="http://schemas.microsoft.com/office/powerpoint/2010/main" val="142163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combined these shifts with the wavelength scale to see what the pattern of effective wavelength spacing is. The solid lines are for NOAA-20. The one with the five symbols on it is the final result after applying the weighted averages. The one without symbols is just the spacing in the band center data set. Both are for the central spatial pixel column. The dashed line is the pre-launch results for the full  </a:t>
            </a:r>
            <a:r>
              <a:rPr lang="en-US" dirty="0" err="1"/>
              <a:t>macropixel</a:t>
            </a:r>
            <a:r>
              <a:rPr lang="en-US" dirty="0"/>
              <a:t> for S-NPP. Since we are using a constant -0.115 nm shift in the scale it is the same as our current IDPS wavelength scale spacing. the dotted line is for the wavelength scale from the earlier PEATE analysis for S-NPP. I'll have to get the latest PEATE wavelength scale data to see what it looks like now.</a:t>
            </a:r>
          </a:p>
          <a:p>
            <a:endParaRPr lang="en-US" dirty="0"/>
          </a:p>
        </p:txBody>
      </p:sp>
      <p:sp>
        <p:nvSpPr>
          <p:cNvPr id="4" name="Slide Number Placeholder 3"/>
          <p:cNvSpPr>
            <a:spLocks noGrp="1"/>
          </p:cNvSpPr>
          <p:nvPr>
            <p:ph type="sldNum" sz="quarter" idx="10"/>
          </p:nvPr>
        </p:nvSpPr>
        <p:spPr/>
        <p:txBody>
          <a:bodyPr/>
          <a:lstStyle/>
          <a:p>
            <a:fld id="{B78B6C6F-D64E-4BB9-829F-1F696F20C302}" type="slidenum">
              <a:rPr lang="en-US" smtClean="0"/>
              <a:pPr/>
              <a:t>69</a:t>
            </a:fld>
            <a:endParaRPr lang="en-US"/>
          </a:p>
        </p:txBody>
      </p:sp>
    </p:spTree>
    <p:extLst>
      <p:ext uri="{BB962C8B-B14F-4D97-AF65-F5344CB8AC3E}">
        <p14:creationId xmlns:p14="http://schemas.microsoft.com/office/powerpoint/2010/main" val="2867495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Wavelength scale</a:t>
            </a:r>
          </a:p>
          <a:p>
            <a:r>
              <a:rPr lang="en-US" dirty="0"/>
              <a:t>1.a. Using counts</a:t>
            </a:r>
          </a:p>
          <a:p>
            <a:r>
              <a:rPr lang="en-US" dirty="0"/>
              <a:t>Computing the weighted average pixel for the response to monochromatic laser inputs by using the corrected counts will produce the same wavelength to pixel mapping with or without a dichroic present in the optical system. This means that the inversion to a band center wavelength for each pixel will be the same with or without the dichroic. The former one (with the dichroic) will be different as the </a:t>
            </a:r>
            <a:r>
              <a:rPr lang="en-US" dirty="0" err="1"/>
              <a:t>bandpasses</a:t>
            </a:r>
            <a:r>
              <a:rPr lang="en-US" dirty="0"/>
              <a:t> will be modified by the dichroic effectively shifting them to shorter weighted </a:t>
            </a:r>
            <a:r>
              <a:rPr lang="en-US" dirty="0" err="1"/>
              <a:t>bandcenters</a:t>
            </a:r>
            <a:r>
              <a:rPr lang="en-US" dirty="0"/>
              <a:t>. This shift is ~-0.02 nm at 305 nm using a simple linear model of the dichroic from 100 to 0 % over 300 to 310 nm.</a:t>
            </a:r>
          </a:p>
          <a:p>
            <a:r>
              <a:rPr lang="en-US" dirty="0"/>
              <a:t>1.b. Using radiances</a:t>
            </a:r>
          </a:p>
          <a:p>
            <a:r>
              <a:rPr lang="en-US" dirty="0"/>
              <a:t>If the counts are converted to radiances by using the input wavelength throughput conversion factors they are linear with counts and there is no change compared to 1.a results. If the counts are converted to radiances by using the sensing pixel-based counts to radiance conversions, then a count at a shorter wavelengths pixel will be converted to a smaller radiance increment than a count at a longer wavelengths pixel. This will create an error in wavelength scale in the positive direction relative to the no dichroic case and in the opposite direction of the 1.a error.</a:t>
            </a:r>
          </a:p>
          <a:p>
            <a:endParaRPr lang="en-US" dirty="0"/>
          </a:p>
        </p:txBody>
      </p:sp>
      <p:sp>
        <p:nvSpPr>
          <p:cNvPr id="4" name="Slide Number Placeholder 3"/>
          <p:cNvSpPr>
            <a:spLocks noGrp="1"/>
          </p:cNvSpPr>
          <p:nvPr>
            <p:ph type="sldNum" sz="quarter" idx="10"/>
          </p:nvPr>
        </p:nvSpPr>
        <p:spPr/>
        <p:txBody>
          <a:bodyPr/>
          <a:lstStyle/>
          <a:p>
            <a:fld id="{B78B6C6F-D64E-4BB9-829F-1F696F20C302}" type="slidenum">
              <a:rPr lang="en-US" smtClean="0"/>
              <a:pPr/>
              <a:t>71</a:t>
            </a:fld>
            <a:endParaRPr lang="en-US"/>
          </a:p>
        </p:txBody>
      </p:sp>
    </p:spTree>
    <p:extLst>
      <p:ext uri="{BB962C8B-B14F-4D97-AF65-F5344CB8AC3E}">
        <p14:creationId xmlns:p14="http://schemas.microsoft.com/office/powerpoint/2010/main" val="459386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B6C6F-D64E-4BB9-829F-1F696F20C302}" type="slidenum">
              <a:rPr lang="en-US" smtClean="0"/>
              <a:pPr/>
              <a:t>74</a:t>
            </a:fld>
            <a:endParaRPr lang="en-US"/>
          </a:p>
        </p:txBody>
      </p:sp>
    </p:spTree>
    <p:extLst>
      <p:ext uri="{BB962C8B-B14F-4D97-AF65-F5344CB8AC3E}">
        <p14:creationId xmlns:p14="http://schemas.microsoft.com/office/powerpoint/2010/main" val="1552744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B78B6C6F-D64E-4BB9-829F-1F696F20C302}" type="slidenum">
              <a:rPr lang="en-US" smtClean="0"/>
              <a:pPr/>
              <a:t>75</a:t>
            </a:fld>
            <a:endParaRPr lang="en-US"/>
          </a:p>
        </p:txBody>
      </p:sp>
    </p:spTree>
    <p:extLst>
      <p:ext uri="{BB962C8B-B14F-4D97-AF65-F5344CB8AC3E}">
        <p14:creationId xmlns:p14="http://schemas.microsoft.com/office/powerpoint/2010/main" val="289451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Title:</a:t>
            </a:r>
            <a:r>
              <a:rPr lang="en-US" sz="1200" b="0" i="0" kern="1200" dirty="0">
                <a:solidFill>
                  <a:schemeClr val="tx1"/>
                </a:solidFill>
                <a:effectLst/>
                <a:latin typeface="+mn-lt"/>
                <a:ea typeface="+mn-ea"/>
                <a:cs typeface="+mn-cs"/>
              </a:rPr>
              <a:t> Comparisons of the MG II index products from the NOAA-9 and NOAA-11 SBUV/2 instruments</a:t>
            </a:r>
            <a:br>
              <a:rPr lang="en-US" dirty="0"/>
            </a:br>
            <a:r>
              <a:rPr lang="en-US" sz="1200" b="1" i="0" kern="1200" dirty="0">
                <a:solidFill>
                  <a:schemeClr val="tx1"/>
                </a:solidFill>
                <a:effectLst/>
                <a:latin typeface="+mn-lt"/>
                <a:ea typeface="+mn-ea"/>
                <a:cs typeface="+mn-cs"/>
              </a:rPr>
              <a:t>Authors:</a:t>
            </a:r>
            <a:r>
              <a:rPr lang="en-US" sz="1200" b="0" i="0" kern="1200" dirty="0">
                <a:solidFill>
                  <a:schemeClr val="tx1"/>
                </a:solidFill>
                <a:effectLst/>
                <a:latin typeface="+mn-lt"/>
                <a:ea typeface="+mn-ea"/>
                <a:cs typeface="+mn-cs"/>
              </a:rPr>
              <a:t> Deland, M. T. &amp; Cebula, R. P.</a:t>
            </a:r>
            <a:br>
              <a:rPr lang="en-US" dirty="0"/>
            </a:br>
            <a:r>
              <a:rPr lang="en-US" sz="1200" b="1" i="0" kern="1200" dirty="0">
                <a:solidFill>
                  <a:schemeClr val="tx1"/>
                </a:solidFill>
                <a:effectLst/>
                <a:latin typeface="+mn-lt"/>
                <a:ea typeface="+mn-ea"/>
                <a:cs typeface="+mn-cs"/>
              </a:rPr>
              <a:t>Journal:</a:t>
            </a:r>
            <a:r>
              <a:rPr lang="en-US" sz="1200" b="0" i="0" kern="1200" dirty="0">
                <a:solidFill>
                  <a:schemeClr val="tx1"/>
                </a:solidFill>
                <a:effectLst/>
                <a:latin typeface="+mn-lt"/>
                <a:ea typeface="+mn-ea"/>
                <a:cs typeface="+mn-cs"/>
              </a:rPr>
              <a:t> Solar Physics (ISSN 0038-0938), vol. 152, no. 1, p. 61-68</a:t>
            </a:r>
            <a:br>
              <a:rPr lang="en-US" dirty="0"/>
            </a:br>
            <a:r>
              <a:rPr lang="en-US" sz="1200" b="1" i="0" kern="1200" dirty="0">
                <a:solidFill>
                  <a:schemeClr val="tx1"/>
                </a:solidFill>
                <a:effectLst/>
                <a:latin typeface="+mn-lt"/>
                <a:ea typeface="+mn-ea"/>
                <a:cs typeface="+mn-cs"/>
              </a:rPr>
              <a:t>Bibliographic Code:</a:t>
            </a:r>
            <a:r>
              <a:rPr lang="en-US" sz="1200" b="0" i="0" kern="1200" dirty="0">
                <a:solidFill>
                  <a:schemeClr val="tx1"/>
                </a:solidFill>
                <a:effectLst/>
                <a:latin typeface="+mn-lt"/>
                <a:ea typeface="+mn-ea"/>
                <a:cs typeface="+mn-cs"/>
              </a:rPr>
              <a:t> 1994SoPh..152...61D</a:t>
            </a:r>
            <a:endParaRPr lang="en-US" dirty="0"/>
          </a:p>
          <a:p>
            <a:r>
              <a:rPr lang="en-US" dirty="0"/>
              <a:t>https://adsabs.harvard.edu/full/1994SoPh..152...61D</a:t>
            </a:r>
          </a:p>
          <a:p>
            <a:endParaRPr lang="en-US" dirty="0"/>
          </a:p>
          <a:p>
            <a:r>
              <a:rPr lang="en-US" sz="1200" b="1" i="0" u="none" strike="noStrike" kern="1200" baseline="0" dirty="0">
                <a:solidFill>
                  <a:schemeClr val="tx1"/>
                </a:solidFill>
                <a:latin typeface="+mn-lt"/>
                <a:ea typeface="+mn-ea"/>
                <a:cs typeface="+mn-cs"/>
              </a:rPr>
              <a:t>JOURNAL OF GEOPHYSICAL RESEARCH, VOL. 98, NO. D7, PAGES 12,809-12,823, JULY 20, 1993</a:t>
            </a:r>
          </a:p>
          <a:p>
            <a:r>
              <a:rPr lang="en-US" sz="1200" b="1" i="0" u="none" strike="noStrike" kern="1200" baseline="0" dirty="0">
                <a:solidFill>
                  <a:schemeClr val="tx1"/>
                </a:solidFill>
                <a:latin typeface="+mn-lt"/>
                <a:ea typeface="+mn-ea"/>
                <a:cs typeface="+mn-cs"/>
              </a:rPr>
              <a:t>Composite Mg II Solar Activity Index for Solar Cycles 21 and 22</a:t>
            </a:r>
          </a:p>
          <a:p>
            <a:r>
              <a:rPr lang="en-US" sz="1200" b="1" i="0" u="none" strike="noStrike" kern="1200" baseline="0" dirty="0">
                <a:solidFill>
                  <a:schemeClr val="tx1"/>
                </a:solidFill>
                <a:latin typeface="+mn-lt"/>
                <a:ea typeface="+mn-ea"/>
                <a:cs typeface="+mn-cs"/>
              </a:rPr>
              <a:t>MATTHEW T. DELAND AND RICHARD P. CEBULA</a:t>
            </a:r>
            <a:endParaRPr lang="en-US" dirty="0"/>
          </a:p>
          <a:p>
            <a:r>
              <a:rPr lang="en-US" dirty="0"/>
              <a:t>https://agupubs.onlinelibrary.wiley.com/doi/10.1029/93JD00421</a:t>
            </a:r>
          </a:p>
        </p:txBody>
      </p:sp>
      <p:sp>
        <p:nvSpPr>
          <p:cNvPr id="4" name="Slide Number Placeholder 3"/>
          <p:cNvSpPr>
            <a:spLocks noGrp="1"/>
          </p:cNvSpPr>
          <p:nvPr>
            <p:ph type="sldNum" sz="quarter" idx="5"/>
          </p:nvPr>
        </p:nvSpPr>
        <p:spPr/>
        <p:txBody>
          <a:bodyPr/>
          <a:lstStyle/>
          <a:p>
            <a:fld id="{67DC7689-B1BE-4699-84A2-D188CFEA1376}" type="slidenum">
              <a:rPr lang="en-US" smtClean="0"/>
              <a:t>7</a:t>
            </a:fld>
            <a:endParaRPr lang="en-US"/>
          </a:p>
        </p:txBody>
      </p:sp>
    </p:spTree>
    <p:extLst>
      <p:ext uri="{BB962C8B-B14F-4D97-AF65-F5344CB8AC3E}">
        <p14:creationId xmlns:p14="http://schemas.microsoft.com/office/powerpoint/2010/main" val="225451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C7689-B1BE-4699-84A2-D188CFEA1376}" type="slidenum">
              <a:rPr lang="en-US" smtClean="0"/>
              <a:t>16</a:t>
            </a:fld>
            <a:endParaRPr lang="en-US"/>
          </a:p>
        </p:txBody>
      </p:sp>
    </p:spTree>
    <p:extLst>
      <p:ext uri="{BB962C8B-B14F-4D97-AF65-F5344CB8AC3E}">
        <p14:creationId xmlns:p14="http://schemas.microsoft.com/office/powerpoint/2010/main" val="289363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C7689-B1BE-4699-84A2-D188CFEA1376}" type="slidenum">
              <a:rPr lang="en-US" smtClean="0"/>
              <a:t>17</a:t>
            </a:fld>
            <a:endParaRPr lang="en-US"/>
          </a:p>
        </p:txBody>
      </p:sp>
    </p:spTree>
    <p:extLst>
      <p:ext uri="{BB962C8B-B14F-4D97-AF65-F5344CB8AC3E}">
        <p14:creationId xmlns:p14="http://schemas.microsoft.com/office/powerpoint/2010/main" val="33707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three years, reference diffuser measurements were made twice a year.</a:t>
            </a:r>
          </a:p>
        </p:txBody>
      </p:sp>
      <p:sp>
        <p:nvSpPr>
          <p:cNvPr id="4" name="Slide Number Placeholder 3"/>
          <p:cNvSpPr>
            <a:spLocks noGrp="1"/>
          </p:cNvSpPr>
          <p:nvPr>
            <p:ph type="sldNum" sz="quarter" idx="5"/>
          </p:nvPr>
        </p:nvSpPr>
        <p:spPr/>
        <p:txBody>
          <a:bodyPr/>
          <a:lstStyle/>
          <a:p>
            <a:fld id="{67DC7689-B1BE-4699-84A2-D188CFEA1376}" type="slidenum">
              <a:rPr lang="en-US" smtClean="0"/>
              <a:t>18</a:t>
            </a:fld>
            <a:endParaRPr lang="en-US"/>
          </a:p>
        </p:txBody>
      </p:sp>
    </p:spTree>
    <p:extLst>
      <p:ext uri="{BB962C8B-B14F-4D97-AF65-F5344CB8AC3E}">
        <p14:creationId xmlns:p14="http://schemas.microsoft.com/office/powerpoint/2010/main" val="205882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ABF71-21F3-4184-9290-310E6BB8C127}" type="slidenum">
              <a:rPr lang="en-US" smtClean="0"/>
              <a:t>25</a:t>
            </a:fld>
            <a:endParaRPr lang="en-US"/>
          </a:p>
        </p:txBody>
      </p:sp>
    </p:spTree>
    <p:extLst>
      <p:ext uri="{BB962C8B-B14F-4D97-AF65-F5344CB8AC3E}">
        <p14:creationId xmlns:p14="http://schemas.microsoft.com/office/powerpoint/2010/main" val="57246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Quadratic Fit of solar variations with wavelength scale from synthetic solar spectra will provide a very accurate interpolation.</a:t>
            </a:r>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54</a:t>
            </a:fld>
            <a:endParaRPr lang="en-US"/>
          </a:p>
        </p:txBody>
      </p:sp>
    </p:spTree>
    <p:extLst>
      <p:ext uri="{BB962C8B-B14F-4D97-AF65-F5344CB8AC3E}">
        <p14:creationId xmlns:p14="http://schemas.microsoft.com/office/powerpoint/2010/main" val="363112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8975"/>
            <a:ext cx="6119813" cy="34432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ea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FB3C78D1-10A8-4986-B128-3C33C3CDB1F2}" type="slidenum">
              <a:rPr lang="en-US" smtClean="0"/>
              <a:pPr/>
              <a:t>56</a:t>
            </a:fld>
            <a:endParaRPr lang="en-US" dirty="0"/>
          </a:p>
        </p:txBody>
      </p:sp>
    </p:spTree>
    <p:extLst>
      <p:ext uri="{BB962C8B-B14F-4D97-AF65-F5344CB8AC3E}">
        <p14:creationId xmlns:p14="http://schemas.microsoft.com/office/powerpoint/2010/main" val="2151420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B9B9-8690-45E7-8EE8-EE4B2E5373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1C6BA8-7348-472F-8BD3-B1C566685E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9F5AFB-6943-47A0-B08E-9801B4B46050}"/>
              </a:ext>
            </a:extLst>
          </p:cNvPr>
          <p:cNvSpPr>
            <a:spLocks noGrp="1"/>
          </p:cNvSpPr>
          <p:nvPr>
            <p:ph type="dt" sz="half" idx="10"/>
          </p:nvPr>
        </p:nvSpPr>
        <p:spPr/>
        <p:txBody>
          <a:bodyPr/>
          <a:lstStyle/>
          <a:p>
            <a:fld id="{0920D6B0-E231-4B48-A345-7F5CD25FCA40}" type="datetime1">
              <a:rPr lang="en-US" smtClean="0"/>
              <a:t>5/29/2024</a:t>
            </a:fld>
            <a:endParaRPr lang="en-US"/>
          </a:p>
        </p:txBody>
      </p:sp>
      <p:sp>
        <p:nvSpPr>
          <p:cNvPr id="5" name="Footer Placeholder 4">
            <a:extLst>
              <a:ext uri="{FF2B5EF4-FFF2-40B4-BE49-F238E27FC236}">
                <a16:creationId xmlns:a16="http://schemas.microsoft.com/office/drawing/2014/main" id="{A6BCBC1C-0802-403F-88FE-D6702975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A68DC-22B3-4B28-8128-3AF9EC62D029}"/>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3467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F4E7-F800-42BB-93A0-019BCE5A19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04EA4-5709-4586-BD84-0BBB0AE1D3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0C380-8FD4-4681-93A3-0200B4C53138}"/>
              </a:ext>
            </a:extLst>
          </p:cNvPr>
          <p:cNvSpPr>
            <a:spLocks noGrp="1"/>
          </p:cNvSpPr>
          <p:nvPr>
            <p:ph type="dt" sz="half" idx="10"/>
          </p:nvPr>
        </p:nvSpPr>
        <p:spPr/>
        <p:txBody>
          <a:bodyPr/>
          <a:lstStyle/>
          <a:p>
            <a:fld id="{F75911CC-4FE1-4D3D-AC50-FC86EBF760A7}" type="datetime1">
              <a:rPr lang="en-US" smtClean="0"/>
              <a:t>5/29/2024</a:t>
            </a:fld>
            <a:endParaRPr lang="en-US"/>
          </a:p>
        </p:txBody>
      </p:sp>
      <p:sp>
        <p:nvSpPr>
          <p:cNvPr id="5" name="Footer Placeholder 4">
            <a:extLst>
              <a:ext uri="{FF2B5EF4-FFF2-40B4-BE49-F238E27FC236}">
                <a16:creationId xmlns:a16="http://schemas.microsoft.com/office/drawing/2014/main" id="{D5AFB2D6-C430-40DB-8392-D20223C9F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CCACC-A2F2-488D-BF8C-80C9D7A8A3C7}"/>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99752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6C93F-1D6C-4203-BCD5-9A649878FC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C38B8-4EF9-4B84-BF79-3ED863A577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0F1B0-C391-4856-A4EE-ED26F3B6FE12}"/>
              </a:ext>
            </a:extLst>
          </p:cNvPr>
          <p:cNvSpPr>
            <a:spLocks noGrp="1"/>
          </p:cNvSpPr>
          <p:nvPr>
            <p:ph type="dt" sz="half" idx="10"/>
          </p:nvPr>
        </p:nvSpPr>
        <p:spPr/>
        <p:txBody>
          <a:bodyPr/>
          <a:lstStyle/>
          <a:p>
            <a:fld id="{5B1CA04A-9CD9-4A06-9403-4BB1A964BF14}" type="datetime1">
              <a:rPr lang="en-US" smtClean="0"/>
              <a:t>5/29/2024</a:t>
            </a:fld>
            <a:endParaRPr lang="en-US"/>
          </a:p>
        </p:txBody>
      </p:sp>
      <p:sp>
        <p:nvSpPr>
          <p:cNvPr id="5" name="Footer Placeholder 4">
            <a:extLst>
              <a:ext uri="{FF2B5EF4-FFF2-40B4-BE49-F238E27FC236}">
                <a16:creationId xmlns:a16="http://schemas.microsoft.com/office/drawing/2014/main" id="{A0E46BD2-702C-4A6D-A6C6-F62378157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90CB3-6768-422E-8A97-5A24DD0E5A6B}"/>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05771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내용">
    <p:spTree>
      <p:nvGrpSpPr>
        <p:cNvPr id="1" name=""/>
        <p:cNvGrpSpPr/>
        <p:nvPr/>
      </p:nvGrpSpPr>
      <p:grpSpPr>
        <a:xfrm>
          <a:off x="0" y="0"/>
          <a:ext cx="0" cy="0"/>
          <a:chOff x="0" y="0"/>
          <a:chExt cx="0" cy="0"/>
        </a:xfrm>
      </p:grpSpPr>
      <p:sp>
        <p:nvSpPr>
          <p:cNvPr id="8" name="슬라이드 번호 개체 틀 5"/>
          <p:cNvSpPr>
            <a:spLocks noGrp="1"/>
          </p:cNvSpPr>
          <p:nvPr>
            <p:ph type="sldNum" sz="quarter" idx="12"/>
          </p:nvPr>
        </p:nvSpPr>
        <p:spPr>
          <a:xfrm>
            <a:off x="11663464" y="6504869"/>
            <a:ext cx="528536" cy="365125"/>
          </a:xfrm>
          <a:prstGeom prst="rect">
            <a:avLst/>
          </a:prstGeom>
        </p:spPr>
        <p:txBody>
          <a:bodyPr/>
          <a:lstStyle>
            <a:lvl1pPr algn="ctr">
              <a:defRPr sz="1200" b="0"/>
            </a:lvl1pPr>
          </a:lstStyle>
          <a:p>
            <a:fld id="{CF861DB1-7CD0-4EAD-ACA9-006A4A6740D1}" type="slidenum">
              <a:rPr lang="ko-KR" altLang="en-US" smtClean="0"/>
              <a:pPr/>
              <a:t>‹#›</a:t>
            </a:fld>
            <a:endParaRPr lang="ko-KR" altLang="en-US"/>
          </a:p>
        </p:txBody>
      </p:sp>
    </p:spTree>
    <p:extLst>
      <p:ext uri="{BB962C8B-B14F-4D97-AF65-F5344CB8AC3E}">
        <p14:creationId xmlns:p14="http://schemas.microsoft.com/office/powerpoint/2010/main" val="11583204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140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1" name="Rectangle 10"/>
          <p:cNvSpPr/>
          <p:nvPr/>
        </p:nvSpPr>
        <p:spPr>
          <a:xfrm>
            <a:off x="5442" y="1898850"/>
            <a:ext cx="115824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9"/>
          </a:p>
        </p:txBody>
      </p:sp>
      <p:sp>
        <p:nvSpPr>
          <p:cNvPr id="12" name="Rectangle 11"/>
          <p:cNvSpPr/>
          <p:nvPr/>
        </p:nvSpPr>
        <p:spPr>
          <a:xfrm>
            <a:off x="5442" y="1953715"/>
            <a:ext cx="11582400" cy="45719"/>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9"/>
          </a:p>
        </p:txBody>
      </p:sp>
      <p:sp>
        <p:nvSpPr>
          <p:cNvPr id="7" name="Title 1"/>
          <p:cNvSpPr>
            <a:spLocks noGrp="1"/>
          </p:cNvSpPr>
          <p:nvPr>
            <p:ph type="title"/>
          </p:nvPr>
        </p:nvSpPr>
        <p:spPr>
          <a:xfrm>
            <a:off x="3663042" y="1956254"/>
            <a:ext cx="7924800" cy="1091746"/>
          </a:xfrm>
          <a:prstGeom prst="rect">
            <a:avLst/>
          </a:prstGeom>
        </p:spPr>
        <p:txBody>
          <a:bodyPr anchor="t">
            <a:noAutofit/>
          </a:bodyPr>
          <a:lstStyle>
            <a:lvl1pPr algn="r">
              <a:defRPr sz="3106" b="0" cap="all">
                <a:solidFill>
                  <a:srgbClr val="0594C9"/>
                </a:solidFill>
                <a:latin typeface="+mj-lt"/>
              </a:defRPr>
            </a:lvl1pPr>
          </a:lstStyle>
          <a:p>
            <a:r>
              <a:rPr lang="en-US" dirty="0"/>
              <a:t>Click to edit Master title style</a:t>
            </a:r>
          </a:p>
        </p:txBody>
      </p:sp>
      <p:sp>
        <p:nvSpPr>
          <p:cNvPr id="8" name="Text Placeholder 2"/>
          <p:cNvSpPr>
            <a:spLocks noGrp="1"/>
          </p:cNvSpPr>
          <p:nvPr>
            <p:ph type="body" idx="1"/>
          </p:nvPr>
        </p:nvSpPr>
        <p:spPr>
          <a:xfrm>
            <a:off x="3663042" y="1587954"/>
            <a:ext cx="7924800" cy="368300"/>
          </a:xfrm>
          <a:prstGeom prst="rect">
            <a:avLst/>
          </a:prstGeom>
        </p:spPr>
        <p:txBody>
          <a:bodyPr anchor="b"/>
          <a:lstStyle>
            <a:lvl1pPr marL="0" indent="0" algn="r">
              <a:buNone/>
              <a:defRPr sz="1941" b="1">
                <a:solidFill>
                  <a:schemeClr val="tx1"/>
                </a:solidFill>
                <a:latin typeface="+mj-lt"/>
              </a:defRPr>
            </a:lvl1pPr>
            <a:lvl2pPr marL="443777" indent="0">
              <a:buNone/>
              <a:defRPr sz="1747">
                <a:solidFill>
                  <a:schemeClr val="tx1">
                    <a:tint val="75000"/>
                  </a:schemeClr>
                </a:solidFill>
              </a:defRPr>
            </a:lvl2pPr>
            <a:lvl3pPr marL="887553" indent="0">
              <a:buNone/>
              <a:defRPr sz="1553">
                <a:solidFill>
                  <a:schemeClr val="tx1">
                    <a:tint val="75000"/>
                  </a:schemeClr>
                </a:solidFill>
              </a:defRPr>
            </a:lvl3pPr>
            <a:lvl4pPr marL="1331330" indent="0">
              <a:buNone/>
              <a:defRPr sz="1359">
                <a:solidFill>
                  <a:schemeClr val="tx1">
                    <a:tint val="75000"/>
                  </a:schemeClr>
                </a:solidFill>
              </a:defRPr>
            </a:lvl4pPr>
            <a:lvl5pPr marL="1775106" indent="0">
              <a:buNone/>
              <a:defRPr sz="1359">
                <a:solidFill>
                  <a:schemeClr val="tx1">
                    <a:tint val="75000"/>
                  </a:schemeClr>
                </a:solidFill>
              </a:defRPr>
            </a:lvl5pPr>
            <a:lvl6pPr marL="2218883" indent="0">
              <a:buNone/>
              <a:defRPr sz="1359">
                <a:solidFill>
                  <a:schemeClr val="tx1">
                    <a:tint val="75000"/>
                  </a:schemeClr>
                </a:solidFill>
              </a:defRPr>
            </a:lvl6pPr>
            <a:lvl7pPr marL="2662660" indent="0">
              <a:buNone/>
              <a:defRPr sz="1359">
                <a:solidFill>
                  <a:schemeClr val="tx1">
                    <a:tint val="75000"/>
                  </a:schemeClr>
                </a:solidFill>
              </a:defRPr>
            </a:lvl7pPr>
            <a:lvl8pPr marL="3106436" indent="0">
              <a:buNone/>
              <a:defRPr sz="1359">
                <a:solidFill>
                  <a:schemeClr val="tx1">
                    <a:tint val="75000"/>
                  </a:schemeClr>
                </a:solidFill>
              </a:defRPr>
            </a:lvl8pPr>
            <a:lvl9pPr marL="3550213" indent="0">
              <a:buNone/>
              <a:defRPr sz="1359">
                <a:solidFill>
                  <a:schemeClr val="tx1">
                    <a:tint val="75000"/>
                  </a:schemeClr>
                </a:solidFill>
              </a:defRPr>
            </a:lvl9pPr>
          </a:lstStyle>
          <a:p>
            <a:pPr lvl="0"/>
            <a:r>
              <a:rPr lang="en-US" dirty="0"/>
              <a:t>Click to edit Master text styles</a:t>
            </a:r>
          </a:p>
        </p:txBody>
      </p:sp>
      <p:sp>
        <p:nvSpPr>
          <p:cNvPr id="9" name="Date Placeholder 3"/>
          <p:cNvSpPr>
            <a:spLocks noGrp="1"/>
          </p:cNvSpPr>
          <p:nvPr>
            <p:ph type="dt" sz="half" idx="2"/>
          </p:nvPr>
        </p:nvSpPr>
        <p:spPr>
          <a:xfrm>
            <a:off x="10165442" y="1357122"/>
            <a:ext cx="1422400" cy="230832"/>
          </a:xfrm>
          <a:prstGeom prst="rect">
            <a:avLst/>
          </a:prstGeom>
        </p:spPr>
        <p:txBody>
          <a:bodyPr/>
          <a:lstStyle>
            <a:lvl1pPr algn="r">
              <a:defRPr sz="874" b="0" kern="1400" spc="49" baseline="0">
                <a:solidFill>
                  <a:schemeClr val="tx1"/>
                </a:solidFill>
                <a:latin typeface="+mj-lt"/>
              </a:defRPr>
            </a:lvl1pPr>
          </a:lstStyle>
          <a:p>
            <a:fld id="{3AA3515E-490A-4A7B-BA4E-B7E0F3DDE07C}" type="datetime1">
              <a:rPr lang="en-US" smtClean="0"/>
              <a:t>5/29/2024</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1371600"/>
            <a:ext cx="2336800" cy="1752600"/>
          </a:xfrm>
          <a:prstGeom prst="rect">
            <a:avLst/>
          </a:prstGeom>
        </p:spPr>
      </p:pic>
    </p:spTree>
    <p:extLst>
      <p:ext uri="{BB962C8B-B14F-4D97-AF65-F5344CB8AC3E}">
        <p14:creationId xmlns:p14="http://schemas.microsoft.com/office/powerpoint/2010/main" val="292811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D33B-50E9-49CA-A2ED-C753B16F9C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6E64C-E023-40A8-89DC-0BF2BE2CE8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7A0D1-6989-489C-AB73-37ECD07A27FD}"/>
              </a:ext>
            </a:extLst>
          </p:cNvPr>
          <p:cNvSpPr>
            <a:spLocks noGrp="1"/>
          </p:cNvSpPr>
          <p:nvPr>
            <p:ph type="dt" sz="half" idx="10"/>
          </p:nvPr>
        </p:nvSpPr>
        <p:spPr/>
        <p:txBody>
          <a:bodyPr/>
          <a:lstStyle/>
          <a:p>
            <a:fld id="{872AB74E-454F-4964-9B6D-07326C1E339D}" type="datetime1">
              <a:rPr lang="en-US" smtClean="0"/>
              <a:t>5/29/2024</a:t>
            </a:fld>
            <a:endParaRPr lang="en-US"/>
          </a:p>
        </p:txBody>
      </p:sp>
      <p:sp>
        <p:nvSpPr>
          <p:cNvPr id="5" name="Footer Placeholder 4">
            <a:extLst>
              <a:ext uri="{FF2B5EF4-FFF2-40B4-BE49-F238E27FC236}">
                <a16:creationId xmlns:a16="http://schemas.microsoft.com/office/drawing/2014/main" id="{4B5EA859-5902-43FE-98B1-C0A8614AD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FACA7-3C65-454B-BFD8-AF4F36243C7A}"/>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01431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71C9-DABC-4AE4-A0F4-CFB122D42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BBB29E-B6A5-4808-87B4-80999DFB9B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BC9966-44F3-44C1-8E96-F89FB889F14B}"/>
              </a:ext>
            </a:extLst>
          </p:cNvPr>
          <p:cNvSpPr>
            <a:spLocks noGrp="1"/>
          </p:cNvSpPr>
          <p:nvPr>
            <p:ph type="dt" sz="half" idx="10"/>
          </p:nvPr>
        </p:nvSpPr>
        <p:spPr/>
        <p:txBody>
          <a:bodyPr/>
          <a:lstStyle/>
          <a:p>
            <a:fld id="{75AEB4DC-461F-4035-AA3D-2AC3C5C01C25}" type="datetime1">
              <a:rPr lang="en-US" smtClean="0"/>
              <a:t>5/29/2024</a:t>
            </a:fld>
            <a:endParaRPr lang="en-US"/>
          </a:p>
        </p:txBody>
      </p:sp>
      <p:sp>
        <p:nvSpPr>
          <p:cNvPr id="5" name="Footer Placeholder 4">
            <a:extLst>
              <a:ext uri="{FF2B5EF4-FFF2-40B4-BE49-F238E27FC236}">
                <a16:creationId xmlns:a16="http://schemas.microsoft.com/office/drawing/2014/main" id="{E4E9A34F-F5A8-4E0B-A16D-0413420AC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C1BDA-B5EC-4F99-9504-9488991D605B}"/>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98750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B351-08EE-4FFC-B897-CC733FACC9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FC707-FB4C-4902-8FEF-83C4D3B88A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A56D14-A8A2-42E8-930E-D6DED6C187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1B44FF-7228-41C5-AFD8-ABA187894933}"/>
              </a:ext>
            </a:extLst>
          </p:cNvPr>
          <p:cNvSpPr>
            <a:spLocks noGrp="1"/>
          </p:cNvSpPr>
          <p:nvPr>
            <p:ph type="dt" sz="half" idx="10"/>
          </p:nvPr>
        </p:nvSpPr>
        <p:spPr/>
        <p:txBody>
          <a:bodyPr/>
          <a:lstStyle/>
          <a:p>
            <a:fld id="{22A4992D-59D7-48BC-8E51-0C90F04E23AD}" type="datetime1">
              <a:rPr lang="en-US" smtClean="0"/>
              <a:t>5/29/2024</a:t>
            </a:fld>
            <a:endParaRPr lang="en-US"/>
          </a:p>
        </p:txBody>
      </p:sp>
      <p:sp>
        <p:nvSpPr>
          <p:cNvPr id="6" name="Footer Placeholder 5">
            <a:extLst>
              <a:ext uri="{FF2B5EF4-FFF2-40B4-BE49-F238E27FC236}">
                <a16:creationId xmlns:a16="http://schemas.microsoft.com/office/drawing/2014/main" id="{31C3E753-F87C-4481-9CCA-E4EE92745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26CEE-73F2-4C07-9D1D-6EEAC07C8745}"/>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39491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9FB3-AAA2-43C9-A08F-2C6C4A7D26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B7A8FB-12E5-4D04-96FD-861D857F09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C71BCC-BE0D-4227-96E8-2730596D32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3BBD6-9A17-4168-AD0C-656F02C85F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6DDB70-42E8-4583-AE1D-900D6FC15E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BA7E68-0FB9-4CC0-A86E-33FABD9C8ABC}"/>
              </a:ext>
            </a:extLst>
          </p:cNvPr>
          <p:cNvSpPr>
            <a:spLocks noGrp="1"/>
          </p:cNvSpPr>
          <p:nvPr>
            <p:ph type="dt" sz="half" idx="10"/>
          </p:nvPr>
        </p:nvSpPr>
        <p:spPr/>
        <p:txBody>
          <a:bodyPr/>
          <a:lstStyle/>
          <a:p>
            <a:fld id="{770A6FFE-BDB4-4BF1-AC73-91D84607F634}" type="datetime1">
              <a:rPr lang="en-US" smtClean="0"/>
              <a:t>5/29/2024</a:t>
            </a:fld>
            <a:endParaRPr lang="en-US"/>
          </a:p>
        </p:txBody>
      </p:sp>
      <p:sp>
        <p:nvSpPr>
          <p:cNvPr id="8" name="Footer Placeholder 7">
            <a:extLst>
              <a:ext uri="{FF2B5EF4-FFF2-40B4-BE49-F238E27FC236}">
                <a16:creationId xmlns:a16="http://schemas.microsoft.com/office/drawing/2014/main" id="{170564E5-0F6A-4EC4-8560-F0D30EF968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8E28D3-A0E4-47A3-BBA6-4CC9C983FA9F}"/>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338894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9285-4CEE-4A35-9F5A-7A2A8B74F2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74F63C-2961-4C03-A1B7-E60F102F49BC}"/>
              </a:ext>
            </a:extLst>
          </p:cNvPr>
          <p:cNvSpPr>
            <a:spLocks noGrp="1"/>
          </p:cNvSpPr>
          <p:nvPr>
            <p:ph type="dt" sz="half" idx="10"/>
          </p:nvPr>
        </p:nvSpPr>
        <p:spPr/>
        <p:txBody>
          <a:bodyPr/>
          <a:lstStyle/>
          <a:p>
            <a:fld id="{13C8181E-B480-4247-AFB3-E723BB29FC6A}" type="datetime1">
              <a:rPr lang="en-US" smtClean="0"/>
              <a:t>5/29/2024</a:t>
            </a:fld>
            <a:endParaRPr lang="en-US"/>
          </a:p>
        </p:txBody>
      </p:sp>
      <p:sp>
        <p:nvSpPr>
          <p:cNvPr id="4" name="Footer Placeholder 3">
            <a:extLst>
              <a:ext uri="{FF2B5EF4-FFF2-40B4-BE49-F238E27FC236}">
                <a16:creationId xmlns:a16="http://schemas.microsoft.com/office/drawing/2014/main" id="{5FDE2B70-84A6-4F8D-8D30-AD2D44EDF9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6B7E89-5BE6-46EC-A7F6-CCE63F949D85}"/>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56158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E0056-5B03-4771-80C9-FA830DAE23FC}"/>
              </a:ext>
            </a:extLst>
          </p:cNvPr>
          <p:cNvSpPr>
            <a:spLocks noGrp="1"/>
          </p:cNvSpPr>
          <p:nvPr>
            <p:ph type="dt" sz="half" idx="10"/>
          </p:nvPr>
        </p:nvSpPr>
        <p:spPr/>
        <p:txBody>
          <a:bodyPr/>
          <a:lstStyle/>
          <a:p>
            <a:fld id="{992BB994-2ADD-4E98-9095-2A49098D2B0E}" type="datetime1">
              <a:rPr lang="en-US" smtClean="0"/>
              <a:t>5/29/2024</a:t>
            </a:fld>
            <a:endParaRPr lang="en-US"/>
          </a:p>
        </p:txBody>
      </p:sp>
      <p:sp>
        <p:nvSpPr>
          <p:cNvPr id="3" name="Footer Placeholder 2">
            <a:extLst>
              <a:ext uri="{FF2B5EF4-FFF2-40B4-BE49-F238E27FC236}">
                <a16:creationId xmlns:a16="http://schemas.microsoft.com/office/drawing/2014/main" id="{F7E9AF9A-D4B4-45FD-BD68-D384C0B54C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3CA7C7-075C-45C1-8BC4-2A9BB55D4A34}"/>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408535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FFDC-7D54-43A1-9B35-174FA2066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0171B4-E821-454C-8C20-501769856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C40575-72E7-4717-8D35-36BB65B77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CFE238-13F8-48D4-A10B-D38FA3AFD394}"/>
              </a:ext>
            </a:extLst>
          </p:cNvPr>
          <p:cNvSpPr>
            <a:spLocks noGrp="1"/>
          </p:cNvSpPr>
          <p:nvPr>
            <p:ph type="dt" sz="half" idx="10"/>
          </p:nvPr>
        </p:nvSpPr>
        <p:spPr/>
        <p:txBody>
          <a:bodyPr/>
          <a:lstStyle/>
          <a:p>
            <a:fld id="{57030C6C-F87B-4AA2-8072-674F522C34B9}" type="datetime1">
              <a:rPr lang="en-US" smtClean="0"/>
              <a:t>5/29/2024</a:t>
            </a:fld>
            <a:endParaRPr lang="en-US"/>
          </a:p>
        </p:txBody>
      </p:sp>
      <p:sp>
        <p:nvSpPr>
          <p:cNvPr id="6" name="Footer Placeholder 5">
            <a:extLst>
              <a:ext uri="{FF2B5EF4-FFF2-40B4-BE49-F238E27FC236}">
                <a16:creationId xmlns:a16="http://schemas.microsoft.com/office/drawing/2014/main" id="{107747AA-DCC0-4ECA-BCB8-F5B742DC5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25F601-489C-4CFB-BE2F-112C84381C58}"/>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250256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89BC-E310-47FD-AD78-05451D258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2C5178-0F56-44C8-9AAD-AAC070E303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EBBF6-FB15-4386-8491-EA77CE515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C768E6-4CDF-4D12-8074-CC62BB28B784}"/>
              </a:ext>
            </a:extLst>
          </p:cNvPr>
          <p:cNvSpPr>
            <a:spLocks noGrp="1"/>
          </p:cNvSpPr>
          <p:nvPr>
            <p:ph type="dt" sz="half" idx="10"/>
          </p:nvPr>
        </p:nvSpPr>
        <p:spPr/>
        <p:txBody>
          <a:bodyPr/>
          <a:lstStyle/>
          <a:p>
            <a:fld id="{60D2EA9A-401B-427D-A0DE-21E33C0C8C61}" type="datetime1">
              <a:rPr lang="en-US" smtClean="0"/>
              <a:t>5/29/2024</a:t>
            </a:fld>
            <a:endParaRPr lang="en-US"/>
          </a:p>
        </p:txBody>
      </p:sp>
      <p:sp>
        <p:nvSpPr>
          <p:cNvPr id="6" name="Footer Placeholder 5">
            <a:extLst>
              <a:ext uri="{FF2B5EF4-FFF2-40B4-BE49-F238E27FC236}">
                <a16:creationId xmlns:a16="http://schemas.microsoft.com/office/drawing/2014/main" id="{542052FD-D1E2-4BC6-8A73-445321199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028A1-83DF-438D-9910-AC62840B3BE2}"/>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52324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3C6D1-EED2-4D3D-9D06-E4000A7E4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A41B49-19B6-41FC-B14E-5DBF9BAD9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6EC47-2132-4670-9FC2-0B57EE6AEB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F7A2D-9678-4794-A10A-37F2E6A74BFF}" type="datetime1">
              <a:rPr lang="en-US" smtClean="0"/>
              <a:t>5/29/2024</a:t>
            </a:fld>
            <a:endParaRPr lang="en-US"/>
          </a:p>
        </p:txBody>
      </p:sp>
      <p:sp>
        <p:nvSpPr>
          <p:cNvPr id="5" name="Footer Placeholder 4">
            <a:extLst>
              <a:ext uri="{FF2B5EF4-FFF2-40B4-BE49-F238E27FC236}">
                <a16:creationId xmlns:a16="http://schemas.microsoft.com/office/drawing/2014/main" id="{461A6408-F8C9-43A8-BF61-D873F4B00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E15F4E-3903-4871-853C-15D395208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D43C1-E35E-497E-9F54-CF4600D04F69}" type="slidenum">
              <a:rPr lang="en-US" smtClean="0"/>
              <a:t>‹#›</a:t>
            </a:fld>
            <a:endParaRPr lang="en-US"/>
          </a:p>
        </p:txBody>
      </p:sp>
    </p:spTree>
    <p:extLst>
      <p:ext uri="{BB962C8B-B14F-4D97-AF65-F5344CB8AC3E}">
        <p14:creationId xmlns:p14="http://schemas.microsoft.com/office/powerpoint/2010/main" val="1746615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google.co.jp/url?sa=i&amp;rct=j&amp;q=&amp;esrc=s&amp;source=images&amp;cd=&amp;cad=rja&amp;uact=8&amp;ved=0ahUKEwjY3tCAn6PLAhWBMpQKHUGiCgEQjRwIBw&amp;url=http://stackoverflow.com/questions/19452530/how-to-render-a-rainbow-spectrum&amp;psig=AFQjCNEBnI5b_2i0ip0R9bkcXYdLTPHtaw&amp;ust=145705070494800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google.co.jp/url?sa=i&amp;rct=j&amp;q=&amp;esrc=s&amp;source=images&amp;cd=&amp;cad=rja&amp;uact=8&amp;ved=0ahUKEwjY3tCAn6PLAhWBMpQKHUGiCgEQjRwIBw&amp;url=http://stackoverflow.com/questions/19452530/how-to-render-a-rainbow-spectrum&amp;psig=AFQjCNEBnI5b_2i0ip0R9bkcXYdLTPHtaw&amp;ust=145705070494800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eoportal.org/satellite-missions/libra" TargetMode="External"/><Relationship Id="rId3" Type="http://schemas.openxmlformats.org/officeDocument/2006/relationships/hyperlink" Target="https://meeting-info.org/tempo-gems-2024/" TargetMode="External"/><Relationship Id="rId7" Type="http://schemas.openxmlformats.org/officeDocument/2006/relationships/hyperlink" Target="https://space.oscar.wmo.int/satellites/view/truth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space.oscar.wmo.int/satelliteprogrammes/view/clarreo" TargetMode="External"/><Relationship Id="rId5" Type="http://schemas.openxmlformats.org/officeDocument/2006/relationships/hyperlink" Target="https://space.oscar.wmo.int/satellites/view/iss_clarreo_pf" TargetMode="External"/><Relationship Id="rId4" Type="http://schemas.openxmlformats.org/officeDocument/2006/relationships/hyperlink" Target="https://atpi.eventsair.com/pre-flight-calibration-worksho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up.uni-bremen.de/UVSAT/Datasets/mgii" TargetMode="External"/><Relationship Id="rId2" Type="http://schemas.openxmlformats.org/officeDocument/2006/relationships/hyperlink" Target="http://www.sidc.be/silso/datafil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gsics.atmos.umd.edu/pub/Development/AnnualMeeting2024/7h_HChong_TEMPO_calibration.pptx" TargetMode="External"/><Relationship Id="rId13" Type="http://schemas.openxmlformats.org/officeDocument/2006/relationships/hyperlink" Target="http://gsics.atmos.umd.edu/pub/Development/AnnualMeeting2024/7m_UVNS_2024_Keller_OxygenAband.pptx" TargetMode="External"/><Relationship Id="rId3" Type="http://schemas.openxmlformats.org/officeDocument/2006/relationships/hyperlink" Target="http://gsics.atmos.umd.edu/pub/Development/AnnualMeeting2024/7b_GEMS_GSICS_KLEE_Presentation_f.pptx" TargetMode="External"/><Relationship Id="rId7" Type="http://schemas.openxmlformats.org/officeDocument/2006/relationships/hyperlink" Target="http://gsics.atmos.umd.edu/pub/Development/AnnualMeeting2024/7g-Groebner_mapp_final.pptx" TargetMode="External"/><Relationship Id="rId12" Type="http://schemas.openxmlformats.org/officeDocument/2006/relationships/hyperlink" Target="http://gsics.atmos.umd.edu/pub/Development/AnnualMeeting2024/7l_UVNS_2024_Rosenberg_StatusImpr.pptx" TargetMode="External"/><Relationship Id="rId2" Type="http://schemas.openxmlformats.org/officeDocument/2006/relationships/hyperlink" Target="http://gsics.atmos.umd.edu/pub/Development/AnnualMeeting2024/7a_GSICS2024_GOSAT_GOSAT2_Update_Shiomi.pptx" TargetMode="External"/><Relationship Id="rId1" Type="http://schemas.openxmlformats.org/officeDocument/2006/relationships/slideLayout" Target="../slideLayouts/slideLayout2.xml"/><Relationship Id="rId6" Type="http://schemas.openxmlformats.org/officeDocument/2006/relationships/hyperlink" Target="http://gsics.atmos.umd.edu/pub/Development/AnnualMeeting2024/7f_GSICS_vanKempen.pdf" TargetMode="External"/><Relationship Id="rId11" Type="http://schemas.openxmlformats.org/officeDocument/2006/relationships/hyperlink" Target="http://gsics.atmos.umd.edu/pub/Development/AnnualMeeting2024/7k-Loots-TROPOMI-UVN-cal-status.pptx" TargetMode="External"/><Relationship Id="rId5" Type="http://schemas.openxmlformats.org/officeDocument/2006/relationships/hyperlink" Target="http://gsics.atmos.umd.edu/pub/Development/AnnualMeeting2024/7e_Lindstrot-GOME-2_status_and_S4S5_outlook.pptx" TargetMode="External"/><Relationship Id="rId10" Type="http://schemas.openxmlformats.org/officeDocument/2006/relationships/hyperlink" Target="http://gsics.atmos.umd.edu/pub/Development/AnnualMeeting2024/7j_Flynn_GSICS_Aerosols.pptx" TargetMode="External"/><Relationship Id="rId4" Type="http://schemas.openxmlformats.org/officeDocument/2006/relationships/hyperlink" Target="http://gsics.atmos.umd.edu/pub/Development/AnnualMeeting2024/7d_GSICS2024_Sierk_CO2M.pptx" TargetMode="External"/><Relationship Id="rId9" Type="http://schemas.openxmlformats.org/officeDocument/2006/relationships/hyperlink" Target="http://gsics.atmos.umd.edu/pub/Development/AnnualMeeting2024/7i_DLiang_DCC_GSICS2024_OMPS_v1.pptx" TargetMode="External"/><Relationship Id="rId14" Type="http://schemas.openxmlformats.org/officeDocument/2006/relationships/hyperlink" Target="http://gsics.atmos.umd.edu/pub/Development/AnnualMeeting2024/7n_GSSIC2024_Lichtenberg_fdr4atmos.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asp.colorado.edu/lisird/data/tsis1_hsrs_p1n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gsics.atmos.umd.edu/pub/Development/AnnualMeeting2024/7g-Groebner_mapp_final.pptx" TargetMode="External"/><Relationship Id="rId5" Type="http://schemas.openxmlformats.org/officeDocument/2006/relationships/hyperlink" Target="https://lasp.colorado.edu/lisird/data/nrl2_ssi_high_res" TargetMode="External"/><Relationship Id="rId4" Type="http://schemas.openxmlformats.org/officeDocument/2006/relationships/hyperlink" Target="https://agupubs.onlinelibrary.wiley.com/doi/abs/10.1029/2020GL091709"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s://disc.gsfc.nasa.gov/" TargetMode="Externa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star.nesdis.noaa.gov/icvs/status_N20_OMPS_NP.php"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5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gsics.atmos.umd.edu/bin/view/Development/ReferenceSolarSpectru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gupubs.onlinelibrary.wiley.com/doi/10.1029/93JD00421" TargetMode="External"/><Relationship Id="rId2" Type="http://schemas.openxmlformats.org/officeDocument/2006/relationships/hyperlink" Target="https://www.iup.uni-bremen.de/UVSAT/data/"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star.nesdis.noaa.gov/jpss/OMPS.php" TargetMode="External"/><Relationship Id="rId7" Type="http://schemas.openxmlformats.org/officeDocument/2006/relationships/hyperlink" Target="https://www.avl.class.noaa.gov/saa/products/search?sub_id=0&amp;datatype_family=OMPS_SDR&amp;submit.x=23&amp;submit.y=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star.nesdis.noaa.gov/jpss/DataAccess.php" TargetMode="External"/><Relationship Id="rId5" Type="http://schemas.openxmlformats.org/officeDocument/2006/relationships/hyperlink" Target="https://www.avl.class.noaa.gov/saa/products/search?sub_id=0&amp;datatype_family=RPOMPSSDR&amp;submit.x=24&amp;submit.y=3" TargetMode="External"/><Relationship Id="rId4" Type="http://schemas.openxmlformats.org/officeDocument/2006/relationships/hyperlink" Target="https://www.star.nesdis.noaa.gov/jpss/AlgorithmMaturity.php"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2BAA-CCDD-4C48-9959-500F4B3ACEE9}"/>
              </a:ext>
            </a:extLst>
          </p:cNvPr>
          <p:cNvSpPr>
            <a:spLocks noGrp="1"/>
          </p:cNvSpPr>
          <p:nvPr>
            <p:ph type="ctrTitle"/>
          </p:nvPr>
        </p:nvSpPr>
        <p:spPr/>
        <p:txBody>
          <a:bodyPr>
            <a:normAutofit fontScale="90000"/>
          </a:bodyPr>
          <a:lstStyle/>
          <a:p>
            <a:r>
              <a:rPr lang="en-US" dirty="0"/>
              <a:t>Analysis of</a:t>
            </a:r>
            <a:br>
              <a:rPr lang="en-US" dirty="0"/>
            </a:br>
            <a:r>
              <a:rPr lang="en-US" dirty="0"/>
              <a:t>Ultraviolet / Visible Solar Measurements</a:t>
            </a:r>
          </a:p>
        </p:txBody>
      </p:sp>
      <p:sp>
        <p:nvSpPr>
          <p:cNvPr id="3" name="Subtitle 2">
            <a:extLst>
              <a:ext uri="{FF2B5EF4-FFF2-40B4-BE49-F238E27FC236}">
                <a16:creationId xmlns:a16="http://schemas.microsoft.com/office/drawing/2014/main" id="{F00BAC9A-1FC9-498A-9FAA-63F3E5547C5A}"/>
              </a:ext>
            </a:extLst>
          </p:cNvPr>
          <p:cNvSpPr>
            <a:spLocks noGrp="1"/>
          </p:cNvSpPr>
          <p:nvPr>
            <p:ph type="subTitle" idx="1"/>
          </p:nvPr>
        </p:nvSpPr>
        <p:spPr/>
        <p:txBody>
          <a:bodyPr/>
          <a:lstStyle/>
          <a:p>
            <a:r>
              <a:rPr lang="en-US" dirty="0"/>
              <a:t>L. Flynn</a:t>
            </a:r>
          </a:p>
        </p:txBody>
      </p:sp>
      <p:sp>
        <p:nvSpPr>
          <p:cNvPr id="4" name="Slide Number Placeholder 3">
            <a:extLst>
              <a:ext uri="{FF2B5EF4-FFF2-40B4-BE49-F238E27FC236}">
                <a16:creationId xmlns:a16="http://schemas.microsoft.com/office/drawing/2014/main" id="{C381BBE4-7774-458C-8B3A-8526E3A91178}"/>
              </a:ext>
            </a:extLst>
          </p:cNvPr>
          <p:cNvSpPr>
            <a:spLocks noGrp="1"/>
          </p:cNvSpPr>
          <p:nvPr>
            <p:ph type="sldNum" sz="quarter" idx="12"/>
          </p:nvPr>
        </p:nvSpPr>
        <p:spPr/>
        <p:txBody>
          <a:bodyPr/>
          <a:lstStyle/>
          <a:p>
            <a:fld id="{6F7D43C1-E35E-497E-9F54-CF4600D04F69}" type="slidenum">
              <a:rPr lang="en-US" smtClean="0"/>
              <a:t>1</a:t>
            </a:fld>
            <a:endParaRPr lang="en-US"/>
          </a:p>
        </p:txBody>
      </p:sp>
    </p:spTree>
    <p:extLst>
      <p:ext uri="{BB962C8B-B14F-4D97-AF65-F5344CB8AC3E}">
        <p14:creationId xmlns:p14="http://schemas.microsoft.com/office/powerpoint/2010/main" val="357032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AB95-7185-4740-86C4-D62EC435B279}"/>
              </a:ext>
            </a:extLst>
          </p:cNvPr>
          <p:cNvSpPr>
            <a:spLocks noGrp="1"/>
          </p:cNvSpPr>
          <p:nvPr>
            <p:ph type="title"/>
          </p:nvPr>
        </p:nvSpPr>
        <p:spPr>
          <a:xfrm>
            <a:off x="345688" y="149225"/>
            <a:ext cx="11653024" cy="828055"/>
          </a:xfrm>
        </p:spPr>
        <p:txBody>
          <a:bodyPr/>
          <a:lstStyle/>
          <a:p>
            <a:pPr algn="ctr"/>
            <a:r>
              <a:rPr lang="en-US" dirty="0"/>
              <a:t>Model and Components for Solar Measurements</a:t>
            </a:r>
          </a:p>
        </p:txBody>
      </p:sp>
      <p:sp>
        <p:nvSpPr>
          <p:cNvPr id="3" name="Content Placeholder 2">
            <a:extLst>
              <a:ext uri="{FF2B5EF4-FFF2-40B4-BE49-F238E27FC236}">
                <a16:creationId xmlns:a16="http://schemas.microsoft.com/office/drawing/2014/main" id="{EBB520B5-7973-412F-A0F7-00D605A25004}"/>
              </a:ext>
            </a:extLst>
          </p:cNvPr>
          <p:cNvSpPr>
            <a:spLocks noGrp="1"/>
          </p:cNvSpPr>
          <p:nvPr>
            <p:ph idx="1"/>
          </p:nvPr>
        </p:nvSpPr>
        <p:spPr>
          <a:xfrm>
            <a:off x="838200" y="1193180"/>
            <a:ext cx="10515600" cy="5299695"/>
          </a:xfrm>
        </p:spPr>
        <p:txBody>
          <a:bodyPr>
            <a:normAutofit fontScale="77500" lnSpcReduction="20000"/>
          </a:bodyPr>
          <a:lstStyle/>
          <a:p>
            <a:r>
              <a:rPr lang="en-US" dirty="0"/>
              <a:t>Solar Activity Patterns (Scale Factors Relative to Mg II Index)</a:t>
            </a:r>
          </a:p>
          <a:p>
            <a:pPr lvl="1"/>
            <a:r>
              <a:rPr lang="en-US" dirty="0"/>
              <a:t>From bi-</a:t>
            </a:r>
            <a:r>
              <a:rPr lang="en-US" dirty="0" err="1"/>
              <a:t>weeky</a:t>
            </a:r>
            <a:r>
              <a:rPr lang="en-US" dirty="0"/>
              <a:t> working solar measurements (Up-Down-Up in Mg II Index)</a:t>
            </a:r>
          </a:p>
          <a:p>
            <a:pPr lvl="1"/>
            <a:r>
              <a:rPr lang="en-US" dirty="0"/>
              <a:t>From TSIS-1 HSRS daily solar pattern convolved with the instrument bandpass.</a:t>
            </a:r>
          </a:p>
          <a:p>
            <a:pPr lvl="1"/>
            <a:r>
              <a:rPr lang="en-US" dirty="0"/>
              <a:t>From PCA analysis of the solar record try to recognize the solar activity components.</a:t>
            </a:r>
          </a:p>
          <a:p>
            <a:r>
              <a:rPr lang="en-US" dirty="0"/>
              <a:t>Wavelength Shift Pattern</a:t>
            </a:r>
          </a:p>
          <a:p>
            <a:pPr lvl="1"/>
            <a:r>
              <a:rPr lang="en-US" dirty="0"/>
              <a:t>From synthetic spectra with a range of shifts using the TSIS-1 HSRS and the bandpass </a:t>
            </a:r>
          </a:p>
          <a:p>
            <a:pPr lvl="2"/>
            <a:r>
              <a:rPr lang="en-US" dirty="0"/>
              <a:t>The relative shifts can be fit with a quadratic at each wavelength center.</a:t>
            </a:r>
          </a:p>
          <a:p>
            <a:pPr lvl="2"/>
            <a:r>
              <a:rPr lang="en-US" dirty="0"/>
              <a:t>Synthetic shift patterns do not account for pixel-based calibration gradients.</a:t>
            </a:r>
          </a:p>
          <a:p>
            <a:pPr lvl="1"/>
            <a:r>
              <a:rPr lang="en-US" dirty="0"/>
              <a:t>From centered differences using the measured spectra.</a:t>
            </a:r>
          </a:p>
          <a:p>
            <a:pPr lvl="2"/>
            <a:r>
              <a:rPr lang="en-US" dirty="0"/>
              <a:t>Shift(</a:t>
            </a:r>
            <a:r>
              <a:rPr lang="en-US" dirty="0" err="1"/>
              <a:t>wi</a:t>
            </a:r>
            <a:r>
              <a:rPr lang="en-US" dirty="0"/>
              <a:t>) = [[</a:t>
            </a:r>
            <a:r>
              <a:rPr lang="en-US" dirty="0" err="1"/>
              <a:t>Irrad</a:t>
            </a:r>
            <a:r>
              <a:rPr lang="en-US" dirty="0"/>
              <a:t>(w</a:t>
            </a:r>
            <a:r>
              <a:rPr lang="en-US" baseline="-25000" dirty="0"/>
              <a:t>i+1</a:t>
            </a:r>
            <a:r>
              <a:rPr lang="en-US" dirty="0"/>
              <a:t>)-</a:t>
            </a:r>
            <a:r>
              <a:rPr lang="en-US" dirty="0" err="1"/>
              <a:t>Irrad</a:t>
            </a:r>
            <a:r>
              <a:rPr lang="en-US" dirty="0"/>
              <a:t>(w</a:t>
            </a:r>
            <a:r>
              <a:rPr lang="en-US" baseline="-25000" dirty="0"/>
              <a:t>i-1</a:t>
            </a:r>
            <a:r>
              <a:rPr lang="en-US" dirty="0"/>
              <a:t>)]/</a:t>
            </a:r>
            <a:r>
              <a:rPr lang="en-US" dirty="0" err="1"/>
              <a:t>Irrad</a:t>
            </a:r>
            <a:r>
              <a:rPr lang="en-US" dirty="0"/>
              <a:t>(</a:t>
            </a:r>
            <a:r>
              <a:rPr lang="en-US" dirty="0" err="1"/>
              <a:t>w</a:t>
            </a:r>
            <a:r>
              <a:rPr lang="en-US" baseline="-25000" dirty="0" err="1"/>
              <a:t>i</a:t>
            </a:r>
            <a:r>
              <a:rPr lang="en-US" dirty="0"/>
              <a:t>)]/[w</a:t>
            </a:r>
            <a:r>
              <a:rPr lang="en-US" baseline="-25000" dirty="0"/>
              <a:t>i+1</a:t>
            </a:r>
            <a:r>
              <a:rPr lang="en-US" dirty="0"/>
              <a:t> - w</a:t>
            </a:r>
            <a:r>
              <a:rPr lang="en-US" baseline="-25000" dirty="0"/>
              <a:t>i-1</a:t>
            </a:r>
            <a:r>
              <a:rPr lang="en-US" dirty="0"/>
              <a:t>]</a:t>
            </a:r>
          </a:p>
          <a:p>
            <a:pPr lvl="1"/>
            <a:r>
              <a:rPr lang="en-US" dirty="0"/>
              <a:t>From PCA analysis.</a:t>
            </a:r>
          </a:p>
          <a:p>
            <a:r>
              <a:rPr lang="en-US" dirty="0"/>
              <a:t>Degradation</a:t>
            </a:r>
          </a:p>
          <a:p>
            <a:pPr lvl="1"/>
            <a:r>
              <a:rPr lang="en-US" dirty="0"/>
              <a:t>Diffuser Degradation Linear or exponential in exposure time</a:t>
            </a:r>
          </a:p>
          <a:p>
            <a:pPr lvl="1"/>
            <a:r>
              <a:rPr lang="en-US" dirty="0"/>
              <a:t>Smooth functions of wavelength</a:t>
            </a:r>
          </a:p>
          <a:p>
            <a:pPr lvl="1"/>
            <a:r>
              <a:rPr lang="en-US" dirty="0"/>
              <a:t>Instrument throughput degradation</a:t>
            </a:r>
          </a:p>
          <a:p>
            <a:pPr lvl="1"/>
            <a:r>
              <a:rPr lang="en-US" dirty="0"/>
              <a:t>Assumption: Degradation rates per exposure for working and reference are equal.</a:t>
            </a:r>
          </a:p>
          <a:p>
            <a:r>
              <a:rPr lang="en-US" dirty="0"/>
              <a:t>Bandpass and Wavelength Complications</a:t>
            </a:r>
          </a:p>
          <a:p>
            <a:r>
              <a:rPr lang="en-US" dirty="0"/>
              <a:t>Mg II Indices and other information from Earth Radiances. (ICVS Link)</a:t>
            </a:r>
          </a:p>
        </p:txBody>
      </p:sp>
      <p:sp>
        <p:nvSpPr>
          <p:cNvPr id="4" name="Slide Number Placeholder 3">
            <a:extLst>
              <a:ext uri="{FF2B5EF4-FFF2-40B4-BE49-F238E27FC236}">
                <a16:creationId xmlns:a16="http://schemas.microsoft.com/office/drawing/2014/main" id="{63C8FB2C-06F5-419C-B548-F7C2862A9137}"/>
              </a:ext>
            </a:extLst>
          </p:cNvPr>
          <p:cNvSpPr>
            <a:spLocks noGrp="1"/>
          </p:cNvSpPr>
          <p:nvPr>
            <p:ph type="sldNum" sz="quarter" idx="12"/>
          </p:nvPr>
        </p:nvSpPr>
        <p:spPr/>
        <p:txBody>
          <a:bodyPr/>
          <a:lstStyle/>
          <a:p>
            <a:fld id="{6F7D43C1-E35E-497E-9F54-CF4600D04F69}" type="slidenum">
              <a:rPr lang="en-US" smtClean="0"/>
              <a:t>10</a:t>
            </a:fld>
            <a:endParaRPr lang="en-US"/>
          </a:p>
        </p:txBody>
      </p:sp>
    </p:spTree>
    <p:extLst>
      <p:ext uri="{BB962C8B-B14F-4D97-AF65-F5344CB8AC3E}">
        <p14:creationId xmlns:p14="http://schemas.microsoft.com/office/powerpoint/2010/main" val="101997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20F79-5848-4B47-92CE-2DF9533F9854}"/>
              </a:ext>
            </a:extLst>
          </p:cNvPr>
          <p:cNvSpPr>
            <a:spLocks noGrp="1"/>
          </p:cNvSpPr>
          <p:nvPr>
            <p:ph idx="1"/>
          </p:nvPr>
        </p:nvSpPr>
        <p:spPr>
          <a:xfrm>
            <a:off x="215899" y="393700"/>
            <a:ext cx="3900073" cy="6327775"/>
          </a:xfrm>
        </p:spPr>
        <p:txBody>
          <a:bodyPr>
            <a:normAutofit fontScale="92500" lnSpcReduction="10000"/>
          </a:bodyPr>
          <a:lstStyle/>
          <a:p>
            <a:pPr marL="0" indent="0">
              <a:buNone/>
            </a:pPr>
            <a:r>
              <a:rPr lang="en-US" sz="3500" dirty="0"/>
              <a:t>Mg II Feature at OMPS Resolution</a:t>
            </a:r>
          </a:p>
          <a:p>
            <a:pPr marL="0" indent="0">
              <a:buNone/>
            </a:pPr>
            <a:r>
              <a:rPr lang="en-US" sz="3000" dirty="0"/>
              <a:t>The vertices of quadratic fits can be used to make a Mg II core-to-wings index for use with scale factors to estimate solar activity, and to estimate the wavelength shifts relative to other measurements.</a:t>
            </a:r>
          </a:p>
          <a:p>
            <a:pPr marL="0" indent="0">
              <a:buNone/>
            </a:pPr>
            <a:r>
              <a:rPr lang="en-US" sz="3000" dirty="0">
                <a:solidFill>
                  <a:srgbClr val="0070C0"/>
                </a:solidFill>
              </a:rPr>
              <a:t>The Ca H&amp;K solar features at 393 nm and 395 nm can be used to provide similar information for longer channels.</a:t>
            </a:r>
          </a:p>
        </p:txBody>
      </p:sp>
      <p:sp>
        <p:nvSpPr>
          <p:cNvPr id="4" name="Slide Number Placeholder 3">
            <a:extLst>
              <a:ext uri="{FF2B5EF4-FFF2-40B4-BE49-F238E27FC236}">
                <a16:creationId xmlns:a16="http://schemas.microsoft.com/office/drawing/2014/main" id="{1E5BBE8A-44C1-40F3-A771-149880DEBB84}"/>
              </a:ext>
            </a:extLst>
          </p:cNvPr>
          <p:cNvSpPr>
            <a:spLocks noGrp="1"/>
          </p:cNvSpPr>
          <p:nvPr>
            <p:ph type="sldNum" sz="quarter" idx="12"/>
          </p:nvPr>
        </p:nvSpPr>
        <p:spPr/>
        <p:txBody>
          <a:bodyPr/>
          <a:lstStyle/>
          <a:p>
            <a:fld id="{6F7D43C1-E35E-497E-9F54-CF4600D04F69}" type="slidenum">
              <a:rPr lang="en-US" smtClean="0"/>
              <a:t>11</a:t>
            </a:fld>
            <a:endParaRPr lang="en-US"/>
          </a:p>
        </p:txBody>
      </p:sp>
      <p:pic>
        <p:nvPicPr>
          <p:cNvPr id="5" name="Picture 4">
            <a:extLst>
              <a:ext uri="{FF2B5EF4-FFF2-40B4-BE49-F238E27FC236}">
                <a16:creationId xmlns:a16="http://schemas.microsoft.com/office/drawing/2014/main" id="{D9499781-14FD-45D4-A205-CC86A720519E}"/>
              </a:ext>
            </a:extLst>
          </p:cNvPr>
          <p:cNvPicPr>
            <a:picLocks noChangeAspect="1"/>
          </p:cNvPicPr>
          <p:nvPr/>
        </p:nvPicPr>
        <p:blipFill rotWithShape="1">
          <a:blip r:embed="rId2"/>
          <a:srcRect l="15935" t="9931" r="8431"/>
          <a:stretch/>
        </p:blipFill>
        <p:spPr>
          <a:xfrm>
            <a:off x="3873500" y="681037"/>
            <a:ext cx="8318500" cy="6176963"/>
          </a:xfrm>
          <a:prstGeom prst="rect">
            <a:avLst/>
          </a:prstGeom>
        </p:spPr>
      </p:pic>
      <p:sp>
        <p:nvSpPr>
          <p:cNvPr id="6" name="Rectangle 5">
            <a:extLst>
              <a:ext uri="{FF2B5EF4-FFF2-40B4-BE49-F238E27FC236}">
                <a16:creationId xmlns:a16="http://schemas.microsoft.com/office/drawing/2014/main" id="{62FF2498-E4EA-40A6-8E56-F77C037D44F2}"/>
              </a:ext>
            </a:extLst>
          </p:cNvPr>
          <p:cNvSpPr/>
          <p:nvPr/>
        </p:nvSpPr>
        <p:spPr>
          <a:xfrm>
            <a:off x="5967828" y="2152134"/>
            <a:ext cx="835485" cy="461665"/>
          </a:xfrm>
          <a:prstGeom prst="rect">
            <a:avLst/>
          </a:prstGeom>
        </p:spPr>
        <p:txBody>
          <a:bodyPr wrap="none">
            <a:spAutoFit/>
          </a:bodyPr>
          <a:lstStyle/>
          <a:p>
            <a:r>
              <a:rPr lang="en-US" sz="2400" dirty="0"/>
              <a:t>Wing</a:t>
            </a:r>
            <a:endParaRPr lang="en-US" dirty="0"/>
          </a:p>
        </p:txBody>
      </p:sp>
      <p:sp>
        <p:nvSpPr>
          <p:cNvPr id="7" name="Rectangle 6">
            <a:extLst>
              <a:ext uri="{FF2B5EF4-FFF2-40B4-BE49-F238E27FC236}">
                <a16:creationId xmlns:a16="http://schemas.microsoft.com/office/drawing/2014/main" id="{CC806535-C934-4495-A90A-6B1723F2ECD1}"/>
              </a:ext>
            </a:extLst>
          </p:cNvPr>
          <p:cNvSpPr/>
          <p:nvPr/>
        </p:nvSpPr>
        <p:spPr>
          <a:xfrm>
            <a:off x="10260428" y="1352034"/>
            <a:ext cx="835485" cy="461665"/>
          </a:xfrm>
          <a:prstGeom prst="rect">
            <a:avLst/>
          </a:prstGeom>
        </p:spPr>
        <p:txBody>
          <a:bodyPr wrap="none">
            <a:spAutoFit/>
          </a:bodyPr>
          <a:lstStyle/>
          <a:p>
            <a:r>
              <a:rPr lang="en-US" sz="2400" dirty="0"/>
              <a:t>Wing</a:t>
            </a:r>
            <a:endParaRPr lang="en-US" dirty="0"/>
          </a:p>
        </p:txBody>
      </p:sp>
      <p:sp>
        <p:nvSpPr>
          <p:cNvPr id="8" name="Rectangle 7">
            <a:extLst>
              <a:ext uri="{FF2B5EF4-FFF2-40B4-BE49-F238E27FC236}">
                <a16:creationId xmlns:a16="http://schemas.microsoft.com/office/drawing/2014/main" id="{BC1F324E-9CA1-43FE-9F24-B109B2E068F9}"/>
              </a:ext>
            </a:extLst>
          </p:cNvPr>
          <p:cNvSpPr/>
          <p:nvPr/>
        </p:nvSpPr>
        <p:spPr>
          <a:xfrm>
            <a:off x="8076028" y="5174734"/>
            <a:ext cx="767326" cy="461665"/>
          </a:xfrm>
          <a:prstGeom prst="rect">
            <a:avLst/>
          </a:prstGeom>
        </p:spPr>
        <p:txBody>
          <a:bodyPr wrap="none">
            <a:spAutoFit/>
          </a:bodyPr>
          <a:lstStyle/>
          <a:p>
            <a:r>
              <a:rPr lang="en-US" sz="2400" dirty="0"/>
              <a:t>Core</a:t>
            </a:r>
            <a:endParaRPr lang="en-US" dirty="0"/>
          </a:p>
        </p:txBody>
      </p:sp>
    </p:spTree>
    <p:extLst>
      <p:ext uri="{BB962C8B-B14F-4D97-AF65-F5344CB8AC3E}">
        <p14:creationId xmlns:p14="http://schemas.microsoft.com/office/powerpoint/2010/main" val="213290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18E5-EFA2-40F9-B022-12902CECEBB2}"/>
              </a:ext>
            </a:extLst>
          </p:cNvPr>
          <p:cNvSpPr>
            <a:spLocks noGrp="1"/>
          </p:cNvSpPr>
          <p:nvPr>
            <p:ph type="title"/>
          </p:nvPr>
        </p:nvSpPr>
        <p:spPr>
          <a:xfrm>
            <a:off x="279400" y="34925"/>
            <a:ext cx="11391900" cy="777875"/>
          </a:xfrm>
        </p:spPr>
        <p:txBody>
          <a:bodyPr/>
          <a:lstStyle/>
          <a:p>
            <a:pPr algn="ctr"/>
            <a:r>
              <a:rPr lang="en-US" dirty="0"/>
              <a:t>Mg II Scale Factors: Measured versus Synthetic</a:t>
            </a:r>
          </a:p>
        </p:txBody>
      </p:sp>
      <p:sp>
        <p:nvSpPr>
          <p:cNvPr id="4" name="Slide Number Placeholder 3">
            <a:extLst>
              <a:ext uri="{FF2B5EF4-FFF2-40B4-BE49-F238E27FC236}">
                <a16:creationId xmlns:a16="http://schemas.microsoft.com/office/drawing/2014/main" id="{6AB2BEA7-51F9-4C40-A488-DB47FB5E0C1C}"/>
              </a:ext>
            </a:extLst>
          </p:cNvPr>
          <p:cNvSpPr>
            <a:spLocks noGrp="1"/>
          </p:cNvSpPr>
          <p:nvPr>
            <p:ph type="sldNum" sz="quarter" idx="12"/>
          </p:nvPr>
        </p:nvSpPr>
        <p:spPr/>
        <p:txBody>
          <a:bodyPr/>
          <a:lstStyle/>
          <a:p>
            <a:fld id="{6F7D43C1-E35E-497E-9F54-CF4600D04F69}" type="slidenum">
              <a:rPr lang="en-US" smtClean="0"/>
              <a:t>12</a:t>
            </a:fld>
            <a:endParaRPr lang="en-US"/>
          </a:p>
        </p:txBody>
      </p:sp>
      <p:sp>
        <p:nvSpPr>
          <p:cNvPr id="7" name="Content Placeholder 2">
            <a:extLst>
              <a:ext uri="{FF2B5EF4-FFF2-40B4-BE49-F238E27FC236}">
                <a16:creationId xmlns:a16="http://schemas.microsoft.com/office/drawing/2014/main" id="{5F7E882B-2AA6-4AAC-9721-7C65EAF3CEBA}"/>
              </a:ext>
            </a:extLst>
          </p:cNvPr>
          <p:cNvSpPr>
            <a:spLocks noGrp="1"/>
          </p:cNvSpPr>
          <p:nvPr>
            <p:ph idx="1"/>
          </p:nvPr>
        </p:nvSpPr>
        <p:spPr>
          <a:xfrm>
            <a:off x="215900" y="914400"/>
            <a:ext cx="3365500" cy="5807075"/>
          </a:xfrm>
        </p:spPr>
        <p:txBody>
          <a:bodyPr>
            <a:normAutofit lnSpcReduction="10000"/>
          </a:bodyPr>
          <a:lstStyle/>
          <a:p>
            <a:pPr marL="0" indent="0">
              <a:buNone/>
            </a:pPr>
            <a:r>
              <a:rPr lang="en-US" sz="3500" dirty="0"/>
              <a:t>S-NPP OMPS NP Mg II Scale Factors</a:t>
            </a:r>
          </a:p>
          <a:p>
            <a:pPr marL="0" indent="0">
              <a:buNone/>
            </a:pPr>
            <a:r>
              <a:rPr lang="en-US" dirty="0"/>
              <a:t>The solid line is from the bandpass convolved TSIS-1 HSRS Daily variations. </a:t>
            </a:r>
          </a:p>
          <a:p>
            <a:pPr marL="0" indent="0">
              <a:buNone/>
            </a:pPr>
            <a:r>
              <a:rPr lang="en-US" dirty="0"/>
              <a:t>The dashed line is from the solar measurements using three bi-weekly measurements with a large down/up/down variation in the Mg II Index values. </a:t>
            </a:r>
          </a:p>
        </p:txBody>
      </p:sp>
      <p:pic>
        <p:nvPicPr>
          <p:cNvPr id="8" name="Picture 7">
            <a:extLst>
              <a:ext uri="{FF2B5EF4-FFF2-40B4-BE49-F238E27FC236}">
                <a16:creationId xmlns:a16="http://schemas.microsoft.com/office/drawing/2014/main" id="{052C4547-F1A0-444E-AE77-84AF89841878}"/>
              </a:ext>
            </a:extLst>
          </p:cNvPr>
          <p:cNvPicPr>
            <a:picLocks noChangeAspect="1"/>
          </p:cNvPicPr>
          <p:nvPr/>
        </p:nvPicPr>
        <p:blipFill rotWithShape="1">
          <a:blip r:embed="rId2"/>
          <a:srcRect l="16307" t="9814" r="8141" b="11667"/>
          <a:stretch/>
        </p:blipFill>
        <p:spPr>
          <a:xfrm>
            <a:off x="3581400" y="812800"/>
            <a:ext cx="8263036" cy="6009481"/>
          </a:xfrm>
          <a:prstGeom prst="rect">
            <a:avLst/>
          </a:prstGeom>
        </p:spPr>
      </p:pic>
    </p:spTree>
    <p:extLst>
      <p:ext uri="{BB962C8B-B14F-4D97-AF65-F5344CB8AC3E}">
        <p14:creationId xmlns:p14="http://schemas.microsoft.com/office/powerpoint/2010/main" val="231763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5D3C41-6F3B-4EB0-AD11-87662EF753CF}"/>
              </a:ext>
            </a:extLst>
          </p:cNvPr>
          <p:cNvSpPr>
            <a:spLocks noGrp="1"/>
          </p:cNvSpPr>
          <p:nvPr>
            <p:ph type="sldNum" sz="quarter" idx="12"/>
          </p:nvPr>
        </p:nvSpPr>
        <p:spPr/>
        <p:txBody>
          <a:bodyPr/>
          <a:lstStyle/>
          <a:p>
            <a:fld id="{6F7D43C1-E35E-497E-9F54-CF4600D04F69}" type="slidenum">
              <a:rPr lang="en-US" smtClean="0"/>
              <a:t>13</a:t>
            </a:fld>
            <a:endParaRPr lang="en-US"/>
          </a:p>
        </p:txBody>
      </p:sp>
      <p:pic>
        <p:nvPicPr>
          <p:cNvPr id="5" name="Picture 4">
            <a:extLst>
              <a:ext uri="{FF2B5EF4-FFF2-40B4-BE49-F238E27FC236}">
                <a16:creationId xmlns:a16="http://schemas.microsoft.com/office/drawing/2014/main" id="{0C829E16-A6A9-47DE-9A51-22194192ECB3}"/>
              </a:ext>
            </a:extLst>
          </p:cNvPr>
          <p:cNvPicPr>
            <a:picLocks noChangeAspect="1"/>
          </p:cNvPicPr>
          <p:nvPr/>
        </p:nvPicPr>
        <p:blipFill rotWithShape="1">
          <a:blip r:embed="rId2"/>
          <a:srcRect l="14926" t="9930" r="8455" b="11853"/>
          <a:stretch/>
        </p:blipFill>
        <p:spPr>
          <a:xfrm>
            <a:off x="3466480" y="101599"/>
            <a:ext cx="8725520" cy="6225409"/>
          </a:xfrm>
          <a:prstGeom prst="rect">
            <a:avLst/>
          </a:prstGeom>
        </p:spPr>
      </p:pic>
      <p:sp>
        <p:nvSpPr>
          <p:cNvPr id="6" name="Content Placeholder 2">
            <a:extLst>
              <a:ext uri="{FF2B5EF4-FFF2-40B4-BE49-F238E27FC236}">
                <a16:creationId xmlns:a16="http://schemas.microsoft.com/office/drawing/2014/main" id="{4CFE35D2-B44A-48CF-AC0E-FBA4CC6B24DC}"/>
              </a:ext>
            </a:extLst>
          </p:cNvPr>
          <p:cNvSpPr>
            <a:spLocks noGrp="1"/>
          </p:cNvSpPr>
          <p:nvPr>
            <p:ph idx="1"/>
          </p:nvPr>
        </p:nvSpPr>
        <p:spPr>
          <a:xfrm>
            <a:off x="100980" y="733424"/>
            <a:ext cx="3365500" cy="5391151"/>
          </a:xfrm>
        </p:spPr>
        <p:txBody>
          <a:bodyPr>
            <a:normAutofit/>
          </a:bodyPr>
          <a:lstStyle/>
          <a:p>
            <a:pPr marL="0" indent="0">
              <a:buNone/>
            </a:pPr>
            <a:r>
              <a:rPr lang="en-US" sz="3500" dirty="0"/>
              <a:t>S-NPP OMPS NP Mg II Index Time Series</a:t>
            </a:r>
          </a:p>
          <a:p>
            <a:pPr marL="0" indent="0">
              <a:buNone/>
              <a:tabLst>
                <a:tab pos="749300" algn="l"/>
              </a:tabLst>
            </a:pPr>
            <a:r>
              <a:rPr lang="en-US" dirty="0"/>
              <a:t>Estimates of the Mg II core-to-wings Index. The bi-weekly solar measurements track both the 27-day rotation and 11-year solar cycle activity.</a:t>
            </a:r>
          </a:p>
        </p:txBody>
      </p:sp>
      <p:sp>
        <p:nvSpPr>
          <p:cNvPr id="7" name="Rectangle 6">
            <a:extLst>
              <a:ext uri="{FF2B5EF4-FFF2-40B4-BE49-F238E27FC236}">
                <a16:creationId xmlns:a16="http://schemas.microsoft.com/office/drawing/2014/main" id="{2E76F8DE-94C3-4E69-8A6D-26BA034357A5}"/>
              </a:ext>
            </a:extLst>
          </p:cNvPr>
          <p:cNvSpPr/>
          <p:nvPr/>
        </p:nvSpPr>
        <p:spPr>
          <a:xfrm>
            <a:off x="215900" y="6003842"/>
            <a:ext cx="7696200" cy="707886"/>
          </a:xfrm>
          <a:prstGeom prst="rect">
            <a:avLst/>
          </a:prstGeom>
        </p:spPr>
        <p:txBody>
          <a:bodyPr wrap="square">
            <a:spAutoFit/>
          </a:bodyPr>
          <a:lstStyle/>
          <a:p>
            <a:pPr>
              <a:tabLst>
                <a:tab pos="749300" algn="l"/>
              </a:tabLst>
            </a:pPr>
            <a:r>
              <a:rPr lang="en-US" sz="2000" dirty="0"/>
              <a:t>See Monitoring (including daily Earth-view values) at </a:t>
            </a:r>
          </a:p>
          <a:p>
            <a:pPr>
              <a:tabLst>
                <a:tab pos="749300" algn="l"/>
              </a:tabLst>
            </a:pPr>
            <a:r>
              <a:rPr lang="en-US" sz="2000" dirty="0"/>
              <a:t>https://www.star.nesdis.noaa.gov/icvs/status_NPP_OMPS_NP.php</a:t>
            </a:r>
          </a:p>
        </p:txBody>
      </p:sp>
    </p:spTree>
    <p:extLst>
      <p:ext uri="{BB962C8B-B14F-4D97-AF65-F5344CB8AC3E}">
        <p14:creationId xmlns:p14="http://schemas.microsoft.com/office/powerpoint/2010/main" val="142840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6475-10E2-4D38-8972-CC1FC06BE5A7}"/>
              </a:ext>
            </a:extLst>
          </p:cNvPr>
          <p:cNvSpPr>
            <a:spLocks noGrp="1"/>
          </p:cNvSpPr>
          <p:nvPr>
            <p:ph type="title"/>
          </p:nvPr>
        </p:nvSpPr>
        <p:spPr>
          <a:xfrm>
            <a:off x="0" y="250825"/>
            <a:ext cx="12192000" cy="600075"/>
          </a:xfrm>
        </p:spPr>
        <p:txBody>
          <a:bodyPr>
            <a:noAutofit/>
          </a:bodyPr>
          <a:lstStyle/>
          <a:p>
            <a:pPr algn="ctr"/>
            <a:r>
              <a:rPr lang="en-US" sz="4000" dirty="0"/>
              <a:t>Wavelength Shift Patterns: Measured versus Synthetic</a:t>
            </a:r>
          </a:p>
        </p:txBody>
      </p:sp>
      <p:sp>
        <p:nvSpPr>
          <p:cNvPr id="4" name="Slide Number Placeholder 3">
            <a:extLst>
              <a:ext uri="{FF2B5EF4-FFF2-40B4-BE49-F238E27FC236}">
                <a16:creationId xmlns:a16="http://schemas.microsoft.com/office/drawing/2014/main" id="{E1ED4274-25FB-4772-B513-463F4088C7B4}"/>
              </a:ext>
            </a:extLst>
          </p:cNvPr>
          <p:cNvSpPr>
            <a:spLocks noGrp="1"/>
          </p:cNvSpPr>
          <p:nvPr>
            <p:ph type="sldNum" sz="quarter" idx="12"/>
          </p:nvPr>
        </p:nvSpPr>
        <p:spPr/>
        <p:txBody>
          <a:bodyPr/>
          <a:lstStyle/>
          <a:p>
            <a:fld id="{6F7D43C1-E35E-497E-9F54-CF4600D04F69}" type="slidenum">
              <a:rPr lang="en-US" smtClean="0"/>
              <a:t>14</a:t>
            </a:fld>
            <a:endParaRPr lang="en-US"/>
          </a:p>
        </p:txBody>
      </p:sp>
      <p:sp>
        <p:nvSpPr>
          <p:cNvPr id="6" name="Content Placeholder 2">
            <a:extLst>
              <a:ext uri="{FF2B5EF4-FFF2-40B4-BE49-F238E27FC236}">
                <a16:creationId xmlns:a16="http://schemas.microsoft.com/office/drawing/2014/main" id="{25BFF430-1341-48CF-9EFA-43513A11A954}"/>
              </a:ext>
            </a:extLst>
          </p:cNvPr>
          <p:cNvSpPr>
            <a:spLocks noGrp="1"/>
          </p:cNvSpPr>
          <p:nvPr>
            <p:ph idx="1"/>
          </p:nvPr>
        </p:nvSpPr>
        <p:spPr>
          <a:xfrm>
            <a:off x="215900" y="1177924"/>
            <a:ext cx="3365500" cy="5391151"/>
          </a:xfrm>
        </p:spPr>
        <p:txBody>
          <a:bodyPr>
            <a:normAutofit lnSpcReduction="10000"/>
          </a:bodyPr>
          <a:lstStyle/>
          <a:p>
            <a:pPr marL="0" indent="0">
              <a:buNone/>
            </a:pPr>
            <a:r>
              <a:rPr lang="en-US" sz="3500" dirty="0"/>
              <a:t>S-NPP OMPS NP Wavelength Shift Patterns</a:t>
            </a:r>
          </a:p>
          <a:p>
            <a:pPr marL="0" indent="0">
              <a:buNone/>
              <a:tabLst>
                <a:tab pos="749300" algn="l"/>
              </a:tabLst>
            </a:pPr>
            <a:r>
              <a:rPr lang="en-US" dirty="0"/>
              <a:t>The solid line is a quadratic fit of TSIS-1 HSRS Proxy Spectra with ±0.01, ± 0.02 and ± 0.03 nm perturbations. </a:t>
            </a:r>
          </a:p>
          <a:p>
            <a:pPr marL="0" indent="0">
              <a:buNone/>
              <a:tabLst>
                <a:tab pos="749300" algn="l"/>
              </a:tabLst>
            </a:pPr>
            <a:r>
              <a:rPr lang="en-US" dirty="0"/>
              <a:t>The dashed line is from the measured solar using a discrete centered difference.</a:t>
            </a:r>
          </a:p>
        </p:txBody>
      </p:sp>
      <p:pic>
        <p:nvPicPr>
          <p:cNvPr id="7" name="Picture 6">
            <a:extLst>
              <a:ext uri="{FF2B5EF4-FFF2-40B4-BE49-F238E27FC236}">
                <a16:creationId xmlns:a16="http://schemas.microsoft.com/office/drawing/2014/main" id="{6DAE468A-DCFD-49EE-A4F6-B9E09BB9C57B}"/>
              </a:ext>
            </a:extLst>
          </p:cNvPr>
          <p:cNvPicPr>
            <a:picLocks noChangeAspect="1"/>
          </p:cNvPicPr>
          <p:nvPr/>
        </p:nvPicPr>
        <p:blipFill rotWithShape="1">
          <a:blip r:embed="rId2"/>
          <a:srcRect l="15995" t="9136" r="7381" b="10101"/>
          <a:stretch/>
        </p:blipFill>
        <p:spPr>
          <a:xfrm>
            <a:off x="3606800" y="965200"/>
            <a:ext cx="8534399" cy="5892800"/>
          </a:xfrm>
          <a:prstGeom prst="rect">
            <a:avLst/>
          </a:prstGeom>
        </p:spPr>
      </p:pic>
      <p:sp>
        <p:nvSpPr>
          <p:cNvPr id="8" name="Rectangle 7">
            <a:extLst>
              <a:ext uri="{FF2B5EF4-FFF2-40B4-BE49-F238E27FC236}">
                <a16:creationId xmlns:a16="http://schemas.microsoft.com/office/drawing/2014/main" id="{353FEF00-0E86-4110-BF9D-8C656431DF2A}"/>
              </a:ext>
            </a:extLst>
          </p:cNvPr>
          <p:cNvSpPr/>
          <p:nvPr/>
        </p:nvSpPr>
        <p:spPr>
          <a:xfrm>
            <a:off x="215900" y="6375400"/>
            <a:ext cx="6951775" cy="461665"/>
          </a:xfrm>
          <a:prstGeom prst="rect">
            <a:avLst/>
          </a:prstGeom>
        </p:spPr>
        <p:txBody>
          <a:bodyPr wrap="none">
            <a:spAutoFit/>
          </a:bodyPr>
          <a:lstStyle/>
          <a:p>
            <a:r>
              <a:rPr lang="en-US" sz="2400" dirty="0">
                <a:solidFill>
                  <a:srgbClr val="0070C0"/>
                </a:solidFill>
              </a:rPr>
              <a:t>Patterns do not include pixel-based calibration effects.</a:t>
            </a:r>
          </a:p>
        </p:txBody>
      </p:sp>
      <p:sp>
        <p:nvSpPr>
          <p:cNvPr id="9" name="Arc 8">
            <a:extLst>
              <a:ext uri="{FF2B5EF4-FFF2-40B4-BE49-F238E27FC236}">
                <a16:creationId xmlns:a16="http://schemas.microsoft.com/office/drawing/2014/main" id="{4D89AFCA-615B-42B5-80CD-CFE1BBCFA3C1}"/>
              </a:ext>
            </a:extLst>
          </p:cNvPr>
          <p:cNvSpPr/>
          <p:nvPr/>
        </p:nvSpPr>
        <p:spPr>
          <a:xfrm rot="10800000" flipH="1">
            <a:off x="6773329" y="-4859867"/>
            <a:ext cx="6307653" cy="8435975"/>
          </a:xfrm>
          <a:prstGeom prst="arc">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ACE61ED2-70C2-4FD9-879F-5EB74763D6D3}"/>
              </a:ext>
            </a:extLst>
          </p:cNvPr>
          <p:cNvSpPr txBox="1"/>
          <p:nvPr/>
        </p:nvSpPr>
        <p:spPr>
          <a:xfrm>
            <a:off x="11772702" y="1027826"/>
            <a:ext cx="1189749" cy="2585323"/>
          </a:xfrm>
          <a:prstGeom prst="rect">
            <a:avLst/>
          </a:prstGeom>
          <a:solidFill>
            <a:schemeClr val="bg1"/>
          </a:solidFill>
        </p:spPr>
        <p:txBody>
          <a:bodyPr wrap="none" rtlCol="0">
            <a:spAutoFit/>
          </a:body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04047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B65DC2-86D2-4ECF-8F8E-B279CA6BCF93}"/>
              </a:ext>
            </a:extLst>
          </p:cNvPr>
          <p:cNvSpPr>
            <a:spLocks noGrp="1"/>
          </p:cNvSpPr>
          <p:nvPr>
            <p:ph type="sldNum" sz="quarter" idx="12"/>
          </p:nvPr>
        </p:nvSpPr>
        <p:spPr/>
        <p:txBody>
          <a:bodyPr/>
          <a:lstStyle/>
          <a:p>
            <a:fld id="{6F7D43C1-E35E-497E-9F54-CF4600D04F69}" type="slidenum">
              <a:rPr lang="en-US" smtClean="0"/>
              <a:t>15</a:t>
            </a:fld>
            <a:endParaRPr lang="en-US"/>
          </a:p>
        </p:txBody>
      </p:sp>
      <p:pic>
        <p:nvPicPr>
          <p:cNvPr id="5" name="Picture 4">
            <a:extLst>
              <a:ext uri="{FF2B5EF4-FFF2-40B4-BE49-F238E27FC236}">
                <a16:creationId xmlns:a16="http://schemas.microsoft.com/office/drawing/2014/main" id="{CE6AD5F5-6AFF-4D9E-B7CB-CDEEA5072520}"/>
              </a:ext>
            </a:extLst>
          </p:cNvPr>
          <p:cNvPicPr>
            <a:picLocks noChangeAspect="1"/>
          </p:cNvPicPr>
          <p:nvPr/>
        </p:nvPicPr>
        <p:blipFill rotWithShape="1">
          <a:blip r:embed="rId2"/>
          <a:srcRect l="14451" t="11481" r="8542" b="9907"/>
          <a:stretch/>
        </p:blipFill>
        <p:spPr>
          <a:xfrm>
            <a:off x="3581400" y="422275"/>
            <a:ext cx="8483600" cy="6052586"/>
          </a:xfrm>
          <a:prstGeom prst="rect">
            <a:avLst/>
          </a:prstGeom>
        </p:spPr>
      </p:pic>
      <p:sp>
        <p:nvSpPr>
          <p:cNvPr id="6" name="Content Placeholder 2">
            <a:extLst>
              <a:ext uri="{FF2B5EF4-FFF2-40B4-BE49-F238E27FC236}">
                <a16:creationId xmlns:a16="http://schemas.microsoft.com/office/drawing/2014/main" id="{0BF814BF-5BE9-491D-A60B-B42A97636476}"/>
              </a:ext>
            </a:extLst>
          </p:cNvPr>
          <p:cNvSpPr>
            <a:spLocks noGrp="1"/>
          </p:cNvSpPr>
          <p:nvPr>
            <p:ph idx="1"/>
          </p:nvPr>
        </p:nvSpPr>
        <p:spPr>
          <a:xfrm>
            <a:off x="215900" y="733424"/>
            <a:ext cx="3365500" cy="5622926"/>
          </a:xfrm>
        </p:spPr>
        <p:txBody>
          <a:bodyPr>
            <a:normAutofit/>
          </a:bodyPr>
          <a:lstStyle/>
          <a:p>
            <a:pPr marL="0" indent="0">
              <a:buNone/>
            </a:pPr>
            <a:r>
              <a:rPr lang="en-US" sz="3500" dirty="0"/>
              <a:t>S-NPP OMPS NP Wavelength Shift Time Series</a:t>
            </a:r>
          </a:p>
          <a:p>
            <a:pPr marL="0" indent="0">
              <a:buNone/>
              <a:tabLst>
                <a:tab pos="749300" algn="l"/>
              </a:tabLst>
            </a:pPr>
            <a:r>
              <a:rPr lang="en-US" dirty="0"/>
              <a:t>Estimates of the wavelength shifts from the quadratic fits of the Mg II solar feature. The annual cycle tracks the seasonal variations in the instrument temperature gradients.</a:t>
            </a:r>
          </a:p>
        </p:txBody>
      </p:sp>
    </p:spTree>
    <p:extLst>
      <p:ext uri="{BB962C8B-B14F-4D97-AF65-F5344CB8AC3E}">
        <p14:creationId xmlns:p14="http://schemas.microsoft.com/office/powerpoint/2010/main" val="352027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A8E1C-EA90-4240-BFC1-8FDC090B420D}"/>
              </a:ext>
            </a:extLst>
          </p:cNvPr>
          <p:cNvPicPr>
            <a:picLocks noChangeAspect="1"/>
          </p:cNvPicPr>
          <p:nvPr/>
        </p:nvPicPr>
        <p:blipFill rotWithShape="1">
          <a:blip r:embed="rId3"/>
          <a:srcRect l="15242" t="6105" r="7485" b="4042"/>
          <a:stretch/>
        </p:blipFill>
        <p:spPr>
          <a:xfrm>
            <a:off x="3536414" y="550841"/>
            <a:ext cx="7968183" cy="6162152"/>
          </a:xfrm>
          <a:prstGeom prst="rect">
            <a:avLst/>
          </a:prstGeom>
        </p:spPr>
      </p:pic>
      <p:sp>
        <p:nvSpPr>
          <p:cNvPr id="4" name="Slide Number Placeholder 3">
            <a:extLst>
              <a:ext uri="{FF2B5EF4-FFF2-40B4-BE49-F238E27FC236}">
                <a16:creationId xmlns:a16="http://schemas.microsoft.com/office/drawing/2014/main" id="{3B45F316-5D33-4645-99B8-56DFC74F9B50}"/>
              </a:ext>
            </a:extLst>
          </p:cNvPr>
          <p:cNvSpPr>
            <a:spLocks noGrp="1"/>
          </p:cNvSpPr>
          <p:nvPr>
            <p:ph type="sldNum" sz="quarter" idx="12"/>
          </p:nvPr>
        </p:nvSpPr>
        <p:spPr/>
        <p:txBody>
          <a:bodyPr/>
          <a:lstStyle/>
          <a:p>
            <a:fld id="{6F7D43C1-E35E-497E-9F54-CF4600D04F69}" type="slidenum">
              <a:rPr lang="en-US" smtClean="0"/>
              <a:t>16</a:t>
            </a:fld>
            <a:endParaRPr lang="en-US"/>
          </a:p>
        </p:txBody>
      </p:sp>
      <p:sp>
        <p:nvSpPr>
          <p:cNvPr id="8" name="TextBox 7">
            <a:extLst>
              <a:ext uri="{FF2B5EF4-FFF2-40B4-BE49-F238E27FC236}">
                <a16:creationId xmlns:a16="http://schemas.microsoft.com/office/drawing/2014/main" id="{A52D5CFD-B971-494E-9EB2-FA1F77A7917D}"/>
              </a:ext>
            </a:extLst>
          </p:cNvPr>
          <p:cNvSpPr txBox="1"/>
          <p:nvPr/>
        </p:nvSpPr>
        <p:spPr>
          <a:xfrm>
            <a:off x="5972021" y="901288"/>
            <a:ext cx="466794" cy="369332"/>
          </a:xfrm>
          <a:prstGeom prst="rect">
            <a:avLst/>
          </a:prstGeom>
          <a:noFill/>
        </p:spPr>
        <p:txBody>
          <a:bodyPr wrap="none" rtlCol="0">
            <a:spAutoFit/>
          </a:bodyPr>
          <a:lstStyle/>
          <a:p>
            <a:r>
              <a:rPr lang="en-US" sz="1800" dirty="0"/>
              <a:t>(a)</a:t>
            </a:r>
          </a:p>
        </p:txBody>
      </p:sp>
      <p:sp>
        <p:nvSpPr>
          <p:cNvPr id="10" name="object 2">
            <a:extLst>
              <a:ext uri="{FF2B5EF4-FFF2-40B4-BE49-F238E27FC236}">
                <a16:creationId xmlns:a16="http://schemas.microsoft.com/office/drawing/2014/main" id="{1D31A45B-C121-4E88-BC1D-6A815D065697}"/>
              </a:ext>
            </a:extLst>
          </p:cNvPr>
          <p:cNvSpPr txBox="1">
            <a:spLocks noGrp="1"/>
          </p:cNvSpPr>
          <p:nvPr>
            <p:ph type="title"/>
          </p:nvPr>
        </p:nvSpPr>
        <p:spPr>
          <a:xfrm>
            <a:off x="1130300" y="76201"/>
            <a:ext cx="10080524" cy="449547"/>
          </a:xfrm>
          <a:prstGeom prst="rect">
            <a:avLst/>
          </a:prstGeom>
        </p:spPr>
        <p:txBody>
          <a:bodyPr vert="horz" wrap="square" lIns="0" tIns="0" rIns="0" bIns="0" rtlCol="0" anchor="ctr">
            <a:spAutoFit/>
          </a:bodyPr>
          <a:lstStyle/>
          <a:p>
            <a:pPr algn="ctr">
              <a:lnSpc>
                <a:spcPts val="3895"/>
              </a:lnSpc>
            </a:pPr>
            <a:r>
              <a:rPr lang="en-US" sz="2800" dirty="0">
                <a:latin typeface="Verdana"/>
                <a:cs typeface="Verdana"/>
              </a:rPr>
              <a:t>OMPS Nadir Profiler Working Solar Measurements</a:t>
            </a:r>
            <a:endParaRPr sz="2800" dirty="0">
              <a:latin typeface="Verdana"/>
              <a:cs typeface="Verdana"/>
            </a:endParaRPr>
          </a:p>
        </p:txBody>
      </p:sp>
      <p:sp>
        <p:nvSpPr>
          <p:cNvPr id="11" name="TextBox 10">
            <a:extLst>
              <a:ext uri="{FF2B5EF4-FFF2-40B4-BE49-F238E27FC236}">
                <a16:creationId xmlns:a16="http://schemas.microsoft.com/office/drawing/2014/main" id="{8D9EBFA8-980C-4F9A-B7C4-48ACD8B217EB}"/>
              </a:ext>
            </a:extLst>
          </p:cNvPr>
          <p:cNvSpPr txBox="1"/>
          <p:nvPr/>
        </p:nvSpPr>
        <p:spPr>
          <a:xfrm>
            <a:off x="131052" y="685251"/>
            <a:ext cx="3119204" cy="600164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 12 years of S-NPP OMPS NP bi-weekly Working Diffuser Soar measurements compared to their average.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 Wavelength Shift Patterns. Wavelength shifts track optical bench annual thermal variations.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 Solar Activity Patterns. Patterns are Mg II scale factors and track Solar activity.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 Differences after subtracting the shift and activity patterns. This shows the combined degradation of the working diffuser and the instrument’s optical throughput.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Note: The working diffuser’s exposure is 26 times the reference exposure for used annually.</a:t>
            </a:r>
          </a:p>
        </p:txBody>
      </p:sp>
      <p:sp>
        <p:nvSpPr>
          <p:cNvPr id="12" name="TextBox 11">
            <a:extLst>
              <a:ext uri="{FF2B5EF4-FFF2-40B4-BE49-F238E27FC236}">
                <a16:creationId xmlns:a16="http://schemas.microsoft.com/office/drawing/2014/main" id="{BEA4F2A6-A8C5-4EF4-AA02-9A494A1EA9FE}"/>
              </a:ext>
            </a:extLst>
          </p:cNvPr>
          <p:cNvSpPr txBox="1"/>
          <p:nvPr/>
        </p:nvSpPr>
        <p:spPr>
          <a:xfrm>
            <a:off x="8307082" y="5567481"/>
            <a:ext cx="2083263" cy="319639"/>
          </a:xfrm>
          <a:prstGeom prst="rect">
            <a:avLst/>
          </a:prstGeom>
          <a:noFill/>
        </p:spPr>
        <p:txBody>
          <a:bodyPr wrap="none" rtlCol="0">
            <a:spAutoFit/>
          </a:bodyPr>
          <a:lstStyle/>
          <a:p>
            <a:r>
              <a:rPr lang="en-US" sz="1477" dirty="0"/>
              <a:t>Degradation Component</a:t>
            </a:r>
          </a:p>
        </p:txBody>
      </p:sp>
      <p:pic>
        <p:nvPicPr>
          <p:cNvPr id="13" name="Picture 2" descr="http://i.stack.imgur.com/jgEQe.png">
            <a:hlinkClick r:id="rId4"/>
            <a:extLst>
              <a:ext uri="{FF2B5EF4-FFF2-40B4-BE49-F238E27FC236}">
                <a16:creationId xmlns:a16="http://schemas.microsoft.com/office/drawing/2014/main" id="{58BB5405-A52E-4C12-B2C2-9DD0DBFEDBC9}"/>
              </a:ext>
            </a:extLst>
          </p:cNvPr>
          <p:cNvPicPr>
            <a:picLocks noChangeAspect="1" noChangeArrowheads="1"/>
          </p:cNvPicPr>
          <p:nvPr/>
        </p:nvPicPr>
        <p:blipFill>
          <a:blip r:embed="rId5" cstate="print"/>
          <a:srcRect t="75236" r="10116"/>
          <a:stretch>
            <a:fillRect/>
          </a:stretch>
        </p:blipFill>
        <p:spPr bwMode="auto">
          <a:xfrm rot="16200000">
            <a:off x="9444396" y="3279079"/>
            <a:ext cx="4741718" cy="349651"/>
          </a:xfrm>
          <a:prstGeom prst="rect">
            <a:avLst/>
          </a:prstGeom>
          <a:noFill/>
        </p:spPr>
      </p:pic>
      <p:sp>
        <p:nvSpPr>
          <p:cNvPr id="14" name="TextBox 13">
            <a:extLst>
              <a:ext uri="{FF2B5EF4-FFF2-40B4-BE49-F238E27FC236}">
                <a16:creationId xmlns:a16="http://schemas.microsoft.com/office/drawing/2014/main" id="{EE49E4BC-235E-4D93-9C9E-E25F14768EB5}"/>
              </a:ext>
            </a:extLst>
          </p:cNvPr>
          <p:cNvSpPr txBox="1"/>
          <p:nvPr/>
        </p:nvSpPr>
        <p:spPr>
          <a:xfrm>
            <a:off x="11375924" y="786988"/>
            <a:ext cx="954107" cy="369332"/>
          </a:xfrm>
          <a:prstGeom prst="rect">
            <a:avLst/>
          </a:prstGeom>
          <a:noFill/>
        </p:spPr>
        <p:txBody>
          <a:bodyPr wrap="none" rtlCol="0">
            <a:spAutoFit/>
          </a:bodyPr>
          <a:lstStyle/>
          <a:p>
            <a:r>
              <a:rPr lang="en-US" sz="1800" dirty="0"/>
              <a:t>Newest</a:t>
            </a:r>
            <a:endParaRPr lang="en-US" sz="1477" dirty="0"/>
          </a:p>
        </p:txBody>
      </p:sp>
      <p:sp>
        <p:nvSpPr>
          <p:cNvPr id="15" name="TextBox 14">
            <a:extLst>
              <a:ext uri="{FF2B5EF4-FFF2-40B4-BE49-F238E27FC236}">
                <a16:creationId xmlns:a16="http://schemas.microsoft.com/office/drawing/2014/main" id="{FE456B1D-D026-4F07-8115-7FAF65B33AB2}"/>
              </a:ext>
            </a:extLst>
          </p:cNvPr>
          <p:cNvSpPr txBox="1"/>
          <p:nvPr/>
        </p:nvSpPr>
        <p:spPr>
          <a:xfrm>
            <a:off x="11442304" y="5763564"/>
            <a:ext cx="851515" cy="369332"/>
          </a:xfrm>
          <a:prstGeom prst="rect">
            <a:avLst/>
          </a:prstGeom>
          <a:noFill/>
        </p:spPr>
        <p:txBody>
          <a:bodyPr wrap="none" rtlCol="0">
            <a:spAutoFit/>
          </a:bodyPr>
          <a:lstStyle/>
          <a:p>
            <a:r>
              <a:rPr lang="en-US" sz="1800" dirty="0"/>
              <a:t>Oldest</a:t>
            </a:r>
            <a:endParaRPr lang="en-US" sz="1477" dirty="0"/>
          </a:p>
        </p:txBody>
      </p:sp>
      <p:sp>
        <p:nvSpPr>
          <p:cNvPr id="16" name="TextBox 15">
            <a:extLst>
              <a:ext uri="{FF2B5EF4-FFF2-40B4-BE49-F238E27FC236}">
                <a16:creationId xmlns:a16="http://schemas.microsoft.com/office/drawing/2014/main" id="{4BB7D38F-DBA0-4A81-82C6-A2D2AC22685B}"/>
              </a:ext>
            </a:extLst>
          </p:cNvPr>
          <p:cNvSpPr txBox="1"/>
          <p:nvPr/>
        </p:nvSpPr>
        <p:spPr>
          <a:xfrm>
            <a:off x="10013235" y="896037"/>
            <a:ext cx="466794" cy="369332"/>
          </a:xfrm>
          <a:prstGeom prst="rect">
            <a:avLst/>
          </a:prstGeom>
          <a:noFill/>
        </p:spPr>
        <p:txBody>
          <a:bodyPr wrap="none" rtlCol="0">
            <a:spAutoFit/>
          </a:bodyPr>
          <a:lstStyle/>
          <a:p>
            <a:r>
              <a:rPr lang="en-US" sz="1800" dirty="0"/>
              <a:t>(b)</a:t>
            </a:r>
          </a:p>
        </p:txBody>
      </p:sp>
      <p:sp>
        <p:nvSpPr>
          <p:cNvPr id="17" name="TextBox 16">
            <a:extLst>
              <a:ext uri="{FF2B5EF4-FFF2-40B4-BE49-F238E27FC236}">
                <a16:creationId xmlns:a16="http://schemas.microsoft.com/office/drawing/2014/main" id="{71C4B429-681B-4265-9411-E8FFB24E63B2}"/>
              </a:ext>
            </a:extLst>
          </p:cNvPr>
          <p:cNvSpPr txBox="1"/>
          <p:nvPr/>
        </p:nvSpPr>
        <p:spPr>
          <a:xfrm>
            <a:off x="5972021" y="3848644"/>
            <a:ext cx="453970" cy="369332"/>
          </a:xfrm>
          <a:prstGeom prst="rect">
            <a:avLst/>
          </a:prstGeom>
          <a:noFill/>
        </p:spPr>
        <p:txBody>
          <a:bodyPr wrap="none" rtlCol="0">
            <a:spAutoFit/>
          </a:bodyPr>
          <a:lstStyle/>
          <a:p>
            <a:r>
              <a:rPr lang="en-US" sz="1800" dirty="0"/>
              <a:t>(c)</a:t>
            </a:r>
          </a:p>
        </p:txBody>
      </p:sp>
      <p:sp>
        <p:nvSpPr>
          <p:cNvPr id="18" name="TextBox 17">
            <a:extLst>
              <a:ext uri="{FF2B5EF4-FFF2-40B4-BE49-F238E27FC236}">
                <a16:creationId xmlns:a16="http://schemas.microsoft.com/office/drawing/2014/main" id="{81CF98DC-6CDD-41B4-BB63-697E77528919}"/>
              </a:ext>
            </a:extLst>
          </p:cNvPr>
          <p:cNvSpPr txBox="1"/>
          <p:nvPr/>
        </p:nvSpPr>
        <p:spPr>
          <a:xfrm>
            <a:off x="10013235" y="3858516"/>
            <a:ext cx="466794" cy="369332"/>
          </a:xfrm>
          <a:prstGeom prst="rect">
            <a:avLst/>
          </a:prstGeom>
          <a:noFill/>
        </p:spPr>
        <p:txBody>
          <a:bodyPr wrap="none" rtlCol="0">
            <a:spAutoFit/>
          </a:bodyPr>
          <a:lstStyle/>
          <a:p>
            <a:r>
              <a:rPr lang="en-US" sz="1800" dirty="0"/>
              <a:t>(d)</a:t>
            </a:r>
          </a:p>
        </p:txBody>
      </p:sp>
    </p:spTree>
    <p:extLst>
      <p:ext uri="{BB962C8B-B14F-4D97-AF65-F5344CB8AC3E}">
        <p14:creationId xmlns:p14="http://schemas.microsoft.com/office/powerpoint/2010/main" val="1639160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98E5E1-D79C-4B31-BA55-AE52316F3E2A}"/>
              </a:ext>
            </a:extLst>
          </p:cNvPr>
          <p:cNvPicPr>
            <a:picLocks noChangeAspect="1"/>
          </p:cNvPicPr>
          <p:nvPr/>
        </p:nvPicPr>
        <p:blipFill rotWithShape="1">
          <a:blip r:embed="rId3">
            <a:lum bright="-33000" contrast="52000"/>
          </a:blip>
          <a:srcRect l="13960" t="5301" r="7356" b="4718"/>
          <a:stretch/>
        </p:blipFill>
        <p:spPr>
          <a:xfrm>
            <a:off x="3305061" y="484742"/>
            <a:ext cx="8113703" cy="6170921"/>
          </a:xfrm>
          <a:prstGeom prst="rect">
            <a:avLst/>
          </a:prstGeom>
        </p:spPr>
      </p:pic>
      <p:sp>
        <p:nvSpPr>
          <p:cNvPr id="4" name="Slide Number Placeholder 3">
            <a:extLst>
              <a:ext uri="{FF2B5EF4-FFF2-40B4-BE49-F238E27FC236}">
                <a16:creationId xmlns:a16="http://schemas.microsoft.com/office/drawing/2014/main" id="{3B45F316-5D33-4645-99B8-56DFC74F9B50}"/>
              </a:ext>
            </a:extLst>
          </p:cNvPr>
          <p:cNvSpPr>
            <a:spLocks noGrp="1"/>
          </p:cNvSpPr>
          <p:nvPr>
            <p:ph type="sldNum" sz="quarter" idx="12"/>
          </p:nvPr>
        </p:nvSpPr>
        <p:spPr>
          <a:xfrm>
            <a:off x="8789016" y="6356350"/>
            <a:ext cx="2743200" cy="365125"/>
          </a:xfrm>
        </p:spPr>
        <p:txBody>
          <a:bodyPr/>
          <a:lstStyle/>
          <a:p>
            <a:fld id="{6F7D43C1-E35E-497E-9F54-CF4600D04F69}" type="slidenum">
              <a:rPr lang="en-US" smtClean="0"/>
              <a:t>17</a:t>
            </a:fld>
            <a:endParaRPr lang="en-US"/>
          </a:p>
        </p:txBody>
      </p:sp>
      <p:sp>
        <p:nvSpPr>
          <p:cNvPr id="8" name="TextBox 7">
            <a:extLst>
              <a:ext uri="{FF2B5EF4-FFF2-40B4-BE49-F238E27FC236}">
                <a16:creationId xmlns:a16="http://schemas.microsoft.com/office/drawing/2014/main" id="{A52D5CFD-B971-494E-9EB2-FA1F77A7917D}"/>
              </a:ext>
            </a:extLst>
          </p:cNvPr>
          <p:cNvSpPr txBox="1"/>
          <p:nvPr/>
        </p:nvSpPr>
        <p:spPr>
          <a:xfrm>
            <a:off x="5985337" y="939388"/>
            <a:ext cx="466794" cy="369332"/>
          </a:xfrm>
          <a:prstGeom prst="rect">
            <a:avLst/>
          </a:prstGeom>
          <a:noFill/>
        </p:spPr>
        <p:txBody>
          <a:bodyPr wrap="none" rtlCol="0">
            <a:spAutoFit/>
          </a:bodyPr>
          <a:lstStyle/>
          <a:p>
            <a:r>
              <a:rPr lang="en-US" sz="1800" dirty="0"/>
              <a:t>(a)</a:t>
            </a:r>
          </a:p>
        </p:txBody>
      </p:sp>
      <p:sp>
        <p:nvSpPr>
          <p:cNvPr id="10" name="object 2">
            <a:extLst>
              <a:ext uri="{FF2B5EF4-FFF2-40B4-BE49-F238E27FC236}">
                <a16:creationId xmlns:a16="http://schemas.microsoft.com/office/drawing/2014/main" id="{1D31A45B-C121-4E88-BC1D-6A815D065697}"/>
              </a:ext>
            </a:extLst>
          </p:cNvPr>
          <p:cNvSpPr txBox="1">
            <a:spLocks noGrp="1"/>
          </p:cNvSpPr>
          <p:nvPr>
            <p:ph type="title"/>
          </p:nvPr>
        </p:nvSpPr>
        <p:spPr>
          <a:xfrm>
            <a:off x="944833" y="76201"/>
            <a:ext cx="9926367" cy="449547"/>
          </a:xfrm>
          <a:prstGeom prst="rect">
            <a:avLst/>
          </a:prstGeom>
        </p:spPr>
        <p:txBody>
          <a:bodyPr vert="horz" wrap="square" lIns="0" tIns="0" rIns="0" bIns="0" rtlCol="0" anchor="ctr">
            <a:spAutoFit/>
          </a:bodyPr>
          <a:lstStyle/>
          <a:p>
            <a:pPr algn="ctr">
              <a:lnSpc>
                <a:spcPts val="3895"/>
              </a:lnSpc>
            </a:pPr>
            <a:r>
              <a:rPr lang="en-US" sz="2800" dirty="0">
                <a:latin typeface="Verdana"/>
                <a:cs typeface="Verdana"/>
              </a:rPr>
              <a:t>OMPS Nadir Profiler Reference Solar Measurements</a:t>
            </a:r>
            <a:endParaRPr sz="2800" dirty="0">
              <a:latin typeface="Verdana"/>
              <a:cs typeface="Verdana"/>
            </a:endParaRPr>
          </a:p>
        </p:txBody>
      </p:sp>
      <p:sp>
        <p:nvSpPr>
          <p:cNvPr id="11" name="TextBox 10">
            <a:extLst>
              <a:ext uri="{FF2B5EF4-FFF2-40B4-BE49-F238E27FC236}">
                <a16:creationId xmlns:a16="http://schemas.microsoft.com/office/drawing/2014/main" id="{8D9EBFA8-980C-4F9A-B7C4-48ACD8B217EB}"/>
              </a:ext>
            </a:extLst>
          </p:cNvPr>
          <p:cNvSpPr txBox="1"/>
          <p:nvPr/>
        </p:nvSpPr>
        <p:spPr>
          <a:xfrm>
            <a:off x="131050" y="536112"/>
            <a:ext cx="3352417" cy="6170920"/>
          </a:xfrm>
          <a:prstGeom prst="rect">
            <a:avLst/>
          </a:prstGeom>
          <a:noFill/>
        </p:spPr>
        <p:txBody>
          <a:bodyPr wrap="square" rtlCol="0">
            <a:spAutoFit/>
          </a:bodyPr>
          <a:lstStyle/>
          <a:p>
            <a:pPr marL="342900" indent="-342900">
              <a:buAutoNum type="alphaLcParenBoth"/>
            </a:pPr>
            <a:r>
              <a:rPr lang="en-US" sz="1600" dirty="0">
                <a:latin typeface="Arial" panose="020B0604020202020204" pitchFamily="34" charset="0"/>
                <a:cs typeface="Arial" panose="020B0604020202020204" pitchFamily="34" charset="0"/>
              </a:rPr>
              <a:t>12 years of S-NPP OMPS NP bi-weekly Reference Diffuser Soar measurements compared to their average.</a:t>
            </a:r>
          </a:p>
          <a:p>
            <a:pPr marL="342900" indent="-342900">
              <a:buAutoNum type="alphaLcParenBoth"/>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 Wavelength Shift Patterns. Wavelength shifts track optical bench annual thermal variations.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 Solar Activity Patterns. Patterns are Mg II scale factors and track Solar activity.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 Differences after subtracting the shift and activity patterns. This shows the combined degradation of the reference diffuser and the instrument’s optical throughput.</a:t>
            </a:r>
          </a:p>
          <a:p>
            <a:endParaRPr lang="en-US" sz="11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Note: The working diffuser’s exposure is 26 times the reference exposure for used annually. For the first three years, reference diffuser measurements were made twice a year.</a:t>
            </a:r>
          </a:p>
        </p:txBody>
      </p:sp>
      <p:pic>
        <p:nvPicPr>
          <p:cNvPr id="13" name="Picture 2" descr="http://i.stack.imgur.com/jgEQe.png">
            <a:hlinkClick r:id="rId4"/>
            <a:extLst>
              <a:ext uri="{FF2B5EF4-FFF2-40B4-BE49-F238E27FC236}">
                <a16:creationId xmlns:a16="http://schemas.microsoft.com/office/drawing/2014/main" id="{58BB5405-A52E-4C12-B2C2-9DD0DBFEDBC9}"/>
              </a:ext>
            </a:extLst>
          </p:cNvPr>
          <p:cNvPicPr>
            <a:picLocks noChangeAspect="1" noChangeArrowheads="1"/>
          </p:cNvPicPr>
          <p:nvPr/>
        </p:nvPicPr>
        <p:blipFill>
          <a:blip r:embed="rId5" cstate="print"/>
          <a:srcRect t="75236" r="10116"/>
          <a:stretch>
            <a:fillRect/>
          </a:stretch>
        </p:blipFill>
        <p:spPr bwMode="auto">
          <a:xfrm rot="16200000">
            <a:off x="9381512" y="3279079"/>
            <a:ext cx="4741718" cy="349651"/>
          </a:xfrm>
          <a:prstGeom prst="rect">
            <a:avLst/>
          </a:prstGeom>
          <a:noFill/>
        </p:spPr>
      </p:pic>
      <p:sp>
        <p:nvSpPr>
          <p:cNvPr id="14" name="TextBox 13">
            <a:extLst>
              <a:ext uri="{FF2B5EF4-FFF2-40B4-BE49-F238E27FC236}">
                <a16:creationId xmlns:a16="http://schemas.microsoft.com/office/drawing/2014/main" id="{EE49E4BC-235E-4D93-9C9E-E25F14768EB5}"/>
              </a:ext>
            </a:extLst>
          </p:cNvPr>
          <p:cNvSpPr txBox="1"/>
          <p:nvPr/>
        </p:nvSpPr>
        <p:spPr>
          <a:xfrm>
            <a:off x="11313040" y="786988"/>
            <a:ext cx="954107" cy="369332"/>
          </a:xfrm>
          <a:prstGeom prst="rect">
            <a:avLst/>
          </a:prstGeom>
          <a:noFill/>
        </p:spPr>
        <p:txBody>
          <a:bodyPr wrap="none" rtlCol="0">
            <a:spAutoFit/>
          </a:bodyPr>
          <a:lstStyle/>
          <a:p>
            <a:r>
              <a:rPr lang="en-US" sz="1800" dirty="0"/>
              <a:t>Newest</a:t>
            </a:r>
            <a:endParaRPr lang="en-US" sz="1477" dirty="0"/>
          </a:p>
        </p:txBody>
      </p:sp>
      <p:sp>
        <p:nvSpPr>
          <p:cNvPr id="15" name="TextBox 14">
            <a:extLst>
              <a:ext uri="{FF2B5EF4-FFF2-40B4-BE49-F238E27FC236}">
                <a16:creationId xmlns:a16="http://schemas.microsoft.com/office/drawing/2014/main" id="{FE456B1D-D026-4F07-8115-7FAF65B33AB2}"/>
              </a:ext>
            </a:extLst>
          </p:cNvPr>
          <p:cNvSpPr txBox="1"/>
          <p:nvPr/>
        </p:nvSpPr>
        <p:spPr>
          <a:xfrm>
            <a:off x="11379420" y="5763564"/>
            <a:ext cx="851515" cy="369332"/>
          </a:xfrm>
          <a:prstGeom prst="rect">
            <a:avLst/>
          </a:prstGeom>
          <a:noFill/>
        </p:spPr>
        <p:txBody>
          <a:bodyPr wrap="none" rtlCol="0">
            <a:spAutoFit/>
          </a:bodyPr>
          <a:lstStyle/>
          <a:p>
            <a:r>
              <a:rPr lang="en-US" sz="1800" dirty="0"/>
              <a:t>Oldest</a:t>
            </a:r>
            <a:endParaRPr lang="en-US" sz="1477" dirty="0"/>
          </a:p>
        </p:txBody>
      </p:sp>
      <p:sp>
        <p:nvSpPr>
          <p:cNvPr id="16" name="TextBox 15">
            <a:extLst>
              <a:ext uri="{FF2B5EF4-FFF2-40B4-BE49-F238E27FC236}">
                <a16:creationId xmlns:a16="http://schemas.microsoft.com/office/drawing/2014/main" id="{4BB7D38F-DBA0-4A81-82C6-A2D2AC22685B}"/>
              </a:ext>
            </a:extLst>
          </p:cNvPr>
          <p:cNvSpPr txBox="1"/>
          <p:nvPr/>
        </p:nvSpPr>
        <p:spPr>
          <a:xfrm>
            <a:off x="10026551" y="934137"/>
            <a:ext cx="466794" cy="369332"/>
          </a:xfrm>
          <a:prstGeom prst="rect">
            <a:avLst/>
          </a:prstGeom>
          <a:noFill/>
        </p:spPr>
        <p:txBody>
          <a:bodyPr wrap="none" rtlCol="0">
            <a:spAutoFit/>
          </a:bodyPr>
          <a:lstStyle/>
          <a:p>
            <a:r>
              <a:rPr lang="en-US" sz="1800" dirty="0"/>
              <a:t>(b)</a:t>
            </a:r>
          </a:p>
        </p:txBody>
      </p:sp>
      <p:sp>
        <p:nvSpPr>
          <p:cNvPr id="17" name="TextBox 16">
            <a:extLst>
              <a:ext uri="{FF2B5EF4-FFF2-40B4-BE49-F238E27FC236}">
                <a16:creationId xmlns:a16="http://schemas.microsoft.com/office/drawing/2014/main" id="{71C4B429-681B-4265-9411-E8FFB24E63B2}"/>
              </a:ext>
            </a:extLst>
          </p:cNvPr>
          <p:cNvSpPr txBox="1"/>
          <p:nvPr/>
        </p:nvSpPr>
        <p:spPr>
          <a:xfrm>
            <a:off x="5985337" y="3874044"/>
            <a:ext cx="453970" cy="369332"/>
          </a:xfrm>
          <a:prstGeom prst="rect">
            <a:avLst/>
          </a:prstGeom>
          <a:noFill/>
        </p:spPr>
        <p:txBody>
          <a:bodyPr wrap="none" rtlCol="0">
            <a:spAutoFit/>
          </a:bodyPr>
          <a:lstStyle/>
          <a:p>
            <a:r>
              <a:rPr lang="en-US" sz="1800" dirty="0"/>
              <a:t>(c)</a:t>
            </a:r>
          </a:p>
        </p:txBody>
      </p:sp>
      <p:sp>
        <p:nvSpPr>
          <p:cNvPr id="18" name="TextBox 17">
            <a:extLst>
              <a:ext uri="{FF2B5EF4-FFF2-40B4-BE49-F238E27FC236}">
                <a16:creationId xmlns:a16="http://schemas.microsoft.com/office/drawing/2014/main" id="{81CF98DC-6CDD-41B4-BB63-697E77528919}"/>
              </a:ext>
            </a:extLst>
          </p:cNvPr>
          <p:cNvSpPr txBox="1"/>
          <p:nvPr/>
        </p:nvSpPr>
        <p:spPr>
          <a:xfrm>
            <a:off x="10026551" y="3833116"/>
            <a:ext cx="466794" cy="369332"/>
          </a:xfrm>
          <a:prstGeom prst="rect">
            <a:avLst/>
          </a:prstGeom>
          <a:noFill/>
        </p:spPr>
        <p:txBody>
          <a:bodyPr wrap="none" rtlCol="0">
            <a:spAutoFit/>
          </a:bodyPr>
          <a:lstStyle/>
          <a:p>
            <a:r>
              <a:rPr lang="en-US" sz="1800" dirty="0"/>
              <a:t>(d)</a:t>
            </a:r>
          </a:p>
        </p:txBody>
      </p:sp>
      <p:sp>
        <p:nvSpPr>
          <p:cNvPr id="21" name="TextBox 20">
            <a:extLst>
              <a:ext uri="{FF2B5EF4-FFF2-40B4-BE49-F238E27FC236}">
                <a16:creationId xmlns:a16="http://schemas.microsoft.com/office/drawing/2014/main" id="{E1664A0F-8696-47C8-AB7C-A95F9DFF24B5}"/>
              </a:ext>
            </a:extLst>
          </p:cNvPr>
          <p:cNvSpPr txBox="1"/>
          <p:nvPr/>
        </p:nvSpPr>
        <p:spPr>
          <a:xfrm>
            <a:off x="8984919" y="5850892"/>
            <a:ext cx="2083263" cy="319639"/>
          </a:xfrm>
          <a:prstGeom prst="rect">
            <a:avLst/>
          </a:prstGeom>
          <a:noFill/>
        </p:spPr>
        <p:txBody>
          <a:bodyPr wrap="none" rtlCol="0">
            <a:spAutoFit/>
          </a:bodyPr>
          <a:lstStyle/>
          <a:p>
            <a:r>
              <a:rPr lang="en-US" sz="1477" dirty="0"/>
              <a:t>Degradation Component</a:t>
            </a:r>
          </a:p>
        </p:txBody>
      </p:sp>
    </p:spTree>
    <p:extLst>
      <p:ext uri="{BB962C8B-B14F-4D97-AF65-F5344CB8AC3E}">
        <p14:creationId xmlns:p14="http://schemas.microsoft.com/office/powerpoint/2010/main" val="293071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F1F623-16C2-4E21-BF4F-4DDB9E17FC9F}"/>
              </a:ext>
            </a:extLst>
          </p:cNvPr>
          <p:cNvSpPr>
            <a:spLocks noGrp="1"/>
          </p:cNvSpPr>
          <p:nvPr>
            <p:ph type="sldNum" sz="quarter" idx="12"/>
          </p:nvPr>
        </p:nvSpPr>
        <p:spPr>
          <a:xfrm>
            <a:off x="9347200" y="6356350"/>
            <a:ext cx="2743200" cy="365125"/>
          </a:xfrm>
        </p:spPr>
        <p:txBody>
          <a:bodyPr/>
          <a:lstStyle/>
          <a:p>
            <a:fld id="{6F7D43C1-E35E-497E-9F54-CF4600D04F69}" type="slidenum">
              <a:rPr lang="en-US" smtClean="0"/>
              <a:t>18</a:t>
            </a:fld>
            <a:endParaRPr lang="en-US"/>
          </a:p>
        </p:txBody>
      </p:sp>
      <p:pic>
        <p:nvPicPr>
          <p:cNvPr id="5" name="Picture 4">
            <a:extLst>
              <a:ext uri="{FF2B5EF4-FFF2-40B4-BE49-F238E27FC236}">
                <a16:creationId xmlns:a16="http://schemas.microsoft.com/office/drawing/2014/main" id="{08851391-3EA7-49EA-940E-985F7E578BF0}"/>
              </a:ext>
            </a:extLst>
          </p:cNvPr>
          <p:cNvPicPr>
            <a:picLocks noChangeAspect="1"/>
          </p:cNvPicPr>
          <p:nvPr/>
        </p:nvPicPr>
        <p:blipFill rotWithShape="1">
          <a:blip r:embed="rId3"/>
          <a:srcRect l="13066" t="5000" r="6457" b="7315"/>
          <a:stretch/>
        </p:blipFill>
        <p:spPr>
          <a:xfrm>
            <a:off x="3314700" y="-1"/>
            <a:ext cx="8966200" cy="6836547"/>
          </a:xfrm>
          <a:prstGeom prst="rect">
            <a:avLst/>
          </a:prstGeom>
        </p:spPr>
      </p:pic>
      <p:sp>
        <p:nvSpPr>
          <p:cNvPr id="6" name="TextBox 5">
            <a:extLst>
              <a:ext uri="{FF2B5EF4-FFF2-40B4-BE49-F238E27FC236}">
                <a16:creationId xmlns:a16="http://schemas.microsoft.com/office/drawing/2014/main" id="{C95BD3FF-6ED1-4F3C-A494-EFE4C434128F}"/>
              </a:ext>
            </a:extLst>
          </p:cNvPr>
          <p:cNvSpPr txBox="1"/>
          <p:nvPr/>
        </p:nvSpPr>
        <p:spPr>
          <a:xfrm>
            <a:off x="0" y="354707"/>
            <a:ext cx="3314700" cy="649408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Principal Component Analysis of combined working and reference diffuser measurements.</a:t>
            </a:r>
          </a:p>
          <a:p>
            <a:r>
              <a:rPr lang="en-US" sz="1600" dirty="0">
                <a:latin typeface="Arial" panose="020B0604020202020204" pitchFamily="34" charset="0"/>
                <a:cs typeface="Arial" panose="020B0604020202020204" pitchFamily="34" charset="0"/>
              </a:rPr>
              <a:t>(a/b) First pattern and coefficients. This component primarily follows the diffuser and instrument degradation variations. The shorter wavelength have larger degradation. </a:t>
            </a:r>
          </a:p>
          <a:p>
            <a:r>
              <a:rPr lang="en-US" sz="1600" dirty="0">
                <a:latin typeface="Arial" panose="020B0604020202020204" pitchFamily="34" charset="0"/>
                <a:cs typeface="Arial" panose="020B0604020202020204" pitchFamily="34" charset="0"/>
              </a:rPr>
              <a:t>(c/d) Second pattern and coefficients. This component primarily follows the wavelength shift. Wavelength shifts track the optical bench annual thermal variations.</a:t>
            </a:r>
          </a:p>
          <a:p>
            <a:r>
              <a:rPr lang="en-US" sz="1600" dirty="0">
                <a:latin typeface="Arial" panose="020B0604020202020204" pitchFamily="34" charset="0"/>
                <a:cs typeface="Arial" panose="020B0604020202020204" pitchFamily="34" charset="0"/>
              </a:rPr>
              <a:t>(e/f) Third pattern and coefficients. This component follows the solar activity some shared power from the annual cycle.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PCA does not fully distinguish between the three main attributes.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Note: The working diffuser’s exposure is 26 times the reference exposure for used annually.</a:t>
            </a:r>
          </a:p>
        </p:txBody>
      </p:sp>
      <p:sp>
        <p:nvSpPr>
          <p:cNvPr id="7" name="TextBox 6">
            <a:extLst>
              <a:ext uri="{FF2B5EF4-FFF2-40B4-BE49-F238E27FC236}">
                <a16:creationId xmlns:a16="http://schemas.microsoft.com/office/drawing/2014/main" id="{66D9E957-454E-47DC-9669-D99981F1E8C3}"/>
              </a:ext>
            </a:extLst>
          </p:cNvPr>
          <p:cNvSpPr txBox="1"/>
          <p:nvPr/>
        </p:nvSpPr>
        <p:spPr>
          <a:xfrm>
            <a:off x="5203007" y="520288"/>
            <a:ext cx="466794" cy="369332"/>
          </a:xfrm>
          <a:prstGeom prst="rect">
            <a:avLst/>
          </a:prstGeom>
          <a:noFill/>
        </p:spPr>
        <p:txBody>
          <a:bodyPr wrap="none" rtlCol="0">
            <a:spAutoFit/>
          </a:bodyPr>
          <a:lstStyle/>
          <a:p>
            <a:r>
              <a:rPr lang="en-US" sz="1800" dirty="0"/>
              <a:t>(a)</a:t>
            </a:r>
          </a:p>
        </p:txBody>
      </p:sp>
      <p:sp>
        <p:nvSpPr>
          <p:cNvPr id="8" name="TextBox 7">
            <a:extLst>
              <a:ext uri="{FF2B5EF4-FFF2-40B4-BE49-F238E27FC236}">
                <a16:creationId xmlns:a16="http://schemas.microsoft.com/office/drawing/2014/main" id="{0A47668E-514F-488F-8E0D-B23DAC36FC13}"/>
              </a:ext>
            </a:extLst>
          </p:cNvPr>
          <p:cNvSpPr txBox="1"/>
          <p:nvPr/>
        </p:nvSpPr>
        <p:spPr>
          <a:xfrm>
            <a:off x="8275159" y="520288"/>
            <a:ext cx="423514" cy="369332"/>
          </a:xfrm>
          <a:prstGeom prst="rect">
            <a:avLst/>
          </a:prstGeom>
          <a:noFill/>
        </p:spPr>
        <p:txBody>
          <a:bodyPr wrap="none" rtlCol="0">
            <a:spAutoFit/>
          </a:bodyPr>
          <a:lstStyle/>
          <a:p>
            <a:r>
              <a:rPr lang="en-US" sz="1800" dirty="0"/>
              <a:t>(c)</a:t>
            </a:r>
          </a:p>
        </p:txBody>
      </p:sp>
      <p:sp>
        <p:nvSpPr>
          <p:cNvPr id="9" name="TextBox 8">
            <a:extLst>
              <a:ext uri="{FF2B5EF4-FFF2-40B4-BE49-F238E27FC236}">
                <a16:creationId xmlns:a16="http://schemas.microsoft.com/office/drawing/2014/main" id="{6A6E819A-66B1-4904-9E7E-5AAAD3131096}"/>
              </a:ext>
            </a:extLst>
          </p:cNvPr>
          <p:cNvSpPr txBox="1"/>
          <p:nvPr/>
        </p:nvSpPr>
        <p:spPr>
          <a:xfrm>
            <a:off x="4736213" y="3722971"/>
            <a:ext cx="447558" cy="369332"/>
          </a:xfrm>
          <a:prstGeom prst="rect">
            <a:avLst/>
          </a:prstGeom>
          <a:noFill/>
        </p:spPr>
        <p:txBody>
          <a:bodyPr wrap="none" rtlCol="0">
            <a:spAutoFit/>
          </a:bodyPr>
          <a:lstStyle/>
          <a:p>
            <a:r>
              <a:rPr lang="en-US" sz="1800" dirty="0"/>
              <a:t>(b)</a:t>
            </a:r>
          </a:p>
        </p:txBody>
      </p:sp>
      <p:sp>
        <p:nvSpPr>
          <p:cNvPr id="10" name="TextBox 9">
            <a:extLst>
              <a:ext uri="{FF2B5EF4-FFF2-40B4-BE49-F238E27FC236}">
                <a16:creationId xmlns:a16="http://schemas.microsoft.com/office/drawing/2014/main" id="{16E3589B-2843-4607-A0D3-D7853FA37CEF}"/>
              </a:ext>
            </a:extLst>
          </p:cNvPr>
          <p:cNvSpPr txBox="1"/>
          <p:nvPr/>
        </p:nvSpPr>
        <p:spPr>
          <a:xfrm>
            <a:off x="7808365" y="3722971"/>
            <a:ext cx="447558" cy="369332"/>
          </a:xfrm>
          <a:prstGeom prst="rect">
            <a:avLst/>
          </a:prstGeom>
          <a:noFill/>
        </p:spPr>
        <p:txBody>
          <a:bodyPr wrap="none" rtlCol="0">
            <a:spAutoFit/>
          </a:bodyPr>
          <a:lstStyle/>
          <a:p>
            <a:r>
              <a:rPr lang="en-US" sz="1800" dirty="0"/>
              <a:t>(d)</a:t>
            </a:r>
          </a:p>
        </p:txBody>
      </p:sp>
      <p:sp>
        <p:nvSpPr>
          <p:cNvPr id="11" name="TextBox 10">
            <a:extLst>
              <a:ext uri="{FF2B5EF4-FFF2-40B4-BE49-F238E27FC236}">
                <a16:creationId xmlns:a16="http://schemas.microsoft.com/office/drawing/2014/main" id="{A117D728-322D-42C7-A22B-9170727F5225}"/>
              </a:ext>
            </a:extLst>
          </p:cNvPr>
          <p:cNvSpPr txBox="1"/>
          <p:nvPr/>
        </p:nvSpPr>
        <p:spPr>
          <a:xfrm>
            <a:off x="11361259" y="507588"/>
            <a:ext cx="441146" cy="369332"/>
          </a:xfrm>
          <a:prstGeom prst="rect">
            <a:avLst/>
          </a:prstGeom>
          <a:noFill/>
        </p:spPr>
        <p:txBody>
          <a:bodyPr wrap="none" rtlCol="0">
            <a:spAutoFit/>
          </a:bodyPr>
          <a:lstStyle/>
          <a:p>
            <a:r>
              <a:rPr lang="en-US" sz="1800" dirty="0"/>
              <a:t>(e)</a:t>
            </a:r>
          </a:p>
        </p:txBody>
      </p:sp>
      <p:sp>
        <p:nvSpPr>
          <p:cNvPr id="12" name="TextBox 11">
            <a:extLst>
              <a:ext uri="{FF2B5EF4-FFF2-40B4-BE49-F238E27FC236}">
                <a16:creationId xmlns:a16="http://schemas.microsoft.com/office/drawing/2014/main" id="{6266094B-1AAA-4261-8928-D2A06E50EAEB}"/>
              </a:ext>
            </a:extLst>
          </p:cNvPr>
          <p:cNvSpPr txBox="1"/>
          <p:nvPr/>
        </p:nvSpPr>
        <p:spPr>
          <a:xfrm>
            <a:off x="10894465" y="3710271"/>
            <a:ext cx="399661" cy="369332"/>
          </a:xfrm>
          <a:prstGeom prst="rect">
            <a:avLst/>
          </a:prstGeom>
          <a:noFill/>
        </p:spPr>
        <p:txBody>
          <a:bodyPr wrap="none" rtlCol="0">
            <a:spAutoFit/>
          </a:bodyPr>
          <a:lstStyle/>
          <a:p>
            <a:r>
              <a:rPr lang="en-US" sz="1800" dirty="0"/>
              <a:t>(f)</a:t>
            </a:r>
          </a:p>
        </p:txBody>
      </p:sp>
      <p:sp>
        <p:nvSpPr>
          <p:cNvPr id="13" name="TextBox 12">
            <a:extLst>
              <a:ext uri="{FF2B5EF4-FFF2-40B4-BE49-F238E27FC236}">
                <a16:creationId xmlns:a16="http://schemas.microsoft.com/office/drawing/2014/main" id="{B9B5121B-AE86-49C5-A562-A5DCA0409D8C}"/>
              </a:ext>
            </a:extLst>
          </p:cNvPr>
          <p:cNvSpPr txBox="1"/>
          <p:nvPr/>
        </p:nvSpPr>
        <p:spPr>
          <a:xfrm>
            <a:off x="4679639" y="4092303"/>
            <a:ext cx="1295098" cy="646331"/>
          </a:xfrm>
          <a:prstGeom prst="rect">
            <a:avLst/>
          </a:prstGeom>
          <a:noFill/>
        </p:spPr>
        <p:txBody>
          <a:bodyPr wrap="none" rtlCol="0">
            <a:spAutoFit/>
          </a:bodyPr>
          <a:lstStyle/>
          <a:p>
            <a:r>
              <a:rPr lang="en-US" dirty="0"/>
              <a:t>+ Working</a:t>
            </a:r>
          </a:p>
          <a:p>
            <a:r>
              <a:rPr lang="en-US" dirty="0"/>
              <a:t>* Reference</a:t>
            </a:r>
          </a:p>
        </p:txBody>
      </p:sp>
    </p:spTree>
    <p:extLst>
      <p:ext uri="{BB962C8B-B14F-4D97-AF65-F5344CB8AC3E}">
        <p14:creationId xmlns:p14="http://schemas.microsoft.com/office/powerpoint/2010/main" val="329768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A2BC-B155-48BC-BD5B-7E4529D9EDA6}"/>
              </a:ext>
            </a:extLst>
          </p:cNvPr>
          <p:cNvSpPr>
            <a:spLocks noGrp="1"/>
          </p:cNvSpPr>
          <p:nvPr>
            <p:ph type="title"/>
          </p:nvPr>
        </p:nvSpPr>
        <p:spPr>
          <a:xfrm>
            <a:off x="838200" y="365125"/>
            <a:ext cx="10515600" cy="765175"/>
          </a:xfrm>
        </p:spPr>
        <p:txBody>
          <a:bodyPr/>
          <a:lstStyle/>
          <a:p>
            <a:pPr algn="ctr"/>
            <a:r>
              <a:rPr lang="en-US" dirty="0"/>
              <a:t>Complications</a:t>
            </a:r>
          </a:p>
        </p:txBody>
      </p:sp>
      <p:sp>
        <p:nvSpPr>
          <p:cNvPr id="3" name="Content Placeholder 2">
            <a:extLst>
              <a:ext uri="{FF2B5EF4-FFF2-40B4-BE49-F238E27FC236}">
                <a16:creationId xmlns:a16="http://schemas.microsoft.com/office/drawing/2014/main" id="{6A5FA131-63C6-41B6-9C0B-46718C040A03}"/>
              </a:ext>
            </a:extLst>
          </p:cNvPr>
          <p:cNvSpPr>
            <a:spLocks noGrp="1"/>
          </p:cNvSpPr>
          <p:nvPr>
            <p:ph idx="1"/>
          </p:nvPr>
        </p:nvSpPr>
        <p:spPr>
          <a:xfrm>
            <a:off x="838200" y="1130300"/>
            <a:ext cx="10515600" cy="5362575"/>
          </a:xfrm>
        </p:spPr>
        <p:txBody>
          <a:bodyPr>
            <a:normAutofit/>
          </a:bodyPr>
          <a:lstStyle/>
          <a:p>
            <a:r>
              <a:rPr lang="en-US" dirty="0"/>
              <a:t>A wavelength gradient in throughput for dichroic (300-310 nm) and quantum efficiency (below 255 nm) skew the bandpasses.</a:t>
            </a:r>
          </a:p>
          <a:p>
            <a:r>
              <a:rPr lang="en-US" dirty="0"/>
              <a:t>Pixel-based calibration constants used in Level 1 processing do not properly adjust for gradients when there are wavelength scale shifts.</a:t>
            </a:r>
          </a:p>
          <a:p>
            <a:r>
              <a:rPr lang="en-US" dirty="0"/>
              <a:t>One can re-center Bandpass for the changes wo/w dichroic as the first moments move.</a:t>
            </a:r>
          </a:p>
          <a:p>
            <a:r>
              <a:rPr lang="en-US" dirty="0"/>
              <a:t>Time series of Mg II Index and wavelength shifts from Solar can be compared to those in average Earth Radiances (See ICVS.) </a:t>
            </a:r>
          </a:p>
          <a:p>
            <a:r>
              <a:rPr lang="en-US" dirty="0"/>
              <a:t>An index using the Ca H &amp; K feature can be used in similar fashion.</a:t>
            </a:r>
          </a:p>
          <a:p>
            <a:r>
              <a:rPr lang="en-US" dirty="0"/>
              <a:t>Stray Light patterns can appear similar to solar activity and bandpass resolution patterns.</a:t>
            </a:r>
          </a:p>
        </p:txBody>
      </p:sp>
      <p:sp>
        <p:nvSpPr>
          <p:cNvPr id="4" name="Slide Number Placeholder 3">
            <a:extLst>
              <a:ext uri="{FF2B5EF4-FFF2-40B4-BE49-F238E27FC236}">
                <a16:creationId xmlns:a16="http://schemas.microsoft.com/office/drawing/2014/main" id="{D5654511-55E3-49F5-8F46-43188D7EBE99}"/>
              </a:ext>
            </a:extLst>
          </p:cNvPr>
          <p:cNvSpPr>
            <a:spLocks noGrp="1"/>
          </p:cNvSpPr>
          <p:nvPr>
            <p:ph type="sldNum" sz="quarter" idx="12"/>
          </p:nvPr>
        </p:nvSpPr>
        <p:spPr/>
        <p:txBody>
          <a:bodyPr/>
          <a:lstStyle/>
          <a:p>
            <a:fld id="{6F7D43C1-E35E-497E-9F54-CF4600D04F69}" type="slidenum">
              <a:rPr lang="en-US" smtClean="0"/>
              <a:t>19</a:t>
            </a:fld>
            <a:endParaRPr lang="en-US"/>
          </a:p>
        </p:txBody>
      </p:sp>
    </p:spTree>
    <p:extLst>
      <p:ext uri="{BB962C8B-B14F-4D97-AF65-F5344CB8AC3E}">
        <p14:creationId xmlns:p14="http://schemas.microsoft.com/office/powerpoint/2010/main" val="261151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8B6D-BFEB-4773-AFC2-874F50FFD3CD}"/>
              </a:ext>
            </a:extLst>
          </p:cNvPr>
          <p:cNvSpPr>
            <a:spLocks noGrp="1"/>
          </p:cNvSpPr>
          <p:nvPr>
            <p:ph type="title"/>
          </p:nvPr>
        </p:nvSpPr>
        <p:spPr>
          <a:xfrm>
            <a:off x="838200" y="98425"/>
            <a:ext cx="10515600" cy="727075"/>
          </a:xfrm>
        </p:spPr>
        <p:txBody>
          <a:bodyPr/>
          <a:lstStyle/>
          <a:p>
            <a:pPr algn="ctr"/>
            <a:r>
              <a:rPr lang="en-US" dirty="0"/>
              <a:t>Agenda</a:t>
            </a:r>
          </a:p>
        </p:txBody>
      </p:sp>
      <p:sp>
        <p:nvSpPr>
          <p:cNvPr id="3" name="Content Placeholder 2">
            <a:extLst>
              <a:ext uri="{FF2B5EF4-FFF2-40B4-BE49-F238E27FC236}">
                <a16:creationId xmlns:a16="http://schemas.microsoft.com/office/drawing/2014/main" id="{FDFB454E-332F-4340-87F5-F883C156CB7C}"/>
              </a:ext>
            </a:extLst>
          </p:cNvPr>
          <p:cNvSpPr>
            <a:spLocks noGrp="1"/>
          </p:cNvSpPr>
          <p:nvPr>
            <p:ph idx="1"/>
          </p:nvPr>
        </p:nvSpPr>
        <p:spPr>
          <a:xfrm>
            <a:off x="838199" y="1092200"/>
            <a:ext cx="10964333" cy="5537199"/>
          </a:xfrm>
        </p:spPr>
        <p:txBody>
          <a:bodyPr>
            <a:normAutofit fontScale="77500" lnSpcReduction="20000"/>
          </a:bodyPr>
          <a:lstStyle/>
          <a:p>
            <a:r>
              <a:rPr lang="en-US" dirty="0"/>
              <a:t>1. Introduction: Motivation, Background &amp; Goals (L. Flynn, NOAA)</a:t>
            </a:r>
          </a:p>
          <a:p>
            <a:r>
              <a:rPr lang="en-US" dirty="0"/>
              <a:t>2. Short Summary of TSIS-1 HSRS Resources and Validation (L. Flynn, NOAA)</a:t>
            </a:r>
          </a:p>
          <a:p>
            <a:r>
              <a:rPr lang="en-US" dirty="0"/>
              <a:t>3. OMI Time Series and Solar Activity (M. Deland, SSAI)</a:t>
            </a:r>
          </a:p>
          <a:p>
            <a:r>
              <a:rPr lang="en-US" dirty="0"/>
              <a:t>4. Mg II Index Time Series (M. Weber, Universität Bremen)</a:t>
            </a:r>
          </a:p>
          <a:p>
            <a:r>
              <a:rPr lang="en-US" dirty="0"/>
              <a:t>5. OMPS Working and Reference Diffuser Measurements. (L. Flynn, NOAA)</a:t>
            </a:r>
          </a:p>
          <a:p>
            <a:r>
              <a:rPr lang="en-US" dirty="0"/>
              <a:t>6. </a:t>
            </a:r>
            <a:r>
              <a:rPr lang="en-US" dirty="0" err="1"/>
              <a:t>TropoMI</a:t>
            </a:r>
            <a:r>
              <a:rPr lang="en-US" dirty="0"/>
              <a:t> Solar Measurements (E. Loots, KNMI)</a:t>
            </a:r>
          </a:p>
          <a:p>
            <a:r>
              <a:rPr lang="en-US" dirty="0"/>
              <a:t>7. TEMPO Solar Measurements (H. Chong, Harvard)</a:t>
            </a:r>
          </a:p>
          <a:p>
            <a:pPr marL="0" indent="0">
              <a:buNone/>
            </a:pPr>
            <a:endParaRPr lang="en-US" dirty="0"/>
          </a:p>
          <a:p>
            <a:pPr marL="0" indent="0">
              <a:buNone/>
            </a:pPr>
            <a:r>
              <a:rPr lang="en-US" dirty="0"/>
              <a:t>Information requested from each instrument team to GSICS (Send to Manik.Bali@noaa.gov):</a:t>
            </a:r>
          </a:p>
          <a:p>
            <a:r>
              <a:rPr lang="en-US" dirty="0"/>
              <a:t>1. Record of solar measurements -- time, spectra, wavelength scale </a:t>
            </a:r>
          </a:p>
          <a:p>
            <a:pPr lvl="1"/>
            <a:r>
              <a:rPr lang="en-US" dirty="0"/>
              <a:t>1 AU? Degradation corrected? Doppler shift corrected?</a:t>
            </a:r>
          </a:p>
          <a:p>
            <a:r>
              <a:rPr lang="en-US" dirty="0"/>
              <a:t>2. Bandpass / spectral response information</a:t>
            </a:r>
          </a:p>
          <a:p>
            <a:r>
              <a:rPr lang="en-US" dirty="0"/>
              <a:t>3. Data readers / Readme</a:t>
            </a:r>
          </a:p>
          <a:p>
            <a:r>
              <a:rPr lang="en-US" dirty="0"/>
              <a:t>4. Links to documents, presentations and publications.</a:t>
            </a:r>
          </a:p>
          <a:p>
            <a:pPr marL="0" indent="0">
              <a:buNone/>
            </a:pPr>
            <a:r>
              <a:rPr lang="en-US" dirty="0"/>
              <a:t>Thanks to the </a:t>
            </a:r>
            <a:r>
              <a:rPr lang="en-US" dirty="0" err="1"/>
              <a:t>TropoMI</a:t>
            </a:r>
            <a:r>
              <a:rPr lang="en-US" dirty="0"/>
              <a:t> team for leading the way in providing this information.</a:t>
            </a:r>
          </a:p>
          <a:p>
            <a:endParaRPr lang="en-US" dirty="0"/>
          </a:p>
        </p:txBody>
      </p:sp>
      <p:sp>
        <p:nvSpPr>
          <p:cNvPr id="4" name="Slide Number Placeholder 3">
            <a:extLst>
              <a:ext uri="{FF2B5EF4-FFF2-40B4-BE49-F238E27FC236}">
                <a16:creationId xmlns:a16="http://schemas.microsoft.com/office/drawing/2014/main" id="{48DA04BC-8EC3-4AC8-8410-BCA2295C204B}"/>
              </a:ext>
            </a:extLst>
          </p:cNvPr>
          <p:cNvSpPr>
            <a:spLocks noGrp="1"/>
          </p:cNvSpPr>
          <p:nvPr>
            <p:ph type="sldNum" sz="quarter" idx="12"/>
          </p:nvPr>
        </p:nvSpPr>
        <p:spPr/>
        <p:txBody>
          <a:bodyPr/>
          <a:lstStyle/>
          <a:p>
            <a:fld id="{6F7D43C1-E35E-497E-9F54-CF4600D04F69}" type="slidenum">
              <a:rPr lang="en-US" smtClean="0"/>
              <a:t>2</a:t>
            </a:fld>
            <a:endParaRPr lang="en-US"/>
          </a:p>
        </p:txBody>
      </p:sp>
    </p:spTree>
    <p:extLst>
      <p:ext uri="{BB962C8B-B14F-4D97-AF65-F5344CB8AC3E}">
        <p14:creationId xmlns:p14="http://schemas.microsoft.com/office/powerpoint/2010/main" val="3404563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0797-BA96-4BD9-B49B-722E9AE7E598}"/>
              </a:ext>
            </a:extLst>
          </p:cNvPr>
          <p:cNvSpPr>
            <a:spLocks noGrp="1"/>
          </p:cNvSpPr>
          <p:nvPr>
            <p:ph type="title"/>
          </p:nvPr>
        </p:nvSpPr>
        <p:spPr>
          <a:xfrm>
            <a:off x="838200" y="365126"/>
            <a:ext cx="10515600" cy="315912"/>
          </a:xfrm>
        </p:spPr>
        <p:txBody>
          <a:bodyPr>
            <a:normAutofit fontScale="90000"/>
          </a:bodyPr>
          <a:lstStyle/>
          <a:p>
            <a:pPr algn="ctr"/>
            <a:r>
              <a:rPr lang="en-US" dirty="0"/>
              <a:t>Discussion Topics for Solar Studies</a:t>
            </a:r>
          </a:p>
        </p:txBody>
      </p:sp>
      <p:sp>
        <p:nvSpPr>
          <p:cNvPr id="3" name="Content Placeholder 2">
            <a:extLst>
              <a:ext uri="{FF2B5EF4-FFF2-40B4-BE49-F238E27FC236}">
                <a16:creationId xmlns:a16="http://schemas.microsoft.com/office/drawing/2014/main" id="{B96BB87C-20D8-4E81-AEC9-F9F06E43BE27}"/>
              </a:ext>
            </a:extLst>
          </p:cNvPr>
          <p:cNvSpPr>
            <a:spLocks noGrp="1"/>
          </p:cNvSpPr>
          <p:nvPr>
            <p:ph idx="1"/>
          </p:nvPr>
        </p:nvSpPr>
        <p:spPr>
          <a:xfrm>
            <a:off x="838200" y="822959"/>
            <a:ext cx="10515600" cy="5819887"/>
          </a:xfrm>
        </p:spPr>
        <p:txBody>
          <a:bodyPr>
            <a:normAutofit/>
          </a:bodyPr>
          <a:lstStyle/>
          <a:p>
            <a:r>
              <a:rPr lang="en-US" dirty="0"/>
              <a:t>Comparisons to TSIS-1 HSRS Version 2 </a:t>
            </a:r>
          </a:p>
          <a:p>
            <a:pPr lvl="1"/>
            <a:r>
              <a:rPr lang="en-US" dirty="0"/>
              <a:t>Absolute to 1%</a:t>
            </a:r>
          </a:p>
          <a:p>
            <a:pPr lvl="1"/>
            <a:r>
              <a:rPr lang="en-US" dirty="0"/>
              <a:t>Wavelength scale to 0.01 * FWHM (Quadratic shift coefficients)</a:t>
            </a:r>
          </a:p>
          <a:p>
            <a:pPr lvl="1"/>
            <a:r>
              <a:rPr lang="en-US" dirty="0"/>
              <a:t>Check on Bandpass by feature broadening</a:t>
            </a:r>
          </a:p>
          <a:p>
            <a:r>
              <a:rPr lang="en-US" dirty="0"/>
              <a:t>Working / Reference Schedule (transmissive versus reflective)</a:t>
            </a:r>
          </a:p>
          <a:p>
            <a:pPr lvl="1"/>
            <a:r>
              <a:rPr lang="en-US" dirty="0"/>
              <a:t>Repeat reference annually at the same viewing geometry</a:t>
            </a:r>
          </a:p>
          <a:p>
            <a:pPr lvl="1"/>
            <a:r>
              <a:rPr lang="en-US" dirty="0"/>
              <a:t>Frequency of deployment / Degradation rates </a:t>
            </a:r>
          </a:p>
          <a:p>
            <a:pPr lvl="1"/>
            <a:r>
              <a:rPr lang="en-US" dirty="0"/>
              <a:t>Solar Activity from Mg II (~280 nm) or Ca H &amp; K (~394 nm)</a:t>
            </a:r>
          </a:p>
          <a:p>
            <a:pPr lvl="1"/>
            <a:r>
              <a:rPr lang="en-US" dirty="0"/>
              <a:t>Wavelength scale cycles from working</a:t>
            </a:r>
          </a:p>
          <a:p>
            <a:pPr lvl="1"/>
            <a:r>
              <a:rPr lang="en-US" dirty="0"/>
              <a:t>Careful tracking of goniometric angle parameterization </a:t>
            </a:r>
          </a:p>
          <a:p>
            <a:r>
              <a:rPr lang="en-US" dirty="0"/>
              <a:t>Choices for solar in the L1B / SDR</a:t>
            </a:r>
          </a:p>
          <a:p>
            <a:pPr lvl="1"/>
            <a:r>
              <a:rPr lang="en-US" dirty="0"/>
              <a:t>1 AU or Earth/Sun distance adjusted?, Doppler shifted or not?</a:t>
            </a:r>
          </a:p>
          <a:p>
            <a:pPr lvl="1"/>
            <a:r>
              <a:rPr lang="en-US" dirty="0"/>
              <a:t>Day 1, latest working (what frequency), or degradation corrected (or all three)</a:t>
            </a:r>
          </a:p>
          <a:p>
            <a:pPr lvl="2"/>
            <a:r>
              <a:rPr lang="en-US" sz="1800" dirty="0"/>
              <a:t>Latest working has wavelength scale and solar activity</a:t>
            </a:r>
          </a:p>
          <a:p>
            <a:pPr lvl="2"/>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649B89A4-FD3A-401B-945D-1252882E1E70}"/>
              </a:ext>
            </a:extLst>
          </p:cNvPr>
          <p:cNvSpPr>
            <a:spLocks noGrp="1"/>
          </p:cNvSpPr>
          <p:nvPr>
            <p:ph type="sldNum" sz="quarter" idx="12"/>
          </p:nvPr>
        </p:nvSpPr>
        <p:spPr/>
        <p:txBody>
          <a:bodyPr/>
          <a:lstStyle/>
          <a:p>
            <a:fld id="{6F7D43C1-E35E-497E-9F54-CF4600D04F69}" type="slidenum">
              <a:rPr lang="en-US" smtClean="0"/>
              <a:t>20</a:t>
            </a:fld>
            <a:endParaRPr lang="en-US"/>
          </a:p>
        </p:txBody>
      </p:sp>
    </p:spTree>
    <p:extLst>
      <p:ext uri="{BB962C8B-B14F-4D97-AF65-F5344CB8AC3E}">
        <p14:creationId xmlns:p14="http://schemas.microsoft.com/office/powerpoint/2010/main" val="2832898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430453-2E06-42BC-9C1E-7E38D9054BDF}"/>
              </a:ext>
            </a:extLst>
          </p:cNvPr>
          <p:cNvPicPr/>
          <p:nvPr/>
        </p:nvPicPr>
        <p:blipFill rotWithShape="1">
          <a:blip r:embed="rId2" cstate="print">
            <a:extLst>
              <a:ext uri="{28A0092B-C50C-407E-A947-70E740481C1C}">
                <a14:useLocalDpi xmlns:a14="http://schemas.microsoft.com/office/drawing/2010/main" val="0"/>
              </a:ext>
            </a:extLst>
          </a:blip>
          <a:srcRect t="4930"/>
          <a:stretch/>
        </p:blipFill>
        <p:spPr>
          <a:xfrm>
            <a:off x="167234" y="25052"/>
            <a:ext cx="10421655" cy="5073041"/>
          </a:xfrm>
          <a:prstGeom prst="rect">
            <a:avLst/>
          </a:prstGeom>
        </p:spPr>
      </p:pic>
      <p:sp>
        <p:nvSpPr>
          <p:cNvPr id="5" name="Rectangle 4">
            <a:extLst>
              <a:ext uri="{FF2B5EF4-FFF2-40B4-BE49-F238E27FC236}">
                <a16:creationId xmlns:a16="http://schemas.microsoft.com/office/drawing/2014/main" id="{05D2B16A-66F3-4834-BBAA-9EE07E8599CA}"/>
              </a:ext>
            </a:extLst>
          </p:cNvPr>
          <p:cNvSpPr/>
          <p:nvPr/>
        </p:nvSpPr>
        <p:spPr>
          <a:xfrm>
            <a:off x="175098" y="4825248"/>
            <a:ext cx="11799651" cy="2031325"/>
          </a:xfrm>
          <a:prstGeom prst="rect">
            <a:avLst/>
          </a:prstGeom>
        </p:spPr>
        <p:txBody>
          <a:bodyPr wrap="square">
            <a:spAutoFit/>
          </a:bodyPr>
          <a:lstStyle/>
          <a:p>
            <a:pPr algn="just">
              <a:spcAft>
                <a:spcPts val="1000"/>
              </a:spcAft>
            </a:pPr>
            <a:r>
              <a:rPr lang="en-US" dirty="0">
                <a:latin typeface="Times New Roman" panose="02020603050405020304" pitchFamily="18" charset="0"/>
                <a:ea typeface="Times New Roman" panose="02020603050405020304" pitchFamily="18" charset="0"/>
              </a:rPr>
              <a:t>Estimates of the total wavelength-dependent throughput changes for the S-NPP OMPS over ten years (2012 to 2022). The blue curve is from linear fits of the </a:t>
            </a:r>
            <a:r>
              <a:rPr lang="en-US" dirty="0">
                <a:solidFill>
                  <a:srgbClr val="1443AC"/>
                </a:solidFill>
                <a:latin typeface="Times New Roman" panose="02020603050405020304" pitchFamily="18" charset="0"/>
                <a:ea typeface="Times New Roman" panose="02020603050405020304" pitchFamily="18" charset="0"/>
              </a:rPr>
              <a:t>changes of the bi-weekly solar measurements from the working diffuser</a:t>
            </a:r>
            <a:r>
              <a:rPr lang="en-US" dirty="0">
                <a:latin typeface="Times New Roman" panose="02020603050405020304" pitchFamily="18" charset="0"/>
                <a:ea typeface="Times New Roman" panose="02020603050405020304" pitchFamily="18" charset="0"/>
              </a:rPr>
              <a:t>. The red curve is from linear fits of the </a:t>
            </a:r>
            <a:r>
              <a:rPr lang="en-US" dirty="0">
                <a:solidFill>
                  <a:srgbClr val="FF0000"/>
                </a:solidFill>
                <a:latin typeface="Times New Roman" panose="02020603050405020304" pitchFamily="18" charset="0"/>
                <a:ea typeface="Times New Roman" panose="02020603050405020304" pitchFamily="18" charset="0"/>
              </a:rPr>
              <a:t>changes of the annual solar measurements from the reference diffuser</a:t>
            </a:r>
            <a:r>
              <a:rPr lang="en-US" dirty="0">
                <a:latin typeface="Times New Roman" panose="02020603050405020304" pitchFamily="18" charset="0"/>
                <a:ea typeface="Times New Roman" panose="02020603050405020304" pitchFamily="18" charset="0"/>
              </a:rPr>
              <a:t>. The green curve is a scaling of the blue curve accounting for the difference in exposure frequency for the reference versus the working diffusers. The orange curve is the red curve minus the green curve. It gives an estimate of the throughput degradation for the shared optical path for the radiance measurements. Notice that the instrument throughput changes for the OMPS NM (300 nm to 380 nm) are well within the +-1% level. (</a:t>
            </a:r>
            <a:r>
              <a:rPr lang="en-US" dirty="0">
                <a:highlight>
                  <a:srgbClr val="FFFF00"/>
                </a:highlight>
                <a:latin typeface="Times New Roman" panose="02020603050405020304" pitchFamily="18" charset="0"/>
                <a:ea typeface="Times New Roman" panose="02020603050405020304" pitchFamily="18" charset="0"/>
              </a:rPr>
              <a:t>This figure was created and provided by </a:t>
            </a:r>
            <a:r>
              <a:rPr lang="en-US"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Colin</a:t>
            </a:r>
            <a:r>
              <a:rPr lang="en-US" dirty="0">
                <a:highlight>
                  <a:srgbClr val="FFFF00"/>
                </a:highlight>
                <a:latin typeface="Times New Roman" panose="02020603050405020304" pitchFamily="18" charset="0"/>
                <a:ea typeface="Times New Roman" panose="02020603050405020304" pitchFamily="18" charset="0"/>
              </a:rPr>
              <a:t> Seftor of SSAI for the NASA GSFC Ozone Team.) </a:t>
            </a:r>
            <a:endParaRPr lang="en-US" b="1" dirty="0">
              <a:highlight>
                <a:srgbClr val="FFFF00"/>
              </a:highligh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FC1234DA-2EF6-464A-83C1-C3319DB3F075}"/>
              </a:ext>
            </a:extLst>
          </p:cNvPr>
          <p:cNvSpPr txBox="1"/>
          <p:nvPr/>
        </p:nvSpPr>
        <p:spPr>
          <a:xfrm>
            <a:off x="3509092" y="2783394"/>
            <a:ext cx="5955156" cy="1384995"/>
          </a:xfrm>
          <a:prstGeom prst="rect">
            <a:avLst/>
          </a:prstGeom>
          <a:noFill/>
        </p:spPr>
        <p:txBody>
          <a:bodyPr wrap="none" rtlCol="0">
            <a:spAutoFit/>
          </a:bodyPr>
          <a:lstStyle/>
          <a:p>
            <a:r>
              <a:rPr lang="en-US" sz="2800" dirty="0">
                <a:solidFill>
                  <a:srgbClr val="00B0F0"/>
                </a:solidFill>
              </a:rPr>
              <a:t>Monitoring of the OMPS Nadir Mapper </a:t>
            </a:r>
          </a:p>
          <a:p>
            <a:r>
              <a:rPr lang="en-US" sz="2800" dirty="0">
                <a:solidFill>
                  <a:srgbClr val="00B0F0"/>
                </a:solidFill>
              </a:rPr>
              <a:t>Changes by using on-board dual </a:t>
            </a:r>
          </a:p>
          <a:p>
            <a:r>
              <a:rPr lang="en-US" sz="2800" dirty="0">
                <a:solidFill>
                  <a:srgbClr val="00B0F0"/>
                </a:solidFill>
              </a:rPr>
              <a:t>Solar diffusers works well</a:t>
            </a:r>
          </a:p>
        </p:txBody>
      </p:sp>
      <p:cxnSp>
        <p:nvCxnSpPr>
          <p:cNvPr id="6" name="Straight Connector 5">
            <a:extLst>
              <a:ext uri="{FF2B5EF4-FFF2-40B4-BE49-F238E27FC236}">
                <a16:creationId xmlns:a16="http://schemas.microsoft.com/office/drawing/2014/main" id="{A9366952-D50E-4D0B-9A5A-00823FF7D5D1}"/>
              </a:ext>
            </a:extLst>
          </p:cNvPr>
          <p:cNvCxnSpPr>
            <a:cxnSpLocks/>
          </p:cNvCxnSpPr>
          <p:nvPr/>
        </p:nvCxnSpPr>
        <p:spPr>
          <a:xfrm flipV="1">
            <a:off x="6828548" y="93148"/>
            <a:ext cx="0" cy="25333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2B34C6C-F5D9-4836-B957-D36D5A312CE8}"/>
              </a:ext>
            </a:extLst>
          </p:cNvPr>
          <p:cNvCxnSpPr>
            <a:cxnSpLocks/>
          </p:cNvCxnSpPr>
          <p:nvPr/>
        </p:nvCxnSpPr>
        <p:spPr>
          <a:xfrm flipV="1">
            <a:off x="8897298" y="99628"/>
            <a:ext cx="0" cy="25328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DAFD6FC-9461-450D-BEB4-ABB674988283}"/>
              </a:ext>
            </a:extLst>
          </p:cNvPr>
          <p:cNvSpPr txBox="1"/>
          <p:nvPr/>
        </p:nvSpPr>
        <p:spPr>
          <a:xfrm>
            <a:off x="6368474" y="194808"/>
            <a:ext cx="894797" cy="369332"/>
          </a:xfrm>
          <a:prstGeom prst="rect">
            <a:avLst/>
          </a:prstGeom>
          <a:noFill/>
        </p:spPr>
        <p:txBody>
          <a:bodyPr wrap="none" rtlCol="0">
            <a:spAutoFit/>
          </a:bodyPr>
          <a:lstStyle/>
          <a:p>
            <a:r>
              <a:rPr lang="en-US" dirty="0"/>
              <a:t>331 nm</a:t>
            </a:r>
          </a:p>
        </p:txBody>
      </p:sp>
      <p:sp>
        <p:nvSpPr>
          <p:cNvPr id="11" name="TextBox 10">
            <a:extLst>
              <a:ext uri="{FF2B5EF4-FFF2-40B4-BE49-F238E27FC236}">
                <a16:creationId xmlns:a16="http://schemas.microsoft.com/office/drawing/2014/main" id="{F3CCA775-969B-4021-A1C8-74E24982E0A3}"/>
              </a:ext>
            </a:extLst>
          </p:cNvPr>
          <p:cNvSpPr txBox="1"/>
          <p:nvPr/>
        </p:nvSpPr>
        <p:spPr>
          <a:xfrm>
            <a:off x="8420715" y="204536"/>
            <a:ext cx="894797" cy="369332"/>
          </a:xfrm>
          <a:prstGeom prst="rect">
            <a:avLst/>
          </a:prstGeom>
          <a:noFill/>
        </p:spPr>
        <p:txBody>
          <a:bodyPr wrap="none" rtlCol="0">
            <a:spAutoFit/>
          </a:bodyPr>
          <a:lstStyle/>
          <a:p>
            <a:r>
              <a:rPr lang="en-US" dirty="0"/>
              <a:t>360 nm</a:t>
            </a:r>
          </a:p>
        </p:txBody>
      </p:sp>
      <p:sp>
        <p:nvSpPr>
          <p:cNvPr id="13" name="Oval 12">
            <a:extLst>
              <a:ext uri="{FF2B5EF4-FFF2-40B4-BE49-F238E27FC236}">
                <a16:creationId xmlns:a16="http://schemas.microsoft.com/office/drawing/2014/main" id="{5E06FBC8-5F20-4107-8A55-A0BE26B69D30}"/>
              </a:ext>
            </a:extLst>
          </p:cNvPr>
          <p:cNvSpPr/>
          <p:nvPr/>
        </p:nvSpPr>
        <p:spPr>
          <a:xfrm>
            <a:off x="6700574" y="706812"/>
            <a:ext cx="242544" cy="2627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13300AA-DD95-46E2-92D4-F3014B2B7DB0}"/>
              </a:ext>
            </a:extLst>
          </p:cNvPr>
          <p:cNvSpPr/>
          <p:nvPr/>
        </p:nvSpPr>
        <p:spPr>
          <a:xfrm>
            <a:off x="8773214" y="503612"/>
            <a:ext cx="242544" cy="2627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5702ECFE-5E79-46E7-ADBA-4D22366DF1AC}"/>
              </a:ext>
            </a:extLst>
          </p:cNvPr>
          <p:cNvCxnSpPr>
            <a:cxnSpLocks/>
          </p:cNvCxnSpPr>
          <p:nvPr/>
        </p:nvCxnSpPr>
        <p:spPr>
          <a:xfrm>
            <a:off x="10595981" y="583307"/>
            <a:ext cx="0" cy="262711"/>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1929CB3-6848-4659-869D-2B2AB1BEC6F7}"/>
              </a:ext>
            </a:extLst>
          </p:cNvPr>
          <p:cNvSpPr/>
          <p:nvPr/>
        </p:nvSpPr>
        <p:spPr>
          <a:xfrm>
            <a:off x="10471199" y="947134"/>
            <a:ext cx="1553567" cy="2585323"/>
          </a:xfrm>
          <a:prstGeom prst="rect">
            <a:avLst/>
          </a:prstGeom>
        </p:spPr>
        <p:txBody>
          <a:bodyPr wrap="none">
            <a:spAutoFit/>
          </a:bodyPr>
          <a:lstStyle/>
          <a:p>
            <a:r>
              <a:rPr lang="en-US" sz="2400" dirty="0">
                <a:solidFill>
                  <a:srgbClr val="FF0000"/>
                </a:solidFill>
              </a:rPr>
              <a:t>Relative </a:t>
            </a:r>
          </a:p>
          <a:p>
            <a:r>
              <a:rPr lang="en-US" sz="2400" dirty="0">
                <a:solidFill>
                  <a:srgbClr val="FF0000"/>
                </a:solidFill>
              </a:rPr>
              <a:t>trend over</a:t>
            </a:r>
          </a:p>
          <a:p>
            <a:r>
              <a:rPr lang="en-US" sz="2400" dirty="0">
                <a:solidFill>
                  <a:srgbClr val="FF0000"/>
                </a:solidFill>
              </a:rPr>
              <a:t>11 years </a:t>
            </a:r>
          </a:p>
          <a:p>
            <a:r>
              <a:rPr lang="en-US" sz="2400" dirty="0">
                <a:solidFill>
                  <a:srgbClr val="FF0000"/>
                </a:solidFill>
              </a:rPr>
              <a:t>for 360 nm</a:t>
            </a:r>
          </a:p>
          <a:p>
            <a:r>
              <a:rPr lang="en-US" sz="2400" dirty="0">
                <a:solidFill>
                  <a:srgbClr val="FF0000"/>
                </a:solidFill>
              </a:rPr>
              <a:t>versus</a:t>
            </a:r>
          </a:p>
          <a:p>
            <a:r>
              <a:rPr lang="en-US" sz="2400" dirty="0">
                <a:solidFill>
                  <a:srgbClr val="FF0000"/>
                </a:solidFill>
              </a:rPr>
              <a:t>331 nm.</a:t>
            </a:r>
          </a:p>
          <a:p>
            <a:endParaRPr lang="en-US" dirty="0">
              <a:solidFill>
                <a:srgbClr val="00B050"/>
              </a:solidFill>
            </a:endParaRPr>
          </a:p>
        </p:txBody>
      </p:sp>
      <p:sp>
        <p:nvSpPr>
          <p:cNvPr id="15" name="Oval 14">
            <a:extLst>
              <a:ext uri="{FF2B5EF4-FFF2-40B4-BE49-F238E27FC236}">
                <a16:creationId xmlns:a16="http://schemas.microsoft.com/office/drawing/2014/main" id="{525F0FFB-0675-4393-B2F7-7986D86A3CEA}"/>
              </a:ext>
            </a:extLst>
          </p:cNvPr>
          <p:cNvSpPr/>
          <p:nvPr/>
        </p:nvSpPr>
        <p:spPr>
          <a:xfrm>
            <a:off x="5824274" y="821112"/>
            <a:ext cx="242544" cy="262711"/>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C2EBA5B-1257-4659-BD00-484FE6FD8A04}"/>
              </a:ext>
            </a:extLst>
          </p:cNvPr>
          <p:cNvSpPr/>
          <p:nvPr/>
        </p:nvSpPr>
        <p:spPr>
          <a:xfrm>
            <a:off x="5240074" y="846512"/>
            <a:ext cx="242544" cy="262711"/>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89D0CE9-0EDB-41ED-A9A7-AB821DA4DEA7}"/>
              </a:ext>
            </a:extLst>
          </p:cNvPr>
          <p:cNvSpPr txBox="1"/>
          <p:nvPr/>
        </p:nvSpPr>
        <p:spPr>
          <a:xfrm>
            <a:off x="5504874" y="220208"/>
            <a:ext cx="894797" cy="369332"/>
          </a:xfrm>
          <a:prstGeom prst="rect">
            <a:avLst/>
          </a:prstGeom>
          <a:noFill/>
        </p:spPr>
        <p:txBody>
          <a:bodyPr wrap="none" rtlCol="0">
            <a:spAutoFit/>
          </a:bodyPr>
          <a:lstStyle/>
          <a:p>
            <a:r>
              <a:rPr lang="en-US" dirty="0"/>
              <a:t>318 nm</a:t>
            </a:r>
          </a:p>
        </p:txBody>
      </p:sp>
      <p:sp>
        <p:nvSpPr>
          <p:cNvPr id="18" name="TextBox 17">
            <a:extLst>
              <a:ext uri="{FF2B5EF4-FFF2-40B4-BE49-F238E27FC236}">
                <a16:creationId xmlns:a16="http://schemas.microsoft.com/office/drawing/2014/main" id="{64465F64-BC86-467B-B734-1826431A9530}"/>
              </a:ext>
            </a:extLst>
          </p:cNvPr>
          <p:cNvSpPr txBox="1"/>
          <p:nvPr/>
        </p:nvSpPr>
        <p:spPr>
          <a:xfrm>
            <a:off x="4907974" y="423408"/>
            <a:ext cx="894797" cy="369332"/>
          </a:xfrm>
          <a:prstGeom prst="rect">
            <a:avLst/>
          </a:prstGeom>
          <a:noFill/>
        </p:spPr>
        <p:txBody>
          <a:bodyPr wrap="none" rtlCol="0">
            <a:spAutoFit/>
          </a:bodyPr>
          <a:lstStyle/>
          <a:p>
            <a:r>
              <a:rPr lang="en-US" dirty="0"/>
              <a:t>310 nm</a:t>
            </a:r>
          </a:p>
        </p:txBody>
      </p:sp>
    </p:spTree>
    <p:extLst>
      <p:ext uri="{BB962C8B-B14F-4D97-AF65-F5344CB8AC3E}">
        <p14:creationId xmlns:p14="http://schemas.microsoft.com/office/powerpoint/2010/main" val="2241072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5BB2-D061-44DC-A3FC-ABDD6107B2D9}"/>
              </a:ext>
            </a:extLst>
          </p:cNvPr>
          <p:cNvSpPr>
            <a:spLocks noGrp="1"/>
          </p:cNvSpPr>
          <p:nvPr>
            <p:ph type="title"/>
          </p:nvPr>
        </p:nvSpPr>
        <p:spPr/>
        <p:txBody>
          <a:bodyPr/>
          <a:lstStyle/>
          <a:p>
            <a:r>
              <a:rPr lang="en-US" dirty="0"/>
              <a:t>Backup and slides from the annual meeting</a:t>
            </a:r>
          </a:p>
        </p:txBody>
      </p:sp>
      <p:sp>
        <p:nvSpPr>
          <p:cNvPr id="3" name="Content Placeholder 2">
            <a:extLst>
              <a:ext uri="{FF2B5EF4-FFF2-40B4-BE49-F238E27FC236}">
                <a16:creationId xmlns:a16="http://schemas.microsoft.com/office/drawing/2014/main" id="{D05B9F4F-B135-418E-9FAF-CC7881E2142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0A7BE54-9F4D-44A1-A5E5-FA3F501AE2BE}"/>
              </a:ext>
            </a:extLst>
          </p:cNvPr>
          <p:cNvSpPr>
            <a:spLocks noGrp="1"/>
          </p:cNvSpPr>
          <p:nvPr>
            <p:ph type="sldNum" sz="quarter" idx="12"/>
          </p:nvPr>
        </p:nvSpPr>
        <p:spPr/>
        <p:txBody>
          <a:bodyPr/>
          <a:lstStyle/>
          <a:p>
            <a:fld id="{6F7D43C1-E35E-497E-9F54-CF4600D04F69}" type="slidenum">
              <a:rPr lang="en-US" smtClean="0"/>
              <a:t>22</a:t>
            </a:fld>
            <a:endParaRPr lang="en-US"/>
          </a:p>
        </p:txBody>
      </p:sp>
    </p:spTree>
    <p:extLst>
      <p:ext uri="{BB962C8B-B14F-4D97-AF65-F5344CB8AC3E}">
        <p14:creationId xmlns:p14="http://schemas.microsoft.com/office/powerpoint/2010/main" val="1685331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p:cNvGrpSpPr/>
          <p:nvPr/>
        </p:nvGrpSpPr>
        <p:grpSpPr>
          <a:xfrm>
            <a:off x="1219274" y="719348"/>
            <a:ext cx="9753452" cy="526610"/>
            <a:chOff x="1219349" y="972084"/>
            <a:chExt cx="9557070" cy="526610"/>
          </a:xfrm>
        </p:grpSpPr>
        <p:sp>
          <p:nvSpPr>
            <p:cNvPr id="7" name="직사각형 6"/>
            <p:cNvSpPr/>
            <p:nvPr/>
          </p:nvSpPr>
          <p:spPr>
            <a:xfrm>
              <a:off x="1219349" y="1019894"/>
              <a:ext cx="45719" cy="478800"/>
            </a:xfrm>
            <a:prstGeom prst="rect">
              <a:avLst/>
            </a:prstGeom>
            <a:solidFill>
              <a:srgbClr val="71B9F5"/>
            </a:solidFill>
            <a:ln w="12700" cap="flat" cmpd="sng" algn="ctr">
              <a:noFill/>
              <a:prstDash val="solid"/>
              <a:miter lim="800000"/>
            </a:ln>
            <a:effectLst/>
          </p:spPr>
          <p:txBody>
            <a:bodyPr rtlCol="0" anchor="ctr"/>
            <a:lstStyle/>
            <a:p>
              <a:pPr algn="ctr">
                <a:defRPr/>
              </a:pPr>
              <a:endParaRPr lang="ko-KR" altLang="en-US" kern="0" dirty="0">
                <a:solidFill>
                  <a:prstClr val="white"/>
                </a:solidFill>
              </a:endParaRPr>
            </a:p>
          </p:txBody>
        </p:sp>
        <p:grpSp>
          <p:nvGrpSpPr>
            <p:cNvPr id="8" name="그룹 7"/>
            <p:cNvGrpSpPr/>
            <p:nvPr/>
          </p:nvGrpSpPr>
          <p:grpSpPr>
            <a:xfrm>
              <a:off x="1262205" y="972084"/>
              <a:ext cx="9514214" cy="525879"/>
              <a:chOff x="-264327" y="3882027"/>
              <a:chExt cx="12256521" cy="525879"/>
            </a:xfrm>
          </p:grpSpPr>
          <p:sp>
            <p:nvSpPr>
              <p:cNvPr id="9" name="직사각형 8"/>
              <p:cNvSpPr/>
              <p:nvPr/>
            </p:nvSpPr>
            <p:spPr>
              <a:xfrm>
                <a:off x="-264327" y="3929837"/>
                <a:ext cx="10380971" cy="478069"/>
              </a:xfrm>
              <a:prstGeom prst="rect">
                <a:avLst/>
              </a:prstGeom>
              <a:solidFill>
                <a:sysClr val="window" lastClr="FFFFFF">
                  <a:lumMod val="85000"/>
                  <a:alpha val="75000"/>
                </a:sysClr>
              </a:solidFill>
              <a:ln w="12700" cap="flat" cmpd="sng" algn="ctr">
                <a:noFill/>
                <a:prstDash val="solid"/>
                <a:miter lim="800000"/>
              </a:ln>
              <a:effectLst/>
            </p:spPr>
            <p:txBody>
              <a:bodyPr rtlCol="0" anchor="ctr"/>
              <a:lstStyle/>
              <a:p>
                <a:pPr algn="ctr">
                  <a:defRPr/>
                </a:pPr>
                <a:endParaRPr lang="ko-KR" altLang="en-US" kern="0" dirty="0">
                  <a:solidFill>
                    <a:prstClr val="white"/>
                  </a:solidFill>
                  <a:latin typeface="a아메리카노L" panose="02020600000000000000" pitchFamily="18" charset="-127"/>
                  <a:ea typeface="a아메리카노L" panose="02020600000000000000" pitchFamily="18" charset="-127"/>
                </a:endParaRPr>
              </a:p>
            </p:txBody>
          </p:sp>
          <p:sp>
            <p:nvSpPr>
              <p:cNvPr id="10" name="직사각형 9"/>
              <p:cNvSpPr/>
              <p:nvPr/>
            </p:nvSpPr>
            <p:spPr>
              <a:xfrm>
                <a:off x="-172588" y="3882027"/>
                <a:ext cx="12164782" cy="523220"/>
              </a:xfrm>
              <a:prstGeom prst="rect">
                <a:avLst/>
              </a:prstGeom>
            </p:spPr>
            <p:txBody>
              <a:bodyPr wrap="square" anchor="ctr" anchorCtr="0">
                <a:spAutoFit/>
              </a:bodyPr>
              <a:lstStyle/>
              <a:p>
                <a:pPr>
                  <a:lnSpc>
                    <a:spcPct val="140000"/>
                  </a:lnSpc>
                  <a:defRPr/>
                </a:pPr>
                <a:r>
                  <a:rPr lang="en-US" altLang="ko-KR" sz="2000" b="1" kern="0" dirty="0">
                    <a:solidFill>
                      <a:prstClr val="black"/>
                    </a:solidFill>
                    <a:latin typeface="Arial" panose="020B0604020202020204" pitchFamily="34" charset="0"/>
                    <a:ea typeface="a아메리카노L" panose="02020600000000000000" pitchFamily="18" charset="-127"/>
                    <a:cs typeface="Arial" panose="020B0604020202020204" pitchFamily="34" charset="0"/>
                  </a:rPr>
                  <a:t>Monitoring long-term GEMS data</a:t>
                </a:r>
              </a:p>
            </p:txBody>
          </p:sp>
        </p:grpSp>
      </p:grpSp>
      <p:sp>
        <p:nvSpPr>
          <p:cNvPr id="11" name="직사각형 10"/>
          <p:cNvSpPr/>
          <p:nvPr/>
        </p:nvSpPr>
        <p:spPr>
          <a:xfrm>
            <a:off x="1104123" y="1311291"/>
            <a:ext cx="8859027" cy="412421"/>
          </a:xfrm>
          <a:prstGeom prst="rect">
            <a:avLst/>
          </a:prstGeom>
        </p:spPr>
        <p:txBody>
          <a:bodyPr wrap="square">
            <a:spAutoFit/>
          </a:bodyPr>
          <a:lstStyle/>
          <a:p>
            <a:pPr fontAlgn="base">
              <a:lnSpc>
                <a:spcPct val="130000"/>
              </a:lnSpc>
              <a:buClr>
                <a:schemeClr val="tx1">
                  <a:lumMod val="65000"/>
                  <a:lumOff val="35000"/>
                </a:schemeClr>
              </a:buClr>
            </a:pPr>
            <a:r>
              <a:rPr lang="ko-KR" altLang="en-US" sz="1600" spc="-250" dirty="0">
                <a:solidFill>
                  <a:srgbClr val="1578AF"/>
                </a:solidFill>
                <a:latin typeface="Arial" panose="020B0604020202020204" pitchFamily="34" charset="0"/>
                <a:ea typeface="a아메리카노L" panose="02020600000000000000" pitchFamily="18" charset="-127"/>
                <a:cs typeface="Arial" panose="020B0604020202020204" pitchFamily="34" charset="0"/>
              </a:rPr>
              <a:t>☯</a:t>
            </a:r>
            <a:r>
              <a:rPr lang="ko-KR" altLang="en-US" sz="1600" spc="-250" dirty="0">
                <a:latin typeface="Arial" panose="020B0604020202020204" pitchFamily="34" charset="0"/>
                <a:ea typeface="a아메리카노L" panose="02020600000000000000" pitchFamily="18" charset="-127"/>
                <a:cs typeface="Arial" panose="020B0604020202020204" pitchFamily="34" charset="0"/>
              </a:rPr>
              <a:t>  </a:t>
            </a:r>
            <a:r>
              <a:rPr lang="en-US" altLang="ko-KR" sz="1600" b="1" dirty="0">
                <a:latin typeface="Arial" panose="020B0604020202020204" pitchFamily="34" charset="0"/>
                <a:ea typeface="a아메리카노L" panose="02020600000000000000" pitchFamily="18" charset="-127"/>
                <a:cs typeface="Arial" panose="020B0604020202020204" pitchFamily="34" charset="0"/>
              </a:rPr>
              <a:t>Working solar diffuser (WSD) and reference solar diffuser (RSD)</a:t>
            </a:r>
            <a:endParaRPr lang="en-US" altLang="ko-KR" sz="1600" b="1" dirty="0">
              <a:solidFill>
                <a:srgbClr val="FF0000"/>
              </a:solidFill>
              <a:latin typeface="Arial" panose="020B0604020202020204" pitchFamily="34" charset="0"/>
              <a:ea typeface="a아메리카노L" panose="02020600000000000000" pitchFamily="18" charset="-127"/>
              <a:cs typeface="Arial" panose="020B0604020202020204" pitchFamily="34" charset="0"/>
            </a:endParaRPr>
          </a:p>
        </p:txBody>
      </p:sp>
      <p:pic>
        <p:nvPicPr>
          <p:cNvPr id="19" name="그림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366" y="2153510"/>
            <a:ext cx="5132614" cy="3849461"/>
          </a:xfrm>
          <a:prstGeom prst="rect">
            <a:avLst/>
          </a:prstGeom>
        </p:spPr>
      </p:pic>
      <p:grpSp>
        <p:nvGrpSpPr>
          <p:cNvPr id="20" name="그룹 19"/>
          <p:cNvGrpSpPr/>
          <p:nvPr/>
        </p:nvGrpSpPr>
        <p:grpSpPr>
          <a:xfrm>
            <a:off x="568024" y="2082702"/>
            <a:ext cx="6313822" cy="4221279"/>
            <a:chOff x="567593" y="2381178"/>
            <a:chExt cx="6313822" cy="4221279"/>
          </a:xfrm>
        </p:grpSpPr>
        <p:grpSp>
          <p:nvGrpSpPr>
            <p:cNvPr id="21" name="그룹 20"/>
            <p:cNvGrpSpPr/>
            <p:nvPr/>
          </p:nvGrpSpPr>
          <p:grpSpPr>
            <a:xfrm>
              <a:off x="567593" y="2518479"/>
              <a:ext cx="6313822" cy="3946677"/>
              <a:chOff x="560372" y="2260466"/>
              <a:chExt cx="6313822" cy="3946677"/>
            </a:xfrm>
          </p:grpSpPr>
          <p:pic>
            <p:nvPicPr>
              <p:cNvPr id="24" name="그림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72" y="2260466"/>
                <a:ext cx="3157342" cy="3946677"/>
              </a:xfrm>
              <a:prstGeom prst="rect">
                <a:avLst/>
              </a:prstGeom>
            </p:spPr>
          </p:pic>
          <p:pic>
            <p:nvPicPr>
              <p:cNvPr id="25" name="그림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714" y="2261543"/>
                <a:ext cx="3156480" cy="3945600"/>
              </a:xfrm>
              <a:prstGeom prst="rect">
                <a:avLst/>
              </a:prstGeom>
            </p:spPr>
          </p:pic>
        </p:grpSp>
        <p:sp>
          <p:nvSpPr>
            <p:cNvPr id="22" name="TextBox 21"/>
            <p:cNvSpPr txBox="1"/>
            <p:nvPr/>
          </p:nvSpPr>
          <p:spPr>
            <a:xfrm>
              <a:off x="2026169" y="2381178"/>
              <a:ext cx="690717" cy="338554"/>
            </a:xfrm>
            <a:prstGeom prst="rect">
              <a:avLst/>
            </a:prstGeom>
            <a:noFill/>
          </p:spPr>
          <p:txBody>
            <a:bodyPr wrap="square" rtlCol="0">
              <a:spAutoFit/>
            </a:bodyPr>
            <a:lstStyle/>
            <a:p>
              <a:pPr latinLnBrk="1"/>
              <a:r>
                <a:rPr lang="en-US" altLang="ko-KR" sz="1600" b="1" dirty="0">
                  <a:solidFill>
                    <a:prstClr val="black"/>
                  </a:solidFill>
                  <a:latin typeface="Arial" panose="020B0604020202020204" pitchFamily="34" charset="0"/>
                  <a:ea typeface="맑은 고딕" panose="020B0503020000020004" pitchFamily="50" charset="-127"/>
                  <a:cs typeface="Arial" panose="020B0604020202020204" pitchFamily="34" charset="0"/>
                </a:rPr>
                <a:t>WSD</a:t>
              </a:r>
              <a:endParaRPr lang="ko-KR" altLang="en-US" sz="1600" b="1"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sp>
          <p:nvSpPr>
            <p:cNvPr id="23" name="TextBox 22"/>
            <p:cNvSpPr txBox="1"/>
            <p:nvPr/>
          </p:nvSpPr>
          <p:spPr>
            <a:xfrm>
              <a:off x="5188277" y="2381178"/>
              <a:ext cx="690717" cy="338554"/>
            </a:xfrm>
            <a:prstGeom prst="rect">
              <a:avLst/>
            </a:prstGeom>
            <a:noFill/>
          </p:spPr>
          <p:txBody>
            <a:bodyPr wrap="square" rtlCol="0">
              <a:spAutoFit/>
            </a:bodyPr>
            <a:lstStyle/>
            <a:p>
              <a:pPr latinLnBrk="1"/>
              <a:r>
                <a:rPr lang="en-US" altLang="ko-KR" sz="1600" b="1" dirty="0">
                  <a:solidFill>
                    <a:prstClr val="black"/>
                  </a:solidFill>
                  <a:latin typeface="Arial" panose="020B0604020202020204" pitchFamily="34" charset="0"/>
                  <a:ea typeface="맑은 고딕" panose="020B0503020000020004" pitchFamily="50" charset="-127"/>
                  <a:cs typeface="Arial" panose="020B0604020202020204" pitchFamily="34" charset="0"/>
                </a:rPr>
                <a:t>RSD</a:t>
              </a:r>
              <a:endParaRPr lang="ko-KR" altLang="en-US" sz="1600" b="1"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sp>
          <p:nvSpPr>
            <p:cNvPr id="27" name="TextBox 26"/>
            <p:cNvSpPr txBox="1"/>
            <p:nvPr/>
          </p:nvSpPr>
          <p:spPr>
            <a:xfrm>
              <a:off x="1335256" y="6325458"/>
              <a:ext cx="2002067" cy="276999"/>
            </a:xfrm>
            <a:prstGeom prst="rect">
              <a:avLst/>
            </a:prstGeom>
            <a:noFill/>
          </p:spPr>
          <p:txBody>
            <a:bodyPr wrap="square" rtlCol="0">
              <a:spAutoFit/>
            </a:bodyPr>
            <a:lstStyle/>
            <a:p>
              <a:pPr latinLnBrk="1"/>
              <a:r>
                <a:rPr lang="en-US" altLang="ko-KR" sz="1200" b="1" dirty="0">
                  <a:solidFill>
                    <a:prstClr val="black"/>
                  </a:solidFill>
                  <a:latin typeface="Arial" panose="020B0604020202020204" pitchFamily="34" charset="0"/>
                  <a:ea typeface="맑은 고딕" panose="020B0503020000020004" pitchFamily="50" charset="-127"/>
                  <a:cs typeface="Arial" panose="020B0604020202020204" pitchFamily="34" charset="0"/>
                </a:rPr>
                <a:t>1,201 times of exposure</a:t>
              </a:r>
              <a:endParaRPr lang="ko-KR" altLang="en-US" sz="1200" b="1"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sp>
          <p:nvSpPr>
            <p:cNvPr id="28" name="TextBox 27"/>
            <p:cNvSpPr txBox="1"/>
            <p:nvPr/>
          </p:nvSpPr>
          <p:spPr>
            <a:xfrm>
              <a:off x="4547192" y="6324777"/>
              <a:ext cx="1853178" cy="276999"/>
            </a:xfrm>
            <a:prstGeom prst="rect">
              <a:avLst/>
            </a:prstGeom>
            <a:noFill/>
          </p:spPr>
          <p:txBody>
            <a:bodyPr wrap="square" rtlCol="0">
              <a:spAutoFit/>
            </a:bodyPr>
            <a:lstStyle/>
            <a:p>
              <a:pPr latinLnBrk="1"/>
              <a:r>
                <a:rPr lang="en-US" altLang="ko-KR" sz="1200" b="1" dirty="0">
                  <a:solidFill>
                    <a:prstClr val="black"/>
                  </a:solidFill>
                  <a:latin typeface="Arial" panose="020B0604020202020204" pitchFamily="34" charset="0"/>
                  <a:ea typeface="맑은 고딕" panose="020B0503020000020004" pitchFamily="50" charset="-127"/>
                  <a:cs typeface="Arial" panose="020B0604020202020204" pitchFamily="34" charset="0"/>
                </a:rPr>
                <a:t>10 times of exposure</a:t>
              </a:r>
              <a:endParaRPr lang="ko-KR" altLang="en-US" sz="1200" b="1"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grpSp>
      <p:sp>
        <p:nvSpPr>
          <p:cNvPr id="26" name="직사각형 25"/>
          <p:cNvSpPr/>
          <p:nvPr/>
        </p:nvSpPr>
        <p:spPr>
          <a:xfrm>
            <a:off x="1327019" y="1688373"/>
            <a:ext cx="8859027" cy="343235"/>
          </a:xfrm>
          <a:prstGeom prst="rect">
            <a:avLst/>
          </a:prstGeom>
        </p:spPr>
        <p:txBody>
          <a:bodyPr wrap="square">
            <a:spAutoFit/>
          </a:bodyPr>
          <a:lstStyle/>
          <a:p>
            <a:pPr marL="180975" indent="-180975" fontAlgn="base">
              <a:lnSpc>
                <a:spcPct val="130000"/>
              </a:lnSpc>
              <a:buClr>
                <a:schemeClr val="tx1">
                  <a:lumMod val="65000"/>
                  <a:lumOff val="35000"/>
                </a:schemeClr>
              </a:buClr>
              <a:buFont typeface="Arial" panose="020B0604020202020204" pitchFamily="34" charset="0"/>
              <a:buChar char="•"/>
            </a:pPr>
            <a:r>
              <a:rPr lang="en-US" altLang="ko-KR" sz="1400" b="1" dirty="0">
                <a:latin typeface="Arial" panose="020B0604020202020204" pitchFamily="34" charset="0"/>
                <a:ea typeface="a아메리카노L" panose="02020600000000000000" pitchFamily="18" charset="-127"/>
                <a:cs typeface="Arial" panose="020B0604020202020204" pitchFamily="34" charset="0"/>
              </a:rPr>
              <a:t>Degradation of the diffuser and throughput occurs as observation time increases</a:t>
            </a:r>
            <a:endParaRPr lang="en-US" altLang="ko-KR" sz="1400" b="1" dirty="0">
              <a:solidFill>
                <a:srgbClr val="FF0000"/>
              </a:solidFill>
              <a:latin typeface="Arial" panose="020B0604020202020204" pitchFamily="34" charset="0"/>
              <a:ea typeface="a아메리카노L" panose="02020600000000000000" pitchFamily="18" charset="-127"/>
              <a:cs typeface="Arial" panose="020B0604020202020204" pitchFamily="34" charset="0"/>
            </a:endParaRPr>
          </a:p>
        </p:txBody>
      </p:sp>
      <p:sp>
        <p:nvSpPr>
          <p:cNvPr id="2" name="슬라이드 번호 개체 틀 1"/>
          <p:cNvSpPr>
            <a:spLocks noGrp="1"/>
          </p:cNvSpPr>
          <p:nvPr>
            <p:ph type="sldNum" sz="quarter" idx="12"/>
          </p:nvPr>
        </p:nvSpPr>
        <p:spPr>
          <a:xfrm>
            <a:off x="11663464" y="6240458"/>
            <a:ext cx="528536" cy="365125"/>
          </a:xfrm>
        </p:spPr>
        <p:txBody>
          <a:bodyPr/>
          <a:lstStyle/>
          <a:p>
            <a:fld id="{CF861DB1-7CD0-4EAD-ACA9-006A4A6740D1}" type="slidenum">
              <a:rPr lang="ko-KR" altLang="en-US" smtClean="0"/>
              <a:pPr/>
              <a:t>23</a:t>
            </a:fld>
            <a:endParaRPr lang="ko-KR" altLang="en-US"/>
          </a:p>
        </p:txBody>
      </p:sp>
      <p:sp>
        <p:nvSpPr>
          <p:cNvPr id="29" name="Title 1">
            <a:extLst>
              <a:ext uri="{FF2B5EF4-FFF2-40B4-BE49-F238E27FC236}">
                <a16:creationId xmlns:a16="http://schemas.microsoft.com/office/drawing/2014/main" id="{127B42D2-4CEE-404B-90B7-4CD48742705B}"/>
              </a:ext>
            </a:extLst>
          </p:cNvPr>
          <p:cNvSpPr>
            <a:spLocks noGrp="1"/>
          </p:cNvSpPr>
          <p:nvPr>
            <p:ph type="title" idx="4294967295"/>
          </p:nvPr>
        </p:nvSpPr>
        <p:spPr>
          <a:xfrm>
            <a:off x="0" y="-94801"/>
            <a:ext cx="10515600" cy="817623"/>
          </a:xfrm>
        </p:spPr>
        <p:txBody>
          <a:bodyPr>
            <a:normAutofit/>
          </a:bodyPr>
          <a:lstStyle/>
          <a:p>
            <a:r>
              <a:rPr lang="en-US" sz="2400" dirty="0"/>
              <a:t>7b. Current Status of Geostationary Environment Monitoring Spectrometer </a:t>
            </a:r>
          </a:p>
        </p:txBody>
      </p:sp>
      <p:sp>
        <p:nvSpPr>
          <p:cNvPr id="30" name="Rectangle 29">
            <a:extLst>
              <a:ext uri="{FF2B5EF4-FFF2-40B4-BE49-F238E27FC236}">
                <a16:creationId xmlns:a16="http://schemas.microsoft.com/office/drawing/2014/main" id="{D6E0C0DE-F0BC-474A-92AD-1476426FEE00}"/>
              </a:ext>
            </a:extLst>
          </p:cNvPr>
          <p:cNvSpPr/>
          <p:nvPr/>
        </p:nvSpPr>
        <p:spPr>
          <a:xfrm>
            <a:off x="-11018" y="6423020"/>
            <a:ext cx="12316858" cy="369332"/>
          </a:xfrm>
          <a:prstGeom prst="rect">
            <a:avLst/>
          </a:prstGeom>
        </p:spPr>
        <p:txBody>
          <a:bodyPr wrap="square">
            <a:spAutoFit/>
          </a:bodyPr>
          <a:lstStyle/>
          <a:p>
            <a:r>
              <a:rPr lang="en-US" b="0" i="0" dirty="0">
                <a:solidFill>
                  <a:srgbClr val="000000"/>
                </a:solidFill>
                <a:effectLst/>
                <a:latin typeface="Calibri" panose="020F0502020204030204" pitchFamily="34" charset="0"/>
              </a:rPr>
              <a:t>GEMS covers the equatorial region, which makes it possible to have GEO-LEO SNO-type comparisons. This is a unique opportunity.</a:t>
            </a:r>
            <a:endParaRPr lang="en-US" dirty="0"/>
          </a:p>
        </p:txBody>
      </p:sp>
    </p:spTree>
    <p:extLst>
      <p:ext uri="{BB962C8B-B14F-4D97-AF65-F5344CB8AC3E}">
        <p14:creationId xmlns:p14="http://schemas.microsoft.com/office/powerpoint/2010/main" val="321613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66AE6-6591-4C38-8DF1-8AA36FBC0A75}"/>
              </a:ext>
            </a:extLst>
          </p:cNvPr>
          <p:cNvSpPr>
            <a:spLocks noGrp="1"/>
          </p:cNvSpPr>
          <p:nvPr>
            <p:ph type="title"/>
          </p:nvPr>
        </p:nvSpPr>
        <p:spPr>
          <a:xfrm>
            <a:off x="838200" y="89696"/>
            <a:ext cx="10515600" cy="315912"/>
          </a:xfrm>
        </p:spPr>
        <p:txBody>
          <a:bodyPr>
            <a:normAutofit fontScale="90000"/>
          </a:bodyPr>
          <a:lstStyle/>
          <a:p>
            <a:r>
              <a:rPr lang="en-US" dirty="0"/>
              <a:t>7h. TEMPO Calibration</a:t>
            </a:r>
          </a:p>
        </p:txBody>
      </p:sp>
      <p:sp>
        <p:nvSpPr>
          <p:cNvPr id="3" name="Content Placeholder 2">
            <a:extLst>
              <a:ext uri="{FF2B5EF4-FFF2-40B4-BE49-F238E27FC236}">
                <a16:creationId xmlns:a16="http://schemas.microsoft.com/office/drawing/2014/main" id="{2E956110-CB15-4BBE-93CB-D168C2DFEB99}"/>
              </a:ext>
            </a:extLst>
          </p:cNvPr>
          <p:cNvSpPr>
            <a:spLocks noGrp="1"/>
          </p:cNvSpPr>
          <p:nvPr>
            <p:ph idx="1"/>
          </p:nvPr>
        </p:nvSpPr>
        <p:spPr>
          <a:xfrm>
            <a:off x="838200" y="4869457"/>
            <a:ext cx="10515600" cy="1858351"/>
          </a:xfrm>
        </p:spPr>
        <p:txBody>
          <a:bodyPr>
            <a:normAutofit/>
          </a:bodyPr>
          <a:lstStyle/>
          <a:p>
            <a:r>
              <a:rPr lang="en-US" sz="2400" b="1" dirty="0"/>
              <a:t>Version 2 release</a:t>
            </a:r>
            <a:br>
              <a:rPr lang="en-US" sz="2400" b="1" dirty="0"/>
            </a:br>
            <a:r>
              <a:rPr lang="en-US" sz="2000" dirty="0"/>
              <a:t>- Date: February 26, 2024</a:t>
            </a:r>
            <a:br>
              <a:rPr lang="en-US" sz="2000" dirty="0"/>
            </a:br>
            <a:r>
              <a:rPr lang="en-US" sz="2000" dirty="0"/>
              <a:t>- Collection name (Validation status): BETA</a:t>
            </a:r>
            <a:br>
              <a:rPr lang="en-US" sz="2000" dirty="0"/>
            </a:br>
            <a:r>
              <a:rPr lang="en-US" sz="2000" dirty="0"/>
              <a:t>- Continuous data production onward from the release date + Reprocessing ongoing</a:t>
            </a:r>
            <a:br>
              <a:rPr lang="en-US" sz="2000" dirty="0"/>
            </a:br>
            <a:r>
              <a:rPr lang="en-US" sz="2000" dirty="0"/>
              <a:t>- User Guide available online, Version 1.0 ATBD available upon request</a:t>
            </a:r>
            <a:br>
              <a:rPr lang="en-US" sz="2000" dirty="0"/>
            </a:br>
            <a:r>
              <a:rPr lang="en-US" sz="2000" dirty="0"/>
              <a:t>  (https://www.earthdata.nasa.gov/learn/articles/new-beta-level-1-tempo-products)</a:t>
            </a:r>
          </a:p>
        </p:txBody>
      </p:sp>
      <p:sp>
        <p:nvSpPr>
          <p:cNvPr id="4" name="Title 1">
            <a:extLst>
              <a:ext uri="{FF2B5EF4-FFF2-40B4-BE49-F238E27FC236}">
                <a16:creationId xmlns:a16="http://schemas.microsoft.com/office/drawing/2014/main" id="{87A313FF-F2A6-4157-A297-04E4FE643E44}"/>
              </a:ext>
            </a:extLst>
          </p:cNvPr>
          <p:cNvSpPr txBox="1">
            <a:spLocks/>
          </p:cNvSpPr>
          <p:nvPr/>
        </p:nvSpPr>
        <p:spPr>
          <a:xfrm>
            <a:off x="162046" y="533131"/>
            <a:ext cx="11887200" cy="773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Spectral calibration </a:t>
            </a:r>
            <a:r>
              <a:rPr lang="en-US" sz="2800" dirty="0"/>
              <a:t>(trending wavelength shifts)</a:t>
            </a:r>
          </a:p>
        </p:txBody>
      </p:sp>
      <p:sp>
        <p:nvSpPr>
          <p:cNvPr id="6" name="Slide Number Placeholder 4">
            <a:extLst>
              <a:ext uri="{FF2B5EF4-FFF2-40B4-BE49-F238E27FC236}">
                <a16:creationId xmlns:a16="http://schemas.microsoft.com/office/drawing/2014/main" id="{778022CE-12FF-4E28-8B85-BEC711141E33}"/>
              </a:ext>
            </a:extLst>
          </p:cNvPr>
          <p:cNvSpPr>
            <a:spLocks noGrp="1"/>
          </p:cNvSpPr>
          <p:nvPr>
            <p:ph type="sldNum" sz="quarter" idx="12"/>
          </p:nvPr>
        </p:nvSpPr>
        <p:spPr>
          <a:xfrm>
            <a:off x="4724400" y="6415761"/>
            <a:ext cx="2743200" cy="365125"/>
          </a:xfrm>
        </p:spPr>
        <p:txBody>
          <a:bodyPr/>
          <a:lstStyle/>
          <a:p>
            <a:fld id="{48F63A3B-78C7-47BE-AE5E-E10140E04643}" type="slidenum">
              <a:rPr lang="en-US" smtClean="0"/>
              <a:pPr/>
              <a:t>24</a:t>
            </a:fld>
            <a:endParaRPr lang="en-US" dirty="0"/>
          </a:p>
        </p:txBody>
      </p:sp>
      <p:pic>
        <p:nvPicPr>
          <p:cNvPr id="7" name="Picture 6" descr="A graph of a graph showing the number of different colors&#10;&#10;Description automatically generated with medium confidence">
            <a:extLst>
              <a:ext uri="{FF2B5EF4-FFF2-40B4-BE49-F238E27FC236}">
                <a16:creationId xmlns:a16="http://schemas.microsoft.com/office/drawing/2014/main" id="{ABE8459B-D7C9-4268-9872-20015FA30871}"/>
              </a:ext>
            </a:extLst>
          </p:cNvPr>
          <p:cNvPicPr>
            <a:picLocks noChangeAspect="1"/>
          </p:cNvPicPr>
          <p:nvPr/>
        </p:nvPicPr>
        <p:blipFill>
          <a:blip r:embed="rId2"/>
          <a:stretch>
            <a:fillRect/>
          </a:stretch>
        </p:blipFill>
        <p:spPr>
          <a:xfrm>
            <a:off x="179214" y="1442483"/>
            <a:ext cx="6159414" cy="3419363"/>
          </a:xfrm>
          <a:prstGeom prst="rect">
            <a:avLst/>
          </a:prstGeom>
        </p:spPr>
      </p:pic>
      <p:pic>
        <p:nvPicPr>
          <p:cNvPr id="9" name="Picture 8" descr="A graph of a graph&#10;&#10;Description automatically generated with medium confidence">
            <a:extLst>
              <a:ext uri="{FF2B5EF4-FFF2-40B4-BE49-F238E27FC236}">
                <a16:creationId xmlns:a16="http://schemas.microsoft.com/office/drawing/2014/main" id="{25A587B6-1CD4-47BF-A93D-6FCC89EB803D}"/>
              </a:ext>
            </a:extLst>
          </p:cNvPr>
          <p:cNvPicPr>
            <a:picLocks noChangeAspect="1"/>
          </p:cNvPicPr>
          <p:nvPr/>
        </p:nvPicPr>
        <p:blipFill>
          <a:blip r:embed="rId3"/>
          <a:stretch>
            <a:fillRect/>
          </a:stretch>
        </p:blipFill>
        <p:spPr>
          <a:xfrm>
            <a:off x="5967833" y="1412651"/>
            <a:ext cx="6159414" cy="3419363"/>
          </a:xfrm>
          <a:prstGeom prst="rect">
            <a:avLst/>
          </a:prstGeom>
        </p:spPr>
      </p:pic>
      <p:sp>
        <p:nvSpPr>
          <p:cNvPr id="11" name="TextBox 10">
            <a:extLst>
              <a:ext uri="{FF2B5EF4-FFF2-40B4-BE49-F238E27FC236}">
                <a16:creationId xmlns:a16="http://schemas.microsoft.com/office/drawing/2014/main" id="{EB8FE707-52BC-40F5-8BF4-84CDE1515FA5}"/>
              </a:ext>
            </a:extLst>
          </p:cNvPr>
          <p:cNvSpPr txBox="1"/>
          <p:nvPr/>
        </p:nvSpPr>
        <p:spPr>
          <a:xfrm>
            <a:off x="3451053" y="4742188"/>
            <a:ext cx="8545929" cy="369332"/>
          </a:xfrm>
          <a:prstGeom prst="rect">
            <a:avLst/>
          </a:prstGeom>
          <a:noFill/>
        </p:spPr>
        <p:txBody>
          <a:bodyPr wrap="none" rtlCol="0">
            <a:spAutoFit/>
          </a:bodyPr>
          <a:lstStyle/>
          <a:p>
            <a:pPr algn="ctr"/>
            <a:r>
              <a:rPr lang="en-US" dirty="0">
                <a:solidFill>
                  <a:srgbClr val="FF0000"/>
                </a:solidFill>
              </a:rPr>
              <a:t>Increasing wavelength shifts in solar irradiance measurements since the first-light</a:t>
            </a:r>
          </a:p>
        </p:txBody>
      </p:sp>
      <p:sp>
        <p:nvSpPr>
          <p:cNvPr id="12" name="TextBox 11">
            <a:extLst>
              <a:ext uri="{FF2B5EF4-FFF2-40B4-BE49-F238E27FC236}">
                <a16:creationId xmlns:a16="http://schemas.microsoft.com/office/drawing/2014/main" id="{0956FCDC-77D2-49FB-88E2-01523B9B9EB1}"/>
              </a:ext>
            </a:extLst>
          </p:cNvPr>
          <p:cNvSpPr txBox="1"/>
          <p:nvPr/>
        </p:nvSpPr>
        <p:spPr>
          <a:xfrm>
            <a:off x="1418040" y="1104575"/>
            <a:ext cx="8133584" cy="400110"/>
          </a:xfrm>
          <a:prstGeom prst="rect">
            <a:avLst/>
          </a:prstGeom>
          <a:noFill/>
        </p:spPr>
        <p:txBody>
          <a:bodyPr wrap="square" rtlCol="0">
            <a:spAutoFit/>
          </a:bodyPr>
          <a:lstStyle/>
          <a:p>
            <a:pPr algn="ctr"/>
            <a:r>
              <a:rPr lang="en-US" sz="2000" b="1" dirty="0"/>
              <a:t>Different spatial indices</a:t>
            </a:r>
          </a:p>
        </p:txBody>
      </p:sp>
      <p:sp>
        <p:nvSpPr>
          <p:cNvPr id="14" name="TextBox 13">
            <a:extLst>
              <a:ext uri="{FF2B5EF4-FFF2-40B4-BE49-F238E27FC236}">
                <a16:creationId xmlns:a16="http://schemas.microsoft.com/office/drawing/2014/main" id="{7829AF69-B8DB-4CD4-BA58-C139EB69D943}"/>
              </a:ext>
            </a:extLst>
          </p:cNvPr>
          <p:cNvSpPr txBox="1"/>
          <p:nvPr/>
        </p:nvSpPr>
        <p:spPr>
          <a:xfrm>
            <a:off x="2370402" y="2452070"/>
            <a:ext cx="659297" cy="369332"/>
          </a:xfrm>
          <a:prstGeom prst="rect">
            <a:avLst/>
          </a:prstGeom>
          <a:noFill/>
        </p:spPr>
        <p:txBody>
          <a:bodyPr wrap="square" rtlCol="0">
            <a:spAutoFit/>
          </a:bodyPr>
          <a:lstStyle/>
          <a:p>
            <a:pPr algn="ctr"/>
            <a:r>
              <a:rPr lang="en-US" b="1" dirty="0"/>
              <a:t>UV</a:t>
            </a:r>
          </a:p>
        </p:txBody>
      </p:sp>
      <p:sp>
        <p:nvSpPr>
          <p:cNvPr id="15" name="TextBox 14">
            <a:extLst>
              <a:ext uri="{FF2B5EF4-FFF2-40B4-BE49-F238E27FC236}">
                <a16:creationId xmlns:a16="http://schemas.microsoft.com/office/drawing/2014/main" id="{955F6668-EBE8-4612-BFCD-A1E9EE77C1E9}"/>
              </a:ext>
            </a:extLst>
          </p:cNvPr>
          <p:cNvSpPr txBox="1"/>
          <p:nvPr/>
        </p:nvSpPr>
        <p:spPr>
          <a:xfrm>
            <a:off x="6960975" y="2574546"/>
            <a:ext cx="726230" cy="369332"/>
          </a:xfrm>
          <a:prstGeom prst="rect">
            <a:avLst/>
          </a:prstGeom>
          <a:noFill/>
        </p:spPr>
        <p:txBody>
          <a:bodyPr wrap="square" rtlCol="0">
            <a:spAutoFit/>
          </a:bodyPr>
          <a:lstStyle/>
          <a:p>
            <a:pPr algn="ctr"/>
            <a:r>
              <a:rPr lang="en-US" b="1" dirty="0"/>
              <a:t>VIS</a:t>
            </a:r>
          </a:p>
        </p:txBody>
      </p:sp>
      <p:sp>
        <p:nvSpPr>
          <p:cNvPr id="18" name="TextBox 17">
            <a:extLst>
              <a:ext uri="{FF2B5EF4-FFF2-40B4-BE49-F238E27FC236}">
                <a16:creationId xmlns:a16="http://schemas.microsoft.com/office/drawing/2014/main" id="{1F35151F-F879-4C25-95E7-3A8A1E5A48A1}"/>
              </a:ext>
            </a:extLst>
          </p:cNvPr>
          <p:cNvSpPr txBox="1"/>
          <p:nvPr/>
        </p:nvSpPr>
        <p:spPr>
          <a:xfrm>
            <a:off x="6031028" y="4112048"/>
            <a:ext cx="4512153" cy="307777"/>
          </a:xfrm>
          <a:prstGeom prst="rect">
            <a:avLst/>
          </a:prstGeom>
          <a:solidFill>
            <a:schemeClr val="bg1"/>
          </a:solidFill>
        </p:spPr>
        <p:txBody>
          <a:bodyPr wrap="square" rtlCol="0">
            <a:spAutoFit/>
          </a:bodyPr>
          <a:lstStyle/>
          <a:p>
            <a:pPr algn="ctr"/>
            <a:r>
              <a:rPr lang="en-US" sz="1400" dirty="0"/>
              <a:t>Days since the first-light (August 1, 2023)</a:t>
            </a:r>
          </a:p>
        </p:txBody>
      </p:sp>
      <p:sp>
        <p:nvSpPr>
          <p:cNvPr id="20" name="TextBox 19">
            <a:extLst>
              <a:ext uri="{FF2B5EF4-FFF2-40B4-BE49-F238E27FC236}">
                <a16:creationId xmlns:a16="http://schemas.microsoft.com/office/drawing/2014/main" id="{004B54F5-B619-4319-ABE7-D03A0E6B6EA1}"/>
              </a:ext>
            </a:extLst>
          </p:cNvPr>
          <p:cNvSpPr txBox="1"/>
          <p:nvPr/>
        </p:nvSpPr>
        <p:spPr>
          <a:xfrm rot="16200000">
            <a:off x="5051561" y="2908914"/>
            <a:ext cx="2640731" cy="307777"/>
          </a:xfrm>
          <a:prstGeom prst="rect">
            <a:avLst/>
          </a:prstGeom>
          <a:solidFill>
            <a:schemeClr val="bg1"/>
          </a:solidFill>
        </p:spPr>
        <p:txBody>
          <a:bodyPr wrap="square" rtlCol="0">
            <a:spAutoFit/>
          </a:bodyPr>
          <a:lstStyle/>
          <a:p>
            <a:pPr algn="ctr"/>
            <a:r>
              <a:rPr lang="en-US" sz="1400" dirty="0"/>
              <a:t>Wavelength shift [nm]</a:t>
            </a:r>
          </a:p>
        </p:txBody>
      </p:sp>
      <p:sp>
        <p:nvSpPr>
          <p:cNvPr id="21" name="TextBox 20">
            <a:extLst>
              <a:ext uri="{FF2B5EF4-FFF2-40B4-BE49-F238E27FC236}">
                <a16:creationId xmlns:a16="http://schemas.microsoft.com/office/drawing/2014/main" id="{F7FFC78F-590E-453A-A3C9-F3998C889A0A}"/>
              </a:ext>
            </a:extLst>
          </p:cNvPr>
          <p:cNvSpPr txBox="1"/>
          <p:nvPr/>
        </p:nvSpPr>
        <p:spPr>
          <a:xfrm rot="16200000">
            <a:off x="-748081" y="2957791"/>
            <a:ext cx="2640731" cy="307777"/>
          </a:xfrm>
          <a:prstGeom prst="rect">
            <a:avLst/>
          </a:prstGeom>
          <a:solidFill>
            <a:schemeClr val="bg1"/>
          </a:solidFill>
        </p:spPr>
        <p:txBody>
          <a:bodyPr wrap="square" rtlCol="0">
            <a:spAutoFit/>
          </a:bodyPr>
          <a:lstStyle/>
          <a:p>
            <a:pPr algn="ctr"/>
            <a:r>
              <a:rPr lang="en-US" sz="1400" dirty="0"/>
              <a:t>Wavelength shift [nm]</a:t>
            </a:r>
          </a:p>
        </p:txBody>
      </p:sp>
      <p:sp>
        <p:nvSpPr>
          <p:cNvPr id="24" name="TextBox 23">
            <a:extLst>
              <a:ext uri="{FF2B5EF4-FFF2-40B4-BE49-F238E27FC236}">
                <a16:creationId xmlns:a16="http://schemas.microsoft.com/office/drawing/2014/main" id="{769144B3-1CBA-4965-9F3C-8BC157F994FD}"/>
              </a:ext>
            </a:extLst>
          </p:cNvPr>
          <p:cNvSpPr txBox="1"/>
          <p:nvPr/>
        </p:nvSpPr>
        <p:spPr>
          <a:xfrm>
            <a:off x="9047540" y="798599"/>
            <a:ext cx="2187907" cy="338554"/>
          </a:xfrm>
          <a:prstGeom prst="rect">
            <a:avLst/>
          </a:prstGeom>
          <a:noFill/>
        </p:spPr>
        <p:txBody>
          <a:bodyPr wrap="none" rtlCol="0">
            <a:spAutoFit/>
          </a:bodyPr>
          <a:lstStyle/>
          <a:p>
            <a:r>
              <a:rPr lang="en-US" sz="1600" dirty="0"/>
              <a:t>[Credit: </a:t>
            </a:r>
            <a:r>
              <a:rPr lang="en-US" sz="1600" dirty="0" err="1"/>
              <a:t>Weizhen</a:t>
            </a:r>
            <a:r>
              <a:rPr lang="en-US" sz="1600" dirty="0"/>
              <a:t> Hou]</a:t>
            </a:r>
          </a:p>
        </p:txBody>
      </p:sp>
    </p:spTree>
    <p:extLst>
      <p:ext uri="{BB962C8B-B14F-4D97-AF65-F5344CB8AC3E}">
        <p14:creationId xmlns:p14="http://schemas.microsoft.com/office/powerpoint/2010/main" val="3313866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619B-36B2-459E-962F-779CFD8AA7C9}"/>
              </a:ext>
            </a:extLst>
          </p:cNvPr>
          <p:cNvSpPr>
            <a:spLocks noGrp="1"/>
          </p:cNvSpPr>
          <p:nvPr>
            <p:ph type="title"/>
          </p:nvPr>
        </p:nvSpPr>
        <p:spPr>
          <a:xfrm>
            <a:off x="838200" y="311338"/>
            <a:ext cx="10515600" cy="764428"/>
          </a:xfrm>
        </p:spPr>
        <p:txBody>
          <a:bodyPr/>
          <a:lstStyle/>
          <a:p>
            <a:endParaRPr lang="en-US"/>
          </a:p>
        </p:txBody>
      </p:sp>
      <p:sp>
        <p:nvSpPr>
          <p:cNvPr id="3" name="Content Placeholder 2">
            <a:extLst>
              <a:ext uri="{FF2B5EF4-FFF2-40B4-BE49-F238E27FC236}">
                <a16:creationId xmlns:a16="http://schemas.microsoft.com/office/drawing/2014/main" id="{6DFD5D88-F243-425E-8E09-E70192500550}"/>
              </a:ext>
            </a:extLst>
          </p:cNvPr>
          <p:cNvSpPr>
            <a:spLocks noGrp="1"/>
          </p:cNvSpPr>
          <p:nvPr>
            <p:ph idx="1"/>
          </p:nvPr>
        </p:nvSpPr>
        <p:spPr>
          <a:xfrm>
            <a:off x="838200" y="1290919"/>
            <a:ext cx="10515600" cy="4114800"/>
          </a:xfrm>
        </p:spPr>
        <p:txBody>
          <a:bodyPr>
            <a:normAutofit fontScale="92500" lnSpcReduction="20000"/>
          </a:bodyPr>
          <a:lstStyle/>
          <a:p>
            <a:r>
              <a:rPr lang="en-US" dirty="0"/>
              <a:t>L1B Calibration and Ozone Retrievals 09:00 AM - 09:12 AM 12 min Larry Flynn</a:t>
            </a:r>
          </a:p>
          <a:p>
            <a:r>
              <a:rPr lang="en-US" dirty="0"/>
              <a:t>CEOS has organized a SI-Traceable Satellite Task Group. Missions include CLARREO, TRUTHS, LIBRA.^</a:t>
            </a:r>
          </a:p>
          <a:p>
            <a:r>
              <a:rPr lang="en-US" b="1" dirty="0"/>
              <a:t> 2024 TEMPO/GEMS Joint Science Team Workshop </a:t>
            </a:r>
            <a:r>
              <a:rPr lang="en-US" dirty="0"/>
              <a:t>will take place </a:t>
            </a:r>
            <a:r>
              <a:rPr lang="en-US" b="1" dirty="0"/>
              <a:t>from 26 to 30 August 2024</a:t>
            </a:r>
            <a:r>
              <a:rPr lang="en-US" dirty="0"/>
              <a:t> in the beautiful setting of</a:t>
            </a:r>
            <a:r>
              <a:rPr lang="en-US" b="1" dirty="0"/>
              <a:t> Hawaii </a:t>
            </a:r>
            <a:r>
              <a:rPr lang="en-US" altLang="en-US" b="1" dirty="0">
                <a:solidFill>
                  <a:srgbClr val="0900FF"/>
                </a:solidFill>
                <a:latin typeface="Arial" panose="020B0604020202020204" pitchFamily="34" charset="0"/>
                <a:cs typeface="Arial" panose="020B0604020202020204" pitchFamily="34" charset="0"/>
                <a:hlinkClick r:id="rId3"/>
              </a:rPr>
              <a:t>https://meeting-info.org/tempo-gems-2024/</a:t>
            </a:r>
            <a:r>
              <a:rPr lang="en-US" altLang="en-US" sz="2000" dirty="0"/>
              <a:t> </a:t>
            </a:r>
            <a:endParaRPr lang="en-US" dirty="0"/>
          </a:p>
          <a:p>
            <a:r>
              <a:rPr lang="en-US" altLang="en-US" b="1" dirty="0">
                <a:solidFill>
                  <a:srgbClr val="222222"/>
                </a:solidFill>
                <a:latin typeface="Arial" panose="020B0604020202020204" pitchFamily="34" charset="0"/>
                <a:cs typeface="Arial" panose="020B0604020202020204" pitchFamily="34" charset="0"/>
              </a:rPr>
              <a:t>Pre-Flight Calibration</a:t>
            </a:r>
            <a:br>
              <a:rPr lang="en-US" altLang="en-US" b="1" dirty="0">
                <a:solidFill>
                  <a:srgbClr val="222222"/>
                </a:solidFill>
                <a:latin typeface="Arial" panose="020B0604020202020204" pitchFamily="34" charset="0"/>
                <a:cs typeface="Arial" panose="020B0604020202020204" pitchFamily="34" charset="0"/>
              </a:rPr>
            </a:br>
            <a:r>
              <a:rPr lang="en-US" altLang="en-US" dirty="0">
                <a:solidFill>
                  <a:srgbClr val="222222"/>
                </a:solidFill>
                <a:latin typeface="Arial" panose="020B0604020202020204" pitchFamily="34" charset="0"/>
                <a:cs typeface="Arial" panose="020B0604020202020204" pitchFamily="34" charset="0"/>
              </a:rPr>
              <a:t>The Workshop on Pre-flight Calibration and </a:t>
            </a:r>
            <a:r>
              <a:rPr lang="en-US" altLang="en-US" dirty="0" err="1">
                <a:solidFill>
                  <a:srgbClr val="222222"/>
                </a:solidFill>
                <a:latin typeface="Arial" panose="020B0604020202020204" pitchFamily="34" charset="0"/>
                <a:cs typeface="Arial" panose="020B0604020202020204" pitchFamily="34" charset="0"/>
              </a:rPr>
              <a:t>Characterisation</a:t>
            </a:r>
            <a:r>
              <a:rPr lang="en-US" altLang="en-US" dirty="0">
                <a:solidFill>
                  <a:srgbClr val="222222"/>
                </a:solidFill>
                <a:latin typeface="Arial" panose="020B0604020202020204" pitchFamily="34" charset="0"/>
                <a:cs typeface="Arial" panose="020B0604020202020204" pitchFamily="34" charset="0"/>
              </a:rPr>
              <a:t> of Optical Satellite Instruments for Earth Observation will be hosted by ESA/ESTEC </a:t>
            </a:r>
            <a:r>
              <a:rPr lang="en-US" altLang="en-US" dirty="0" err="1">
                <a:solidFill>
                  <a:srgbClr val="222222"/>
                </a:solidFill>
                <a:latin typeface="Arial" panose="020B0604020202020204" pitchFamily="34" charset="0"/>
                <a:cs typeface="Arial" panose="020B0604020202020204" pitchFamily="34" charset="0"/>
              </a:rPr>
              <a:t>Noordwijk</a:t>
            </a:r>
            <a:r>
              <a:rPr lang="en-US" altLang="en-US" dirty="0">
                <a:solidFill>
                  <a:srgbClr val="222222"/>
                </a:solidFill>
                <a:latin typeface="Arial" panose="020B0604020202020204" pitchFamily="34" charset="0"/>
                <a:cs typeface="Arial" panose="020B0604020202020204" pitchFamily="34" charset="0"/>
              </a:rPr>
              <a:t>, The Netherlands from 19 to 22 November 2024. See details at the website: </a:t>
            </a:r>
            <a:r>
              <a:rPr lang="en-US" altLang="en-US" dirty="0">
                <a:solidFill>
                  <a:srgbClr val="1155CC"/>
                </a:solidFill>
                <a:latin typeface="Arial" panose="020B0604020202020204" pitchFamily="34" charset="0"/>
                <a:cs typeface="Arial" panose="020B0604020202020204" pitchFamily="34" charset="0"/>
                <a:hlinkClick r:id="rId4"/>
              </a:rPr>
              <a:t>https://atpi.eventsair.com/pre-flight-calibration-workshop</a:t>
            </a:r>
            <a:endParaRPr lang="en-US" altLang="en-US" dirty="0">
              <a:latin typeface="Arial" panose="020B0604020202020204" pitchFamily="34" charset="0"/>
            </a:endParaRPr>
          </a:p>
          <a:p>
            <a:endParaRPr lang="en-US" dirty="0"/>
          </a:p>
        </p:txBody>
      </p:sp>
      <p:sp>
        <p:nvSpPr>
          <p:cNvPr id="4" name="Rectangle 1">
            <a:extLst>
              <a:ext uri="{FF2B5EF4-FFF2-40B4-BE49-F238E27FC236}">
                <a16:creationId xmlns:a16="http://schemas.microsoft.com/office/drawing/2014/main" id="{2FA8E37A-2664-46D6-AD0F-524C4B2DD0DA}"/>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B0D42553-9C54-4301-A583-EF60B5B02DB2}"/>
              </a:ext>
            </a:extLst>
          </p:cNvPr>
          <p:cNvSpPr/>
          <p:nvPr/>
        </p:nvSpPr>
        <p:spPr>
          <a:xfrm>
            <a:off x="838200" y="5620872"/>
            <a:ext cx="6078395" cy="1200329"/>
          </a:xfrm>
          <a:prstGeom prst="rect">
            <a:avLst/>
          </a:prstGeom>
        </p:spPr>
        <p:txBody>
          <a:bodyPr wrap="none">
            <a:spAutoFit/>
          </a:bodyPr>
          <a:lstStyle/>
          <a:p>
            <a:r>
              <a:rPr lang="en-US" dirty="0">
                <a:hlinkClick r:id="rId5"/>
              </a:rPr>
              <a:t>https://space.oscar.wmo.int/satellites/view/iss_clarreo_pf</a:t>
            </a:r>
            <a:endParaRPr lang="en-US" dirty="0"/>
          </a:p>
          <a:p>
            <a:r>
              <a:rPr lang="en-US" dirty="0">
                <a:hlinkClick r:id="rId6"/>
              </a:rPr>
              <a:t>https://space.oscar.wmo.int/satelliteprogrammes/view/clarreo</a:t>
            </a:r>
            <a:endParaRPr lang="en-US" dirty="0"/>
          </a:p>
          <a:p>
            <a:r>
              <a:rPr lang="en-US" dirty="0">
                <a:hlinkClick r:id="rId7"/>
              </a:rPr>
              <a:t>https://space.oscar.wmo.int/satellites/view/truths</a:t>
            </a:r>
            <a:endParaRPr lang="en-US" dirty="0"/>
          </a:p>
          <a:p>
            <a:r>
              <a:rPr lang="en-US" dirty="0">
                <a:hlinkClick r:id="rId8"/>
              </a:rPr>
              <a:t>https://www.eoportal.org/satellite-missions/libra</a:t>
            </a:r>
            <a:r>
              <a:rPr lang="en-US" dirty="0"/>
              <a:t> </a:t>
            </a:r>
          </a:p>
        </p:txBody>
      </p:sp>
      <p:sp>
        <p:nvSpPr>
          <p:cNvPr id="5" name="Slide Number Placeholder 4">
            <a:extLst>
              <a:ext uri="{FF2B5EF4-FFF2-40B4-BE49-F238E27FC236}">
                <a16:creationId xmlns:a16="http://schemas.microsoft.com/office/drawing/2014/main" id="{9E1A33AF-124D-4E5A-A6BB-8C8BA939FD7E}"/>
              </a:ext>
            </a:extLst>
          </p:cNvPr>
          <p:cNvSpPr>
            <a:spLocks noGrp="1"/>
          </p:cNvSpPr>
          <p:nvPr>
            <p:ph type="sldNum" sz="quarter" idx="12"/>
          </p:nvPr>
        </p:nvSpPr>
        <p:spPr/>
        <p:txBody>
          <a:bodyPr/>
          <a:lstStyle/>
          <a:p>
            <a:fld id="{6F7D43C1-E35E-497E-9F54-CF4600D04F69}" type="slidenum">
              <a:rPr lang="en-US" smtClean="0"/>
              <a:t>25</a:t>
            </a:fld>
            <a:endParaRPr lang="en-US"/>
          </a:p>
        </p:txBody>
      </p:sp>
    </p:spTree>
    <p:extLst>
      <p:ext uri="{BB962C8B-B14F-4D97-AF65-F5344CB8AC3E}">
        <p14:creationId xmlns:p14="http://schemas.microsoft.com/office/powerpoint/2010/main" val="3860776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18A8-0D54-4ADE-8973-ABAA79391068}"/>
              </a:ext>
            </a:extLst>
          </p:cNvPr>
          <p:cNvSpPr>
            <a:spLocks noGrp="1"/>
          </p:cNvSpPr>
          <p:nvPr>
            <p:ph type="title"/>
          </p:nvPr>
        </p:nvSpPr>
        <p:spPr>
          <a:xfrm>
            <a:off x="838200" y="365126"/>
            <a:ext cx="10515600" cy="637410"/>
          </a:xfrm>
        </p:spPr>
        <p:txBody>
          <a:bodyPr>
            <a:normAutofit fontScale="90000"/>
          </a:bodyPr>
          <a:lstStyle/>
          <a:p>
            <a:pPr algn="ctr"/>
            <a:r>
              <a:rPr lang="en-US"/>
              <a:t>Planned Activities </a:t>
            </a:r>
            <a:endParaRPr lang="en-US" dirty="0"/>
          </a:p>
        </p:txBody>
      </p:sp>
      <p:sp>
        <p:nvSpPr>
          <p:cNvPr id="3" name="Content Placeholder 2">
            <a:extLst>
              <a:ext uri="{FF2B5EF4-FFF2-40B4-BE49-F238E27FC236}">
                <a16:creationId xmlns:a16="http://schemas.microsoft.com/office/drawing/2014/main" id="{0D39BCE4-8E37-432C-B674-121B3BCF6237}"/>
              </a:ext>
            </a:extLst>
          </p:cNvPr>
          <p:cNvSpPr>
            <a:spLocks noGrp="1"/>
          </p:cNvSpPr>
          <p:nvPr>
            <p:ph idx="1"/>
          </p:nvPr>
        </p:nvSpPr>
        <p:spPr>
          <a:xfrm>
            <a:off x="838200" y="1123720"/>
            <a:ext cx="10515600" cy="5053243"/>
          </a:xfrm>
        </p:spPr>
        <p:txBody>
          <a:bodyPr>
            <a:normAutofit fontScale="85000" lnSpcReduction="20000"/>
          </a:bodyPr>
          <a:lstStyle/>
          <a:p>
            <a:r>
              <a:rPr lang="en-US" dirty="0"/>
              <a:t>GHG Missions next quarterly meeting: 12-13UTC, Friday, April 26, 2024</a:t>
            </a:r>
          </a:p>
          <a:p>
            <a:r>
              <a:rPr lang="en-US" dirty="0"/>
              <a:t>Three planned UVN-S Topical Meetings (fifth Thursday of the month)</a:t>
            </a:r>
          </a:p>
          <a:p>
            <a:pPr lvl="1"/>
            <a:r>
              <a:rPr lang="en-US" dirty="0"/>
              <a:t>Evaluating and modeling solar measurements </a:t>
            </a:r>
          </a:p>
          <a:p>
            <a:pPr lvl="2"/>
            <a:r>
              <a:rPr lang="en-US" dirty="0"/>
              <a:t>Diffuser degradation</a:t>
            </a:r>
          </a:p>
          <a:p>
            <a:pPr lvl="2"/>
            <a:r>
              <a:rPr lang="en-US" dirty="0"/>
              <a:t>Instrument throughput degradation</a:t>
            </a:r>
          </a:p>
          <a:p>
            <a:pPr lvl="2"/>
            <a:r>
              <a:rPr lang="en-US" dirty="0"/>
              <a:t>Solar activity</a:t>
            </a:r>
          </a:p>
          <a:p>
            <a:pPr lvl="2"/>
            <a:r>
              <a:rPr lang="en-US" dirty="0"/>
              <a:t>Wavelength shifts and </a:t>
            </a:r>
            <a:r>
              <a:rPr lang="en-US" dirty="0" err="1"/>
              <a:t>Bandpasses</a:t>
            </a:r>
            <a:endParaRPr lang="en-US" dirty="0"/>
          </a:p>
          <a:p>
            <a:pPr lvl="2"/>
            <a:r>
              <a:rPr lang="en-US" dirty="0"/>
              <a:t>Stray Light</a:t>
            </a:r>
          </a:p>
          <a:p>
            <a:pPr lvl="1"/>
            <a:r>
              <a:rPr lang="en-US" dirty="0"/>
              <a:t>Matchup Inter-comparisons for LEO/GEO, LEO/GEO/Lagrange-1, LEO/LEO</a:t>
            </a:r>
          </a:p>
          <a:p>
            <a:pPr lvl="2"/>
            <a:r>
              <a:rPr lang="en-US" dirty="0"/>
              <a:t>SNO</a:t>
            </a:r>
          </a:p>
          <a:p>
            <a:pPr lvl="2"/>
            <a:r>
              <a:rPr lang="en-US" dirty="0"/>
              <a:t>Ray tracing</a:t>
            </a:r>
          </a:p>
          <a:p>
            <a:pPr lvl="2"/>
            <a:r>
              <a:rPr lang="en-US" dirty="0"/>
              <a:t>Using RT Forward models to account for viewing differences (V8TOz examples)</a:t>
            </a:r>
          </a:p>
          <a:p>
            <a:pPr lvl="1"/>
            <a:r>
              <a:rPr lang="en-US" dirty="0"/>
              <a:t>Use of Targets and Statistical approaches</a:t>
            </a:r>
          </a:p>
          <a:p>
            <a:pPr lvl="2"/>
            <a:r>
              <a:rPr lang="en-US" dirty="0"/>
              <a:t>Ice Radiances</a:t>
            </a:r>
          </a:p>
          <a:p>
            <a:pPr lvl="2"/>
            <a:r>
              <a:rPr lang="en-US" dirty="0"/>
              <a:t>Open Ocean</a:t>
            </a:r>
          </a:p>
          <a:p>
            <a:pPr lvl="2"/>
            <a:r>
              <a:rPr lang="en-US" dirty="0"/>
              <a:t>Land (PICS, etc.)</a:t>
            </a:r>
          </a:p>
          <a:p>
            <a:pPr lvl="2"/>
            <a:r>
              <a:rPr lang="en-US" dirty="0"/>
              <a:t>Deep Convective Clouds</a:t>
            </a:r>
          </a:p>
          <a:p>
            <a:pPr lvl="2"/>
            <a:r>
              <a:rPr lang="en-US" dirty="0"/>
              <a:t>Aerosol Indices</a:t>
            </a:r>
          </a:p>
        </p:txBody>
      </p:sp>
      <p:sp>
        <p:nvSpPr>
          <p:cNvPr id="4" name="Slide Number Placeholder 3">
            <a:extLst>
              <a:ext uri="{FF2B5EF4-FFF2-40B4-BE49-F238E27FC236}">
                <a16:creationId xmlns:a16="http://schemas.microsoft.com/office/drawing/2014/main" id="{D775BDC9-67AA-4D54-8C02-10BF5830FDF6}"/>
              </a:ext>
            </a:extLst>
          </p:cNvPr>
          <p:cNvSpPr>
            <a:spLocks noGrp="1"/>
          </p:cNvSpPr>
          <p:nvPr>
            <p:ph type="sldNum" sz="quarter" idx="12"/>
          </p:nvPr>
        </p:nvSpPr>
        <p:spPr/>
        <p:txBody>
          <a:bodyPr/>
          <a:lstStyle/>
          <a:p>
            <a:fld id="{6F7D43C1-E35E-497E-9F54-CF4600D04F69}" type="slidenum">
              <a:rPr lang="en-US" smtClean="0"/>
              <a:t>26</a:t>
            </a:fld>
            <a:endParaRPr lang="en-US"/>
          </a:p>
        </p:txBody>
      </p:sp>
    </p:spTree>
    <p:extLst>
      <p:ext uri="{BB962C8B-B14F-4D97-AF65-F5344CB8AC3E}">
        <p14:creationId xmlns:p14="http://schemas.microsoft.com/office/powerpoint/2010/main" val="2022259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A3380-5C05-4D43-88F0-88D26F750468}"/>
              </a:ext>
            </a:extLst>
          </p:cNvPr>
          <p:cNvSpPr>
            <a:spLocks noGrp="1"/>
          </p:cNvSpPr>
          <p:nvPr>
            <p:ph idx="1"/>
          </p:nvPr>
        </p:nvSpPr>
        <p:spPr>
          <a:xfrm>
            <a:off x="838200" y="335280"/>
            <a:ext cx="10515600" cy="6736079"/>
          </a:xfrm>
        </p:spPr>
        <p:txBody>
          <a:bodyPr>
            <a:normAutofit fontScale="92500" lnSpcReduction="20000"/>
          </a:bodyPr>
          <a:lstStyle/>
          <a:p>
            <a:r>
              <a:rPr lang="en-US" dirty="0"/>
              <a:t>OMPS Lessons Learned</a:t>
            </a:r>
          </a:p>
          <a:p>
            <a:pPr lvl="1"/>
            <a:r>
              <a:rPr lang="en-US" dirty="0"/>
              <a:t>Dark current measurements / Corrections</a:t>
            </a:r>
          </a:p>
          <a:p>
            <a:pPr lvl="2"/>
            <a:r>
              <a:rPr lang="en-US" dirty="0"/>
              <a:t>Science timing pattern at night. Trevor Plot</a:t>
            </a:r>
          </a:p>
          <a:p>
            <a:pPr lvl="2"/>
            <a:r>
              <a:rPr lang="en-US" dirty="0"/>
              <a:t>Storage versus active</a:t>
            </a:r>
          </a:p>
          <a:p>
            <a:pPr lvl="2"/>
            <a:r>
              <a:rPr lang="en-US" dirty="0"/>
              <a:t>Arrhenius Law *2 / 5 K</a:t>
            </a:r>
          </a:p>
          <a:p>
            <a:pPr lvl="2"/>
            <a:r>
              <a:rPr lang="en-US" dirty="0"/>
              <a:t>Temperature dependence (LL TEMPO)</a:t>
            </a:r>
          </a:p>
          <a:p>
            <a:pPr lvl="1"/>
            <a:r>
              <a:rPr lang="en-US" dirty="0"/>
              <a:t>Wavelength scale (shifts G-to-O, diurnal, </a:t>
            </a:r>
            <a:r>
              <a:rPr lang="en-US" dirty="0" err="1"/>
              <a:t>Irrad</a:t>
            </a:r>
            <a:r>
              <a:rPr lang="en-US" dirty="0"/>
              <a:t> to Rad, Quadratic Coefficients.)</a:t>
            </a:r>
          </a:p>
          <a:p>
            <a:pPr lvl="1"/>
            <a:r>
              <a:rPr lang="en-US" dirty="0"/>
              <a:t>Dual Diffusers Colin Plot</a:t>
            </a:r>
          </a:p>
          <a:p>
            <a:pPr lvl="2"/>
            <a:r>
              <a:rPr lang="en-US" dirty="0"/>
              <a:t>Annual Repeat, Track wavelength scale and solar activity, check bandpass</a:t>
            </a:r>
          </a:p>
          <a:p>
            <a:pPr lvl="2"/>
            <a:r>
              <a:rPr lang="en-US" dirty="0"/>
              <a:t>Consider options for duty cycles </a:t>
            </a:r>
          </a:p>
          <a:p>
            <a:pPr lvl="1"/>
            <a:r>
              <a:rPr lang="en-US" dirty="0"/>
              <a:t>les and Bandpasses Ca H&amp;K Earth Radiance Plot</a:t>
            </a:r>
          </a:p>
          <a:p>
            <a:pPr lvl="2"/>
            <a:r>
              <a:rPr lang="en-US" dirty="0"/>
              <a:t>Centering – First Moments</a:t>
            </a:r>
          </a:p>
          <a:p>
            <a:pPr lvl="2"/>
            <a:r>
              <a:rPr lang="en-US" dirty="0"/>
              <a:t>Modeling SRF functions </a:t>
            </a:r>
          </a:p>
          <a:p>
            <a:pPr lvl="1"/>
            <a:r>
              <a:rPr lang="en-US" dirty="0"/>
              <a:t>Level 2</a:t>
            </a:r>
          </a:p>
          <a:p>
            <a:pPr lvl="2"/>
            <a:r>
              <a:rPr lang="en-US" dirty="0"/>
              <a:t>DOAS versus Discrete Channel retrievals</a:t>
            </a:r>
          </a:p>
          <a:p>
            <a:pPr lvl="2"/>
            <a:r>
              <a:rPr lang="en-US" dirty="0"/>
              <a:t>Back to Pair Justification</a:t>
            </a:r>
          </a:p>
          <a:p>
            <a:pPr lvl="1"/>
            <a:r>
              <a:rPr lang="en-US" dirty="0"/>
              <a:t>Pixel or wavelength-based calibration</a:t>
            </a:r>
          </a:p>
          <a:p>
            <a:pPr lvl="1"/>
            <a:r>
              <a:rPr lang="en-US" dirty="0"/>
              <a:t>Broad bandpasses or small scale (DOAS vs V8TOz) Aerosol Plot, NO2 Plot.</a:t>
            </a:r>
          </a:p>
          <a:p>
            <a:pPr lvl="1"/>
            <a:r>
              <a:rPr lang="en-US" dirty="0"/>
              <a:t>Stray Light and correlations (Ca H&amp;K vs reflectivity) </a:t>
            </a:r>
          </a:p>
          <a:p>
            <a:r>
              <a:rPr lang="en-US" dirty="0"/>
              <a:t>Experiences and what to look for from TEMPO and GEMS</a:t>
            </a:r>
          </a:p>
          <a:p>
            <a:pPr lvl="1"/>
            <a:r>
              <a:rPr lang="en-US" dirty="0"/>
              <a:t>Patterns, PCA, </a:t>
            </a:r>
          </a:p>
          <a:p>
            <a:pPr lvl="1"/>
            <a:r>
              <a:rPr lang="en-US" dirty="0"/>
              <a:t>Diurnal</a:t>
            </a:r>
          </a:p>
          <a:p>
            <a:pPr lvl="1"/>
            <a:r>
              <a:rPr lang="en-US" dirty="0"/>
              <a:t>Transmissive diffusers (Angles, operations, degradation)</a:t>
            </a:r>
          </a:p>
          <a:p>
            <a:pPr lvl="1"/>
            <a:endParaRPr lang="en-US" dirty="0"/>
          </a:p>
        </p:txBody>
      </p:sp>
      <p:sp>
        <p:nvSpPr>
          <p:cNvPr id="2" name="Slide Number Placeholder 1">
            <a:extLst>
              <a:ext uri="{FF2B5EF4-FFF2-40B4-BE49-F238E27FC236}">
                <a16:creationId xmlns:a16="http://schemas.microsoft.com/office/drawing/2014/main" id="{94889A38-649A-45CD-B934-6232179B64F9}"/>
              </a:ext>
            </a:extLst>
          </p:cNvPr>
          <p:cNvSpPr>
            <a:spLocks noGrp="1"/>
          </p:cNvSpPr>
          <p:nvPr>
            <p:ph type="sldNum" sz="quarter" idx="12"/>
          </p:nvPr>
        </p:nvSpPr>
        <p:spPr/>
        <p:txBody>
          <a:bodyPr/>
          <a:lstStyle/>
          <a:p>
            <a:fld id="{6F7D43C1-E35E-497E-9F54-CF4600D04F69}" type="slidenum">
              <a:rPr lang="en-US" smtClean="0"/>
              <a:t>27</a:t>
            </a:fld>
            <a:endParaRPr lang="en-US"/>
          </a:p>
        </p:txBody>
      </p:sp>
    </p:spTree>
    <p:extLst>
      <p:ext uri="{BB962C8B-B14F-4D97-AF65-F5344CB8AC3E}">
        <p14:creationId xmlns:p14="http://schemas.microsoft.com/office/powerpoint/2010/main" val="2060090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9022-58ED-465C-9DB3-7BA9B12DCA90}"/>
              </a:ext>
            </a:extLst>
          </p:cNvPr>
          <p:cNvSpPr>
            <a:spLocks noGrp="1"/>
          </p:cNvSpPr>
          <p:nvPr>
            <p:ph type="title"/>
          </p:nvPr>
        </p:nvSpPr>
        <p:spPr/>
        <p:txBody>
          <a:bodyPr/>
          <a:lstStyle/>
          <a:p>
            <a:r>
              <a:rPr lang="en-US" dirty="0"/>
              <a:t>Complications for comparisons</a:t>
            </a:r>
          </a:p>
        </p:txBody>
      </p:sp>
      <p:sp>
        <p:nvSpPr>
          <p:cNvPr id="3" name="Content Placeholder 2">
            <a:extLst>
              <a:ext uri="{FF2B5EF4-FFF2-40B4-BE49-F238E27FC236}">
                <a16:creationId xmlns:a16="http://schemas.microsoft.com/office/drawing/2014/main" id="{B78EC9C7-AC08-4B3F-BB6D-FD3C574FF31C}"/>
              </a:ext>
            </a:extLst>
          </p:cNvPr>
          <p:cNvSpPr>
            <a:spLocks noGrp="1"/>
          </p:cNvSpPr>
          <p:nvPr>
            <p:ph idx="1"/>
          </p:nvPr>
        </p:nvSpPr>
        <p:spPr/>
        <p:txBody>
          <a:bodyPr>
            <a:normAutofit fontScale="92500" lnSpcReduction="20000"/>
          </a:bodyPr>
          <a:lstStyle/>
          <a:p>
            <a:r>
              <a:rPr lang="en-US" dirty="0"/>
              <a:t>Solar bias N/S</a:t>
            </a:r>
          </a:p>
          <a:p>
            <a:r>
              <a:rPr lang="en-US" dirty="0"/>
              <a:t>Saturation Recognition? Which channels?</a:t>
            </a:r>
          </a:p>
          <a:p>
            <a:r>
              <a:rPr lang="en-US" dirty="0"/>
              <a:t>Bias for Aerosol Index and A-Pair used in Step 3 Retrievals</a:t>
            </a:r>
          </a:p>
          <a:p>
            <a:r>
              <a:rPr lang="en-US" dirty="0"/>
              <a:t>V8TOz standard profiles in the instrument table?</a:t>
            </a:r>
          </a:p>
          <a:p>
            <a:r>
              <a:rPr lang="en-US" dirty="0"/>
              <a:t>Lessons Learned from OMPS</a:t>
            </a:r>
          </a:p>
          <a:p>
            <a:pPr lvl="1"/>
            <a:r>
              <a:rPr lang="en-US" dirty="0"/>
              <a:t>EV360 gives accurate dark measurements with correct timing for signal and storage regions.</a:t>
            </a:r>
          </a:p>
          <a:p>
            <a:pPr lvl="1"/>
            <a:r>
              <a:rPr lang="en-US" dirty="0"/>
              <a:t>NP for 300-305 nm gives OOR stray light correction target. Correlations with longer wavelength.</a:t>
            </a:r>
          </a:p>
          <a:p>
            <a:pPr lvl="1"/>
            <a:r>
              <a:rPr lang="en-US" dirty="0"/>
              <a:t>Wavelength shift and optical gradients versus pixel based radiometric calibration. (no large gradients.)</a:t>
            </a:r>
          </a:p>
          <a:p>
            <a:r>
              <a:rPr lang="en-US" dirty="0"/>
              <a:t> </a:t>
            </a:r>
          </a:p>
        </p:txBody>
      </p:sp>
      <p:sp>
        <p:nvSpPr>
          <p:cNvPr id="4" name="Slide Number Placeholder 3">
            <a:extLst>
              <a:ext uri="{FF2B5EF4-FFF2-40B4-BE49-F238E27FC236}">
                <a16:creationId xmlns:a16="http://schemas.microsoft.com/office/drawing/2014/main" id="{1E8E1881-BB70-4B19-A50D-B0D3BF77A592}"/>
              </a:ext>
            </a:extLst>
          </p:cNvPr>
          <p:cNvSpPr>
            <a:spLocks noGrp="1"/>
          </p:cNvSpPr>
          <p:nvPr>
            <p:ph type="sldNum" sz="quarter" idx="12"/>
          </p:nvPr>
        </p:nvSpPr>
        <p:spPr/>
        <p:txBody>
          <a:bodyPr/>
          <a:lstStyle/>
          <a:p>
            <a:fld id="{6F7D43C1-E35E-497E-9F54-CF4600D04F69}" type="slidenum">
              <a:rPr lang="en-US" smtClean="0"/>
              <a:t>28</a:t>
            </a:fld>
            <a:endParaRPr lang="en-US"/>
          </a:p>
        </p:txBody>
      </p:sp>
    </p:spTree>
    <p:extLst>
      <p:ext uri="{BB962C8B-B14F-4D97-AF65-F5344CB8AC3E}">
        <p14:creationId xmlns:p14="http://schemas.microsoft.com/office/powerpoint/2010/main" val="2448621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B5656-3B11-4EF8-98B7-1E2C3D3D010E}"/>
              </a:ext>
            </a:extLst>
          </p:cNvPr>
          <p:cNvSpPr>
            <a:spLocks noGrp="1"/>
          </p:cNvSpPr>
          <p:nvPr>
            <p:ph type="title"/>
          </p:nvPr>
        </p:nvSpPr>
        <p:spPr/>
        <p:txBody>
          <a:bodyPr/>
          <a:lstStyle/>
          <a:p>
            <a:r>
              <a:rPr lang="en-US" dirty="0"/>
              <a:t>Solar More</a:t>
            </a:r>
          </a:p>
        </p:txBody>
      </p:sp>
      <p:sp>
        <p:nvSpPr>
          <p:cNvPr id="3" name="Content Placeholder 2">
            <a:extLst>
              <a:ext uri="{FF2B5EF4-FFF2-40B4-BE49-F238E27FC236}">
                <a16:creationId xmlns:a16="http://schemas.microsoft.com/office/drawing/2014/main" id="{49FA0B95-02C4-43FA-9E5A-6D527AF8CCF2}"/>
              </a:ext>
            </a:extLst>
          </p:cNvPr>
          <p:cNvSpPr>
            <a:spLocks noGrp="1"/>
          </p:cNvSpPr>
          <p:nvPr>
            <p:ph idx="1"/>
          </p:nvPr>
        </p:nvSpPr>
        <p:spPr/>
        <p:txBody>
          <a:bodyPr/>
          <a:lstStyle/>
          <a:p>
            <a:r>
              <a:rPr lang="en-US" dirty="0"/>
              <a:t>The instrument should have dual diffusers with options for their use to include changing the duty cycles and switching their roles.</a:t>
            </a:r>
          </a:p>
          <a:p>
            <a:pPr lvl="1"/>
            <a:r>
              <a:rPr lang="en-US" dirty="0"/>
              <a:t>Accelerated deployment</a:t>
            </a:r>
          </a:p>
          <a:p>
            <a:pPr lvl="1"/>
            <a:r>
              <a:rPr lang="en-US" dirty="0"/>
              <a:t>Degradation rate estimation</a:t>
            </a:r>
          </a:p>
          <a:p>
            <a:r>
              <a:rPr lang="en-US" dirty="0"/>
              <a:t>We will want to monitor the transmissive diffuser performance from GEMS and TEMPO. </a:t>
            </a:r>
          </a:p>
          <a:p>
            <a:pPr lvl="1"/>
            <a:r>
              <a:rPr lang="en-US" dirty="0"/>
              <a:t>How frequent should be working deployment be? Should be reference be twice a year at Equinoxes?</a:t>
            </a:r>
          </a:p>
          <a:p>
            <a:r>
              <a:rPr lang="en-US" dirty="0"/>
              <a:t>Is there sufficient benefit to be able to deploy both transmissive diffusers to consider this design? (Ref. Don Heath)</a:t>
            </a:r>
          </a:p>
          <a:p>
            <a:endParaRPr lang="en-US" dirty="0"/>
          </a:p>
        </p:txBody>
      </p:sp>
      <p:sp>
        <p:nvSpPr>
          <p:cNvPr id="4" name="Slide Number Placeholder 3">
            <a:extLst>
              <a:ext uri="{FF2B5EF4-FFF2-40B4-BE49-F238E27FC236}">
                <a16:creationId xmlns:a16="http://schemas.microsoft.com/office/drawing/2014/main" id="{F25F178A-52AA-4935-9015-5BA8DB8DF520}"/>
              </a:ext>
            </a:extLst>
          </p:cNvPr>
          <p:cNvSpPr>
            <a:spLocks noGrp="1"/>
          </p:cNvSpPr>
          <p:nvPr>
            <p:ph type="sldNum" sz="quarter" idx="12"/>
          </p:nvPr>
        </p:nvSpPr>
        <p:spPr/>
        <p:txBody>
          <a:bodyPr/>
          <a:lstStyle/>
          <a:p>
            <a:fld id="{6F7D43C1-E35E-497E-9F54-CF4600D04F69}" type="slidenum">
              <a:rPr lang="en-US" smtClean="0"/>
              <a:t>29</a:t>
            </a:fld>
            <a:endParaRPr lang="en-US"/>
          </a:p>
        </p:txBody>
      </p:sp>
    </p:spTree>
    <p:extLst>
      <p:ext uri="{BB962C8B-B14F-4D97-AF65-F5344CB8AC3E}">
        <p14:creationId xmlns:p14="http://schemas.microsoft.com/office/powerpoint/2010/main" val="36495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73D0-4B55-473C-A280-39BED800C2A4}"/>
              </a:ext>
            </a:extLst>
          </p:cNvPr>
          <p:cNvSpPr>
            <a:spLocks noGrp="1"/>
          </p:cNvSpPr>
          <p:nvPr>
            <p:ph type="title"/>
          </p:nvPr>
        </p:nvSpPr>
        <p:spPr>
          <a:xfrm>
            <a:off x="838200" y="365125"/>
            <a:ext cx="10515600" cy="841375"/>
          </a:xfrm>
        </p:spPr>
        <p:txBody>
          <a:bodyPr/>
          <a:lstStyle/>
          <a:p>
            <a:pPr algn="ctr"/>
            <a:r>
              <a:rPr lang="en-US" dirty="0"/>
              <a:t>Motivation, Background and Goals</a:t>
            </a:r>
          </a:p>
        </p:txBody>
      </p:sp>
      <p:sp>
        <p:nvSpPr>
          <p:cNvPr id="3" name="Content Placeholder 2">
            <a:extLst>
              <a:ext uri="{FF2B5EF4-FFF2-40B4-BE49-F238E27FC236}">
                <a16:creationId xmlns:a16="http://schemas.microsoft.com/office/drawing/2014/main" id="{056F5422-C82B-4C00-BFF5-A422C6F46993}"/>
              </a:ext>
            </a:extLst>
          </p:cNvPr>
          <p:cNvSpPr>
            <a:spLocks noGrp="1"/>
          </p:cNvSpPr>
          <p:nvPr>
            <p:ph idx="1"/>
          </p:nvPr>
        </p:nvSpPr>
        <p:spPr>
          <a:xfrm>
            <a:off x="838200" y="1206500"/>
            <a:ext cx="10515600" cy="5286375"/>
          </a:xfrm>
        </p:spPr>
        <p:txBody>
          <a:bodyPr>
            <a:normAutofit lnSpcReduction="10000"/>
          </a:bodyPr>
          <a:lstStyle/>
          <a:p>
            <a:r>
              <a:rPr lang="en-US" dirty="0"/>
              <a:t>Most UV/Vis Spectrometers provide Radiance / Irradiance Ratios as their primary measurements.</a:t>
            </a:r>
          </a:p>
          <a:p>
            <a:r>
              <a:rPr lang="en-US" dirty="0"/>
              <a:t>The key time-dependent calibration analysis is usually to distinguish degradation just affecting solar measurement from instrument throughput changes shared with the Earth radiance measurements.</a:t>
            </a:r>
          </a:p>
          <a:p>
            <a:r>
              <a:rPr lang="en-US" dirty="0"/>
              <a:t>This topical study is designed to promote discussion and the exchange of ideas and analysis methods for estimating and modelling the sources and magnitudes of changes present in solar measurements.</a:t>
            </a:r>
          </a:p>
          <a:p>
            <a:r>
              <a:rPr lang="en-US" dirty="0"/>
              <a:t>Another goal is to compare measurements from different instruments with synthetic proxy spectra from references and with each other. </a:t>
            </a:r>
          </a:p>
          <a:p>
            <a:r>
              <a:rPr lang="en-US" dirty="0"/>
              <a:t>Such comparisons can provide estimates of absolute and relative calibration biases, and can be used to confirm wavelength registration and bandpass resolution.</a:t>
            </a:r>
          </a:p>
        </p:txBody>
      </p:sp>
      <p:sp>
        <p:nvSpPr>
          <p:cNvPr id="4" name="Slide Number Placeholder 3">
            <a:extLst>
              <a:ext uri="{FF2B5EF4-FFF2-40B4-BE49-F238E27FC236}">
                <a16:creationId xmlns:a16="http://schemas.microsoft.com/office/drawing/2014/main" id="{E2D914A1-6253-4AFD-B356-DD37E196AEE8}"/>
              </a:ext>
            </a:extLst>
          </p:cNvPr>
          <p:cNvSpPr>
            <a:spLocks noGrp="1"/>
          </p:cNvSpPr>
          <p:nvPr>
            <p:ph type="sldNum" sz="quarter" idx="12"/>
          </p:nvPr>
        </p:nvSpPr>
        <p:spPr/>
        <p:txBody>
          <a:bodyPr/>
          <a:lstStyle/>
          <a:p>
            <a:fld id="{6F7D43C1-E35E-497E-9F54-CF4600D04F69}" type="slidenum">
              <a:rPr lang="en-US" smtClean="0"/>
              <a:t>3</a:t>
            </a:fld>
            <a:endParaRPr lang="en-US"/>
          </a:p>
        </p:txBody>
      </p:sp>
    </p:spTree>
    <p:extLst>
      <p:ext uri="{BB962C8B-B14F-4D97-AF65-F5344CB8AC3E}">
        <p14:creationId xmlns:p14="http://schemas.microsoft.com/office/powerpoint/2010/main" val="3748440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D4F6-754B-4BBB-8E77-4E79A8715E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AF4A64-15F2-4BBB-9D38-300FF525177F}"/>
              </a:ext>
            </a:extLst>
          </p:cNvPr>
          <p:cNvSpPr>
            <a:spLocks noGrp="1"/>
          </p:cNvSpPr>
          <p:nvPr>
            <p:ph idx="1"/>
          </p:nvPr>
        </p:nvSpPr>
        <p:spPr/>
        <p:txBody>
          <a:bodyPr/>
          <a:lstStyle/>
          <a:p>
            <a:r>
              <a:rPr lang="en-US" dirty="0"/>
              <a:t>Dual transmissive diffusers (additive?)</a:t>
            </a:r>
          </a:p>
          <a:p>
            <a:r>
              <a:rPr lang="en-US" dirty="0"/>
              <a:t>Signal level, Linearity, Darks aggregation time dependence for LED, Temperature dependence, Control, *2 for 5C. </a:t>
            </a:r>
          </a:p>
          <a:p>
            <a:r>
              <a:rPr lang="en-US" dirty="0"/>
              <a:t>Workshop on pre-launch Link (What can you characterize in flight? What must be done on the ground?)</a:t>
            </a:r>
          </a:p>
          <a:p>
            <a:r>
              <a:rPr lang="en-US" dirty="0" err="1"/>
              <a:t>SITSats</a:t>
            </a:r>
            <a:r>
              <a:rPr lang="en-US" dirty="0"/>
              <a:t> (CLARREO, TRUTHS, LIBRA) Need to get methods for LEO (or Space Station) versus GEO, especially for instruments that do not view the Equator. Role for RT Models.</a:t>
            </a:r>
          </a:p>
          <a:p>
            <a:endParaRPr lang="en-US" dirty="0"/>
          </a:p>
        </p:txBody>
      </p:sp>
      <p:sp>
        <p:nvSpPr>
          <p:cNvPr id="4" name="Slide Number Placeholder 3">
            <a:extLst>
              <a:ext uri="{FF2B5EF4-FFF2-40B4-BE49-F238E27FC236}">
                <a16:creationId xmlns:a16="http://schemas.microsoft.com/office/drawing/2014/main" id="{AD112BAD-8564-4A19-9B92-C94A5EA1A287}"/>
              </a:ext>
            </a:extLst>
          </p:cNvPr>
          <p:cNvSpPr>
            <a:spLocks noGrp="1"/>
          </p:cNvSpPr>
          <p:nvPr>
            <p:ph type="sldNum" sz="quarter" idx="12"/>
          </p:nvPr>
        </p:nvSpPr>
        <p:spPr/>
        <p:txBody>
          <a:bodyPr/>
          <a:lstStyle/>
          <a:p>
            <a:fld id="{6F7D43C1-E35E-497E-9F54-CF4600D04F69}" type="slidenum">
              <a:rPr lang="en-US" smtClean="0"/>
              <a:t>30</a:t>
            </a:fld>
            <a:endParaRPr lang="en-US"/>
          </a:p>
        </p:txBody>
      </p:sp>
    </p:spTree>
    <p:extLst>
      <p:ext uri="{BB962C8B-B14F-4D97-AF65-F5344CB8AC3E}">
        <p14:creationId xmlns:p14="http://schemas.microsoft.com/office/powerpoint/2010/main" val="595559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EF05-AF92-46DD-9ACC-FB21CAE433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89BCAA-1E9B-4DB4-9341-7CBAAA27EB84}"/>
              </a:ext>
            </a:extLst>
          </p:cNvPr>
          <p:cNvSpPr>
            <a:spLocks noGrp="1"/>
          </p:cNvSpPr>
          <p:nvPr>
            <p:ph idx="1"/>
          </p:nvPr>
        </p:nvSpPr>
        <p:spPr/>
        <p:txBody>
          <a:bodyPr>
            <a:normAutofit/>
          </a:bodyPr>
          <a:lstStyle/>
          <a:p>
            <a:r>
              <a:rPr lang="en-US" dirty="0"/>
              <a:t>PCA to get noise...</a:t>
            </a:r>
          </a:p>
          <a:p>
            <a:r>
              <a:rPr lang="en-US" dirty="0"/>
              <a:t>Bandpass first moments and </a:t>
            </a:r>
            <a:r>
              <a:rPr lang="en-US" dirty="0" err="1"/>
              <a:t>recentering</a:t>
            </a:r>
            <a:r>
              <a:rPr lang="en-US" dirty="0"/>
              <a:t>...</a:t>
            </a:r>
          </a:p>
          <a:p>
            <a:r>
              <a:rPr lang="en-US" dirty="0"/>
              <a:t>BATC and Solar measurements.</a:t>
            </a:r>
          </a:p>
          <a:p>
            <a:r>
              <a:rPr lang="en-US" dirty="0"/>
              <a:t>Opportunities for Sign Errors.</a:t>
            </a:r>
          </a:p>
          <a:p>
            <a:r>
              <a:rPr lang="en-US" dirty="0"/>
              <a:t>Doppler Shift for Solar.</a:t>
            </a:r>
          </a:p>
          <a:p>
            <a:endParaRPr lang="en-US" dirty="0"/>
          </a:p>
        </p:txBody>
      </p:sp>
      <p:sp>
        <p:nvSpPr>
          <p:cNvPr id="4" name="Slide Number Placeholder 3">
            <a:extLst>
              <a:ext uri="{FF2B5EF4-FFF2-40B4-BE49-F238E27FC236}">
                <a16:creationId xmlns:a16="http://schemas.microsoft.com/office/drawing/2014/main" id="{0FF50458-457D-4CAA-B24B-8DA720F0F949}"/>
              </a:ext>
            </a:extLst>
          </p:cNvPr>
          <p:cNvSpPr>
            <a:spLocks noGrp="1"/>
          </p:cNvSpPr>
          <p:nvPr>
            <p:ph type="sldNum" sz="quarter" idx="12"/>
          </p:nvPr>
        </p:nvSpPr>
        <p:spPr/>
        <p:txBody>
          <a:bodyPr/>
          <a:lstStyle/>
          <a:p>
            <a:fld id="{6F7D43C1-E35E-497E-9F54-CF4600D04F69}" type="slidenum">
              <a:rPr lang="en-US" smtClean="0"/>
              <a:t>31</a:t>
            </a:fld>
            <a:endParaRPr lang="en-US"/>
          </a:p>
        </p:txBody>
      </p:sp>
    </p:spTree>
    <p:extLst>
      <p:ext uri="{BB962C8B-B14F-4D97-AF65-F5344CB8AC3E}">
        <p14:creationId xmlns:p14="http://schemas.microsoft.com/office/powerpoint/2010/main" val="2541142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227A-1147-4E58-B147-F3FE092D1832}"/>
              </a:ext>
            </a:extLst>
          </p:cNvPr>
          <p:cNvSpPr>
            <a:spLocks noGrp="1"/>
          </p:cNvSpPr>
          <p:nvPr>
            <p:ph type="title"/>
          </p:nvPr>
        </p:nvSpPr>
        <p:spPr/>
        <p:txBody>
          <a:bodyPr/>
          <a:lstStyle/>
          <a:p>
            <a:endParaRPr lang="en-US"/>
          </a:p>
        </p:txBody>
      </p:sp>
      <p:sp>
        <p:nvSpPr>
          <p:cNvPr id="4" name="Rectangle 1">
            <a:extLst>
              <a:ext uri="{FF2B5EF4-FFF2-40B4-BE49-F238E27FC236}">
                <a16:creationId xmlns:a16="http://schemas.microsoft.com/office/drawing/2014/main" id="{8BF49EA3-594B-4748-B896-4A0D47A79490}"/>
              </a:ext>
            </a:extLst>
          </p:cNvPr>
          <p:cNvSpPr>
            <a:spLocks noGrp="1" noChangeArrowheads="1"/>
          </p:cNvSpPr>
          <p:nvPr>
            <p:ph idx="1"/>
          </p:nvPr>
        </p:nvSpPr>
        <p:spPr bwMode="auto">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Hi Odele,</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I took an action to investigate Sunspot and Mg II Index time series for use with solar models in the UV for GSICS research. We only need these for the satellite age (say 1978 at the earliest).</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It appears that the daily files (SN_d_tot_V2.0)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a:ln>
                  <a:noFill/>
                </a:ln>
                <a:solidFill>
                  <a:srgbClr val="1155CC"/>
                </a:solidFill>
                <a:effectLst/>
                <a:latin typeface="Arial" panose="020B0604020202020204" pitchFamily="34" charset="0"/>
                <a:cs typeface="Arial" panose="020B0604020202020204" pitchFamily="34" charset="0"/>
                <a:hlinkClick r:id="rId2"/>
              </a:rPr>
              <a:t>http://www.sidc.be/silso/datafiles</a:t>
            </a: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are the state-of-the-art. Should we recommend the data at this site or do you have another one that you use? Can the Sunspot numbers be used directly or does your model need more specialized information?</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The are more options for Mg II Index time series. I found following one (the Bremen Composite) with daily updates: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a:ln>
                  <a:noFill/>
                </a:ln>
                <a:solidFill>
                  <a:srgbClr val="1155CC"/>
                </a:solidFill>
                <a:effectLst/>
                <a:latin typeface="Arial" panose="020B0604020202020204" pitchFamily="34" charset="0"/>
                <a:cs typeface="Arial" panose="020B0604020202020204" pitchFamily="34" charset="0"/>
                <a:hlinkClick r:id="rId3"/>
              </a:rPr>
              <a:t>http://www.iup.uni-bremen.de/UVSAT/Datasets/mgii</a:t>
            </a: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Do you use this one or a different one? If you use a different one, do you have renormalization coefficients (slopes and intercepts) to switch between indices from different sources?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One option would be to set this as the intercomparison reference and have different Mg II creators give the linear fit coefficients for their records using it as a transfer standard.</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Larry Flynn</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Notes: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  Facular Brightening • Mg II index: 1978 onward • Ca II K index: 1974 onward • He I Index: 1974 onward • F10.7-cm flux: 1974 onward • Plage index: 1944-1987 • Visible solar images: prior to 1940 • Group Sunspot Number: 1610 onward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  Sunspot Darkening • USAF SOON:1982 onward • RGO: 1882-1982. • Group Sunspot Number: 1610 onward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CF85B5F9-39C6-4AC3-8777-5FC60797D8C8}"/>
              </a:ext>
            </a:extLst>
          </p:cNvPr>
          <p:cNvSpPr>
            <a:spLocks noGrp="1"/>
          </p:cNvSpPr>
          <p:nvPr>
            <p:ph type="sldNum" sz="quarter" idx="12"/>
          </p:nvPr>
        </p:nvSpPr>
        <p:spPr/>
        <p:txBody>
          <a:bodyPr/>
          <a:lstStyle/>
          <a:p>
            <a:fld id="{6F7D43C1-E35E-497E-9F54-CF4600D04F69}" type="slidenum">
              <a:rPr lang="en-US" smtClean="0"/>
              <a:t>32</a:t>
            </a:fld>
            <a:endParaRPr lang="en-US"/>
          </a:p>
        </p:txBody>
      </p:sp>
    </p:spTree>
    <p:extLst>
      <p:ext uri="{BB962C8B-B14F-4D97-AF65-F5344CB8AC3E}">
        <p14:creationId xmlns:p14="http://schemas.microsoft.com/office/powerpoint/2010/main" val="889797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EF57-63C5-4B4B-B617-5076098C62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2E1124-00C0-4C10-96DD-A6C77199FD5D}"/>
              </a:ext>
            </a:extLst>
          </p:cNvPr>
          <p:cNvSpPr>
            <a:spLocks noGrp="1"/>
          </p:cNvSpPr>
          <p:nvPr>
            <p:ph idx="1"/>
          </p:nvPr>
        </p:nvSpPr>
        <p:spPr/>
        <p:txBody>
          <a:bodyPr/>
          <a:lstStyle/>
          <a:p>
            <a:r>
              <a:rPr lang="en-US" dirty="0"/>
              <a:t>Below is </a:t>
            </a:r>
            <a:r>
              <a:rPr lang="en-US" dirty="0" err="1"/>
              <a:t>Odele's</a:t>
            </a:r>
            <a:r>
              <a:rPr lang="en-US" dirty="0"/>
              <a:t> reply. We are in agreement on the Mg II Index choice -- the Bremen site with Mark Weber's at</a:t>
            </a:r>
          </a:p>
          <a:p>
            <a:r>
              <a:rPr lang="en-US" dirty="0"/>
              <a:t>  http://www.iup.uni-bremen.de/UVSAT/Datasets/mgii    </a:t>
            </a:r>
            <a:br>
              <a:rPr lang="en-US" dirty="0"/>
            </a:br>
            <a:endParaRPr lang="en-US" dirty="0"/>
          </a:p>
          <a:p>
            <a:r>
              <a:rPr lang="en-US" dirty="0"/>
              <a:t>She gives a choice for the Sunspot record but it looks like the USAF SOON network one from</a:t>
            </a:r>
          </a:p>
          <a:p>
            <a:r>
              <a:rPr lang="en-US" dirty="0"/>
              <a:t>  https://services.swpc.noaa.gov/json/sunspot_report.json</a:t>
            </a:r>
          </a:p>
          <a:p>
            <a:r>
              <a:rPr lang="en-US" dirty="0"/>
              <a:t>will have to do.</a:t>
            </a:r>
          </a:p>
          <a:p>
            <a:endParaRPr lang="en-US" dirty="0"/>
          </a:p>
        </p:txBody>
      </p:sp>
      <p:sp>
        <p:nvSpPr>
          <p:cNvPr id="4" name="Slide Number Placeholder 3">
            <a:extLst>
              <a:ext uri="{FF2B5EF4-FFF2-40B4-BE49-F238E27FC236}">
                <a16:creationId xmlns:a16="http://schemas.microsoft.com/office/drawing/2014/main" id="{6720B9FF-F3B9-4AD3-A3E3-A2EDC25B0F06}"/>
              </a:ext>
            </a:extLst>
          </p:cNvPr>
          <p:cNvSpPr>
            <a:spLocks noGrp="1"/>
          </p:cNvSpPr>
          <p:nvPr>
            <p:ph type="sldNum" sz="quarter" idx="12"/>
          </p:nvPr>
        </p:nvSpPr>
        <p:spPr/>
        <p:txBody>
          <a:bodyPr/>
          <a:lstStyle/>
          <a:p>
            <a:fld id="{6F7D43C1-E35E-497E-9F54-CF4600D04F69}" type="slidenum">
              <a:rPr lang="en-US" smtClean="0"/>
              <a:t>33</a:t>
            </a:fld>
            <a:endParaRPr lang="en-US"/>
          </a:p>
        </p:txBody>
      </p:sp>
    </p:spTree>
    <p:extLst>
      <p:ext uri="{BB962C8B-B14F-4D97-AF65-F5344CB8AC3E}">
        <p14:creationId xmlns:p14="http://schemas.microsoft.com/office/powerpoint/2010/main" val="3048428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06AA4-97CA-442D-ACAF-F4D5CC95C429}"/>
              </a:ext>
            </a:extLst>
          </p:cNvPr>
          <p:cNvSpPr>
            <a:spLocks noGrp="1"/>
          </p:cNvSpPr>
          <p:nvPr>
            <p:ph type="ctrTitle"/>
          </p:nvPr>
        </p:nvSpPr>
        <p:spPr/>
        <p:txBody>
          <a:bodyPr/>
          <a:lstStyle/>
          <a:p>
            <a:r>
              <a:rPr lang="en-US" dirty="0"/>
              <a:t>Report on UVN-S Session</a:t>
            </a:r>
          </a:p>
        </p:txBody>
      </p:sp>
      <p:sp>
        <p:nvSpPr>
          <p:cNvPr id="3" name="Subtitle 2">
            <a:extLst>
              <a:ext uri="{FF2B5EF4-FFF2-40B4-BE49-F238E27FC236}">
                <a16:creationId xmlns:a16="http://schemas.microsoft.com/office/drawing/2014/main" id="{62586B51-A68C-4709-A7E2-E3D9D8E61546}"/>
              </a:ext>
            </a:extLst>
          </p:cNvPr>
          <p:cNvSpPr>
            <a:spLocks noGrp="1"/>
          </p:cNvSpPr>
          <p:nvPr>
            <p:ph type="subTitle" idx="1"/>
          </p:nvPr>
        </p:nvSpPr>
        <p:spPr/>
        <p:txBody>
          <a:bodyPr/>
          <a:lstStyle/>
          <a:p>
            <a:r>
              <a:rPr lang="en-US" dirty="0"/>
              <a:t>L. Flynn (NOAA) and R. </a:t>
            </a:r>
            <a:r>
              <a:rPr lang="en-US" dirty="0" err="1"/>
              <a:t>Lindstrot</a:t>
            </a:r>
            <a:r>
              <a:rPr lang="en-US" dirty="0"/>
              <a:t> (EUMETSAT)</a:t>
            </a:r>
          </a:p>
          <a:p>
            <a:r>
              <a:rPr lang="en-US" dirty="0"/>
              <a:t>15 </a:t>
            </a:r>
            <a:r>
              <a:rPr lang="en-US"/>
              <a:t>March 2024 </a:t>
            </a:r>
            <a:endParaRPr lang="en-US" dirty="0"/>
          </a:p>
        </p:txBody>
      </p:sp>
      <p:sp>
        <p:nvSpPr>
          <p:cNvPr id="4" name="Slide Number Placeholder 3">
            <a:extLst>
              <a:ext uri="{FF2B5EF4-FFF2-40B4-BE49-F238E27FC236}">
                <a16:creationId xmlns:a16="http://schemas.microsoft.com/office/drawing/2014/main" id="{2D5F8059-29CC-49C9-810D-5E8BE9B7705E}"/>
              </a:ext>
            </a:extLst>
          </p:cNvPr>
          <p:cNvSpPr>
            <a:spLocks noGrp="1"/>
          </p:cNvSpPr>
          <p:nvPr>
            <p:ph type="sldNum" sz="quarter" idx="12"/>
          </p:nvPr>
        </p:nvSpPr>
        <p:spPr/>
        <p:txBody>
          <a:bodyPr/>
          <a:lstStyle/>
          <a:p>
            <a:fld id="{6F7D43C1-E35E-497E-9F54-CF4600D04F69}" type="slidenum">
              <a:rPr lang="en-US" smtClean="0"/>
              <a:t>34</a:t>
            </a:fld>
            <a:endParaRPr lang="en-US"/>
          </a:p>
        </p:txBody>
      </p:sp>
    </p:spTree>
    <p:extLst>
      <p:ext uri="{BB962C8B-B14F-4D97-AF65-F5344CB8AC3E}">
        <p14:creationId xmlns:p14="http://schemas.microsoft.com/office/powerpoint/2010/main" val="3632553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1724361" y="2173116"/>
            <a:ext cx="8915400" cy="1255885"/>
          </a:xfrm>
        </p:spPr>
        <p:txBody>
          <a:bodyPr>
            <a:normAutofit fontScale="77500" lnSpcReduction="20000"/>
          </a:bodyPr>
          <a:lstStyle/>
          <a:p>
            <a:pPr marL="0" indent="0">
              <a:buNone/>
            </a:pPr>
            <a:r>
              <a:rPr lang="en-US" sz="3200" dirty="0"/>
              <a:t>"The contents of this presentation are those of the authors and do not necessarily reflect any position of the US Government or the National Oceanic and Atmospheric Administration."</a:t>
            </a:r>
          </a:p>
        </p:txBody>
      </p:sp>
      <p:sp>
        <p:nvSpPr>
          <p:cNvPr id="4" name="Slide Number Placeholder 3">
            <a:extLst>
              <a:ext uri="{FF2B5EF4-FFF2-40B4-BE49-F238E27FC236}">
                <a16:creationId xmlns:a16="http://schemas.microsoft.com/office/drawing/2014/main" id="{E90C7D34-AF19-4C95-82F1-41091F7FBB67}"/>
              </a:ext>
            </a:extLst>
          </p:cNvPr>
          <p:cNvSpPr>
            <a:spLocks noGrp="1"/>
          </p:cNvSpPr>
          <p:nvPr>
            <p:ph type="sldNum" sz="quarter" idx="12"/>
          </p:nvPr>
        </p:nvSpPr>
        <p:spPr/>
        <p:txBody>
          <a:bodyPr/>
          <a:lstStyle/>
          <a:p>
            <a:fld id="{6F7D43C1-E35E-497E-9F54-CF4600D04F69}" type="slidenum">
              <a:rPr lang="en-US" smtClean="0"/>
              <a:t>35</a:t>
            </a:fld>
            <a:endParaRPr lang="en-US"/>
          </a:p>
        </p:txBody>
      </p:sp>
    </p:spTree>
    <p:extLst>
      <p:ext uri="{BB962C8B-B14F-4D97-AF65-F5344CB8AC3E}">
        <p14:creationId xmlns:p14="http://schemas.microsoft.com/office/powerpoint/2010/main" val="4142543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B36F-CCB0-43F3-BBC7-542785C156A2}"/>
              </a:ext>
            </a:extLst>
          </p:cNvPr>
          <p:cNvSpPr>
            <a:spLocks noGrp="1"/>
          </p:cNvSpPr>
          <p:nvPr>
            <p:ph type="title"/>
          </p:nvPr>
        </p:nvSpPr>
        <p:spPr>
          <a:xfrm>
            <a:off x="838200" y="111735"/>
            <a:ext cx="10515600" cy="538258"/>
          </a:xfrm>
        </p:spPr>
        <p:txBody>
          <a:bodyPr>
            <a:normAutofit fontScale="90000"/>
          </a:bodyPr>
          <a:lstStyle/>
          <a:p>
            <a:pPr algn="ctr"/>
            <a:r>
              <a:rPr lang="en-US" dirty="0"/>
              <a:t>UVN-S Session Agenda</a:t>
            </a:r>
          </a:p>
        </p:txBody>
      </p:sp>
      <p:graphicFrame>
        <p:nvGraphicFramePr>
          <p:cNvPr id="4" name="Table 3">
            <a:extLst>
              <a:ext uri="{FF2B5EF4-FFF2-40B4-BE49-F238E27FC236}">
                <a16:creationId xmlns:a16="http://schemas.microsoft.com/office/drawing/2014/main" id="{2CCCBC5F-2E13-4C70-A627-2F992ED78A44}"/>
              </a:ext>
            </a:extLst>
          </p:cNvPr>
          <p:cNvGraphicFramePr>
            <a:graphicFrameLocks noGrp="1"/>
          </p:cNvGraphicFramePr>
          <p:nvPr>
            <p:extLst>
              <p:ext uri="{D42A27DB-BD31-4B8C-83A1-F6EECF244321}">
                <p14:modId xmlns:p14="http://schemas.microsoft.com/office/powerpoint/2010/main" val="410113620"/>
              </p:ext>
            </p:extLst>
          </p:nvPr>
        </p:nvGraphicFramePr>
        <p:xfrm>
          <a:off x="838200" y="730866"/>
          <a:ext cx="10737696" cy="5547669"/>
        </p:xfrm>
        <a:graphic>
          <a:graphicData uri="http://schemas.openxmlformats.org/drawingml/2006/table">
            <a:tbl>
              <a:tblPr/>
              <a:tblGrid>
                <a:gridCol w="6803245">
                  <a:extLst>
                    <a:ext uri="{9D8B030D-6E8A-4147-A177-3AD203B41FA5}">
                      <a16:colId xmlns:a16="http://schemas.microsoft.com/office/drawing/2014/main" val="1168020537"/>
                    </a:ext>
                  </a:extLst>
                </a:gridCol>
                <a:gridCol w="3934451">
                  <a:extLst>
                    <a:ext uri="{9D8B030D-6E8A-4147-A177-3AD203B41FA5}">
                      <a16:colId xmlns:a16="http://schemas.microsoft.com/office/drawing/2014/main" val="3525554734"/>
                    </a:ext>
                  </a:extLst>
                </a:gridCol>
              </a:tblGrid>
              <a:tr h="308902">
                <a:tc>
                  <a:txBody>
                    <a:bodyPr/>
                    <a:lstStyle/>
                    <a:p>
                      <a:pPr algn="l" fontAlgn="t"/>
                      <a:r>
                        <a:rPr lang="en-US" sz="1800" b="0" i="0" u="sng" strike="noStrike">
                          <a:solidFill>
                            <a:srgbClr val="0563C1"/>
                          </a:solidFill>
                          <a:effectLst/>
                          <a:latin typeface="Calibri" panose="020F0502020204030204" pitchFamily="34" charset="0"/>
                          <a:hlinkClick r:id="rId2"/>
                        </a:rPr>
                        <a:t>7.a GOSAT Update</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800" b="1" i="0" u="none" strike="noStrike" dirty="0" err="1">
                          <a:solidFill>
                            <a:srgbClr val="000000"/>
                          </a:solidFill>
                          <a:effectLst/>
                          <a:latin typeface="Calibri Light" panose="020F0302020204030204" pitchFamily="34" charset="0"/>
                        </a:rPr>
                        <a:t>cr</a:t>
                      </a:r>
                      <a:r>
                        <a:rPr lang="en-US" sz="1800" b="1" i="0" u="none" strike="noStrike" dirty="0">
                          <a:solidFill>
                            <a:srgbClr val="000000"/>
                          </a:solidFill>
                          <a:effectLst/>
                          <a:latin typeface="Calibri Light" panose="020F0302020204030204" pitchFamily="34" charset="0"/>
                        </a:rPr>
                        <a:t> Kei </a:t>
                      </a:r>
                      <a:r>
                        <a:rPr lang="en-US" sz="1800" b="1" i="0" u="none" strike="noStrike" dirty="0" err="1">
                          <a:solidFill>
                            <a:srgbClr val="000000"/>
                          </a:solidFill>
                          <a:effectLst/>
                          <a:latin typeface="Calibri Light" panose="020F0302020204030204" pitchFamily="34" charset="0"/>
                        </a:rPr>
                        <a:t>Shiomi</a:t>
                      </a:r>
                      <a:r>
                        <a:rPr lang="en-US" sz="1800" b="1" i="0" u="none" strike="noStrike" dirty="0">
                          <a:solidFill>
                            <a:srgbClr val="000000"/>
                          </a:solidFill>
                          <a:effectLst/>
                          <a:latin typeface="Calibri Light" panose="020F0302020204030204" pitchFamily="34" charset="0"/>
                        </a:rPr>
                        <a:t> (JAXA)</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251341659"/>
                  </a:ext>
                </a:extLst>
              </a:tr>
              <a:tr h="541238">
                <a:tc>
                  <a:txBody>
                    <a:bodyPr/>
                    <a:lstStyle/>
                    <a:p>
                      <a:pPr algn="l" fontAlgn="t"/>
                      <a:r>
                        <a:rPr lang="en-US" sz="1800" b="0" i="0" u="sng" strike="noStrike" dirty="0">
                          <a:solidFill>
                            <a:srgbClr val="0563C1"/>
                          </a:solidFill>
                          <a:effectLst/>
                          <a:latin typeface="Calibri" panose="020F0502020204030204" pitchFamily="34" charset="0"/>
                          <a:hlinkClick r:id="rId3"/>
                        </a:rPr>
                        <a:t>7.b Current Status of Geostationary Environment Monitoring Spectrometer (GEMS)</a:t>
                      </a:r>
                      <a:endParaRPr lang="en-US" sz="1800" b="0" i="0" u="sng" strike="noStrike" dirty="0">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800" b="1" i="0" u="none" strike="noStrike" dirty="0">
                          <a:solidFill>
                            <a:srgbClr val="000000"/>
                          </a:solidFill>
                          <a:effectLst/>
                          <a:latin typeface="Calibri Light" panose="020F0302020204030204" pitchFamily="34" charset="0"/>
                        </a:rPr>
                        <a:t>c </a:t>
                      </a:r>
                      <a:r>
                        <a:rPr lang="en-US" sz="1800" b="1" i="0" u="none" strike="noStrike" dirty="0" err="1">
                          <a:solidFill>
                            <a:srgbClr val="000000"/>
                          </a:solidFill>
                          <a:effectLst/>
                          <a:latin typeface="Calibri Light" panose="020F0302020204030204" pitchFamily="34" charset="0"/>
                        </a:rPr>
                        <a:t>Kyunghwa</a:t>
                      </a:r>
                      <a:r>
                        <a:rPr lang="en-US" sz="1800" b="1" i="0" u="none" strike="noStrike" dirty="0">
                          <a:solidFill>
                            <a:srgbClr val="000000"/>
                          </a:solidFill>
                          <a:effectLst/>
                          <a:latin typeface="Calibri Light" panose="020F0302020204030204" pitchFamily="34" charset="0"/>
                        </a:rPr>
                        <a:t> Lee (NIER)</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62225834"/>
                  </a:ext>
                </a:extLst>
              </a:tr>
              <a:tr h="287780">
                <a:tc>
                  <a:txBody>
                    <a:bodyPr/>
                    <a:lstStyle/>
                    <a:p>
                      <a:pPr algn="l" fontAlgn="t"/>
                      <a:r>
                        <a:rPr lang="en-US" sz="1800" b="0" i="0" u="none" strike="noStrike" dirty="0">
                          <a:solidFill>
                            <a:srgbClr val="0070C0"/>
                          </a:solidFill>
                          <a:effectLst/>
                          <a:latin typeface="Calibri" panose="020F0502020204030204" pitchFamily="34" charset="0"/>
                        </a:rPr>
                        <a:t>7.c Inflight Performance of the FY-3F OMS instruments</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Calibri Light" panose="020F0302020204030204" pitchFamily="34" charset="0"/>
                        </a:rPr>
                        <a:t>c Qian Wang (CMA)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28811674"/>
                  </a:ext>
                </a:extLst>
              </a:tr>
              <a:tr h="541238">
                <a:tc>
                  <a:txBody>
                    <a:bodyPr/>
                    <a:lstStyle/>
                    <a:p>
                      <a:pPr algn="l" fontAlgn="t"/>
                      <a:r>
                        <a:rPr lang="en-US" sz="1800" b="0" i="0" u="sng" strike="noStrike">
                          <a:solidFill>
                            <a:srgbClr val="0563C1"/>
                          </a:solidFill>
                          <a:effectLst/>
                          <a:latin typeface="Calibri" panose="020F0502020204030204" pitchFamily="34" charset="0"/>
                          <a:hlinkClick r:id="rId4"/>
                        </a:rPr>
                        <a:t>7.d Status &amp; calibration concepts of the CO2I/NO2I instrument of the Copernicus CO2M mission</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Calibri Light" panose="020F0302020204030204" pitchFamily="34" charset="0"/>
                        </a:rPr>
                        <a:t>c Bernd </a:t>
                      </a:r>
                      <a:r>
                        <a:rPr lang="en-US" sz="1800" b="1" i="0" u="none" strike="noStrike" dirty="0" err="1">
                          <a:solidFill>
                            <a:srgbClr val="000000"/>
                          </a:solidFill>
                          <a:effectLst/>
                          <a:latin typeface="Calibri Light" panose="020F0302020204030204" pitchFamily="34" charset="0"/>
                        </a:rPr>
                        <a:t>Sierk</a:t>
                      </a:r>
                      <a:r>
                        <a:rPr lang="en-US" sz="1800" b="1" i="0" u="none" strike="noStrike" dirty="0">
                          <a:solidFill>
                            <a:srgbClr val="000000"/>
                          </a:solidFill>
                          <a:effectLst/>
                          <a:latin typeface="Calibri Light" panose="020F0302020204030204" pitchFamily="34" charset="0"/>
                        </a:rPr>
                        <a:t> (</a:t>
                      </a:r>
                      <a:r>
                        <a:rPr lang="en-US" sz="1800" b="1" i="0" u="none" strike="noStrike" dirty="0" err="1">
                          <a:solidFill>
                            <a:srgbClr val="000000"/>
                          </a:solidFill>
                          <a:effectLst/>
                          <a:latin typeface="Calibri Light" panose="020F0302020204030204" pitchFamily="34" charset="0"/>
                        </a:rPr>
                        <a:t>Eumetsat</a:t>
                      </a:r>
                      <a:r>
                        <a:rPr lang="en-US" sz="1800" b="1" i="0" u="none" strike="noStrike" dirty="0">
                          <a:solidFill>
                            <a:srgbClr val="000000"/>
                          </a:solidFill>
                          <a:effectLst/>
                          <a:latin typeface="Calibri Light" panose="020F0302020204030204" pitchFamily="34" charset="0"/>
                        </a:rPr>
                        <a: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875488311"/>
                  </a:ext>
                </a:extLst>
              </a:tr>
              <a:tr h="365771">
                <a:tc>
                  <a:txBody>
                    <a:bodyPr/>
                    <a:lstStyle/>
                    <a:p>
                      <a:pPr algn="l" fontAlgn="ctr"/>
                      <a:r>
                        <a:rPr lang="en-US" sz="1800" b="0" i="0" u="sng" strike="noStrike" dirty="0">
                          <a:solidFill>
                            <a:srgbClr val="0563C1"/>
                          </a:solidFill>
                          <a:effectLst/>
                          <a:latin typeface="Calibri" panose="020F0502020204030204" pitchFamily="34" charset="0"/>
                          <a:hlinkClick r:id="rId5"/>
                        </a:rPr>
                        <a:t>7.e Current status of GOME-2 and outlook for Sentinel-4 &amp; Sentinel-5</a:t>
                      </a:r>
                      <a:endParaRPr lang="en-US" sz="1800" b="0" i="0" u="sng" strike="noStrike" dirty="0">
                        <a:solidFill>
                          <a:srgbClr val="0563C1"/>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Calibri Light" panose="020F0302020204030204" pitchFamily="34" charset="0"/>
                        </a:rPr>
                        <a:t>c Rasmus </a:t>
                      </a:r>
                      <a:r>
                        <a:rPr lang="en-US" sz="1800" b="1" i="0" u="none" strike="noStrike" dirty="0" err="1">
                          <a:solidFill>
                            <a:srgbClr val="000000"/>
                          </a:solidFill>
                          <a:effectLst/>
                          <a:latin typeface="Calibri Light" panose="020F0302020204030204" pitchFamily="34" charset="0"/>
                        </a:rPr>
                        <a:t>Lindstrot</a:t>
                      </a:r>
                      <a:r>
                        <a:rPr lang="en-US" sz="1800" b="1" i="0" u="none" strike="noStrike" dirty="0">
                          <a:solidFill>
                            <a:srgbClr val="000000"/>
                          </a:solidFill>
                          <a:effectLst/>
                          <a:latin typeface="Calibri Light" panose="020F0302020204030204" pitchFamily="34" charset="0"/>
                        </a:rPr>
                        <a:t> (</a:t>
                      </a:r>
                      <a:r>
                        <a:rPr lang="en-US" sz="1800" b="1" i="0" u="none" strike="noStrike" dirty="0" err="1">
                          <a:solidFill>
                            <a:srgbClr val="000000"/>
                          </a:solidFill>
                          <a:effectLst/>
                          <a:latin typeface="Calibri Light" panose="020F0302020204030204" pitchFamily="34" charset="0"/>
                        </a:rPr>
                        <a:t>Eumetsat</a:t>
                      </a:r>
                      <a:r>
                        <a:rPr lang="en-US" sz="1800" b="1" i="0" u="none" strike="noStrike" dirty="0">
                          <a:solidFill>
                            <a:srgbClr val="000000"/>
                          </a:solidFill>
                          <a:effectLst/>
                          <a:latin typeface="Calibri Light" panose="020F0302020204030204" pitchFamily="34" charset="0"/>
                        </a:rPr>
                        <a: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08626035"/>
                  </a:ext>
                </a:extLst>
              </a:tr>
              <a:tr h="308902">
                <a:tc>
                  <a:txBody>
                    <a:bodyPr/>
                    <a:lstStyle/>
                    <a:p>
                      <a:pPr algn="l" fontAlgn="t"/>
                      <a:r>
                        <a:rPr lang="en-US" sz="1800" b="0" i="0" u="sng" strike="noStrike">
                          <a:solidFill>
                            <a:srgbClr val="0563C1"/>
                          </a:solidFill>
                          <a:effectLst/>
                          <a:latin typeface="Calibri" panose="020F0502020204030204" pitchFamily="34" charset="0"/>
                          <a:hlinkClick r:id="rId6"/>
                        </a:rPr>
                        <a:t>7.f TropoMI SWIR Validation</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nl-NL" sz="1800" b="1" i="0" u="none" strike="noStrike" dirty="0">
                          <a:solidFill>
                            <a:srgbClr val="000000"/>
                          </a:solidFill>
                          <a:effectLst/>
                          <a:latin typeface="Calibri Light" panose="020F0302020204030204" pitchFamily="34" charset="0"/>
                        </a:rPr>
                        <a:t>cr Tim van Kempen (SRON)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256842742"/>
                  </a:ext>
                </a:extLst>
              </a:tr>
              <a:tr h="308902">
                <a:tc>
                  <a:txBody>
                    <a:bodyPr/>
                    <a:lstStyle/>
                    <a:p>
                      <a:pPr algn="l" fontAlgn="t"/>
                      <a:r>
                        <a:rPr lang="en-US" sz="1800" b="0" i="0" u="sng" strike="noStrike">
                          <a:solidFill>
                            <a:srgbClr val="0563C1"/>
                          </a:solidFill>
                          <a:effectLst/>
                          <a:latin typeface="Calibri" panose="020F0502020204030204" pitchFamily="34" charset="0"/>
                          <a:hlinkClick r:id="rId7"/>
                        </a:rPr>
                        <a:t>7.g TSIS-1 Solar Reference Validation Study</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err="1">
                          <a:solidFill>
                            <a:srgbClr val="000000"/>
                          </a:solidFill>
                          <a:effectLst/>
                          <a:latin typeface="Calibri Light" panose="020F0302020204030204" pitchFamily="34" charset="0"/>
                        </a:rPr>
                        <a:t>cr</a:t>
                      </a:r>
                      <a:r>
                        <a:rPr lang="en-US" sz="1800" b="1" i="0" u="none" strike="noStrike" dirty="0">
                          <a:solidFill>
                            <a:srgbClr val="000000"/>
                          </a:solidFill>
                          <a:effectLst/>
                          <a:latin typeface="Calibri Light" panose="020F0302020204030204" pitchFamily="34" charset="0"/>
                        </a:rPr>
                        <a:t> Julian </a:t>
                      </a:r>
                      <a:r>
                        <a:rPr lang="en-US" sz="1800" b="1" i="0" u="none" strike="noStrike" dirty="0" err="1">
                          <a:solidFill>
                            <a:srgbClr val="000000"/>
                          </a:solidFill>
                          <a:effectLst/>
                          <a:latin typeface="Calibri Light" panose="020F0302020204030204" pitchFamily="34" charset="0"/>
                        </a:rPr>
                        <a:t>Gröbner</a:t>
                      </a:r>
                      <a:r>
                        <a:rPr lang="en-US" sz="1800" b="1" i="0" u="none" strike="noStrike" dirty="0">
                          <a:solidFill>
                            <a:srgbClr val="000000"/>
                          </a:solidFill>
                          <a:effectLst/>
                          <a:latin typeface="Calibri Light" panose="020F0302020204030204" pitchFamily="34" charset="0"/>
                        </a:rPr>
                        <a:t> (PMOD/WRC)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25719939"/>
                  </a:ext>
                </a:extLst>
              </a:tr>
              <a:tr h="308902">
                <a:tc>
                  <a:txBody>
                    <a:bodyPr/>
                    <a:lstStyle/>
                    <a:p>
                      <a:pPr algn="l" fontAlgn="t"/>
                      <a:r>
                        <a:rPr lang="en-US" sz="1800" b="0" i="0" u="sng" strike="noStrike">
                          <a:solidFill>
                            <a:srgbClr val="0563C1"/>
                          </a:solidFill>
                          <a:effectLst/>
                          <a:latin typeface="Calibri" panose="020F0502020204030204" pitchFamily="34" charset="0"/>
                          <a:hlinkClick r:id="rId8"/>
                        </a:rPr>
                        <a:t>7.h TEMPO Calibration</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err="1">
                          <a:solidFill>
                            <a:srgbClr val="000000"/>
                          </a:solidFill>
                          <a:effectLst/>
                          <a:latin typeface="Calibri Light" panose="020F0302020204030204" pitchFamily="34" charset="0"/>
                        </a:rPr>
                        <a:t>cr</a:t>
                      </a:r>
                      <a:r>
                        <a:rPr lang="en-US" sz="1800" b="1" i="0" u="none" strike="noStrike" dirty="0">
                          <a:solidFill>
                            <a:srgbClr val="000000"/>
                          </a:solidFill>
                          <a:effectLst/>
                          <a:latin typeface="Calibri Light" panose="020F0302020204030204" pitchFamily="34" charset="0"/>
                        </a:rPr>
                        <a:t> </a:t>
                      </a:r>
                      <a:r>
                        <a:rPr lang="en-US" sz="1800" b="1" i="0" u="none" strike="noStrike" dirty="0" err="1">
                          <a:solidFill>
                            <a:srgbClr val="000000"/>
                          </a:solidFill>
                          <a:effectLst/>
                          <a:latin typeface="Calibri Light" panose="020F0302020204030204" pitchFamily="34" charset="0"/>
                        </a:rPr>
                        <a:t>Heesung</a:t>
                      </a:r>
                      <a:r>
                        <a:rPr lang="en-US" sz="1800" b="1" i="0" u="none" strike="noStrike" dirty="0">
                          <a:solidFill>
                            <a:srgbClr val="000000"/>
                          </a:solidFill>
                          <a:effectLst/>
                          <a:latin typeface="Calibri Light" panose="020F0302020204030204" pitchFamily="34" charset="0"/>
                        </a:rPr>
                        <a:t> Chong (SAO)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72090294"/>
                  </a:ext>
                </a:extLst>
              </a:tr>
              <a:tr h="308902">
                <a:tc>
                  <a:txBody>
                    <a:bodyPr/>
                    <a:lstStyle/>
                    <a:p>
                      <a:pPr algn="l" fontAlgn="t"/>
                      <a:r>
                        <a:rPr lang="en-US" sz="1800" b="0" i="0" u="sng" strike="noStrike">
                          <a:solidFill>
                            <a:srgbClr val="0563C1"/>
                          </a:solidFill>
                          <a:effectLst/>
                          <a:latin typeface="Calibri" panose="020F0502020204030204" pitchFamily="34" charset="0"/>
                          <a:hlinkClick r:id="rId9"/>
                        </a:rPr>
                        <a:t>7.i Deep Convective Cloud Monitoring for OMPS</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err="1">
                          <a:solidFill>
                            <a:srgbClr val="000000"/>
                          </a:solidFill>
                          <a:effectLst/>
                          <a:latin typeface="Calibri Light" panose="020F0302020204030204" pitchFamily="34" charset="0"/>
                        </a:rPr>
                        <a:t>cr</a:t>
                      </a:r>
                      <a:r>
                        <a:rPr lang="en-US" sz="1800" b="1" i="0" u="none" strike="noStrike" dirty="0">
                          <a:solidFill>
                            <a:srgbClr val="000000"/>
                          </a:solidFill>
                          <a:effectLst/>
                          <a:latin typeface="Calibri Light" panose="020F0302020204030204" pitchFamily="34" charset="0"/>
                        </a:rPr>
                        <a:t> Ding Liang (GSTI)</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74603364"/>
                  </a:ext>
                </a:extLst>
              </a:tr>
              <a:tr h="308902">
                <a:tc>
                  <a:txBody>
                    <a:bodyPr/>
                    <a:lstStyle/>
                    <a:p>
                      <a:pPr algn="l" fontAlgn="t"/>
                      <a:r>
                        <a:rPr lang="en-US" sz="1800" b="0" i="0" u="sng" strike="noStrike">
                          <a:solidFill>
                            <a:srgbClr val="0563C1"/>
                          </a:solidFill>
                          <a:effectLst/>
                          <a:latin typeface="Calibri" panose="020F0502020204030204" pitchFamily="34" charset="0"/>
                          <a:hlinkClick r:id="rId10"/>
                        </a:rPr>
                        <a:t>7.j Enterprise V8TOz as a Transfer Standard</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Calibri Light" panose="020F0302020204030204" pitchFamily="34" charset="0"/>
                        </a:rPr>
                        <a:t>c Larry Flynn (NOAA)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30829964"/>
                  </a:ext>
                </a:extLst>
              </a:tr>
              <a:tr h="308902">
                <a:tc>
                  <a:txBody>
                    <a:bodyPr/>
                    <a:lstStyle/>
                    <a:p>
                      <a:pPr algn="l" fontAlgn="t"/>
                      <a:r>
                        <a:rPr lang="en-US" sz="1800" b="0" i="0" u="sng" strike="noStrike">
                          <a:solidFill>
                            <a:srgbClr val="0563C1"/>
                          </a:solidFill>
                          <a:effectLst/>
                          <a:latin typeface="Calibri" panose="020F0502020204030204" pitchFamily="34" charset="0"/>
                          <a:hlinkClick r:id="rId11"/>
                        </a:rPr>
                        <a:t>7.k TropoMI UVN</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Calibri Light" panose="020F0302020204030204" pitchFamily="34" charset="0"/>
                        </a:rPr>
                        <a:t>c Erwin Loots (KNMI)</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92438120"/>
                  </a:ext>
                </a:extLst>
              </a:tr>
              <a:tr h="325939">
                <a:tc>
                  <a:txBody>
                    <a:bodyPr/>
                    <a:lstStyle/>
                    <a:p>
                      <a:pPr algn="l" fontAlgn="t"/>
                      <a:r>
                        <a:rPr lang="en-US" sz="1800" b="0" i="0" u="sng" strike="noStrike">
                          <a:solidFill>
                            <a:srgbClr val="0563C1"/>
                          </a:solidFill>
                          <a:effectLst/>
                          <a:latin typeface="Calibri" panose="020F0502020204030204" pitchFamily="34" charset="0"/>
                          <a:hlinkClick r:id="rId12"/>
                        </a:rPr>
                        <a:t>7.l OCO-2 and OCO-3: Mission Status and Calibration Improvements</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err="1">
                          <a:solidFill>
                            <a:srgbClr val="000000"/>
                          </a:solidFill>
                          <a:effectLst/>
                          <a:latin typeface="Calibri Light" panose="020F0302020204030204" pitchFamily="34" charset="0"/>
                        </a:rPr>
                        <a:t>cr</a:t>
                      </a:r>
                      <a:r>
                        <a:rPr lang="en-US" sz="1800" b="1" i="0" u="none" strike="noStrike" dirty="0">
                          <a:solidFill>
                            <a:srgbClr val="000000"/>
                          </a:solidFill>
                          <a:effectLst/>
                          <a:latin typeface="Calibri Light" panose="020F0302020204030204" pitchFamily="34" charset="0"/>
                        </a:rPr>
                        <a:t> Rob Rosenberg (NASA)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11689434"/>
                  </a:ext>
                </a:extLst>
              </a:tr>
              <a:tr h="348913">
                <a:tc>
                  <a:txBody>
                    <a:bodyPr/>
                    <a:lstStyle/>
                    <a:p>
                      <a:pPr algn="l" fontAlgn="t"/>
                      <a:r>
                        <a:rPr lang="en-US" sz="1800" b="0" i="0" u="sng" strike="noStrike">
                          <a:solidFill>
                            <a:srgbClr val="0563C1"/>
                          </a:solidFill>
                          <a:effectLst/>
                          <a:latin typeface="Calibri" panose="020F0502020204030204" pitchFamily="34" charset="0"/>
                          <a:hlinkClick r:id="rId13"/>
                        </a:rPr>
                        <a:t>7.m OCO-3 Oxygen A-Band In-Band Spectral Shape Corrections</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err="1">
                          <a:solidFill>
                            <a:srgbClr val="000000"/>
                          </a:solidFill>
                          <a:effectLst/>
                          <a:latin typeface="Calibri Light" panose="020F0302020204030204" pitchFamily="34" charset="0"/>
                        </a:rPr>
                        <a:t>cr</a:t>
                      </a:r>
                      <a:r>
                        <a:rPr lang="en-US" sz="1800" b="1" i="0" u="none" strike="noStrike" dirty="0">
                          <a:solidFill>
                            <a:srgbClr val="000000"/>
                          </a:solidFill>
                          <a:effectLst/>
                          <a:latin typeface="Calibri Light" panose="020F0302020204030204" pitchFamily="34" charset="0"/>
                        </a:rPr>
                        <a:t> </a:t>
                      </a:r>
                      <a:r>
                        <a:rPr lang="en-US" sz="1800" b="1" i="0" u="none" strike="noStrike" dirty="0" err="1">
                          <a:solidFill>
                            <a:srgbClr val="000000"/>
                          </a:solidFill>
                          <a:effectLst/>
                          <a:latin typeface="Calibri Light" panose="020F0302020204030204" pitchFamily="34" charset="0"/>
                        </a:rPr>
                        <a:t>Graziela</a:t>
                      </a:r>
                      <a:r>
                        <a:rPr lang="en-US" sz="1800" b="1" i="0" u="none" strike="noStrike" dirty="0">
                          <a:solidFill>
                            <a:srgbClr val="000000"/>
                          </a:solidFill>
                          <a:effectLst/>
                          <a:latin typeface="Calibri Light" panose="020F0302020204030204" pitchFamily="34" charset="0"/>
                        </a:rPr>
                        <a:t> Rodrigues (NASA)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55743014"/>
                  </a:ext>
                </a:extLst>
              </a:tr>
              <a:tr h="308902">
                <a:tc>
                  <a:txBody>
                    <a:bodyPr/>
                    <a:lstStyle/>
                    <a:p>
                      <a:pPr algn="l" fontAlgn="t"/>
                      <a:r>
                        <a:rPr lang="en-US" sz="1800" b="0" i="0" u="sng" strike="noStrike">
                          <a:solidFill>
                            <a:srgbClr val="0563C1"/>
                          </a:solidFill>
                          <a:effectLst/>
                          <a:latin typeface="Calibri" panose="020F0502020204030204" pitchFamily="34" charset="0"/>
                          <a:hlinkClick r:id="rId14"/>
                        </a:rPr>
                        <a:t>7.n FDR4ATMOS Project</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Calibri Light" panose="020F0302020204030204" pitchFamily="34" charset="0"/>
                        </a:rPr>
                        <a:t>c Günter Lichtenberg (DLR)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468181872"/>
                  </a:ext>
                </a:extLst>
              </a:tr>
              <a:tr h="287780">
                <a:tc>
                  <a:txBody>
                    <a:bodyPr/>
                    <a:lstStyle/>
                    <a:p>
                      <a:pPr algn="ctr" fontAlgn="ctr"/>
                      <a:r>
                        <a:rPr lang="en-US" sz="1400" b="1" i="0" u="none" strike="noStrike">
                          <a:solidFill>
                            <a:srgbClr val="000000"/>
                          </a:solidFill>
                          <a:effectLst/>
                          <a:latin typeface="Arial" panose="020B0604020202020204" pitchFamily="34" charset="0"/>
                        </a:rPr>
                        <a:t>Discussion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Arial" panose="020B0604020202020204" pitchFamily="34" charset="0"/>
                        </a:rPr>
                        <a:t>All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10932442"/>
                  </a:ext>
                </a:extLst>
              </a:tr>
            </a:tbl>
          </a:graphicData>
        </a:graphic>
      </p:graphicFrame>
      <p:sp>
        <p:nvSpPr>
          <p:cNvPr id="3" name="Slide Number Placeholder 2">
            <a:extLst>
              <a:ext uri="{FF2B5EF4-FFF2-40B4-BE49-F238E27FC236}">
                <a16:creationId xmlns:a16="http://schemas.microsoft.com/office/drawing/2014/main" id="{060778F3-7B01-459C-8DCF-5CF3B71F889E}"/>
              </a:ext>
            </a:extLst>
          </p:cNvPr>
          <p:cNvSpPr>
            <a:spLocks noGrp="1"/>
          </p:cNvSpPr>
          <p:nvPr>
            <p:ph type="sldNum" sz="quarter" idx="12"/>
          </p:nvPr>
        </p:nvSpPr>
        <p:spPr/>
        <p:txBody>
          <a:bodyPr/>
          <a:lstStyle/>
          <a:p>
            <a:fld id="{6F7D43C1-E35E-497E-9F54-CF4600D04F69}" type="slidenum">
              <a:rPr lang="en-US" smtClean="0"/>
              <a:t>36</a:t>
            </a:fld>
            <a:endParaRPr lang="en-US"/>
          </a:p>
        </p:txBody>
      </p:sp>
    </p:spTree>
    <p:extLst>
      <p:ext uri="{BB962C8B-B14F-4D97-AF65-F5344CB8AC3E}">
        <p14:creationId xmlns:p14="http://schemas.microsoft.com/office/powerpoint/2010/main" val="2807555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18A8-0D54-4ADE-8973-ABAA79391068}"/>
              </a:ext>
            </a:extLst>
          </p:cNvPr>
          <p:cNvSpPr>
            <a:spLocks noGrp="1"/>
          </p:cNvSpPr>
          <p:nvPr>
            <p:ph type="title"/>
          </p:nvPr>
        </p:nvSpPr>
        <p:spPr>
          <a:xfrm>
            <a:off x="838200" y="365126"/>
            <a:ext cx="10515600" cy="637410"/>
          </a:xfrm>
        </p:spPr>
        <p:txBody>
          <a:bodyPr>
            <a:normAutofit fontScale="90000"/>
          </a:bodyPr>
          <a:lstStyle/>
          <a:p>
            <a:pPr algn="ctr"/>
            <a:r>
              <a:rPr lang="en-US"/>
              <a:t>Planned Activities </a:t>
            </a:r>
            <a:endParaRPr lang="en-US" dirty="0"/>
          </a:p>
        </p:txBody>
      </p:sp>
      <p:sp>
        <p:nvSpPr>
          <p:cNvPr id="3" name="Content Placeholder 2">
            <a:extLst>
              <a:ext uri="{FF2B5EF4-FFF2-40B4-BE49-F238E27FC236}">
                <a16:creationId xmlns:a16="http://schemas.microsoft.com/office/drawing/2014/main" id="{0D39BCE4-8E37-432C-B674-121B3BCF6237}"/>
              </a:ext>
            </a:extLst>
          </p:cNvPr>
          <p:cNvSpPr>
            <a:spLocks noGrp="1"/>
          </p:cNvSpPr>
          <p:nvPr>
            <p:ph idx="1"/>
          </p:nvPr>
        </p:nvSpPr>
        <p:spPr>
          <a:xfrm>
            <a:off x="838200" y="1123720"/>
            <a:ext cx="10515600" cy="5053243"/>
          </a:xfrm>
        </p:spPr>
        <p:txBody>
          <a:bodyPr>
            <a:normAutofit fontScale="85000" lnSpcReduction="20000"/>
          </a:bodyPr>
          <a:lstStyle/>
          <a:p>
            <a:r>
              <a:rPr lang="en-US" dirty="0"/>
              <a:t>GHG Missions next quarterly meeting: 12-13UTC, Friday, April 26, 2024</a:t>
            </a:r>
          </a:p>
          <a:p>
            <a:r>
              <a:rPr lang="en-US" dirty="0"/>
              <a:t>Three planned UVN-S Topical Meetings (fifth Thursday of the month)</a:t>
            </a:r>
          </a:p>
          <a:p>
            <a:pPr lvl="1"/>
            <a:r>
              <a:rPr lang="en-US" dirty="0"/>
              <a:t>Evaluating and modeling solar measurements </a:t>
            </a:r>
          </a:p>
          <a:p>
            <a:pPr lvl="2"/>
            <a:r>
              <a:rPr lang="en-US" dirty="0"/>
              <a:t>Diffuser degradation</a:t>
            </a:r>
          </a:p>
          <a:p>
            <a:pPr lvl="2"/>
            <a:r>
              <a:rPr lang="en-US" dirty="0"/>
              <a:t>Instrument throughput degradation</a:t>
            </a:r>
          </a:p>
          <a:p>
            <a:pPr lvl="2"/>
            <a:r>
              <a:rPr lang="en-US" dirty="0"/>
              <a:t>Solar activity</a:t>
            </a:r>
          </a:p>
          <a:p>
            <a:pPr lvl="2"/>
            <a:r>
              <a:rPr lang="en-US" dirty="0"/>
              <a:t>Wavelength shifts and </a:t>
            </a:r>
            <a:r>
              <a:rPr lang="en-US" dirty="0" err="1"/>
              <a:t>Bandpasses</a:t>
            </a:r>
            <a:endParaRPr lang="en-US" dirty="0"/>
          </a:p>
          <a:p>
            <a:pPr lvl="2"/>
            <a:r>
              <a:rPr lang="en-US" dirty="0"/>
              <a:t>Stray Light</a:t>
            </a:r>
          </a:p>
          <a:p>
            <a:pPr lvl="1"/>
            <a:r>
              <a:rPr lang="en-US" dirty="0"/>
              <a:t>Matchup Inter-comparisons for LEO/GEO, LEO/GEO/Lagrange-1, LEO/LEO</a:t>
            </a:r>
          </a:p>
          <a:p>
            <a:pPr lvl="2"/>
            <a:r>
              <a:rPr lang="en-US" dirty="0"/>
              <a:t>SNO</a:t>
            </a:r>
          </a:p>
          <a:p>
            <a:pPr lvl="2"/>
            <a:r>
              <a:rPr lang="en-US" dirty="0"/>
              <a:t>Ray tracing</a:t>
            </a:r>
          </a:p>
          <a:p>
            <a:pPr lvl="2"/>
            <a:r>
              <a:rPr lang="en-US" dirty="0"/>
              <a:t>Using RT Forward models to account for viewing differences (V8TOz examples)</a:t>
            </a:r>
          </a:p>
          <a:p>
            <a:pPr lvl="1"/>
            <a:r>
              <a:rPr lang="en-US" dirty="0"/>
              <a:t>Use of Targets and Statistical approaches</a:t>
            </a:r>
          </a:p>
          <a:p>
            <a:pPr lvl="2"/>
            <a:r>
              <a:rPr lang="en-US" dirty="0"/>
              <a:t>Ice Radiances</a:t>
            </a:r>
          </a:p>
          <a:p>
            <a:pPr lvl="2"/>
            <a:r>
              <a:rPr lang="en-US" dirty="0"/>
              <a:t>Open Ocean</a:t>
            </a:r>
          </a:p>
          <a:p>
            <a:pPr lvl="2"/>
            <a:r>
              <a:rPr lang="en-US" dirty="0"/>
              <a:t>Land (PICS, etc.)</a:t>
            </a:r>
          </a:p>
          <a:p>
            <a:pPr lvl="2"/>
            <a:r>
              <a:rPr lang="en-US" dirty="0"/>
              <a:t>Deep Convective Clouds</a:t>
            </a:r>
          </a:p>
          <a:p>
            <a:pPr lvl="2"/>
            <a:r>
              <a:rPr lang="en-US" dirty="0"/>
              <a:t>Aerosol Indices</a:t>
            </a:r>
          </a:p>
        </p:txBody>
      </p:sp>
      <p:sp>
        <p:nvSpPr>
          <p:cNvPr id="4" name="Slide Number Placeholder 3">
            <a:extLst>
              <a:ext uri="{FF2B5EF4-FFF2-40B4-BE49-F238E27FC236}">
                <a16:creationId xmlns:a16="http://schemas.microsoft.com/office/drawing/2014/main" id="{8EB32B45-895F-4ABA-A93B-84F778087EE6}"/>
              </a:ext>
            </a:extLst>
          </p:cNvPr>
          <p:cNvSpPr>
            <a:spLocks noGrp="1"/>
          </p:cNvSpPr>
          <p:nvPr>
            <p:ph type="sldNum" sz="quarter" idx="12"/>
          </p:nvPr>
        </p:nvSpPr>
        <p:spPr/>
        <p:txBody>
          <a:bodyPr/>
          <a:lstStyle/>
          <a:p>
            <a:fld id="{6F7D43C1-E35E-497E-9F54-CF4600D04F69}" type="slidenum">
              <a:rPr lang="en-US" smtClean="0"/>
              <a:t>37</a:t>
            </a:fld>
            <a:endParaRPr lang="en-US"/>
          </a:p>
        </p:txBody>
      </p:sp>
    </p:spTree>
    <p:extLst>
      <p:ext uri="{BB962C8B-B14F-4D97-AF65-F5344CB8AC3E}">
        <p14:creationId xmlns:p14="http://schemas.microsoft.com/office/powerpoint/2010/main" val="3444282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0671-3F26-45E1-95A4-2899EB57970F}"/>
              </a:ext>
            </a:extLst>
          </p:cNvPr>
          <p:cNvSpPr>
            <a:spLocks noGrp="1"/>
          </p:cNvSpPr>
          <p:nvPr>
            <p:ph type="title"/>
          </p:nvPr>
        </p:nvSpPr>
        <p:spPr/>
        <p:txBody>
          <a:bodyPr/>
          <a:lstStyle/>
          <a:p>
            <a:r>
              <a:rPr lang="en-US" dirty="0"/>
              <a:t>Overview of presentations</a:t>
            </a:r>
          </a:p>
        </p:txBody>
      </p:sp>
      <p:sp>
        <p:nvSpPr>
          <p:cNvPr id="3" name="Content Placeholder 2">
            <a:extLst>
              <a:ext uri="{FF2B5EF4-FFF2-40B4-BE49-F238E27FC236}">
                <a16:creationId xmlns:a16="http://schemas.microsoft.com/office/drawing/2014/main" id="{D3113FB4-2ABC-48B7-8FC4-964F36005EDF}"/>
              </a:ext>
            </a:extLst>
          </p:cNvPr>
          <p:cNvSpPr>
            <a:spLocks noGrp="1"/>
          </p:cNvSpPr>
          <p:nvPr>
            <p:ph idx="1"/>
          </p:nvPr>
        </p:nvSpPr>
        <p:spPr>
          <a:xfrm>
            <a:off x="198304" y="1825625"/>
            <a:ext cx="11743980" cy="4351338"/>
          </a:xfrm>
        </p:spPr>
        <p:txBody>
          <a:bodyPr/>
          <a:lstStyle/>
          <a:p>
            <a:r>
              <a:rPr lang="en-US" dirty="0"/>
              <a:t>14 talks with over 50 attendees, 20+ in person. </a:t>
            </a:r>
          </a:p>
          <a:p>
            <a:r>
              <a:rPr lang="en-US" dirty="0"/>
              <a:t>Presentations are linked to the agenda.</a:t>
            </a:r>
          </a:p>
          <a:p>
            <a:pPr lvl="1"/>
            <a:r>
              <a:rPr lang="en-US" dirty="0"/>
              <a:t>https://umd0-my.sharepoint.com/:x:/g/personal/mbali_umd_edu/EdGasPet3EZCroCqS4TtxXkBV6crWjaU20Azred9gn7e0w?rtime=vbD6UwpE3Eg</a:t>
            </a:r>
          </a:p>
          <a:p>
            <a:r>
              <a:rPr lang="en-US" dirty="0"/>
              <a:t>Minutes are extensive and in revision.</a:t>
            </a:r>
          </a:p>
          <a:p>
            <a:pPr lvl="1"/>
            <a:r>
              <a:rPr lang="en-US" dirty="0"/>
              <a:t>https://umd0-my.sharepoint.com/:w:/g/personal/mbali_umd_edu/EQGYXlBLzARFunxaK6N79akBnDEkH0qrs313zT9vAlzMxA</a:t>
            </a:r>
          </a:p>
          <a:p>
            <a:endParaRPr lang="en-US" dirty="0"/>
          </a:p>
        </p:txBody>
      </p:sp>
      <p:sp>
        <p:nvSpPr>
          <p:cNvPr id="4" name="Slide Number Placeholder 3">
            <a:extLst>
              <a:ext uri="{FF2B5EF4-FFF2-40B4-BE49-F238E27FC236}">
                <a16:creationId xmlns:a16="http://schemas.microsoft.com/office/drawing/2014/main" id="{13EF8918-9BF5-4153-9DC7-35F01592A83E}"/>
              </a:ext>
            </a:extLst>
          </p:cNvPr>
          <p:cNvSpPr>
            <a:spLocks noGrp="1"/>
          </p:cNvSpPr>
          <p:nvPr>
            <p:ph type="sldNum" sz="quarter" idx="12"/>
          </p:nvPr>
        </p:nvSpPr>
        <p:spPr/>
        <p:txBody>
          <a:bodyPr/>
          <a:lstStyle/>
          <a:p>
            <a:fld id="{6F7D43C1-E35E-497E-9F54-CF4600D04F69}" type="slidenum">
              <a:rPr lang="en-US" smtClean="0"/>
              <a:t>38</a:t>
            </a:fld>
            <a:endParaRPr lang="en-US"/>
          </a:p>
        </p:txBody>
      </p:sp>
    </p:spTree>
    <p:extLst>
      <p:ext uri="{BB962C8B-B14F-4D97-AF65-F5344CB8AC3E}">
        <p14:creationId xmlns:p14="http://schemas.microsoft.com/office/powerpoint/2010/main" val="1977137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6884-05B6-42B1-95B6-9285521526C4}"/>
              </a:ext>
            </a:extLst>
          </p:cNvPr>
          <p:cNvSpPr>
            <a:spLocks noGrp="1"/>
          </p:cNvSpPr>
          <p:nvPr>
            <p:ph type="title"/>
          </p:nvPr>
        </p:nvSpPr>
        <p:spPr>
          <a:xfrm>
            <a:off x="168925" y="288007"/>
            <a:ext cx="11854149" cy="1325563"/>
          </a:xfrm>
        </p:spPr>
        <p:txBody>
          <a:bodyPr>
            <a:normAutofit fontScale="90000"/>
          </a:bodyPr>
          <a:lstStyle/>
          <a:p>
            <a:r>
              <a:rPr lang="en-US" dirty="0"/>
              <a:t>7g. </a:t>
            </a:r>
            <a:r>
              <a:rPr lang="en-GB" dirty="0"/>
              <a:t>Validation of TSIS-1 HSRS in the range 300 nm to 1700 nm using ground-based SI-traceable spectral solar irradiance measurements.</a:t>
            </a:r>
            <a:endParaRPr lang="en-US" dirty="0"/>
          </a:p>
        </p:txBody>
      </p:sp>
      <p:pic>
        <p:nvPicPr>
          <p:cNvPr id="4" name="Picture 3">
            <a:extLst>
              <a:ext uri="{FF2B5EF4-FFF2-40B4-BE49-F238E27FC236}">
                <a16:creationId xmlns:a16="http://schemas.microsoft.com/office/drawing/2014/main" id="{0EB2790A-8A31-462F-87F8-007D9C08EE60}"/>
              </a:ext>
            </a:extLst>
          </p:cNvPr>
          <p:cNvPicPr>
            <a:picLocks noChangeAspect="1"/>
          </p:cNvPicPr>
          <p:nvPr/>
        </p:nvPicPr>
        <p:blipFill>
          <a:blip r:embed="rId2"/>
          <a:stretch>
            <a:fillRect/>
          </a:stretch>
        </p:blipFill>
        <p:spPr>
          <a:xfrm>
            <a:off x="596950" y="1613570"/>
            <a:ext cx="10072315" cy="4626928"/>
          </a:xfrm>
          <a:prstGeom prst="rect">
            <a:avLst/>
          </a:prstGeom>
        </p:spPr>
      </p:pic>
      <p:sp>
        <p:nvSpPr>
          <p:cNvPr id="5" name="TextBox 4">
            <a:extLst>
              <a:ext uri="{FF2B5EF4-FFF2-40B4-BE49-F238E27FC236}">
                <a16:creationId xmlns:a16="http://schemas.microsoft.com/office/drawing/2014/main" id="{39927A43-1B39-461C-8D4A-02B9CE9B3231}"/>
              </a:ext>
            </a:extLst>
          </p:cNvPr>
          <p:cNvSpPr txBox="1"/>
          <p:nvPr/>
        </p:nvSpPr>
        <p:spPr>
          <a:xfrm>
            <a:off x="1596387" y="6396969"/>
            <a:ext cx="8818440" cy="369332"/>
          </a:xfrm>
          <a:prstGeom prst="rect">
            <a:avLst/>
          </a:prstGeom>
          <a:solidFill>
            <a:srgbClr val="FFCC66"/>
          </a:solidFill>
          <a:ln>
            <a:solidFill>
              <a:schemeClr val="tx1"/>
            </a:solidFill>
          </a:ln>
        </p:spPr>
        <p:txBody>
          <a:bodyPr wrap="none" rtlCol="0">
            <a:spAutoFit/>
          </a:bodyPr>
          <a:lstStyle/>
          <a:p>
            <a:pPr marL="285750" indent="-285750">
              <a:buFont typeface="Wingdings" panose="05000000000000000000" pitchFamily="2" charset="2"/>
              <a:buChar char="Ø"/>
            </a:pPr>
            <a:r>
              <a:rPr lang="en-GB" dirty="0">
                <a:latin typeface="Nunito" pitchFamily="2" charset="0"/>
              </a:rPr>
              <a:t>Agreement with TSIS-HSRS: 1% outside of strong atmospheric absorption bands</a:t>
            </a:r>
            <a:endParaRPr lang="en-CH" dirty="0">
              <a:latin typeface="Nunito" pitchFamily="2" charset="0"/>
            </a:endParaRPr>
          </a:p>
        </p:txBody>
      </p:sp>
      <p:sp>
        <p:nvSpPr>
          <p:cNvPr id="6" name="Rectangle 5">
            <a:extLst>
              <a:ext uri="{FF2B5EF4-FFF2-40B4-BE49-F238E27FC236}">
                <a16:creationId xmlns:a16="http://schemas.microsoft.com/office/drawing/2014/main" id="{1FF9DDFE-78BC-4BEA-8A45-C3AA25C9D40C}"/>
              </a:ext>
            </a:extLst>
          </p:cNvPr>
          <p:cNvSpPr/>
          <p:nvPr/>
        </p:nvSpPr>
        <p:spPr>
          <a:xfrm>
            <a:off x="1909284" y="3229690"/>
            <a:ext cx="7797800" cy="1216550"/>
          </a:xfrm>
          <a:prstGeom prst="rect">
            <a:avLst/>
          </a:prstGeom>
          <a:solidFill>
            <a:schemeClr val="bg1">
              <a:lumMod val="85000"/>
              <a:alpha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E3EC2265-CD0F-405F-8679-35287FC1E84D}"/>
              </a:ext>
            </a:extLst>
          </p:cNvPr>
          <p:cNvSpPr txBox="1"/>
          <p:nvPr/>
        </p:nvSpPr>
        <p:spPr>
          <a:xfrm>
            <a:off x="9894381" y="3707587"/>
            <a:ext cx="1314784" cy="276999"/>
          </a:xfrm>
          <a:prstGeom prst="rect">
            <a:avLst/>
          </a:prstGeom>
          <a:noFill/>
        </p:spPr>
        <p:txBody>
          <a:bodyPr wrap="none" rtlCol="0">
            <a:spAutoFit/>
          </a:bodyPr>
          <a:lstStyle/>
          <a:p>
            <a:r>
              <a:rPr lang="en-CH" sz="1200" dirty="0">
                <a:latin typeface="Nunito" pitchFamily="2" charset="0"/>
              </a:rPr>
              <a:t>U</a:t>
            </a:r>
            <a:r>
              <a:rPr lang="en-CH" sz="1200" baseline="30000" dirty="0">
                <a:latin typeface="Nunito" pitchFamily="2" charset="0"/>
              </a:rPr>
              <a:t>95</a:t>
            </a:r>
            <a:r>
              <a:rPr lang="en-CH" sz="1200" baseline="-25000" dirty="0">
                <a:latin typeface="Nunito" pitchFamily="2" charset="0"/>
              </a:rPr>
              <a:t>QASUME</a:t>
            </a:r>
            <a:r>
              <a:rPr lang="en-CH" sz="1200" dirty="0">
                <a:latin typeface="Nunito" pitchFamily="2" charset="0"/>
              </a:rPr>
              <a:t>=1.6%</a:t>
            </a:r>
          </a:p>
        </p:txBody>
      </p:sp>
      <p:sp>
        <p:nvSpPr>
          <p:cNvPr id="8" name="Right Brace 7">
            <a:extLst>
              <a:ext uri="{FF2B5EF4-FFF2-40B4-BE49-F238E27FC236}">
                <a16:creationId xmlns:a16="http://schemas.microsoft.com/office/drawing/2014/main" id="{E4F81EC7-E787-40C0-8FE4-51821D4AF0EE}"/>
              </a:ext>
            </a:extLst>
          </p:cNvPr>
          <p:cNvSpPr/>
          <p:nvPr/>
        </p:nvSpPr>
        <p:spPr>
          <a:xfrm>
            <a:off x="9775112" y="3229690"/>
            <a:ext cx="119269" cy="121655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CH"/>
          </a:p>
        </p:txBody>
      </p:sp>
      <p:sp>
        <p:nvSpPr>
          <p:cNvPr id="3" name="Slide Number Placeholder 2">
            <a:extLst>
              <a:ext uri="{FF2B5EF4-FFF2-40B4-BE49-F238E27FC236}">
                <a16:creationId xmlns:a16="http://schemas.microsoft.com/office/drawing/2014/main" id="{53C27F1A-3AE2-4213-AC78-310BEA8D07FA}"/>
              </a:ext>
            </a:extLst>
          </p:cNvPr>
          <p:cNvSpPr>
            <a:spLocks noGrp="1"/>
          </p:cNvSpPr>
          <p:nvPr>
            <p:ph type="sldNum" sz="quarter" idx="12"/>
          </p:nvPr>
        </p:nvSpPr>
        <p:spPr/>
        <p:txBody>
          <a:bodyPr/>
          <a:lstStyle/>
          <a:p>
            <a:fld id="{6F7D43C1-E35E-497E-9F54-CF4600D04F69}" type="slidenum">
              <a:rPr lang="en-US" smtClean="0"/>
              <a:t>39</a:t>
            </a:fld>
            <a:endParaRPr lang="en-US"/>
          </a:p>
        </p:txBody>
      </p:sp>
    </p:spTree>
    <p:extLst>
      <p:ext uri="{BB962C8B-B14F-4D97-AF65-F5344CB8AC3E}">
        <p14:creationId xmlns:p14="http://schemas.microsoft.com/office/powerpoint/2010/main" val="125644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86A2-9999-41C4-88CD-0AD3AED02548}"/>
              </a:ext>
            </a:extLst>
          </p:cNvPr>
          <p:cNvSpPr>
            <a:spLocks noGrp="1"/>
          </p:cNvSpPr>
          <p:nvPr>
            <p:ph type="title"/>
          </p:nvPr>
        </p:nvSpPr>
        <p:spPr>
          <a:xfrm>
            <a:off x="838200" y="98425"/>
            <a:ext cx="10515600" cy="841375"/>
          </a:xfrm>
        </p:spPr>
        <p:txBody>
          <a:bodyPr/>
          <a:lstStyle/>
          <a:p>
            <a:pPr algn="ctr"/>
            <a:r>
              <a:rPr lang="en-US" dirty="0"/>
              <a:t>Introduction to TSIS-1 HSRS Resources</a:t>
            </a:r>
          </a:p>
        </p:txBody>
      </p:sp>
      <p:sp>
        <p:nvSpPr>
          <p:cNvPr id="3" name="Content Placeholder 2">
            <a:extLst>
              <a:ext uri="{FF2B5EF4-FFF2-40B4-BE49-F238E27FC236}">
                <a16:creationId xmlns:a16="http://schemas.microsoft.com/office/drawing/2014/main" id="{F84565DC-7863-4984-A2B8-278F42CB3916}"/>
              </a:ext>
            </a:extLst>
          </p:cNvPr>
          <p:cNvSpPr>
            <a:spLocks noGrp="1"/>
          </p:cNvSpPr>
          <p:nvPr>
            <p:ph idx="1"/>
          </p:nvPr>
        </p:nvSpPr>
        <p:spPr>
          <a:xfrm>
            <a:off x="654050" y="936625"/>
            <a:ext cx="10883900" cy="5921375"/>
          </a:xfrm>
        </p:spPr>
        <p:txBody>
          <a:bodyPr>
            <a:normAutofit fontScale="85000" lnSpcReduction="10000"/>
          </a:bodyPr>
          <a:lstStyle/>
          <a:p>
            <a:r>
              <a:rPr lang="en-US" dirty="0"/>
              <a:t>Version 2 of the Total and Spectral Solar Irradiance Sensor-1 (TSIS-1) Hybrid Solar Reference Spectrum (HSRS)</a:t>
            </a:r>
          </a:p>
          <a:p>
            <a:pPr marL="0" indent="0">
              <a:buNone/>
            </a:pPr>
            <a:r>
              <a:rPr lang="en-US" dirty="0"/>
              <a:t>	</a:t>
            </a:r>
            <a:r>
              <a:rPr lang="en-US" dirty="0">
                <a:hlinkClick r:id="rId3"/>
              </a:rPr>
              <a:t>https://lasp.colorado.edu/lisird/data/tsis1_hsrs_p1nm</a:t>
            </a:r>
            <a:endParaRPr lang="en-US" dirty="0"/>
          </a:p>
          <a:p>
            <a:r>
              <a:rPr lang="en-US" dirty="0"/>
              <a:t>Odele Coddington et al. 2020: “The TSIS-1 Hybrid Solar Reference Spectrum” 	</a:t>
            </a:r>
            <a:r>
              <a:rPr lang="en-US" dirty="0">
                <a:hlinkClick r:id="rId4"/>
              </a:rPr>
              <a:t>https://agupubs.onlinelibrary.wiley.com/doi/abs/10.1029/2020GL091709</a:t>
            </a:r>
            <a:r>
              <a:rPr lang="en-US" dirty="0"/>
              <a:t> </a:t>
            </a:r>
          </a:p>
          <a:p>
            <a:pPr marL="0" indent="0">
              <a:buNone/>
            </a:pPr>
            <a:endParaRPr lang="en-US" dirty="0"/>
          </a:p>
          <a:p>
            <a:r>
              <a:rPr lang="en-US" dirty="0"/>
              <a:t>Daily values of solar spectral irradiance (SSI) from 1978 to 2021 (inclusive) with 0.1 nm resolution at wavelengths from 115 to 310 nm (on a 0.025 nm grid) and ~0.5 nm resolution at wavelengths from 310 to 500 nm (on a 0.1 nm grid)</a:t>
            </a:r>
          </a:p>
          <a:p>
            <a:pPr marL="0" indent="0">
              <a:buNone/>
            </a:pPr>
            <a:r>
              <a:rPr lang="en-US" dirty="0"/>
              <a:t>	</a:t>
            </a:r>
            <a:r>
              <a:rPr lang="en-US" dirty="0">
                <a:hlinkClick r:id="rId5"/>
              </a:rPr>
              <a:t>https://lasp.colorado.edu/lisird/data/nrl2_ssi_high_res</a:t>
            </a:r>
            <a:endParaRPr lang="en-US" dirty="0"/>
          </a:p>
          <a:p>
            <a:endParaRPr lang="en-GB" dirty="0"/>
          </a:p>
          <a:p>
            <a:r>
              <a:rPr lang="en-GB" dirty="0"/>
              <a:t>GSICS 2024, Talk 7.g: Validation of TSIS-1 HSRS in the range 300 nm to 1700 nm using ground-based SI-traceable spectral solar irradiance measurements, by </a:t>
            </a:r>
            <a:r>
              <a:rPr lang="de-CH" dirty="0">
                <a:latin typeface="Nunito" pitchFamily="2" charset="0"/>
              </a:rPr>
              <a:t>Julian Gröbner</a:t>
            </a:r>
            <a:r>
              <a:rPr lang="en-CH" dirty="0">
                <a:latin typeface="Nunito" pitchFamily="2" charset="0"/>
              </a:rPr>
              <a:t>, Gregor Hülsen, </a:t>
            </a:r>
            <a:r>
              <a:rPr lang="en-GB" dirty="0" err="1">
                <a:latin typeface="Nunito" pitchFamily="2" charset="0"/>
              </a:rPr>
              <a:t>Saulius</a:t>
            </a:r>
            <a:r>
              <a:rPr lang="en-GB" dirty="0">
                <a:latin typeface="Nunito" pitchFamily="2" charset="0"/>
              </a:rPr>
              <a:t> </a:t>
            </a:r>
            <a:r>
              <a:rPr lang="en-GB" dirty="0" err="1">
                <a:latin typeface="Nunito" pitchFamily="2" charset="0"/>
              </a:rPr>
              <a:t>Nevas</a:t>
            </a:r>
            <a:r>
              <a:rPr lang="en-GB" dirty="0">
                <a:latin typeface="Nunito" pitchFamily="2" charset="0"/>
              </a:rPr>
              <a:t>, and Peter </a:t>
            </a:r>
            <a:r>
              <a:rPr lang="en-GB" dirty="0" err="1">
                <a:latin typeface="Nunito" pitchFamily="2" charset="0"/>
              </a:rPr>
              <a:t>Sperfeld</a:t>
            </a:r>
            <a:r>
              <a:rPr lang="en-GB" dirty="0">
                <a:latin typeface="Nunito" pitchFamily="2" charset="0"/>
              </a:rPr>
              <a:t>. Validation at 1% accuracy. </a:t>
            </a:r>
            <a:r>
              <a:rPr lang="en-US" dirty="0">
                <a:hlinkClick r:id="rId6"/>
              </a:rPr>
              <a:t>http://gsics.atmos.umd.edu/pub/Development/AnnualMeeting2024/7g-Groebner_mapp_final.pptx</a:t>
            </a:r>
            <a:endParaRPr lang="en-US" dirty="0"/>
          </a:p>
        </p:txBody>
      </p:sp>
      <p:sp>
        <p:nvSpPr>
          <p:cNvPr id="4" name="Slide Number Placeholder 3">
            <a:extLst>
              <a:ext uri="{FF2B5EF4-FFF2-40B4-BE49-F238E27FC236}">
                <a16:creationId xmlns:a16="http://schemas.microsoft.com/office/drawing/2014/main" id="{4C2AB2F1-D263-4D49-B9C1-5F5AD18A4126}"/>
              </a:ext>
            </a:extLst>
          </p:cNvPr>
          <p:cNvSpPr>
            <a:spLocks noGrp="1"/>
          </p:cNvSpPr>
          <p:nvPr>
            <p:ph type="sldNum" sz="quarter" idx="12"/>
          </p:nvPr>
        </p:nvSpPr>
        <p:spPr/>
        <p:txBody>
          <a:bodyPr/>
          <a:lstStyle/>
          <a:p>
            <a:fld id="{6F7D43C1-E35E-497E-9F54-CF4600D04F69}" type="slidenum">
              <a:rPr lang="en-US" smtClean="0"/>
              <a:t>4</a:t>
            </a:fld>
            <a:endParaRPr lang="en-US"/>
          </a:p>
        </p:txBody>
      </p:sp>
    </p:spTree>
    <p:extLst>
      <p:ext uri="{BB962C8B-B14F-4D97-AF65-F5344CB8AC3E}">
        <p14:creationId xmlns:p14="http://schemas.microsoft.com/office/powerpoint/2010/main" val="1541170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838200" y="365125"/>
            <a:ext cx="10515600" cy="646257"/>
          </a:xfrm>
        </p:spPr>
        <p:txBody>
          <a:bodyPr>
            <a:noAutofit/>
          </a:bodyPr>
          <a:lstStyle/>
          <a:p>
            <a:r>
              <a:rPr kumimoji="1" lang="en-US" altLang="ja-JP" sz="3600" dirty="0"/>
              <a:t>7a. </a:t>
            </a:r>
            <a:r>
              <a:rPr lang="en-US" altLang="ja-JP" sz="3600" dirty="0">
                <a:latin typeface="Arial" panose="020B0604020202020204" pitchFamily="34" charset="0"/>
                <a:cs typeface="Arial" panose="020B0604020202020204" pitchFamily="34" charset="0"/>
              </a:rPr>
              <a:t>GOSAT and GOSAT-2 update</a:t>
            </a:r>
            <a:endParaRPr kumimoji="1" lang="ja-JP" altLang="en-US" sz="3600" dirty="0"/>
          </a:p>
        </p:txBody>
      </p:sp>
      <p:pic>
        <p:nvPicPr>
          <p:cNvPr id="3" name="図 2">
            <a:extLst>
              <a:ext uri="{FF2B5EF4-FFF2-40B4-BE49-F238E27FC236}">
                <a16:creationId xmlns:a16="http://schemas.microsoft.com/office/drawing/2014/main" id="{988D2435-CBDD-B33B-838E-9AFBD5712CB6}"/>
              </a:ext>
            </a:extLst>
          </p:cNvPr>
          <p:cNvPicPr>
            <a:picLocks noChangeAspect="1"/>
          </p:cNvPicPr>
          <p:nvPr/>
        </p:nvPicPr>
        <p:blipFill>
          <a:blip r:embed="rId2"/>
          <a:stretch>
            <a:fillRect/>
          </a:stretch>
        </p:blipFill>
        <p:spPr>
          <a:xfrm>
            <a:off x="6985606" y="1490008"/>
            <a:ext cx="4971721" cy="3319398"/>
          </a:xfrm>
          <a:prstGeom prst="rect">
            <a:avLst/>
          </a:prstGeom>
        </p:spPr>
      </p:pic>
      <p:sp>
        <p:nvSpPr>
          <p:cNvPr id="5" name="テキスト ボックス 4">
            <a:extLst>
              <a:ext uri="{FF2B5EF4-FFF2-40B4-BE49-F238E27FC236}">
                <a16:creationId xmlns:a16="http://schemas.microsoft.com/office/drawing/2014/main" id="{F7304E54-0234-5B6D-024A-4113A1208BD4}"/>
              </a:ext>
            </a:extLst>
          </p:cNvPr>
          <p:cNvSpPr txBox="1"/>
          <p:nvPr/>
        </p:nvSpPr>
        <p:spPr>
          <a:xfrm>
            <a:off x="6741076" y="4963386"/>
            <a:ext cx="5384186"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kumimoji="1" lang="en-US" altLang="ja-JP" sz="1600" b="0" i="1" u="none" strike="noStrike" kern="0" cap="none" spc="0" normalizeH="0" baseline="0" noProof="0" dirty="0">
                <a:ln>
                  <a:noFill/>
                </a:ln>
                <a:solidFill>
                  <a:srgbClr val="002060"/>
                </a:solidFill>
                <a:effectLst/>
                <a:uLnTx/>
                <a:uFillTx/>
                <a:latin typeface="Arial"/>
                <a:ea typeface="ＭＳ Ｐゴシック" charset="-128"/>
                <a:cs typeface="Arial"/>
                <a:sym typeface="Arial"/>
              </a:rPr>
              <a:t>https://www.eorc.jaxa.jp/GOSAT/GHGs_Vical/index.html</a:t>
            </a:r>
            <a:endParaRPr kumimoji="1" lang="ja-JP" altLang="en-US" sz="1600" b="0" i="1" u="none" strike="noStrike" kern="0" cap="none" spc="0" normalizeH="0" baseline="0" noProof="0" dirty="0">
              <a:ln>
                <a:noFill/>
              </a:ln>
              <a:solidFill>
                <a:srgbClr val="002060"/>
              </a:solidFill>
              <a:effectLst/>
              <a:uLnTx/>
              <a:uFillTx/>
              <a:latin typeface="Arial"/>
              <a:ea typeface="ＭＳ Ｐゴシック" charset="-128"/>
              <a:cs typeface="Arial"/>
              <a:sym typeface="Arial"/>
            </a:endParaRPr>
          </a:p>
        </p:txBody>
      </p:sp>
      <p:sp>
        <p:nvSpPr>
          <p:cNvPr id="6" name="テキスト ボックス 5">
            <a:extLst>
              <a:ext uri="{FF2B5EF4-FFF2-40B4-BE49-F238E27FC236}">
                <a16:creationId xmlns:a16="http://schemas.microsoft.com/office/drawing/2014/main" id="{5A74268F-3889-900E-4F11-3F44CFF66C31}"/>
              </a:ext>
            </a:extLst>
          </p:cNvPr>
          <p:cNvSpPr txBox="1"/>
          <p:nvPr/>
        </p:nvSpPr>
        <p:spPr>
          <a:xfrm>
            <a:off x="238698" y="5455921"/>
            <a:ext cx="11508802" cy="1015663"/>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a:latin typeface="Arial" panose="020B0604020202020204" pitchFamily="34" charset="0"/>
                <a:cs typeface="Arial" panose="020B0604020202020204" pitchFamily="34" charset="0"/>
              </a:rPr>
              <a:t>The Railroad Valley field data are available from VCAL portal site.</a:t>
            </a:r>
          </a:p>
          <a:p>
            <a:pPr marL="285750" indent="-28575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VCAL team meeting is held every 3-4 months. Next meeting: 12-13UTC, Friday, April 26, 2024.</a:t>
            </a:r>
            <a:endParaRPr kumimoji="1" lang="en-US" altLang="ja-JP"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RRV Campaign 2024: </a:t>
            </a:r>
            <a:r>
              <a:rPr kumimoji="1" lang="en-US" altLang="ja-JP" sz="2000" dirty="0">
                <a:latin typeface="Arial" panose="020B0604020202020204" pitchFamily="34" charset="0"/>
                <a:cs typeface="Arial" panose="020B0604020202020204" pitchFamily="34" charset="0"/>
              </a:rPr>
              <a:t>T</a:t>
            </a:r>
            <a:r>
              <a:rPr lang="en-US" altLang="ja-JP" sz="2000" dirty="0">
                <a:latin typeface="Arial" panose="020B0604020202020204" pitchFamily="34" charset="0"/>
                <a:cs typeface="Arial" panose="020B0604020202020204" pitchFamily="34" charset="0"/>
              </a:rPr>
              <a:t>EMPO team will be joined. OCO-3 will be back from ISS storage. </a:t>
            </a:r>
            <a:endParaRPr kumimoji="1" lang="ja-JP" altLang="en-US" sz="2000" dirty="0">
              <a:latin typeface="Arial" panose="020B0604020202020204" pitchFamily="34" charset="0"/>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90E98456-D776-CED1-A34B-19439B31D40D}"/>
              </a:ext>
            </a:extLst>
          </p:cNvPr>
          <p:cNvSpPr txBox="1">
            <a:spLocks/>
          </p:cNvSpPr>
          <p:nvPr/>
        </p:nvSpPr>
        <p:spPr>
          <a:xfrm>
            <a:off x="9433169" y="6382730"/>
            <a:ext cx="2540000" cy="246221"/>
          </a:xfrm>
          <a:prstGeom prst="rect">
            <a:avLst/>
          </a:prstGeom>
        </p:spPr>
        <p:txBody>
          <a:bodyPr/>
          <a:lstStyle>
            <a:defPPr>
              <a:defRPr lang="ja-JP"/>
            </a:defPPr>
            <a:lvl1pPr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1pPr>
            <a:lvl2pPr marL="4572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2pPr>
            <a:lvl3pPr marL="9144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3pPr>
            <a:lvl4pPr marL="13716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4pPr>
            <a:lvl5pPr marL="18288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5pPr>
            <a:lvl6pPr marL="2286000" algn="l" defTabSz="914400" rtl="0" eaLnBrk="1" latinLnBrk="0" hangingPunct="1">
              <a:defRPr kumimoji="1" sz="2400" kern="1200">
                <a:solidFill>
                  <a:srgbClr val="FFFF00"/>
                </a:solidFill>
                <a:latin typeface="Arial" charset="0"/>
                <a:ea typeface="ＭＳ Ｐゴシック" charset="-128"/>
                <a:cs typeface="+mn-cs"/>
              </a:defRPr>
            </a:lvl6pPr>
            <a:lvl7pPr marL="2743200" algn="l" defTabSz="914400" rtl="0" eaLnBrk="1" latinLnBrk="0" hangingPunct="1">
              <a:defRPr kumimoji="1" sz="2400" kern="1200">
                <a:solidFill>
                  <a:srgbClr val="FFFF00"/>
                </a:solidFill>
                <a:latin typeface="Arial" charset="0"/>
                <a:ea typeface="ＭＳ Ｐゴシック" charset="-128"/>
                <a:cs typeface="+mn-cs"/>
              </a:defRPr>
            </a:lvl7pPr>
            <a:lvl8pPr marL="3200400" algn="l" defTabSz="914400" rtl="0" eaLnBrk="1" latinLnBrk="0" hangingPunct="1">
              <a:defRPr kumimoji="1" sz="2400" kern="1200">
                <a:solidFill>
                  <a:srgbClr val="FFFF00"/>
                </a:solidFill>
                <a:latin typeface="Arial" charset="0"/>
                <a:ea typeface="ＭＳ Ｐゴシック" charset="-128"/>
                <a:cs typeface="+mn-cs"/>
              </a:defRPr>
            </a:lvl8pPr>
            <a:lvl9pPr marL="3657600" algn="l" defTabSz="914400" rtl="0" eaLnBrk="1" latinLnBrk="0" hangingPunct="1">
              <a:defRPr kumimoji="1" sz="2400" kern="1200">
                <a:solidFill>
                  <a:srgbClr val="FFFF00"/>
                </a:solidFill>
                <a:latin typeface="Arial" charset="0"/>
                <a:ea typeface="ＭＳ Ｐゴシック" charset="-128"/>
                <a:cs typeface="+mn-cs"/>
              </a:defRPr>
            </a:lvl9pPr>
          </a:lstStyle>
          <a:p>
            <a:pPr algn="r"/>
            <a:fld id="{52491B9E-DD64-4F4E-BF49-B719B0785475}" type="slidenum">
              <a:rPr lang="ja-JP" altLang="en-US" sz="2800" smtClean="0">
                <a:solidFill>
                  <a:srgbClr val="008000"/>
                </a:solidFill>
              </a:rPr>
              <a:pPr algn="r"/>
              <a:t>40</a:t>
            </a:fld>
            <a:endParaRPr lang="ja-JP" altLang="en-US" sz="2800" dirty="0">
              <a:solidFill>
                <a:srgbClr val="008000"/>
              </a:solidFill>
            </a:endParaRPr>
          </a:p>
        </p:txBody>
      </p:sp>
      <p:sp>
        <p:nvSpPr>
          <p:cNvPr id="9" name="テキスト ボックス 8">
            <a:extLst>
              <a:ext uri="{FF2B5EF4-FFF2-40B4-BE49-F238E27FC236}">
                <a16:creationId xmlns:a16="http://schemas.microsoft.com/office/drawing/2014/main" id="{8F9FA6AA-8C40-259B-F59B-AC680EB4774E}"/>
              </a:ext>
            </a:extLst>
          </p:cNvPr>
          <p:cNvSpPr txBox="1"/>
          <p:nvPr/>
        </p:nvSpPr>
        <p:spPr>
          <a:xfrm>
            <a:off x="234673" y="1490008"/>
            <a:ext cx="6610627" cy="3785652"/>
          </a:xfrm>
          <a:prstGeom prst="rect">
            <a:avLst/>
          </a:prstGeom>
          <a:noFill/>
        </p:spPr>
        <p:txBody>
          <a:bodyPr wrap="square" rtlCol="0">
            <a:spAutoFit/>
          </a:bodyPr>
          <a:lstStyle/>
          <a:p>
            <a:pPr marL="285750" indent="-285750" algn="just">
              <a:buFont typeface="Arial" panose="020B0604020202020204" pitchFamily="34" charset="0"/>
              <a:buChar char="•"/>
            </a:pPr>
            <a:r>
              <a:rPr lang="en-US" altLang="ja-JP" sz="2400" dirty="0">
                <a:latin typeface="Arial" panose="020B0604020202020204" pitchFamily="34" charset="0"/>
                <a:cs typeface="Arial" panose="020B0604020202020204" pitchFamily="34" charset="0"/>
              </a:rPr>
              <a:t>GOSAT has been operated normally over 15 years since 2009, GOSAT-2 over 5 years since 2018.</a:t>
            </a:r>
          </a:p>
          <a:p>
            <a:pPr marL="285750" indent="-285750" algn="just">
              <a:buFont typeface="Arial" panose="020B0604020202020204" pitchFamily="34" charset="0"/>
              <a:buChar char="•"/>
            </a:pPr>
            <a:r>
              <a:rPr kumimoji="1" lang="en-US" altLang="ja-JP" sz="2400" dirty="0">
                <a:latin typeface="Arial" panose="020B0604020202020204" pitchFamily="34" charset="0"/>
                <a:cs typeface="Arial" panose="020B0604020202020204" pitchFamily="34" charset="0"/>
              </a:rPr>
              <a:t>GOSAT and GOSAT-2 have been currently operated the on-orbit radiance calibrations by solar diffuser and lunar calibration, respectively. </a:t>
            </a:r>
          </a:p>
          <a:p>
            <a:pPr marL="285750" indent="-285750" algn="just">
              <a:buFont typeface="Arial" panose="020B0604020202020204" pitchFamily="34" charset="0"/>
              <a:buChar char="•"/>
            </a:pPr>
            <a:r>
              <a:rPr lang="en-US" altLang="ja-JP" sz="2400" dirty="0">
                <a:latin typeface="Arial" panose="020B0604020202020204" pitchFamily="34" charset="0"/>
                <a:cs typeface="Arial" panose="020B0604020202020204" pitchFamily="34" charset="0"/>
              </a:rPr>
              <a:t>Vicarious calibration has been conducted at Railroad Valley in collaboration with OCO team and TROPOMI. </a:t>
            </a:r>
            <a:endParaRPr kumimoji="1" lang="en-US" altLang="ja-JP"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5D39A4F-1769-4683-8964-32257EC05384}"/>
              </a:ext>
            </a:extLst>
          </p:cNvPr>
          <p:cNvSpPr>
            <a:spLocks noGrp="1"/>
          </p:cNvSpPr>
          <p:nvPr>
            <p:ph type="sldNum" sz="quarter" idx="12"/>
          </p:nvPr>
        </p:nvSpPr>
        <p:spPr/>
        <p:txBody>
          <a:bodyPr/>
          <a:lstStyle/>
          <a:p>
            <a:fld id="{6F7D43C1-E35E-497E-9F54-CF4600D04F69}" type="slidenum">
              <a:rPr lang="en-US" smtClean="0"/>
              <a:t>40</a:t>
            </a:fld>
            <a:endParaRPr lang="en-US"/>
          </a:p>
        </p:txBody>
      </p:sp>
    </p:spTree>
    <p:extLst>
      <p:ext uri="{BB962C8B-B14F-4D97-AF65-F5344CB8AC3E}">
        <p14:creationId xmlns:p14="http://schemas.microsoft.com/office/powerpoint/2010/main" val="2595123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99F1-83E1-4A81-A0B3-D4E00F99ADCD}"/>
              </a:ext>
            </a:extLst>
          </p:cNvPr>
          <p:cNvSpPr>
            <a:spLocks noGrp="1"/>
          </p:cNvSpPr>
          <p:nvPr>
            <p:ph type="title"/>
          </p:nvPr>
        </p:nvSpPr>
        <p:spPr>
          <a:xfrm>
            <a:off x="77117" y="199871"/>
            <a:ext cx="11843133" cy="582326"/>
          </a:xfrm>
        </p:spPr>
        <p:txBody>
          <a:bodyPr>
            <a:normAutofit fontScale="90000"/>
          </a:bodyPr>
          <a:lstStyle/>
          <a:p>
            <a:r>
              <a:rPr lang="en-US" sz="3600" dirty="0"/>
              <a:t>7l. OCO-2 &amp; OCO-3: Mission Status &amp; Calibration Improvements</a:t>
            </a:r>
          </a:p>
        </p:txBody>
      </p:sp>
      <p:sp>
        <p:nvSpPr>
          <p:cNvPr id="11" name="Text Placeholder 3">
            <a:extLst>
              <a:ext uri="{FF2B5EF4-FFF2-40B4-BE49-F238E27FC236}">
                <a16:creationId xmlns:a16="http://schemas.microsoft.com/office/drawing/2014/main" id="{5E5E5245-9EFD-48E2-8073-90F0EB84289C}"/>
              </a:ext>
            </a:extLst>
          </p:cNvPr>
          <p:cNvSpPr txBox="1">
            <a:spLocks/>
          </p:cNvSpPr>
          <p:nvPr/>
        </p:nvSpPr>
        <p:spPr>
          <a:xfrm>
            <a:off x="826877" y="1030825"/>
            <a:ext cx="10079822" cy="350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Consistently accurate calibration is vital for carbon cycle science</a:t>
            </a:r>
          </a:p>
        </p:txBody>
      </p:sp>
      <p:sp>
        <p:nvSpPr>
          <p:cNvPr id="12" name="Content Placeholder 4">
            <a:extLst>
              <a:ext uri="{FF2B5EF4-FFF2-40B4-BE49-F238E27FC236}">
                <a16:creationId xmlns:a16="http://schemas.microsoft.com/office/drawing/2014/main" id="{715C9B74-276B-4862-8014-C819DE3C6D26}"/>
              </a:ext>
            </a:extLst>
          </p:cNvPr>
          <p:cNvSpPr txBox="1">
            <a:spLocks/>
          </p:cNvSpPr>
          <p:nvPr/>
        </p:nvSpPr>
        <p:spPr>
          <a:xfrm>
            <a:off x="254000" y="1747390"/>
            <a:ext cx="7410103" cy="46781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 record lengthens, reprocessing campaigns cost more, take longer, and are less frequent</a:t>
            </a:r>
          </a:p>
          <a:p>
            <a:endParaRPr lang="en-US" dirty="0"/>
          </a:p>
          <a:p>
            <a:r>
              <a:rPr lang="en-US" dirty="0"/>
              <a:t>Continuing to monitor detector health using daily dark &amp; lamp measurements, very stable </a:t>
            </a:r>
          </a:p>
          <a:p>
            <a:endParaRPr lang="en-US" dirty="0"/>
          </a:p>
          <a:p>
            <a:r>
              <a:rPr lang="en-US" dirty="0"/>
              <a:t>Maturing analysis techniques &amp; extending time series for vicarious calibration, simultaneous nadir overpasses, and lunar calibration</a:t>
            </a:r>
          </a:p>
        </p:txBody>
      </p:sp>
      <p:pic>
        <p:nvPicPr>
          <p:cNvPr id="13" name="Picture 12">
            <a:extLst>
              <a:ext uri="{FF2B5EF4-FFF2-40B4-BE49-F238E27FC236}">
                <a16:creationId xmlns:a16="http://schemas.microsoft.com/office/drawing/2014/main" id="{B80E8CFA-1D95-494A-9930-CC4771C17E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52328" y="2648609"/>
            <a:ext cx="4161165" cy="3066243"/>
          </a:xfrm>
          <a:prstGeom prst="rect">
            <a:avLst/>
          </a:prstGeom>
        </p:spPr>
      </p:pic>
      <p:pic>
        <p:nvPicPr>
          <p:cNvPr id="14" name="Picture 13">
            <a:extLst>
              <a:ext uri="{FF2B5EF4-FFF2-40B4-BE49-F238E27FC236}">
                <a16:creationId xmlns:a16="http://schemas.microsoft.com/office/drawing/2014/main" id="{3D696B22-362F-42E5-AA99-6B083B854F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03805">
            <a:off x="7566045" y="2115562"/>
            <a:ext cx="2108251" cy="812380"/>
          </a:xfrm>
          <a:prstGeom prst="rect">
            <a:avLst/>
          </a:prstGeom>
        </p:spPr>
      </p:pic>
      <p:pic>
        <p:nvPicPr>
          <p:cNvPr id="15" name="Picture 14">
            <a:extLst>
              <a:ext uri="{FF2B5EF4-FFF2-40B4-BE49-F238E27FC236}">
                <a16:creationId xmlns:a16="http://schemas.microsoft.com/office/drawing/2014/main" id="{C7B80E52-0140-4277-8AD6-6EDCD5C92256}"/>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699238">
            <a:off x="8905701" y="2004852"/>
            <a:ext cx="2749545" cy="1963961"/>
          </a:xfrm>
          <a:prstGeom prst="rect">
            <a:avLst/>
          </a:prstGeom>
        </p:spPr>
      </p:pic>
      <p:sp>
        <p:nvSpPr>
          <p:cNvPr id="16" name="TextBox 15">
            <a:extLst>
              <a:ext uri="{FF2B5EF4-FFF2-40B4-BE49-F238E27FC236}">
                <a16:creationId xmlns:a16="http://schemas.microsoft.com/office/drawing/2014/main" id="{FA08B6ED-E89B-48E9-B869-EF82AD768394}"/>
              </a:ext>
            </a:extLst>
          </p:cNvPr>
          <p:cNvSpPr txBox="1"/>
          <p:nvPr/>
        </p:nvSpPr>
        <p:spPr>
          <a:xfrm>
            <a:off x="7952328" y="5714852"/>
            <a:ext cx="4161165" cy="923330"/>
          </a:xfrm>
          <a:prstGeom prst="rect">
            <a:avLst/>
          </a:prstGeom>
          <a:solidFill>
            <a:srgbClr val="FFC000">
              <a:lumMod val="20000"/>
              <a:lumOff val="80000"/>
            </a:srgbClr>
          </a:solidFill>
          <a:ln>
            <a:solidFill>
              <a:schemeClr val="accent1"/>
            </a:solidFill>
          </a:ln>
        </p:spPr>
        <p:txBody>
          <a:bodyPr wrap="square" rtlCol="0">
            <a:spAutoFit/>
          </a:bodyPr>
          <a:lstStyle/>
          <a:p>
            <a:r>
              <a:rPr lang="en-US" dirty="0">
                <a:latin typeface="Arial" panose="020B0604020202020204" pitchFamily="34" charset="0"/>
                <a:cs typeface="Arial" panose="020B0604020202020204" pitchFamily="34" charset="0"/>
              </a:rPr>
              <a:t>Data accessible to the public:</a:t>
            </a:r>
          </a:p>
          <a:p>
            <a:r>
              <a:rPr lang="en-US" dirty="0">
                <a:latin typeface="Arial" panose="020B0604020202020204" pitchFamily="34" charset="0"/>
                <a:cs typeface="Arial" panose="020B0604020202020204" pitchFamily="34" charset="0"/>
                <a:hlinkClick r:id="rId5"/>
              </a:rPr>
              <a:t>https://disc.gsfc.nasa.gov/</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L1B ATBD updated Feb 6. 2024</a:t>
            </a:r>
          </a:p>
        </p:txBody>
      </p:sp>
      <p:sp>
        <p:nvSpPr>
          <p:cNvPr id="3" name="Slide Number Placeholder 2">
            <a:extLst>
              <a:ext uri="{FF2B5EF4-FFF2-40B4-BE49-F238E27FC236}">
                <a16:creationId xmlns:a16="http://schemas.microsoft.com/office/drawing/2014/main" id="{B3B20005-9DA2-425E-B761-636604CB2414}"/>
              </a:ext>
            </a:extLst>
          </p:cNvPr>
          <p:cNvSpPr>
            <a:spLocks noGrp="1"/>
          </p:cNvSpPr>
          <p:nvPr>
            <p:ph type="sldNum" sz="quarter" idx="12"/>
          </p:nvPr>
        </p:nvSpPr>
        <p:spPr/>
        <p:txBody>
          <a:bodyPr/>
          <a:lstStyle/>
          <a:p>
            <a:fld id="{6F7D43C1-E35E-497E-9F54-CF4600D04F69}" type="slidenum">
              <a:rPr lang="en-US" smtClean="0"/>
              <a:t>41</a:t>
            </a:fld>
            <a:endParaRPr lang="en-US"/>
          </a:p>
        </p:txBody>
      </p:sp>
    </p:spTree>
    <p:extLst>
      <p:ext uri="{BB962C8B-B14F-4D97-AF65-F5344CB8AC3E}">
        <p14:creationId xmlns:p14="http://schemas.microsoft.com/office/powerpoint/2010/main" val="3491537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5D11-B0FE-4D73-96E1-E55EC9413D0B}"/>
              </a:ext>
            </a:extLst>
          </p:cNvPr>
          <p:cNvSpPr>
            <a:spLocks noGrp="1"/>
          </p:cNvSpPr>
          <p:nvPr>
            <p:ph type="title"/>
          </p:nvPr>
        </p:nvSpPr>
        <p:spPr>
          <a:xfrm>
            <a:off x="0" y="77118"/>
            <a:ext cx="12192000" cy="603919"/>
          </a:xfrm>
        </p:spPr>
        <p:txBody>
          <a:bodyPr>
            <a:normAutofit fontScale="90000"/>
          </a:bodyPr>
          <a:lstStyle/>
          <a:p>
            <a:r>
              <a:rPr lang="en-US" sz="4000" dirty="0"/>
              <a:t>7m. OCO-3 Oxygen A-Band In-Band Spectral Shape Corrections</a:t>
            </a:r>
            <a:endParaRPr lang="en-US" dirty="0"/>
          </a:p>
        </p:txBody>
      </p:sp>
      <p:sp>
        <p:nvSpPr>
          <p:cNvPr id="4" name="Content Placeholder 3">
            <a:extLst>
              <a:ext uri="{FF2B5EF4-FFF2-40B4-BE49-F238E27FC236}">
                <a16:creationId xmlns:a16="http://schemas.microsoft.com/office/drawing/2014/main" id="{7576C0AB-5555-488E-92CA-1D6E8DDABB4E}"/>
              </a:ext>
            </a:extLst>
          </p:cNvPr>
          <p:cNvSpPr>
            <a:spLocks noGrp="1"/>
          </p:cNvSpPr>
          <p:nvPr>
            <p:ph idx="1"/>
          </p:nvPr>
        </p:nvSpPr>
        <p:spPr>
          <a:xfrm>
            <a:off x="0" y="988343"/>
            <a:ext cx="11865167" cy="5596789"/>
          </a:xfrm>
          <a:prstGeom prst="rect">
            <a:avLst/>
          </a:prstGeom>
        </p:spPr>
        <p:txBody>
          <a:bodyPr wrap="square">
            <a:spAutoFit/>
          </a:bodyPr>
          <a:lstStyle/>
          <a:p>
            <a:pPr marL="285750" indent="-285750" algn="just">
              <a:lnSpc>
                <a:spcPct val="107000"/>
              </a:lnSpc>
              <a:spcBef>
                <a:spcPts val="0"/>
              </a:spcBef>
              <a:spcAft>
                <a:spcPts val="600"/>
              </a:spcAft>
              <a:buFont typeface="Arial" panose="020B0604020202020204" pitchFamily="34" charset="0"/>
              <a:buChar char="•"/>
            </a:pPr>
            <a:r>
              <a:rPr lang="en-US" sz="2400" dirty="0">
                <a:solidFill>
                  <a:srgbClr val="000000"/>
                </a:solidFill>
                <a:ea typeface="Calibri" panose="020F0502020204030204" pitchFamily="34" charset="0"/>
                <a:cs typeface="Times New Roman" panose="02020603050405020304" pitchFamily="18" charset="0"/>
              </a:rPr>
              <a:t>In OCO-3, contaminant accumulation imparts a S-like shape to the A-Band spectra. </a:t>
            </a:r>
          </a:p>
          <a:p>
            <a:pPr marL="285750" indent="-285750" algn="just">
              <a:lnSpc>
                <a:spcPct val="107000"/>
              </a:lnSpc>
              <a:spcBef>
                <a:spcPts val="0"/>
              </a:spcBef>
              <a:spcAft>
                <a:spcPts val="600"/>
              </a:spcAft>
              <a:buFont typeface="Arial" panose="020B0604020202020204" pitchFamily="34" charset="0"/>
              <a:buChar char="•"/>
            </a:pPr>
            <a:r>
              <a:rPr lang="en-US" sz="2400" dirty="0">
                <a:solidFill>
                  <a:srgbClr val="000000"/>
                </a:solidFill>
                <a:ea typeface="Calibri" panose="020F0502020204030204" pitchFamily="34" charset="0"/>
                <a:cs typeface="Times New Roman" panose="02020603050405020304" pitchFamily="18" charset="0"/>
              </a:rPr>
              <a:t>In Build 11, we derive the spectral shape of inflight gain degradation in the A-band directly from observations of clear ocean scenes. </a:t>
            </a:r>
          </a:p>
          <a:p>
            <a:pPr marL="285750" indent="-285750" algn="just">
              <a:lnSpc>
                <a:spcPct val="107000"/>
              </a:lnSpc>
              <a:spcBef>
                <a:spcPts val="0"/>
              </a:spcBef>
              <a:spcAft>
                <a:spcPts val="600"/>
              </a:spcAft>
              <a:buFont typeface="Arial" panose="020B0604020202020204" pitchFamily="34" charset="0"/>
              <a:buChar char="•"/>
            </a:pPr>
            <a:r>
              <a:rPr lang="en-US" sz="2400" dirty="0">
                <a:solidFill>
                  <a:srgbClr val="000000"/>
                </a:solidFill>
                <a:ea typeface="Calibri" panose="020F0502020204030204" pitchFamily="34" charset="0"/>
                <a:cs typeface="Times New Roman" panose="02020603050405020304" pitchFamily="18" charset="0"/>
              </a:rPr>
              <a:t>The new calibration of the A-band drastically reduced the curvature of spectral residuals between model and science observations, which previously had a strong footprint dependence.</a:t>
            </a:r>
            <a:r>
              <a:rPr lang="en-US" sz="2400" dirty="0">
                <a:ea typeface="Calibri" panose="020F0502020204030204" pitchFamily="34" charset="0"/>
                <a:cs typeface="Times New Roman" panose="02020603050405020304" pitchFamily="18" charset="0"/>
              </a:rPr>
              <a:t> </a:t>
            </a:r>
          </a:p>
          <a:p>
            <a:pPr marL="285750" indent="-285750" algn="just">
              <a:lnSpc>
                <a:spcPct val="107000"/>
              </a:lnSpc>
              <a:spcBef>
                <a:spcPts val="0"/>
              </a:spcBef>
              <a:spcAft>
                <a:spcPts val="600"/>
              </a:spcAft>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EOFs </a:t>
            </a:r>
            <a:r>
              <a:rPr lang="en-US" sz="2400" dirty="0">
                <a:solidFill>
                  <a:srgbClr val="000000"/>
                </a:solidFill>
                <a:ea typeface="Calibri" panose="020F0502020204030204" pitchFamily="34" charset="0"/>
                <a:cs typeface="Times New Roman" panose="02020603050405020304" pitchFamily="18" charset="0"/>
              </a:rPr>
              <a:t>associated with curvature</a:t>
            </a:r>
            <a:r>
              <a:rPr lang="en-US" sz="2400" dirty="0">
                <a:ea typeface="Times New Roman" panose="02020603050405020304" pitchFamily="18"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derived from </a:t>
            </a:r>
            <a:r>
              <a:rPr lang="en-US" sz="2400" dirty="0">
                <a:solidFill>
                  <a:srgbClr val="000000"/>
                </a:solidFill>
                <a:ea typeface="Calibri" panose="020F0502020204030204" pitchFamily="34" charset="0"/>
                <a:cs typeface="Times New Roman" panose="02020603050405020304" pitchFamily="18" charset="0"/>
              </a:rPr>
              <a:t>Build 10 products explained up to 9 % of the variance. This dropped to less than 1 % in Build 11, where curvature related EOFs are no longer removed. </a:t>
            </a:r>
          </a:p>
          <a:p>
            <a:pPr marL="285750" indent="-285750" algn="just">
              <a:lnSpc>
                <a:spcPct val="107000"/>
              </a:lnSpc>
              <a:spcBef>
                <a:spcPts val="0"/>
              </a:spcBef>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In Build 10, the curvature artifact manifested itself in the form of a slow drift of XCO</a:t>
            </a:r>
            <a:r>
              <a:rPr lang="en-US" sz="2400" baseline="-25000" dirty="0">
                <a:ea typeface="Calibri" panose="020F0502020204030204" pitchFamily="34" charset="0"/>
                <a:cs typeface="Times New Roman" panose="02020603050405020304" pitchFamily="18" charset="0"/>
              </a:rPr>
              <a:t>2</a:t>
            </a:r>
            <a:r>
              <a:rPr lang="en-US" sz="2400" dirty="0">
                <a:ea typeface="Calibri" panose="020F0502020204030204" pitchFamily="34" charset="0"/>
                <a:cs typeface="Times New Roman" panose="02020603050405020304" pitchFamily="18" charset="0"/>
              </a:rPr>
              <a:t>, from </a:t>
            </a:r>
            <a:r>
              <a:rPr lang="en-US" sz="2400" dirty="0">
                <a:solidFill>
                  <a:srgbClr val="000000"/>
                </a:solidFill>
                <a:ea typeface="Calibri" panose="020F0502020204030204" pitchFamily="34" charset="0"/>
                <a:cs typeface="Times New Roman" panose="02020603050405020304" pitchFamily="18" charset="0"/>
              </a:rPr>
              <a:t>February 2020 to January 2021, with respect to models, TCCON, and OCO-2, which was corrected during the post-processing step. </a:t>
            </a:r>
          </a:p>
          <a:p>
            <a:pPr marL="285750" indent="-285750" algn="just">
              <a:lnSpc>
                <a:spcPct val="107000"/>
              </a:lnSpc>
              <a:spcBef>
                <a:spcPts val="0"/>
              </a:spcBef>
              <a:spcAft>
                <a:spcPts val="600"/>
              </a:spcAft>
              <a:buFont typeface="Arial" panose="020B0604020202020204" pitchFamily="34" charset="0"/>
              <a:buChar char="•"/>
            </a:pPr>
            <a:r>
              <a:rPr lang="en-US" sz="2400" dirty="0">
                <a:solidFill>
                  <a:srgbClr val="000000"/>
                </a:solidFill>
                <a:ea typeface="Calibri" panose="020F0502020204030204" pitchFamily="34" charset="0"/>
                <a:cs typeface="Times New Roman" panose="02020603050405020304" pitchFamily="18" charset="0"/>
              </a:rPr>
              <a:t>The slow drift in XCO2 was significantly reduced to less than 1 ppm in Build 11.  </a:t>
            </a:r>
            <a:endParaRPr lang="en-US" sz="2400" dirty="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39544F4-10D3-44F8-8071-53BD821F43CF}"/>
              </a:ext>
            </a:extLst>
          </p:cNvPr>
          <p:cNvSpPr>
            <a:spLocks noGrp="1"/>
          </p:cNvSpPr>
          <p:nvPr>
            <p:ph type="sldNum" sz="quarter" idx="12"/>
          </p:nvPr>
        </p:nvSpPr>
        <p:spPr/>
        <p:txBody>
          <a:bodyPr/>
          <a:lstStyle/>
          <a:p>
            <a:fld id="{6F7D43C1-E35E-497E-9F54-CF4600D04F69}" type="slidenum">
              <a:rPr lang="en-US" smtClean="0"/>
              <a:t>42</a:t>
            </a:fld>
            <a:endParaRPr lang="en-US"/>
          </a:p>
        </p:txBody>
      </p:sp>
    </p:spTree>
    <p:extLst>
      <p:ext uri="{BB962C8B-B14F-4D97-AF65-F5344CB8AC3E}">
        <p14:creationId xmlns:p14="http://schemas.microsoft.com/office/powerpoint/2010/main" val="1251570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F5EF-631D-44C8-A52C-22267E50CF4B}"/>
              </a:ext>
            </a:extLst>
          </p:cNvPr>
          <p:cNvSpPr>
            <a:spLocks noGrp="1"/>
          </p:cNvSpPr>
          <p:nvPr>
            <p:ph type="title"/>
          </p:nvPr>
        </p:nvSpPr>
        <p:spPr>
          <a:xfrm>
            <a:off x="290945" y="46466"/>
            <a:ext cx="11526982" cy="757093"/>
          </a:xfrm>
        </p:spPr>
        <p:txBody>
          <a:bodyPr/>
          <a:lstStyle/>
          <a:p>
            <a:r>
              <a:rPr lang="en-US" dirty="0"/>
              <a:t>7f. TROPOMI-SWIR: Performance &amp; L1b Validation</a:t>
            </a:r>
          </a:p>
        </p:txBody>
      </p:sp>
      <p:pic>
        <p:nvPicPr>
          <p:cNvPr id="4" name="Picture 3">
            <a:extLst>
              <a:ext uri="{FF2B5EF4-FFF2-40B4-BE49-F238E27FC236}">
                <a16:creationId xmlns:a16="http://schemas.microsoft.com/office/drawing/2014/main" id="{184F0681-5A49-45F1-B959-136E529BA078}"/>
              </a:ext>
            </a:extLst>
          </p:cNvPr>
          <p:cNvPicPr>
            <a:picLocks noChangeAspect="1"/>
          </p:cNvPicPr>
          <p:nvPr/>
        </p:nvPicPr>
        <p:blipFill>
          <a:blip r:embed="rId2"/>
          <a:stretch>
            <a:fillRect/>
          </a:stretch>
        </p:blipFill>
        <p:spPr>
          <a:xfrm>
            <a:off x="104348" y="803558"/>
            <a:ext cx="11713579" cy="6007975"/>
          </a:xfrm>
          <a:prstGeom prst="rect">
            <a:avLst/>
          </a:prstGeom>
        </p:spPr>
      </p:pic>
      <p:sp>
        <p:nvSpPr>
          <p:cNvPr id="3" name="Slide Number Placeholder 2">
            <a:extLst>
              <a:ext uri="{FF2B5EF4-FFF2-40B4-BE49-F238E27FC236}">
                <a16:creationId xmlns:a16="http://schemas.microsoft.com/office/drawing/2014/main" id="{318BA98C-1491-417B-899B-0AB08724D79C}"/>
              </a:ext>
            </a:extLst>
          </p:cNvPr>
          <p:cNvSpPr>
            <a:spLocks noGrp="1"/>
          </p:cNvSpPr>
          <p:nvPr>
            <p:ph type="sldNum" sz="quarter" idx="12"/>
          </p:nvPr>
        </p:nvSpPr>
        <p:spPr/>
        <p:txBody>
          <a:bodyPr/>
          <a:lstStyle/>
          <a:p>
            <a:fld id="{6F7D43C1-E35E-497E-9F54-CF4600D04F69}" type="slidenum">
              <a:rPr lang="en-US" smtClean="0"/>
              <a:t>43</a:t>
            </a:fld>
            <a:endParaRPr lang="en-US"/>
          </a:p>
        </p:txBody>
      </p:sp>
    </p:spTree>
    <p:extLst>
      <p:ext uri="{BB962C8B-B14F-4D97-AF65-F5344CB8AC3E}">
        <p14:creationId xmlns:p14="http://schemas.microsoft.com/office/powerpoint/2010/main" val="629047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2E6A-E21F-424E-84B3-23B79C0B4517}"/>
              </a:ext>
            </a:extLst>
          </p:cNvPr>
          <p:cNvSpPr>
            <a:spLocks noGrp="1"/>
          </p:cNvSpPr>
          <p:nvPr>
            <p:ph type="title"/>
          </p:nvPr>
        </p:nvSpPr>
        <p:spPr>
          <a:xfrm>
            <a:off x="143219" y="32611"/>
            <a:ext cx="11865167" cy="527241"/>
          </a:xfrm>
        </p:spPr>
        <p:txBody>
          <a:bodyPr>
            <a:normAutofit fontScale="90000"/>
          </a:bodyPr>
          <a:lstStyle/>
          <a:p>
            <a:r>
              <a:rPr lang="en-US" dirty="0"/>
              <a:t>7d. Status &amp; Calibration Concepts of the CO2M mission</a:t>
            </a:r>
          </a:p>
        </p:txBody>
      </p:sp>
      <p:sp>
        <p:nvSpPr>
          <p:cNvPr id="4" name="Text Placeholder 2">
            <a:extLst>
              <a:ext uri="{FF2B5EF4-FFF2-40B4-BE49-F238E27FC236}">
                <a16:creationId xmlns:a16="http://schemas.microsoft.com/office/drawing/2014/main" id="{392FF5C6-CC42-4BCC-908F-8770BE5C6873}"/>
              </a:ext>
            </a:extLst>
          </p:cNvPr>
          <p:cNvSpPr>
            <a:spLocks noGrp="1"/>
          </p:cNvSpPr>
          <p:nvPr>
            <p:ph idx="1"/>
          </p:nvPr>
        </p:nvSpPr>
        <p:spPr>
          <a:xfrm>
            <a:off x="346363" y="678874"/>
            <a:ext cx="11662023" cy="6068290"/>
          </a:xfrm>
        </p:spPr>
        <p:txBody>
          <a:bodyPr>
            <a:normAutofit/>
          </a:bodyPr>
          <a:lstStyle/>
          <a:p>
            <a:pPr marL="0" indent="0">
              <a:buNone/>
            </a:pPr>
            <a:r>
              <a:rPr lang="en-GB" sz="4000" dirty="0"/>
              <a:t>Summary and Outlook</a:t>
            </a:r>
            <a:endParaRPr lang="en-GB" dirty="0"/>
          </a:p>
          <a:p>
            <a:r>
              <a:rPr lang="en-GB" dirty="0"/>
              <a:t>CO2M mission for monitoring of anthropogenic greenhouse gas emissions</a:t>
            </a:r>
          </a:p>
          <a:p>
            <a:pPr lvl="1"/>
            <a:r>
              <a:rPr lang="en-GB" dirty="0"/>
              <a:t>Multi-instrument payload with combined retrieval of CO2 (and CH4)</a:t>
            </a:r>
          </a:p>
          <a:p>
            <a:pPr lvl="2"/>
            <a:r>
              <a:rPr lang="en-GB" sz="1800" dirty="0"/>
              <a:t>CO2I/NO2! </a:t>
            </a:r>
            <a:r>
              <a:rPr lang="en-GB" sz="1800" dirty="0" err="1"/>
              <a:t>pushbroom</a:t>
            </a:r>
            <a:r>
              <a:rPr lang="en-GB" sz="1800" dirty="0"/>
              <a:t> imaging spectrometer for measurement of XCO2 and XCH4</a:t>
            </a:r>
          </a:p>
          <a:p>
            <a:pPr lvl="2"/>
            <a:r>
              <a:rPr lang="en-GB" sz="1800" dirty="0"/>
              <a:t>Multi-Angle Polarimeter (MAP for Aerosol measurement</a:t>
            </a:r>
          </a:p>
          <a:p>
            <a:pPr lvl="2"/>
            <a:r>
              <a:rPr lang="en-GB" sz="1800" dirty="0"/>
              <a:t>Cloud Imager (CLIM) for sub-sample cloud flagging/characterisation</a:t>
            </a:r>
            <a:endParaRPr lang="en-GB" sz="2400" dirty="0"/>
          </a:p>
          <a:p>
            <a:pPr>
              <a:spcBef>
                <a:spcPts val="1200"/>
              </a:spcBef>
            </a:pPr>
            <a:r>
              <a:rPr lang="en-IE" dirty="0"/>
              <a:t>CO2I/NO2I “special features”</a:t>
            </a:r>
          </a:p>
          <a:p>
            <a:pPr lvl="1"/>
            <a:r>
              <a:rPr lang="en-IE" dirty="0"/>
              <a:t>Fibre-based slit homogenizer with implications on (un-)binning strategy</a:t>
            </a:r>
          </a:p>
          <a:p>
            <a:pPr lvl="1"/>
            <a:r>
              <a:rPr lang="en-IE" dirty="0"/>
              <a:t>Detector lag/persistence/memory effects require detailed  models and corrections</a:t>
            </a:r>
          </a:p>
          <a:p>
            <a:pPr lvl="2"/>
            <a:r>
              <a:rPr lang="en-IE" sz="1800" dirty="0"/>
              <a:t>Development of correction algorithms are on-going,  to be implemented in operational L1b processor</a:t>
            </a:r>
            <a:endParaRPr lang="en-IE" sz="2400" dirty="0"/>
          </a:p>
          <a:p>
            <a:pPr>
              <a:spcBef>
                <a:spcPts val="1200"/>
              </a:spcBef>
            </a:pPr>
            <a:r>
              <a:rPr lang="en-IE" dirty="0"/>
              <a:t>CO2M is “on course” for launch in 2026</a:t>
            </a:r>
          </a:p>
          <a:p>
            <a:pPr lvl="1"/>
            <a:r>
              <a:rPr lang="en-IE" dirty="0"/>
              <a:t>Space segment development led by ESA</a:t>
            </a:r>
          </a:p>
          <a:p>
            <a:pPr lvl="2"/>
            <a:r>
              <a:rPr lang="en-IE" sz="1800" dirty="0"/>
              <a:t>Payload CDR kicked of end of March, to be completed in June</a:t>
            </a:r>
            <a:endParaRPr lang="en-IE" sz="2400" dirty="0"/>
          </a:p>
          <a:p>
            <a:pPr lvl="1"/>
            <a:r>
              <a:rPr lang="en-IE" dirty="0"/>
              <a:t>Ground segment development led by EUMETSAT</a:t>
            </a:r>
          </a:p>
          <a:p>
            <a:pPr lvl="2"/>
            <a:r>
              <a:rPr lang="en-IE" sz="1800" dirty="0"/>
              <a:t>Instrument Processing Facility with operational L1 and L2 processor, CDR to be kicked off April </a:t>
            </a:r>
          </a:p>
        </p:txBody>
      </p:sp>
      <p:sp>
        <p:nvSpPr>
          <p:cNvPr id="3" name="Slide Number Placeholder 2">
            <a:extLst>
              <a:ext uri="{FF2B5EF4-FFF2-40B4-BE49-F238E27FC236}">
                <a16:creationId xmlns:a16="http://schemas.microsoft.com/office/drawing/2014/main" id="{0B312F80-E026-4BC1-AC32-489E1AB04C9E}"/>
              </a:ext>
            </a:extLst>
          </p:cNvPr>
          <p:cNvSpPr>
            <a:spLocks noGrp="1"/>
          </p:cNvSpPr>
          <p:nvPr>
            <p:ph type="sldNum" sz="quarter" idx="12"/>
          </p:nvPr>
        </p:nvSpPr>
        <p:spPr/>
        <p:txBody>
          <a:bodyPr/>
          <a:lstStyle/>
          <a:p>
            <a:fld id="{6F7D43C1-E35E-497E-9F54-CF4600D04F69}" type="slidenum">
              <a:rPr lang="en-US" smtClean="0"/>
              <a:t>44</a:t>
            </a:fld>
            <a:endParaRPr lang="en-US"/>
          </a:p>
        </p:txBody>
      </p:sp>
    </p:spTree>
    <p:extLst>
      <p:ext uri="{BB962C8B-B14F-4D97-AF65-F5344CB8AC3E}">
        <p14:creationId xmlns:p14="http://schemas.microsoft.com/office/powerpoint/2010/main" val="4255075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p:cNvGrpSpPr/>
          <p:nvPr/>
        </p:nvGrpSpPr>
        <p:grpSpPr>
          <a:xfrm>
            <a:off x="1219274" y="719348"/>
            <a:ext cx="9753452" cy="526610"/>
            <a:chOff x="1219349" y="972084"/>
            <a:chExt cx="9557070" cy="526610"/>
          </a:xfrm>
        </p:grpSpPr>
        <p:sp>
          <p:nvSpPr>
            <p:cNvPr id="7" name="직사각형 6"/>
            <p:cNvSpPr/>
            <p:nvPr/>
          </p:nvSpPr>
          <p:spPr>
            <a:xfrm>
              <a:off x="1219349" y="1019894"/>
              <a:ext cx="45719" cy="478800"/>
            </a:xfrm>
            <a:prstGeom prst="rect">
              <a:avLst/>
            </a:prstGeom>
            <a:solidFill>
              <a:srgbClr val="71B9F5"/>
            </a:solidFill>
            <a:ln w="12700" cap="flat" cmpd="sng" algn="ctr">
              <a:noFill/>
              <a:prstDash val="solid"/>
              <a:miter lim="800000"/>
            </a:ln>
            <a:effectLst/>
          </p:spPr>
          <p:txBody>
            <a:bodyPr rtlCol="0" anchor="ctr"/>
            <a:lstStyle/>
            <a:p>
              <a:pPr algn="ctr">
                <a:defRPr/>
              </a:pPr>
              <a:endParaRPr lang="ko-KR" altLang="en-US" kern="0" dirty="0">
                <a:solidFill>
                  <a:prstClr val="white"/>
                </a:solidFill>
              </a:endParaRPr>
            </a:p>
          </p:txBody>
        </p:sp>
        <p:grpSp>
          <p:nvGrpSpPr>
            <p:cNvPr id="8" name="그룹 7"/>
            <p:cNvGrpSpPr/>
            <p:nvPr/>
          </p:nvGrpSpPr>
          <p:grpSpPr>
            <a:xfrm>
              <a:off x="1262205" y="972084"/>
              <a:ext cx="9514214" cy="525879"/>
              <a:chOff x="-264327" y="3882027"/>
              <a:chExt cx="12256521" cy="525879"/>
            </a:xfrm>
          </p:grpSpPr>
          <p:sp>
            <p:nvSpPr>
              <p:cNvPr id="9" name="직사각형 8"/>
              <p:cNvSpPr/>
              <p:nvPr/>
            </p:nvSpPr>
            <p:spPr>
              <a:xfrm>
                <a:off x="-264327" y="3929837"/>
                <a:ext cx="10380971" cy="478069"/>
              </a:xfrm>
              <a:prstGeom prst="rect">
                <a:avLst/>
              </a:prstGeom>
              <a:solidFill>
                <a:sysClr val="window" lastClr="FFFFFF">
                  <a:lumMod val="85000"/>
                  <a:alpha val="75000"/>
                </a:sysClr>
              </a:solidFill>
              <a:ln w="12700" cap="flat" cmpd="sng" algn="ctr">
                <a:noFill/>
                <a:prstDash val="solid"/>
                <a:miter lim="800000"/>
              </a:ln>
              <a:effectLst/>
            </p:spPr>
            <p:txBody>
              <a:bodyPr rtlCol="0" anchor="ctr"/>
              <a:lstStyle/>
              <a:p>
                <a:pPr algn="ctr">
                  <a:defRPr/>
                </a:pPr>
                <a:endParaRPr lang="ko-KR" altLang="en-US" kern="0" dirty="0">
                  <a:solidFill>
                    <a:prstClr val="white"/>
                  </a:solidFill>
                  <a:latin typeface="a아메리카노L" panose="02020600000000000000" pitchFamily="18" charset="-127"/>
                  <a:ea typeface="a아메리카노L" panose="02020600000000000000" pitchFamily="18" charset="-127"/>
                </a:endParaRPr>
              </a:p>
            </p:txBody>
          </p:sp>
          <p:sp>
            <p:nvSpPr>
              <p:cNvPr id="10" name="직사각형 9"/>
              <p:cNvSpPr/>
              <p:nvPr/>
            </p:nvSpPr>
            <p:spPr>
              <a:xfrm>
                <a:off x="-172588" y="3882027"/>
                <a:ext cx="12164782" cy="523220"/>
              </a:xfrm>
              <a:prstGeom prst="rect">
                <a:avLst/>
              </a:prstGeom>
            </p:spPr>
            <p:txBody>
              <a:bodyPr wrap="square" anchor="ctr" anchorCtr="0">
                <a:spAutoFit/>
              </a:bodyPr>
              <a:lstStyle/>
              <a:p>
                <a:pPr>
                  <a:lnSpc>
                    <a:spcPct val="140000"/>
                  </a:lnSpc>
                  <a:defRPr/>
                </a:pPr>
                <a:r>
                  <a:rPr lang="en-US" altLang="ko-KR" sz="2000" b="1" kern="0" dirty="0">
                    <a:solidFill>
                      <a:prstClr val="black"/>
                    </a:solidFill>
                    <a:latin typeface="Arial" panose="020B0604020202020204" pitchFamily="34" charset="0"/>
                    <a:ea typeface="a아메리카노L" panose="02020600000000000000" pitchFamily="18" charset="-127"/>
                    <a:cs typeface="Arial" panose="020B0604020202020204" pitchFamily="34" charset="0"/>
                  </a:rPr>
                  <a:t>Monitoring long-term GEMS data</a:t>
                </a:r>
              </a:p>
            </p:txBody>
          </p:sp>
        </p:grpSp>
      </p:grpSp>
      <p:sp>
        <p:nvSpPr>
          <p:cNvPr id="11" name="직사각형 10"/>
          <p:cNvSpPr/>
          <p:nvPr/>
        </p:nvSpPr>
        <p:spPr>
          <a:xfrm>
            <a:off x="1104123" y="1311291"/>
            <a:ext cx="8859027" cy="412421"/>
          </a:xfrm>
          <a:prstGeom prst="rect">
            <a:avLst/>
          </a:prstGeom>
        </p:spPr>
        <p:txBody>
          <a:bodyPr wrap="square">
            <a:spAutoFit/>
          </a:bodyPr>
          <a:lstStyle/>
          <a:p>
            <a:pPr fontAlgn="base">
              <a:lnSpc>
                <a:spcPct val="130000"/>
              </a:lnSpc>
              <a:buClr>
                <a:schemeClr val="tx1">
                  <a:lumMod val="65000"/>
                  <a:lumOff val="35000"/>
                </a:schemeClr>
              </a:buClr>
            </a:pPr>
            <a:r>
              <a:rPr lang="ko-KR" altLang="en-US" sz="1600" spc="-250" dirty="0">
                <a:solidFill>
                  <a:srgbClr val="1578AF"/>
                </a:solidFill>
                <a:latin typeface="Arial" panose="020B0604020202020204" pitchFamily="34" charset="0"/>
                <a:ea typeface="a아메리카노L" panose="02020600000000000000" pitchFamily="18" charset="-127"/>
                <a:cs typeface="Arial" panose="020B0604020202020204" pitchFamily="34" charset="0"/>
              </a:rPr>
              <a:t>☯</a:t>
            </a:r>
            <a:r>
              <a:rPr lang="ko-KR" altLang="en-US" sz="1600" spc="-250" dirty="0">
                <a:latin typeface="Arial" panose="020B0604020202020204" pitchFamily="34" charset="0"/>
                <a:ea typeface="a아메리카노L" panose="02020600000000000000" pitchFamily="18" charset="-127"/>
                <a:cs typeface="Arial" panose="020B0604020202020204" pitchFamily="34" charset="0"/>
              </a:rPr>
              <a:t>  </a:t>
            </a:r>
            <a:r>
              <a:rPr lang="en-US" altLang="ko-KR" sz="1600" b="1" dirty="0">
                <a:latin typeface="Arial" panose="020B0604020202020204" pitchFamily="34" charset="0"/>
                <a:ea typeface="a아메리카노L" panose="02020600000000000000" pitchFamily="18" charset="-127"/>
                <a:cs typeface="Arial" panose="020B0604020202020204" pitchFamily="34" charset="0"/>
              </a:rPr>
              <a:t>Working solar diffuser (WSD) and reference solar diffuser (RSD)</a:t>
            </a:r>
            <a:endParaRPr lang="en-US" altLang="ko-KR" sz="1600" b="1" dirty="0">
              <a:solidFill>
                <a:srgbClr val="FF0000"/>
              </a:solidFill>
              <a:latin typeface="Arial" panose="020B0604020202020204" pitchFamily="34" charset="0"/>
              <a:ea typeface="a아메리카노L" panose="02020600000000000000" pitchFamily="18" charset="-127"/>
              <a:cs typeface="Arial" panose="020B0604020202020204" pitchFamily="34" charset="0"/>
            </a:endParaRPr>
          </a:p>
        </p:txBody>
      </p:sp>
      <p:pic>
        <p:nvPicPr>
          <p:cNvPr id="19" name="그림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366" y="2153510"/>
            <a:ext cx="5132614" cy="3849461"/>
          </a:xfrm>
          <a:prstGeom prst="rect">
            <a:avLst/>
          </a:prstGeom>
        </p:spPr>
      </p:pic>
      <p:grpSp>
        <p:nvGrpSpPr>
          <p:cNvPr id="20" name="그룹 19"/>
          <p:cNvGrpSpPr/>
          <p:nvPr/>
        </p:nvGrpSpPr>
        <p:grpSpPr>
          <a:xfrm>
            <a:off x="568024" y="2082702"/>
            <a:ext cx="6313822" cy="4221279"/>
            <a:chOff x="567593" y="2381178"/>
            <a:chExt cx="6313822" cy="4221279"/>
          </a:xfrm>
        </p:grpSpPr>
        <p:grpSp>
          <p:nvGrpSpPr>
            <p:cNvPr id="21" name="그룹 20"/>
            <p:cNvGrpSpPr/>
            <p:nvPr/>
          </p:nvGrpSpPr>
          <p:grpSpPr>
            <a:xfrm>
              <a:off x="567593" y="2518479"/>
              <a:ext cx="6313822" cy="3946677"/>
              <a:chOff x="560372" y="2260466"/>
              <a:chExt cx="6313822" cy="3946677"/>
            </a:xfrm>
          </p:grpSpPr>
          <p:pic>
            <p:nvPicPr>
              <p:cNvPr id="24" name="그림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72" y="2260466"/>
                <a:ext cx="3157342" cy="3946677"/>
              </a:xfrm>
              <a:prstGeom prst="rect">
                <a:avLst/>
              </a:prstGeom>
            </p:spPr>
          </p:pic>
          <p:pic>
            <p:nvPicPr>
              <p:cNvPr id="25" name="그림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714" y="2261543"/>
                <a:ext cx="3156480" cy="3945600"/>
              </a:xfrm>
              <a:prstGeom prst="rect">
                <a:avLst/>
              </a:prstGeom>
            </p:spPr>
          </p:pic>
        </p:grpSp>
        <p:sp>
          <p:nvSpPr>
            <p:cNvPr id="22" name="TextBox 21"/>
            <p:cNvSpPr txBox="1"/>
            <p:nvPr/>
          </p:nvSpPr>
          <p:spPr>
            <a:xfrm>
              <a:off x="2026169" y="2381178"/>
              <a:ext cx="690717" cy="338554"/>
            </a:xfrm>
            <a:prstGeom prst="rect">
              <a:avLst/>
            </a:prstGeom>
            <a:noFill/>
          </p:spPr>
          <p:txBody>
            <a:bodyPr wrap="square" rtlCol="0">
              <a:spAutoFit/>
            </a:bodyPr>
            <a:lstStyle/>
            <a:p>
              <a:pPr latinLnBrk="1"/>
              <a:r>
                <a:rPr lang="en-US" altLang="ko-KR" sz="1600" b="1" dirty="0">
                  <a:solidFill>
                    <a:prstClr val="black"/>
                  </a:solidFill>
                  <a:latin typeface="Arial" panose="020B0604020202020204" pitchFamily="34" charset="0"/>
                  <a:ea typeface="맑은 고딕" panose="020B0503020000020004" pitchFamily="50" charset="-127"/>
                  <a:cs typeface="Arial" panose="020B0604020202020204" pitchFamily="34" charset="0"/>
                </a:rPr>
                <a:t>WSD</a:t>
              </a:r>
              <a:endParaRPr lang="ko-KR" altLang="en-US" sz="1600" b="1"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sp>
          <p:nvSpPr>
            <p:cNvPr id="23" name="TextBox 22"/>
            <p:cNvSpPr txBox="1"/>
            <p:nvPr/>
          </p:nvSpPr>
          <p:spPr>
            <a:xfrm>
              <a:off x="5188277" y="2381178"/>
              <a:ext cx="690717" cy="338554"/>
            </a:xfrm>
            <a:prstGeom prst="rect">
              <a:avLst/>
            </a:prstGeom>
            <a:noFill/>
          </p:spPr>
          <p:txBody>
            <a:bodyPr wrap="square" rtlCol="0">
              <a:spAutoFit/>
            </a:bodyPr>
            <a:lstStyle/>
            <a:p>
              <a:pPr latinLnBrk="1"/>
              <a:r>
                <a:rPr lang="en-US" altLang="ko-KR" sz="1600" b="1" dirty="0">
                  <a:solidFill>
                    <a:prstClr val="black"/>
                  </a:solidFill>
                  <a:latin typeface="Arial" panose="020B0604020202020204" pitchFamily="34" charset="0"/>
                  <a:ea typeface="맑은 고딕" panose="020B0503020000020004" pitchFamily="50" charset="-127"/>
                  <a:cs typeface="Arial" panose="020B0604020202020204" pitchFamily="34" charset="0"/>
                </a:rPr>
                <a:t>RSD</a:t>
              </a:r>
              <a:endParaRPr lang="ko-KR" altLang="en-US" sz="1600" b="1"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sp>
          <p:nvSpPr>
            <p:cNvPr id="27" name="TextBox 26"/>
            <p:cNvSpPr txBox="1"/>
            <p:nvPr/>
          </p:nvSpPr>
          <p:spPr>
            <a:xfrm>
              <a:off x="1335256" y="6325458"/>
              <a:ext cx="2002067" cy="276999"/>
            </a:xfrm>
            <a:prstGeom prst="rect">
              <a:avLst/>
            </a:prstGeom>
            <a:noFill/>
          </p:spPr>
          <p:txBody>
            <a:bodyPr wrap="square" rtlCol="0">
              <a:spAutoFit/>
            </a:bodyPr>
            <a:lstStyle/>
            <a:p>
              <a:pPr latinLnBrk="1"/>
              <a:r>
                <a:rPr lang="en-US" altLang="ko-KR" sz="1200" b="1" dirty="0">
                  <a:solidFill>
                    <a:prstClr val="black"/>
                  </a:solidFill>
                  <a:latin typeface="Arial" panose="020B0604020202020204" pitchFamily="34" charset="0"/>
                  <a:ea typeface="맑은 고딕" panose="020B0503020000020004" pitchFamily="50" charset="-127"/>
                  <a:cs typeface="Arial" panose="020B0604020202020204" pitchFamily="34" charset="0"/>
                </a:rPr>
                <a:t>1,201 times of exposure</a:t>
              </a:r>
              <a:endParaRPr lang="ko-KR" altLang="en-US" sz="1200" b="1"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sp>
          <p:nvSpPr>
            <p:cNvPr id="28" name="TextBox 27"/>
            <p:cNvSpPr txBox="1"/>
            <p:nvPr/>
          </p:nvSpPr>
          <p:spPr>
            <a:xfrm>
              <a:off x="4547192" y="6324777"/>
              <a:ext cx="1853178" cy="276999"/>
            </a:xfrm>
            <a:prstGeom prst="rect">
              <a:avLst/>
            </a:prstGeom>
            <a:noFill/>
          </p:spPr>
          <p:txBody>
            <a:bodyPr wrap="square" rtlCol="0">
              <a:spAutoFit/>
            </a:bodyPr>
            <a:lstStyle/>
            <a:p>
              <a:pPr latinLnBrk="1"/>
              <a:r>
                <a:rPr lang="en-US" altLang="ko-KR" sz="1200" b="1" dirty="0">
                  <a:solidFill>
                    <a:prstClr val="black"/>
                  </a:solidFill>
                  <a:latin typeface="Arial" panose="020B0604020202020204" pitchFamily="34" charset="0"/>
                  <a:ea typeface="맑은 고딕" panose="020B0503020000020004" pitchFamily="50" charset="-127"/>
                  <a:cs typeface="Arial" panose="020B0604020202020204" pitchFamily="34" charset="0"/>
                </a:rPr>
                <a:t>10 times of exposure</a:t>
              </a:r>
              <a:endParaRPr lang="ko-KR" altLang="en-US" sz="1200" b="1"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grpSp>
      <p:sp>
        <p:nvSpPr>
          <p:cNvPr id="26" name="직사각형 25"/>
          <p:cNvSpPr/>
          <p:nvPr/>
        </p:nvSpPr>
        <p:spPr>
          <a:xfrm>
            <a:off x="1327019" y="1688373"/>
            <a:ext cx="8859027" cy="343235"/>
          </a:xfrm>
          <a:prstGeom prst="rect">
            <a:avLst/>
          </a:prstGeom>
        </p:spPr>
        <p:txBody>
          <a:bodyPr wrap="square">
            <a:spAutoFit/>
          </a:bodyPr>
          <a:lstStyle/>
          <a:p>
            <a:pPr marL="180975" indent="-180975" fontAlgn="base">
              <a:lnSpc>
                <a:spcPct val="130000"/>
              </a:lnSpc>
              <a:buClr>
                <a:schemeClr val="tx1">
                  <a:lumMod val="65000"/>
                  <a:lumOff val="35000"/>
                </a:schemeClr>
              </a:buClr>
              <a:buFont typeface="Arial" panose="020B0604020202020204" pitchFamily="34" charset="0"/>
              <a:buChar char="•"/>
            </a:pPr>
            <a:r>
              <a:rPr lang="en-US" altLang="ko-KR" sz="1400" b="1" dirty="0">
                <a:latin typeface="Arial" panose="020B0604020202020204" pitchFamily="34" charset="0"/>
                <a:ea typeface="a아메리카노L" panose="02020600000000000000" pitchFamily="18" charset="-127"/>
                <a:cs typeface="Arial" panose="020B0604020202020204" pitchFamily="34" charset="0"/>
              </a:rPr>
              <a:t>Degradation of the diffuser and throughput occurs as observation time increases</a:t>
            </a:r>
            <a:endParaRPr lang="en-US" altLang="ko-KR" sz="1400" b="1" dirty="0">
              <a:solidFill>
                <a:srgbClr val="FF0000"/>
              </a:solidFill>
              <a:latin typeface="Arial" panose="020B0604020202020204" pitchFamily="34" charset="0"/>
              <a:ea typeface="a아메리카노L" panose="02020600000000000000" pitchFamily="18" charset="-127"/>
              <a:cs typeface="Arial" panose="020B0604020202020204" pitchFamily="34" charset="0"/>
            </a:endParaRPr>
          </a:p>
        </p:txBody>
      </p:sp>
      <p:sp>
        <p:nvSpPr>
          <p:cNvPr id="2" name="슬라이드 번호 개체 틀 1"/>
          <p:cNvSpPr>
            <a:spLocks noGrp="1"/>
          </p:cNvSpPr>
          <p:nvPr>
            <p:ph type="sldNum" sz="quarter" idx="12"/>
          </p:nvPr>
        </p:nvSpPr>
        <p:spPr>
          <a:xfrm>
            <a:off x="11663464" y="6240458"/>
            <a:ext cx="528536" cy="365125"/>
          </a:xfrm>
        </p:spPr>
        <p:txBody>
          <a:bodyPr/>
          <a:lstStyle/>
          <a:p>
            <a:fld id="{CF861DB1-7CD0-4EAD-ACA9-006A4A6740D1}" type="slidenum">
              <a:rPr lang="ko-KR" altLang="en-US" smtClean="0"/>
              <a:pPr/>
              <a:t>45</a:t>
            </a:fld>
            <a:endParaRPr lang="ko-KR" altLang="en-US"/>
          </a:p>
        </p:txBody>
      </p:sp>
      <p:sp>
        <p:nvSpPr>
          <p:cNvPr id="29" name="Title 1">
            <a:extLst>
              <a:ext uri="{FF2B5EF4-FFF2-40B4-BE49-F238E27FC236}">
                <a16:creationId xmlns:a16="http://schemas.microsoft.com/office/drawing/2014/main" id="{127B42D2-4CEE-404B-90B7-4CD48742705B}"/>
              </a:ext>
            </a:extLst>
          </p:cNvPr>
          <p:cNvSpPr>
            <a:spLocks noGrp="1"/>
          </p:cNvSpPr>
          <p:nvPr>
            <p:ph type="title" idx="4294967295"/>
          </p:nvPr>
        </p:nvSpPr>
        <p:spPr>
          <a:xfrm>
            <a:off x="0" y="-94801"/>
            <a:ext cx="10515600" cy="817623"/>
          </a:xfrm>
        </p:spPr>
        <p:txBody>
          <a:bodyPr>
            <a:normAutofit/>
          </a:bodyPr>
          <a:lstStyle/>
          <a:p>
            <a:r>
              <a:rPr lang="en-US" sz="2400" dirty="0"/>
              <a:t>7b. Current Status of Geostationary Environment Monitoring Spectrometer </a:t>
            </a:r>
          </a:p>
        </p:txBody>
      </p:sp>
      <p:sp>
        <p:nvSpPr>
          <p:cNvPr id="30" name="Rectangle 29">
            <a:extLst>
              <a:ext uri="{FF2B5EF4-FFF2-40B4-BE49-F238E27FC236}">
                <a16:creationId xmlns:a16="http://schemas.microsoft.com/office/drawing/2014/main" id="{D6E0C0DE-F0BC-474A-92AD-1476426FEE00}"/>
              </a:ext>
            </a:extLst>
          </p:cNvPr>
          <p:cNvSpPr/>
          <p:nvPr/>
        </p:nvSpPr>
        <p:spPr>
          <a:xfrm>
            <a:off x="-11018" y="6423020"/>
            <a:ext cx="12316858" cy="369332"/>
          </a:xfrm>
          <a:prstGeom prst="rect">
            <a:avLst/>
          </a:prstGeom>
        </p:spPr>
        <p:txBody>
          <a:bodyPr wrap="square">
            <a:spAutoFit/>
          </a:bodyPr>
          <a:lstStyle/>
          <a:p>
            <a:r>
              <a:rPr lang="en-US" b="0" i="0" dirty="0">
                <a:solidFill>
                  <a:srgbClr val="000000"/>
                </a:solidFill>
                <a:effectLst/>
                <a:latin typeface="Calibri" panose="020F0502020204030204" pitchFamily="34" charset="0"/>
              </a:rPr>
              <a:t>GEMS covers the equatorial region, which makes it possible to have GEO-LEO SNO-type comparisons. This is a unique opportunity.</a:t>
            </a:r>
            <a:endParaRPr lang="en-US" dirty="0"/>
          </a:p>
        </p:txBody>
      </p:sp>
    </p:spTree>
    <p:extLst>
      <p:ext uri="{BB962C8B-B14F-4D97-AF65-F5344CB8AC3E}">
        <p14:creationId xmlns:p14="http://schemas.microsoft.com/office/powerpoint/2010/main" val="3987593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66AE6-6591-4C38-8DF1-8AA36FBC0A75}"/>
              </a:ext>
            </a:extLst>
          </p:cNvPr>
          <p:cNvSpPr>
            <a:spLocks noGrp="1"/>
          </p:cNvSpPr>
          <p:nvPr>
            <p:ph type="title"/>
          </p:nvPr>
        </p:nvSpPr>
        <p:spPr>
          <a:xfrm>
            <a:off x="838200" y="89696"/>
            <a:ext cx="10515600" cy="315912"/>
          </a:xfrm>
        </p:spPr>
        <p:txBody>
          <a:bodyPr>
            <a:normAutofit fontScale="90000"/>
          </a:bodyPr>
          <a:lstStyle/>
          <a:p>
            <a:r>
              <a:rPr lang="en-US" dirty="0"/>
              <a:t>7h. TEMPO Calibration</a:t>
            </a:r>
          </a:p>
        </p:txBody>
      </p:sp>
      <p:sp>
        <p:nvSpPr>
          <p:cNvPr id="3" name="Content Placeholder 2">
            <a:extLst>
              <a:ext uri="{FF2B5EF4-FFF2-40B4-BE49-F238E27FC236}">
                <a16:creationId xmlns:a16="http://schemas.microsoft.com/office/drawing/2014/main" id="{2E956110-CB15-4BBE-93CB-D168C2DFEB99}"/>
              </a:ext>
            </a:extLst>
          </p:cNvPr>
          <p:cNvSpPr>
            <a:spLocks noGrp="1"/>
          </p:cNvSpPr>
          <p:nvPr>
            <p:ph idx="1"/>
          </p:nvPr>
        </p:nvSpPr>
        <p:spPr>
          <a:xfrm>
            <a:off x="838200" y="4869457"/>
            <a:ext cx="10515600" cy="1858351"/>
          </a:xfrm>
        </p:spPr>
        <p:txBody>
          <a:bodyPr>
            <a:normAutofit/>
          </a:bodyPr>
          <a:lstStyle/>
          <a:p>
            <a:r>
              <a:rPr lang="en-US" sz="2400" b="1" dirty="0"/>
              <a:t>Version 2 release</a:t>
            </a:r>
            <a:br>
              <a:rPr lang="en-US" sz="2400" b="1" dirty="0"/>
            </a:br>
            <a:r>
              <a:rPr lang="en-US" sz="2000" dirty="0"/>
              <a:t>- Date: February 26, 2024</a:t>
            </a:r>
            <a:br>
              <a:rPr lang="en-US" sz="2000" dirty="0"/>
            </a:br>
            <a:r>
              <a:rPr lang="en-US" sz="2000" dirty="0"/>
              <a:t>- Collection name (Validation status): BETA</a:t>
            </a:r>
            <a:br>
              <a:rPr lang="en-US" sz="2000" dirty="0"/>
            </a:br>
            <a:r>
              <a:rPr lang="en-US" sz="2000" dirty="0"/>
              <a:t>- Continuous data production onward from the release date + Reprocessing ongoing</a:t>
            </a:r>
            <a:br>
              <a:rPr lang="en-US" sz="2000" dirty="0"/>
            </a:br>
            <a:r>
              <a:rPr lang="en-US" sz="2000" dirty="0"/>
              <a:t>- User Guide available online, Version 1.0 ATBD available upon request</a:t>
            </a:r>
            <a:br>
              <a:rPr lang="en-US" sz="2000" dirty="0"/>
            </a:br>
            <a:r>
              <a:rPr lang="en-US" sz="2000" dirty="0"/>
              <a:t>  (https://www.earthdata.nasa.gov/learn/articles/new-beta-level-1-tempo-products)</a:t>
            </a:r>
          </a:p>
        </p:txBody>
      </p:sp>
      <p:sp>
        <p:nvSpPr>
          <p:cNvPr id="4" name="Title 1">
            <a:extLst>
              <a:ext uri="{FF2B5EF4-FFF2-40B4-BE49-F238E27FC236}">
                <a16:creationId xmlns:a16="http://schemas.microsoft.com/office/drawing/2014/main" id="{87A313FF-F2A6-4157-A297-04E4FE643E44}"/>
              </a:ext>
            </a:extLst>
          </p:cNvPr>
          <p:cNvSpPr txBox="1">
            <a:spLocks/>
          </p:cNvSpPr>
          <p:nvPr/>
        </p:nvSpPr>
        <p:spPr>
          <a:xfrm>
            <a:off x="162046" y="533131"/>
            <a:ext cx="11887200" cy="773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Spectral calibration </a:t>
            </a:r>
            <a:r>
              <a:rPr lang="en-US" sz="2800" dirty="0"/>
              <a:t>(trending wavelength shifts)</a:t>
            </a:r>
          </a:p>
        </p:txBody>
      </p:sp>
      <p:sp>
        <p:nvSpPr>
          <p:cNvPr id="6" name="Slide Number Placeholder 4">
            <a:extLst>
              <a:ext uri="{FF2B5EF4-FFF2-40B4-BE49-F238E27FC236}">
                <a16:creationId xmlns:a16="http://schemas.microsoft.com/office/drawing/2014/main" id="{778022CE-12FF-4E28-8B85-BEC711141E33}"/>
              </a:ext>
            </a:extLst>
          </p:cNvPr>
          <p:cNvSpPr>
            <a:spLocks noGrp="1"/>
          </p:cNvSpPr>
          <p:nvPr>
            <p:ph type="sldNum" sz="quarter" idx="12"/>
          </p:nvPr>
        </p:nvSpPr>
        <p:spPr>
          <a:xfrm>
            <a:off x="4724400" y="6415761"/>
            <a:ext cx="2743200" cy="365125"/>
          </a:xfrm>
        </p:spPr>
        <p:txBody>
          <a:bodyPr/>
          <a:lstStyle/>
          <a:p>
            <a:fld id="{48F63A3B-78C7-47BE-AE5E-E10140E04643}" type="slidenum">
              <a:rPr lang="en-US" smtClean="0"/>
              <a:pPr/>
              <a:t>46</a:t>
            </a:fld>
            <a:endParaRPr lang="en-US" dirty="0"/>
          </a:p>
        </p:txBody>
      </p:sp>
      <p:pic>
        <p:nvPicPr>
          <p:cNvPr id="7" name="Picture 6" descr="A graph of a graph showing the number of different colors&#10;&#10;Description automatically generated with medium confidence">
            <a:extLst>
              <a:ext uri="{FF2B5EF4-FFF2-40B4-BE49-F238E27FC236}">
                <a16:creationId xmlns:a16="http://schemas.microsoft.com/office/drawing/2014/main" id="{ABE8459B-D7C9-4268-9872-20015FA30871}"/>
              </a:ext>
            </a:extLst>
          </p:cNvPr>
          <p:cNvPicPr>
            <a:picLocks noChangeAspect="1"/>
          </p:cNvPicPr>
          <p:nvPr/>
        </p:nvPicPr>
        <p:blipFill>
          <a:blip r:embed="rId2"/>
          <a:stretch>
            <a:fillRect/>
          </a:stretch>
        </p:blipFill>
        <p:spPr>
          <a:xfrm>
            <a:off x="179214" y="1442483"/>
            <a:ext cx="6159414" cy="3419363"/>
          </a:xfrm>
          <a:prstGeom prst="rect">
            <a:avLst/>
          </a:prstGeom>
        </p:spPr>
      </p:pic>
      <p:pic>
        <p:nvPicPr>
          <p:cNvPr id="9" name="Picture 8" descr="A graph of a graph&#10;&#10;Description automatically generated with medium confidence">
            <a:extLst>
              <a:ext uri="{FF2B5EF4-FFF2-40B4-BE49-F238E27FC236}">
                <a16:creationId xmlns:a16="http://schemas.microsoft.com/office/drawing/2014/main" id="{25A587B6-1CD4-47BF-A93D-6FCC89EB803D}"/>
              </a:ext>
            </a:extLst>
          </p:cNvPr>
          <p:cNvPicPr>
            <a:picLocks noChangeAspect="1"/>
          </p:cNvPicPr>
          <p:nvPr/>
        </p:nvPicPr>
        <p:blipFill>
          <a:blip r:embed="rId3"/>
          <a:stretch>
            <a:fillRect/>
          </a:stretch>
        </p:blipFill>
        <p:spPr>
          <a:xfrm>
            <a:off x="5967833" y="1412651"/>
            <a:ext cx="6159414" cy="3419363"/>
          </a:xfrm>
          <a:prstGeom prst="rect">
            <a:avLst/>
          </a:prstGeom>
        </p:spPr>
      </p:pic>
      <p:sp>
        <p:nvSpPr>
          <p:cNvPr id="11" name="TextBox 10">
            <a:extLst>
              <a:ext uri="{FF2B5EF4-FFF2-40B4-BE49-F238E27FC236}">
                <a16:creationId xmlns:a16="http://schemas.microsoft.com/office/drawing/2014/main" id="{EB8FE707-52BC-40F5-8BF4-84CDE1515FA5}"/>
              </a:ext>
            </a:extLst>
          </p:cNvPr>
          <p:cNvSpPr txBox="1"/>
          <p:nvPr/>
        </p:nvSpPr>
        <p:spPr>
          <a:xfrm>
            <a:off x="3451053" y="4742188"/>
            <a:ext cx="8545929" cy="369332"/>
          </a:xfrm>
          <a:prstGeom prst="rect">
            <a:avLst/>
          </a:prstGeom>
          <a:noFill/>
        </p:spPr>
        <p:txBody>
          <a:bodyPr wrap="none" rtlCol="0">
            <a:spAutoFit/>
          </a:bodyPr>
          <a:lstStyle/>
          <a:p>
            <a:pPr algn="ctr"/>
            <a:r>
              <a:rPr lang="en-US" dirty="0">
                <a:solidFill>
                  <a:srgbClr val="FF0000"/>
                </a:solidFill>
              </a:rPr>
              <a:t>Increasing wavelength shifts in solar irradiance measurements since the first-light</a:t>
            </a:r>
          </a:p>
        </p:txBody>
      </p:sp>
      <p:sp>
        <p:nvSpPr>
          <p:cNvPr id="12" name="TextBox 11">
            <a:extLst>
              <a:ext uri="{FF2B5EF4-FFF2-40B4-BE49-F238E27FC236}">
                <a16:creationId xmlns:a16="http://schemas.microsoft.com/office/drawing/2014/main" id="{0956FCDC-77D2-49FB-88E2-01523B9B9EB1}"/>
              </a:ext>
            </a:extLst>
          </p:cNvPr>
          <p:cNvSpPr txBox="1"/>
          <p:nvPr/>
        </p:nvSpPr>
        <p:spPr>
          <a:xfrm>
            <a:off x="1418040" y="1104575"/>
            <a:ext cx="8133584" cy="400110"/>
          </a:xfrm>
          <a:prstGeom prst="rect">
            <a:avLst/>
          </a:prstGeom>
          <a:noFill/>
        </p:spPr>
        <p:txBody>
          <a:bodyPr wrap="square" rtlCol="0">
            <a:spAutoFit/>
          </a:bodyPr>
          <a:lstStyle/>
          <a:p>
            <a:pPr algn="ctr"/>
            <a:r>
              <a:rPr lang="en-US" sz="2000" b="1" dirty="0"/>
              <a:t>Different spatial indices</a:t>
            </a:r>
          </a:p>
        </p:txBody>
      </p:sp>
      <p:sp>
        <p:nvSpPr>
          <p:cNvPr id="14" name="TextBox 13">
            <a:extLst>
              <a:ext uri="{FF2B5EF4-FFF2-40B4-BE49-F238E27FC236}">
                <a16:creationId xmlns:a16="http://schemas.microsoft.com/office/drawing/2014/main" id="{7829AF69-B8DB-4CD4-BA58-C139EB69D943}"/>
              </a:ext>
            </a:extLst>
          </p:cNvPr>
          <p:cNvSpPr txBox="1"/>
          <p:nvPr/>
        </p:nvSpPr>
        <p:spPr>
          <a:xfrm>
            <a:off x="2370402" y="2452070"/>
            <a:ext cx="659297" cy="369332"/>
          </a:xfrm>
          <a:prstGeom prst="rect">
            <a:avLst/>
          </a:prstGeom>
          <a:noFill/>
        </p:spPr>
        <p:txBody>
          <a:bodyPr wrap="square" rtlCol="0">
            <a:spAutoFit/>
          </a:bodyPr>
          <a:lstStyle/>
          <a:p>
            <a:pPr algn="ctr"/>
            <a:r>
              <a:rPr lang="en-US" b="1" dirty="0"/>
              <a:t>UV</a:t>
            </a:r>
          </a:p>
        </p:txBody>
      </p:sp>
      <p:sp>
        <p:nvSpPr>
          <p:cNvPr id="15" name="TextBox 14">
            <a:extLst>
              <a:ext uri="{FF2B5EF4-FFF2-40B4-BE49-F238E27FC236}">
                <a16:creationId xmlns:a16="http://schemas.microsoft.com/office/drawing/2014/main" id="{955F6668-EBE8-4612-BFCD-A1E9EE77C1E9}"/>
              </a:ext>
            </a:extLst>
          </p:cNvPr>
          <p:cNvSpPr txBox="1"/>
          <p:nvPr/>
        </p:nvSpPr>
        <p:spPr>
          <a:xfrm>
            <a:off x="6960975" y="2574546"/>
            <a:ext cx="726230" cy="369332"/>
          </a:xfrm>
          <a:prstGeom prst="rect">
            <a:avLst/>
          </a:prstGeom>
          <a:noFill/>
        </p:spPr>
        <p:txBody>
          <a:bodyPr wrap="square" rtlCol="0">
            <a:spAutoFit/>
          </a:bodyPr>
          <a:lstStyle/>
          <a:p>
            <a:pPr algn="ctr"/>
            <a:r>
              <a:rPr lang="en-US" b="1" dirty="0"/>
              <a:t>VIS</a:t>
            </a:r>
          </a:p>
        </p:txBody>
      </p:sp>
      <p:sp>
        <p:nvSpPr>
          <p:cNvPr id="18" name="TextBox 17">
            <a:extLst>
              <a:ext uri="{FF2B5EF4-FFF2-40B4-BE49-F238E27FC236}">
                <a16:creationId xmlns:a16="http://schemas.microsoft.com/office/drawing/2014/main" id="{1F35151F-F879-4C25-95E7-3A8A1E5A48A1}"/>
              </a:ext>
            </a:extLst>
          </p:cNvPr>
          <p:cNvSpPr txBox="1"/>
          <p:nvPr/>
        </p:nvSpPr>
        <p:spPr>
          <a:xfrm>
            <a:off x="6031028" y="4112048"/>
            <a:ext cx="4512153" cy="307777"/>
          </a:xfrm>
          <a:prstGeom prst="rect">
            <a:avLst/>
          </a:prstGeom>
          <a:solidFill>
            <a:schemeClr val="bg1"/>
          </a:solidFill>
        </p:spPr>
        <p:txBody>
          <a:bodyPr wrap="square" rtlCol="0">
            <a:spAutoFit/>
          </a:bodyPr>
          <a:lstStyle/>
          <a:p>
            <a:pPr algn="ctr"/>
            <a:r>
              <a:rPr lang="en-US" sz="1400" dirty="0"/>
              <a:t>Days since the first-light (August 1, 2023)</a:t>
            </a:r>
          </a:p>
        </p:txBody>
      </p:sp>
      <p:sp>
        <p:nvSpPr>
          <p:cNvPr id="20" name="TextBox 19">
            <a:extLst>
              <a:ext uri="{FF2B5EF4-FFF2-40B4-BE49-F238E27FC236}">
                <a16:creationId xmlns:a16="http://schemas.microsoft.com/office/drawing/2014/main" id="{004B54F5-B619-4319-ABE7-D03A0E6B6EA1}"/>
              </a:ext>
            </a:extLst>
          </p:cNvPr>
          <p:cNvSpPr txBox="1"/>
          <p:nvPr/>
        </p:nvSpPr>
        <p:spPr>
          <a:xfrm rot="16200000">
            <a:off x="5051561" y="2908914"/>
            <a:ext cx="2640731" cy="307777"/>
          </a:xfrm>
          <a:prstGeom prst="rect">
            <a:avLst/>
          </a:prstGeom>
          <a:solidFill>
            <a:schemeClr val="bg1"/>
          </a:solidFill>
        </p:spPr>
        <p:txBody>
          <a:bodyPr wrap="square" rtlCol="0">
            <a:spAutoFit/>
          </a:bodyPr>
          <a:lstStyle/>
          <a:p>
            <a:pPr algn="ctr"/>
            <a:r>
              <a:rPr lang="en-US" sz="1400" dirty="0"/>
              <a:t>Wavelength shift [nm]</a:t>
            </a:r>
          </a:p>
        </p:txBody>
      </p:sp>
      <p:sp>
        <p:nvSpPr>
          <p:cNvPr id="21" name="TextBox 20">
            <a:extLst>
              <a:ext uri="{FF2B5EF4-FFF2-40B4-BE49-F238E27FC236}">
                <a16:creationId xmlns:a16="http://schemas.microsoft.com/office/drawing/2014/main" id="{F7FFC78F-590E-453A-A3C9-F3998C889A0A}"/>
              </a:ext>
            </a:extLst>
          </p:cNvPr>
          <p:cNvSpPr txBox="1"/>
          <p:nvPr/>
        </p:nvSpPr>
        <p:spPr>
          <a:xfrm rot="16200000">
            <a:off x="-748081" y="2957791"/>
            <a:ext cx="2640731" cy="307777"/>
          </a:xfrm>
          <a:prstGeom prst="rect">
            <a:avLst/>
          </a:prstGeom>
          <a:solidFill>
            <a:schemeClr val="bg1"/>
          </a:solidFill>
        </p:spPr>
        <p:txBody>
          <a:bodyPr wrap="square" rtlCol="0">
            <a:spAutoFit/>
          </a:bodyPr>
          <a:lstStyle/>
          <a:p>
            <a:pPr algn="ctr"/>
            <a:r>
              <a:rPr lang="en-US" sz="1400" dirty="0"/>
              <a:t>Wavelength shift [nm]</a:t>
            </a:r>
          </a:p>
        </p:txBody>
      </p:sp>
      <p:sp>
        <p:nvSpPr>
          <p:cNvPr id="24" name="TextBox 23">
            <a:extLst>
              <a:ext uri="{FF2B5EF4-FFF2-40B4-BE49-F238E27FC236}">
                <a16:creationId xmlns:a16="http://schemas.microsoft.com/office/drawing/2014/main" id="{769144B3-1CBA-4965-9F3C-8BC157F994FD}"/>
              </a:ext>
            </a:extLst>
          </p:cNvPr>
          <p:cNvSpPr txBox="1"/>
          <p:nvPr/>
        </p:nvSpPr>
        <p:spPr>
          <a:xfrm>
            <a:off x="9047540" y="798599"/>
            <a:ext cx="2187907" cy="338554"/>
          </a:xfrm>
          <a:prstGeom prst="rect">
            <a:avLst/>
          </a:prstGeom>
          <a:noFill/>
        </p:spPr>
        <p:txBody>
          <a:bodyPr wrap="none" rtlCol="0">
            <a:spAutoFit/>
          </a:bodyPr>
          <a:lstStyle/>
          <a:p>
            <a:r>
              <a:rPr lang="en-US" sz="1600" dirty="0"/>
              <a:t>[Credit: </a:t>
            </a:r>
            <a:r>
              <a:rPr lang="en-US" sz="1600" dirty="0" err="1"/>
              <a:t>Weizhen</a:t>
            </a:r>
            <a:r>
              <a:rPr lang="en-US" sz="1600" dirty="0"/>
              <a:t> Hou]</a:t>
            </a:r>
          </a:p>
        </p:txBody>
      </p:sp>
    </p:spTree>
    <p:extLst>
      <p:ext uri="{BB962C8B-B14F-4D97-AF65-F5344CB8AC3E}">
        <p14:creationId xmlns:p14="http://schemas.microsoft.com/office/powerpoint/2010/main" val="508278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F54C-CCA9-4940-A810-820535E88E47}"/>
              </a:ext>
            </a:extLst>
          </p:cNvPr>
          <p:cNvSpPr>
            <a:spLocks noGrp="1"/>
          </p:cNvSpPr>
          <p:nvPr>
            <p:ph type="title"/>
          </p:nvPr>
        </p:nvSpPr>
        <p:spPr>
          <a:xfrm>
            <a:off x="282330" y="98425"/>
            <a:ext cx="11507888" cy="1325563"/>
          </a:xfrm>
        </p:spPr>
        <p:txBody>
          <a:bodyPr>
            <a:normAutofit/>
          </a:bodyPr>
          <a:lstStyle/>
          <a:p>
            <a:r>
              <a:rPr lang="en-US" dirty="0"/>
              <a:t>7e. Current status of GOME-2 &amp; outlook for Sentinel-4 &amp; Sentinel-5</a:t>
            </a:r>
          </a:p>
        </p:txBody>
      </p:sp>
      <p:sp>
        <p:nvSpPr>
          <p:cNvPr id="4" name="Text Placeholder 2">
            <a:extLst>
              <a:ext uri="{FF2B5EF4-FFF2-40B4-BE49-F238E27FC236}">
                <a16:creationId xmlns:a16="http://schemas.microsoft.com/office/drawing/2014/main" id="{B8FA5AC8-FE23-4BD0-8A21-970D4FC3DDE1}"/>
              </a:ext>
            </a:extLst>
          </p:cNvPr>
          <p:cNvSpPr txBox="1">
            <a:spLocks/>
          </p:cNvSpPr>
          <p:nvPr/>
        </p:nvSpPr>
        <p:spPr>
          <a:xfrm>
            <a:off x="282330" y="1333501"/>
            <a:ext cx="11627339" cy="5524500"/>
          </a:xfrm>
          <a:prstGeom prst="rect">
            <a:avLst/>
          </a:prstGeom>
        </p:spPr>
        <p:txBody>
          <a:bodyPr vert="horz" lIns="91440" tIns="45720" rIns="91440" bIns="45720" rtlCol="0" anchor="ctr">
            <a:normAutofit fontScale="925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1"/>
                </a:solidFill>
              </a:rPr>
              <a:t>Sentinel-4 and Sentinel-5 Cal/Val Objectives</a:t>
            </a:r>
          </a:p>
          <a:p>
            <a:pPr marL="457200" indent="-457200">
              <a:buFont typeface="+mj-lt"/>
              <a:buAutoNum type="alphaUcPeriod"/>
            </a:pPr>
            <a:r>
              <a:rPr lang="en-GB" sz="2400" dirty="0">
                <a:solidFill>
                  <a:schemeClr val="tx1"/>
                </a:solidFill>
              </a:rPr>
              <a:t>Assess and establish initial post-launch data quality of mission products</a:t>
            </a:r>
          </a:p>
          <a:p>
            <a:pPr marL="457200" indent="-457200">
              <a:buFont typeface="+mj-lt"/>
              <a:buAutoNum type="alphaUcPeriod"/>
            </a:pPr>
            <a:r>
              <a:rPr lang="en-GB" sz="2400" dirty="0">
                <a:solidFill>
                  <a:schemeClr val="tx1"/>
                </a:solidFill>
              </a:rPr>
              <a:t>Support consolidation of processors by identifying and fixing bugs in algorithms and processor implementations, by providing a basis for the fine-tuning of algorithm settings, and by identifying and handling potential unexpected post-launch instrument features</a:t>
            </a:r>
          </a:p>
          <a:p>
            <a:pPr marL="457200" indent="-457200">
              <a:buFont typeface="+mj-lt"/>
              <a:buAutoNum type="alphaUcPeriod"/>
            </a:pPr>
            <a:r>
              <a:rPr lang="en-GB" sz="2400" dirty="0">
                <a:solidFill>
                  <a:schemeClr val="tx1"/>
                </a:solidFill>
              </a:rPr>
              <a:t>Verify that mission products meet performance requirements and can be released to the users</a:t>
            </a:r>
          </a:p>
          <a:p>
            <a:pPr marL="457200" indent="-457200">
              <a:buFont typeface="+mj-lt"/>
              <a:buAutoNum type="alphaUcPeriod"/>
            </a:pPr>
            <a:r>
              <a:rPr lang="en-GB" sz="2400" dirty="0">
                <a:solidFill>
                  <a:schemeClr val="tx1"/>
                </a:solidFill>
              </a:rPr>
              <a:t>Monitor data quality on long-term operational basis. Support maintenance and evolution of processors throughout mission lifetime</a:t>
            </a:r>
          </a:p>
          <a:p>
            <a:endParaRPr lang="en-GB" sz="2400" dirty="0">
              <a:solidFill>
                <a:schemeClr val="tx1"/>
              </a:solidFill>
            </a:endParaRPr>
          </a:p>
          <a:p>
            <a:r>
              <a:rPr lang="en-GB" sz="2400" dirty="0">
                <a:solidFill>
                  <a:schemeClr val="tx1"/>
                </a:solidFill>
              </a:rPr>
              <a:t>EUMETSAT and ESA/ESTEC are preparing an </a:t>
            </a:r>
            <a:r>
              <a:rPr lang="en-GB" sz="2400" b="1" dirty="0">
                <a:solidFill>
                  <a:schemeClr val="tx1"/>
                </a:solidFill>
              </a:rPr>
              <a:t>Announcement of Opportunity (AO) </a:t>
            </a:r>
            <a:r>
              <a:rPr lang="en-GB" sz="2400" dirty="0">
                <a:solidFill>
                  <a:schemeClr val="tx1"/>
                </a:solidFill>
              </a:rPr>
              <a:t>call for the support of Sentinel 4 and 5 Cal/Val, </a:t>
            </a:r>
            <a:r>
              <a:rPr lang="en-GB" sz="2400" b="1" dirty="0">
                <a:solidFill>
                  <a:schemeClr val="tx1"/>
                </a:solidFill>
              </a:rPr>
              <a:t>to be published in the first half of 2024</a:t>
            </a:r>
            <a:r>
              <a:rPr lang="en-GB" sz="2400" dirty="0">
                <a:solidFill>
                  <a:schemeClr val="tx1"/>
                </a:solidFill>
              </a:rPr>
              <a:t>.</a:t>
            </a:r>
          </a:p>
          <a:p>
            <a:r>
              <a:rPr lang="en-GB" sz="2400" dirty="0">
                <a:solidFill>
                  <a:schemeClr val="tx1"/>
                </a:solidFill>
              </a:rPr>
              <a:t>to trigger &amp; coordinate nationally funded Cal/Val activities</a:t>
            </a:r>
          </a:p>
          <a:p>
            <a:r>
              <a:rPr lang="en-GB" sz="2400" dirty="0">
                <a:solidFill>
                  <a:schemeClr val="tx1"/>
                </a:solidFill>
              </a:rPr>
              <a:t>Aiming at Objectives A, B, C</a:t>
            </a:r>
          </a:p>
          <a:p>
            <a:r>
              <a:rPr lang="en-GB" sz="2400" dirty="0">
                <a:solidFill>
                  <a:schemeClr val="tx1"/>
                </a:solidFill>
              </a:rPr>
              <a:t>Complementing planned commissioning phase activities verifying PFM instruments, L1b and L2</a:t>
            </a:r>
          </a:p>
          <a:p>
            <a:r>
              <a:rPr lang="en-GB" sz="2400" dirty="0">
                <a:solidFill>
                  <a:schemeClr val="tx1"/>
                </a:solidFill>
              </a:rPr>
              <a:t>Complementing long-term Cal/Val activities by EUMETSAT aiming at Objective D</a:t>
            </a:r>
          </a:p>
        </p:txBody>
      </p:sp>
      <p:sp>
        <p:nvSpPr>
          <p:cNvPr id="3" name="Slide Number Placeholder 2">
            <a:extLst>
              <a:ext uri="{FF2B5EF4-FFF2-40B4-BE49-F238E27FC236}">
                <a16:creationId xmlns:a16="http://schemas.microsoft.com/office/drawing/2014/main" id="{602B0B6D-BA1E-4534-8EA7-6D16ACDC07BB}"/>
              </a:ext>
            </a:extLst>
          </p:cNvPr>
          <p:cNvSpPr>
            <a:spLocks noGrp="1"/>
          </p:cNvSpPr>
          <p:nvPr>
            <p:ph type="sldNum" sz="quarter" idx="12"/>
          </p:nvPr>
        </p:nvSpPr>
        <p:spPr/>
        <p:txBody>
          <a:bodyPr/>
          <a:lstStyle/>
          <a:p>
            <a:fld id="{6F7D43C1-E35E-497E-9F54-CF4600D04F69}" type="slidenum">
              <a:rPr lang="en-US" smtClean="0"/>
              <a:t>47</a:t>
            </a:fld>
            <a:endParaRPr lang="en-US"/>
          </a:p>
        </p:txBody>
      </p:sp>
    </p:spTree>
    <p:extLst>
      <p:ext uri="{BB962C8B-B14F-4D97-AF65-F5344CB8AC3E}">
        <p14:creationId xmlns:p14="http://schemas.microsoft.com/office/powerpoint/2010/main" val="2870513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C5A9-7AC8-4BC3-B4A5-4F666DF58C4C}"/>
              </a:ext>
            </a:extLst>
          </p:cNvPr>
          <p:cNvSpPr>
            <a:spLocks noGrp="1"/>
          </p:cNvSpPr>
          <p:nvPr>
            <p:ph type="title"/>
          </p:nvPr>
        </p:nvSpPr>
        <p:spPr>
          <a:xfrm>
            <a:off x="681318" y="18286"/>
            <a:ext cx="10515600" cy="554598"/>
          </a:xfrm>
        </p:spPr>
        <p:txBody>
          <a:bodyPr>
            <a:normAutofit/>
          </a:bodyPr>
          <a:lstStyle/>
          <a:p>
            <a:r>
              <a:rPr lang="en-US" sz="2800" dirty="0"/>
              <a:t>7k. TROPOMI L1b: UV, VIS, NIR modules: in-flight calibration status</a:t>
            </a:r>
          </a:p>
        </p:txBody>
      </p:sp>
      <p:sp>
        <p:nvSpPr>
          <p:cNvPr id="5" name="Titel 1">
            <a:extLst>
              <a:ext uri="{FF2B5EF4-FFF2-40B4-BE49-F238E27FC236}">
                <a16:creationId xmlns:a16="http://schemas.microsoft.com/office/drawing/2014/main" id="{3722DEED-3991-47F1-9649-EB91BF5B4616}"/>
              </a:ext>
            </a:extLst>
          </p:cNvPr>
          <p:cNvSpPr txBox="1">
            <a:spLocks/>
          </p:cNvSpPr>
          <p:nvPr/>
        </p:nvSpPr>
        <p:spPr>
          <a:xfrm>
            <a:off x="609600" y="462713"/>
            <a:ext cx="10972800" cy="770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t>Changes in measured irradiance: related features</a:t>
            </a:r>
            <a:endParaRPr lang="nl-NL" sz="3200" dirty="0"/>
          </a:p>
        </p:txBody>
      </p:sp>
      <p:graphicFrame>
        <p:nvGraphicFramePr>
          <p:cNvPr id="6" name="Tabel 7">
            <a:extLst>
              <a:ext uri="{FF2B5EF4-FFF2-40B4-BE49-F238E27FC236}">
                <a16:creationId xmlns:a16="http://schemas.microsoft.com/office/drawing/2014/main" id="{D1425B11-F001-48A3-B26E-8E2BA377B829}"/>
              </a:ext>
            </a:extLst>
          </p:cNvPr>
          <p:cNvGraphicFramePr>
            <a:graphicFrameLocks noGrp="1"/>
          </p:cNvGraphicFramePr>
          <p:nvPr>
            <p:extLst>
              <p:ext uri="{D42A27DB-BD31-4B8C-83A1-F6EECF244321}">
                <p14:modId xmlns:p14="http://schemas.microsoft.com/office/powerpoint/2010/main" val="3252405234"/>
              </p:ext>
            </p:extLst>
          </p:nvPr>
        </p:nvGraphicFramePr>
        <p:xfrm>
          <a:off x="466164" y="1281706"/>
          <a:ext cx="10730754" cy="5537358"/>
        </p:xfrm>
        <a:graphic>
          <a:graphicData uri="http://schemas.openxmlformats.org/drawingml/2006/table">
            <a:tbl>
              <a:tblPr firstRow="1" bandRow="1">
                <a:tableStyleId>{5C22544A-7EE6-4342-B048-85BDC9FD1C3A}</a:tableStyleId>
              </a:tblPr>
              <a:tblGrid>
                <a:gridCol w="1724103">
                  <a:extLst>
                    <a:ext uri="{9D8B030D-6E8A-4147-A177-3AD203B41FA5}">
                      <a16:colId xmlns:a16="http://schemas.microsoft.com/office/drawing/2014/main" val="60963052"/>
                    </a:ext>
                  </a:extLst>
                </a:gridCol>
                <a:gridCol w="1879091">
                  <a:extLst>
                    <a:ext uri="{9D8B030D-6E8A-4147-A177-3AD203B41FA5}">
                      <a16:colId xmlns:a16="http://schemas.microsoft.com/office/drawing/2014/main" val="3101534580"/>
                    </a:ext>
                  </a:extLst>
                </a:gridCol>
                <a:gridCol w="1336108">
                  <a:extLst>
                    <a:ext uri="{9D8B030D-6E8A-4147-A177-3AD203B41FA5}">
                      <a16:colId xmlns:a16="http://schemas.microsoft.com/office/drawing/2014/main" val="2160123360"/>
                    </a:ext>
                  </a:extLst>
                </a:gridCol>
                <a:gridCol w="1654757">
                  <a:extLst>
                    <a:ext uri="{9D8B030D-6E8A-4147-A177-3AD203B41FA5}">
                      <a16:colId xmlns:a16="http://schemas.microsoft.com/office/drawing/2014/main" val="2560271849"/>
                    </a:ext>
                  </a:extLst>
                </a:gridCol>
                <a:gridCol w="2434219">
                  <a:extLst>
                    <a:ext uri="{9D8B030D-6E8A-4147-A177-3AD203B41FA5}">
                      <a16:colId xmlns:a16="http://schemas.microsoft.com/office/drawing/2014/main" val="3423939246"/>
                    </a:ext>
                  </a:extLst>
                </a:gridCol>
                <a:gridCol w="1702476">
                  <a:extLst>
                    <a:ext uri="{9D8B030D-6E8A-4147-A177-3AD203B41FA5}">
                      <a16:colId xmlns:a16="http://schemas.microsoft.com/office/drawing/2014/main" val="97356020"/>
                    </a:ext>
                  </a:extLst>
                </a:gridCol>
              </a:tblGrid>
              <a:tr h="782478">
                <a:tc>
                  <a:txBody>
                    <a:bodyPr/>
                    <a:lstStyle/>
                    <a:p>
                      <a:r>
                        <a:rPr lang="en-US" sz="1200" dirty="0"/>
                        <a:t>What</a:t>
                      </a:r>
                      <a:endParaRPr lang="nl-NL" sz="1200" dirty="0"/>
                    </a:p>
                  </a:txBody>
                  <a:tcPr/>
                </a:tc>
                <a:tc>
                  <a:txBody>
                    <a:bodyPr/>
                    <a:lstStyle/>
                    <a:p>
                      <a:r>
                        <a:rPr lang="en-US" sz="1200" u="none" dirty="0"/>
                        <a:t>Where</a:t>
                      </a:r>
                      <a:endParaRPr lang="nl-NL" sz="1200" u="none" dirty="0"/>
                    </a:p>
                  </a:txBody>
                  <a:tcPr/>
                </a:tc>
                <a:tc>
                  <a:txBody>
                    <a:bodyPr/>
                    <a:lstStyle/>
                    <a:p>
                      <a:r>
                        <a:rPr lang="en-US" sz="1200" dirty="0"/>
                        <a:t>Magnitude of effect</a:t>
                      </a:r>
                      <a:endParaRPr lang="nl-NL" sz="1200" dirty="0"/>
                    </a:p>
                  </a:txBody>
                  <a:tcPr/>
                </a:tc>
                <a:tc>
                  <a:txBody>
                    <a:bodyPr/>
                    <a:lstStyle/>
                    <a:p>
                      <a:r>
                        <a:rPr lang="en-US" sz="1200" dirty="0"/>
                        <a:t>Estimated residual in data</a:t>
                      </a:r>
                      <a:endParaRPr lang="nl-NL"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Corrected in L1b Processor</a:t>
                      </a:r>
                      <a:endParaRPr lang="nl-NL" sz="1200" dirty="0"/>
                    </a:p>
                    <a:p>
                      <a:endParaRPr lang="nl-NL" sz="1200" dirty="0"/>
                    </a:p>
                  </a:txBody>
                  <a:tcPr/>
                </a:tc>
                <a:tc>
                  <a:txBody>
                    <a:bodyPr/>
                    <a:lstStyle/>
                    <a:p>
                      <a:r>
                        <a:rPr lang="en-US" sz="1200" dirty="0"/>
                        <a:t>Remarks</a:t>
                      </a:r>
                      <a:endParaRPr lang="nl-NL" sz="1200" dirty="0"/>
                    </a:p>
                  </a:txBody>
                  <a:tcPr/>
                </a:tc>
                <a:extLst>
                  <a:ext uri="{0D108BD9-81ED-4DB2-BD59-A6C34878D82A}">
                    <a16:rowId xmlns:a16="http://schemas.microsoft.com/office/drawing/2014/main" val="3167894643"/>
                  </a:ext>
                </a:extLst>
              </a:tr>
              <a:tr h="625982">
                <a:tc>
                  <a:txBody>
                    <a:bodyPr/>
                    <a:lstStyle/>
                    <a:p>
                      <a:r>
                        <a:rPr lang="en-US" sz="1200" dirty="0"/>
                        <a:t>1) Electronic gain drift</a:t>
                      </a:r>
                      <a:endParaRPr lang="nl-NL" sz="1200" dirty="0"/>
                    </a:p>
                  </a:txBody>
                  <a:tcPr/>
                </a:tc>
                <a:tc>
                  <a:txBody>
                    <a:bodyPr/>
                    <a:lstStyle/>
                    <a:p>
                      <a:r>
                        <a:rPr lang="en-US" sz="1200" dirty="0"/>
                        <a:t>All UV, VIS and NIR bands. SWIR not affected</a:t>
                      </a:r>
                      <a:endParaRPr lang="nl-NL" sz="1200" dirty="0"/>
                    </a:p>
                  </a:txBody>
                  <a:tcPr/>
                </a:tc>
                <a:tc>
                  <a:txBody>
                    <a:bodyPr/>
                    <a:lstStyle/>
                    <a:p>
                      <a:r>
                        <a:rPr lang="en-US" sz="1200" dirty="0"/>
                        <a:t>0.1%</a:t>
                      </a:r>
                      <a:endParaRPr lang="nl-NL" sz="1200" dirty="0"/>
                    </a:p>
                  </a:txBody>
                  <a:tcPr/>
                </a:tc>
                <a:tc>
                  <a:txBody>
                    <a:bodyPr/>
                    <a:lstStyle/>
                    <a:p>
                      <a:r>
                        <a:rPr lang="en-US" sz="1200" dirty="0"/>
                        <a:t>Up to </a:t>
                      </a:r>
                      <a:r>
                        <a:rPr lang="en-US" sz="1200" dirty="0">
                          <a:solidFill>
                            <a:schemeClr val="bg1"/>
                          </a:solidFill>
                        </a:rPr>
                        <a:t>0.1%</a:t>
                      </a:r>
                      <a:r>
                        <a:rPr lang="en-US" sz="1200" dirty="0"/>
                        <a:t> during gain jumps</a:t>
                      </a:r>
                      <a:endParaRPr lang="nl-NL" sz="1200" dirty="0"/>
                    </a:p>
                  </a:txBody>
                  <a:tcPr/>
                </a:tc>
                <a:tc>
                  <a:txBody>
                    <a:bodyPr/>
                    <a:lstStyle/>
                    <a:p>
                      <a:r>
                        <a:rPr lang="en-US" sz="1200" dirty="0">
                          <a:highlight>
                            <a:srgbClr val="008080"/>
                          </a:highlight>
                        </a:rPr>
                        <a:t>Yes</a:t>
                      </a:r>
                      <a:r>
                        <a:rPr lang="en-US" sz="1200" dirty="0"/>
                        <a:t>, for almost all orbits. Extrapolation error in recent orbits.</a:t>
                      </a:r>
                      <a:endParaRPr lang="nl-NL" sz="1200" dirty="0"/>
                    </a:p>
                  </a:txBody>
                  <a:tcPr/>
                </a:tc>
                <a:tc>
                  <a:txBody>
                    <a:bodyPr/>
                    <a:lstStyle/>
                    <a:p>
                      <a:r>
                        <a:rPr lang="en-US" sz="1200" dirty="0"/>
                        <a:t>Drifts are per band </a:t>
                      </a:r>
                      <a:r>
                        <a:rPr lang="en-US" sz="1200" dirty="0">
                          <a:sym typeface="Wingdings" panose="05000000000000000000" pitchFamily="2" charset="2"/>
                        </a:rPr>
                        <a:t>spectral </a:t>
                      </a:r>
                      <a:r>
                        <a:rPr lang="en-US" sz="1200" dirty="0"/>
                        <a:t>jumps at central column</a:t>
                      </a:r>
                      <a:endParaRPr lang="nl-NL" sz="1200" dirty="0"/>
                    </a:p>
                  </a:txBody>
                  <a:tcPr/>
                </a:tc>
                <a:extLst>
                  <a:ext uri="{0D108BD9-81ED-4DB2-BD59-A6C34878D82A}">
                    <a16:rowId xmlns:a16="http://schemas.microsoft.com/office/drawing/2014/main" val="2026991100"/>
                  </a:ext>
                </a:extLst>
              </a:tr>
              <a:tr h="625982">
                <a:tc>
                  <a:txBody>
                    <a:bodyPr/>
                    <a:lstStyle/>
                    <a:p>
                      <a:r>
                        <a:rPr lang="en-US" sz="1200" dirty="0"/>
                        <a:t>2) Optical degradation</a:t>
                      </a:r>
                      <a:endParaRPr lang="nl-NL" sz="1200" dirty="0"/>
                    </a:p>
                  </a:txBody>
                  <a:tcPr/>
                </a:tc>
                <a:tc>
                  <a:txBody>
                    <a:bodyPr/>
                    <a:lstStyle/>
                    <a:p>
                      <a:r>
                        <a:rPr lang="en-US" sz="1200" dirty="0"/>
                        <a:t>Stronger for short wavelengths, spectral /spatial smooth</a:t>
                      </a:r>
                      <a:endParaRPr lang="nl-NL" sz="1200" dirty="0"/>
                    </a:p>
                  </a:txBody>
                  <a:tcPr/>
                </a:tc>
                <a:tc>
                  <a:txBody>
                    <a:bodyPr/>
                    <a:lstStyle/>
                    <a:p>
                      <a:r>
                        <a:rPr lang="en-US" sz="1200" dirty="0"/>
                        <a:t>0-12%</a:t>
                      </a:r>
                      <a:endParaRPr lang="nl-NL" sz="1200" dirty="0"/>
                    </a:p>
                  </a:txBody>
                  <a:tcPr/>
                </a:tc>
                <a:tc>
                  <a:txBody>
                    <a:bodyPr/>
                    <a:lstStyle/>
                    <a:p>
                      <a:r>
                        <a:rPr lang="en-US" sz="1200" dirty="0">
                          <a:solidFill>
                            <a:schemeClr val="bg1"/>
                          </a:solidFill>
                        </a:rPr>
                        <a:t>&lt;0.7%</a:t>
                      </a:r>
                      <a:endParaRPr lang="nl-NL" sz="1200" dirty="0">
                        <a:solidFill>
                          <a:schemeClr val="bg1"/>
                        </a:solidFill>
                      </a:endParaRPr>
                    </a:p>
                  </a:txBody>
                  <a:tcPr/>
                </a:tc>
                <a:tc>
                  <a:txBody>
                    <a:bodyPr/>
                    <a:lstStyle/>
                    <a:p>
                      <a:r>
                        <a:rPr lang="en-US" sz="1200" dirty="0">
                          <a:highlight>
                            <a:srgbClr val="008080"/>
                          </a:highlight>
                        </a:rPr>
                        <a:t>Yes</a:t>
                      </a:r>
                      <a:r>
                        <a:rPr lang="en-US" sz="1200" dirty="0"/>
                        <a:t>,  small extrapolation error in recent orbits</a:t>
                      </a:r>
                      <a:endParaRPr lang="nl-NL" sz="1200" dirty="0"/>
                    </a:p>
                  </a:txBody>
                  <a:tcPr/>
                </a:tc>
                <a:tc>
                  <a:txBody>
                    <a:bodyPr/>
                    <a:lstStyle/>
                    <a:p>
                      <a:endParaRPr lang="nl-NL" sz="1200"/>
                    </a:p>
                  </a:txBody>
                  <a:tcPr/>
                </a:tc>
                <a:extLst>
                  <a:ext uri="{0D108BD9-81ED-4DB2-BD59-A6C34878D82A}">
                    <a16:rowId xmlns:a16="http://schemas.microsoft.com/office/drawing/2014/main" val="1500426501"/>
                  </a:ext>
                </a:extLst>
              </a:tr>
              <a:tr h="808561">
                <a:tc>
                  <a:txBody>
                    <a:bodyPr/>
                    <a:lstStyle/>
                    <a:p>
                      <a:r>
                        <a:rPr lang="en-US" sz="1200" dirty="0"/>
                        <a:t>3) Day-to-day variation in measurements ‘Hiccups’</a:t>
                      </a:r>
                      <a:endParaRPr lang="nl-NL" sz="1200" dirty="0"/>
                    </a:p>
                  </a:txBody>
                  <a:tcPr/>
                </a:tc>
                <a:tc>
                  <a:txBody>
                    <a:bodyPr/>
                    <a:lstStyle/>
                    <a:p>
                      <a:r>
                        <a:rPr lang="en-US" sz="1200" dirty="0"/>
                        <a:t>Spat/spec smooth, per detector, UV, VIS, NIR, SWIR</a:t>
                      </a:r>
                      <a:endParaRPr lang="nl-NL" sz="1200" dirty="0"/>
                    </a:p>
                  </a:txBody>
                  <a:tcPr/>
                </a:tc>
                <a:tc>
                  <a:txBody>
                    <a:bodyPr/>
                    <a:lstStyle/>
                    <a:p>
                      <a:r>
                        <a:rPr lang="en-US" sz="1200" dirty="0"/>
                        <a:t>0.2% UV/SWIR</a:t>
                      </a:r>
                    </a:p>
                    <a:p>
                      <a:r>
                        <a:rPr lang="en-US" sz="1200" dirty="0"/>
                        <a:t>0.4% VIS/NIR</a:t>
                      </a:r>
                      <a:endParaRPr lang="nl-NL" sz="1200" dirty="0"/>
                    </a:p>
                  </a:txBody>
                  <a:tcPr/>
                </a:tc>
                <a:tc>
                  <a:txBody>
                    <a:bodyPr/>
                    <a:lstStyle/>
                    <a:p>
                      <a:r>
                        <a:rPr lang="en-US" sz="1200" dirty="0"/>
                        <a:t>0.2% UV/SWIR</a:t>
                      </a:r>
                    </a:p>
                    <a:p>
                      <a:r>
                        <a:rPr lang="en-US" sz="1200" dirty="0"/>
                        <a:t>0.4% VIS/NIR</a:t>
                      </a:r>
                      <a:endParaRPr lang="nl-NL" sz="1200" dirty="0"/>
                    </a:p>
                  </a:txBody>
                  <a:tcPr/>
                </a:tc>
                <a:tc>
                  <a:txBody>
                    <a:bodyPr/>
                    <a:lstStyle/>
                    <a:p>
                      <a:r>
                        <a:rPr lang="en-US" sz="1200" dirty="0">
                          <a:highlight>
                            <a:srgbClr val="FF0000"/>
                          </a:highlight>
                        </a:rPr>
                        <a:t>No</a:t>
                      </a:r>
                      <a:r>
                        <a:rPr lang="en-US" sz="1200" dirty="0"/>
                        <a:t>, appear as residuals in the optical degradation derivation</a:t>
                      </a:r>
                      <a:endParaRPr lang="nl-NL" sz="1200" dirty="0"/>
                    </a:p>
                  </a:txBody>
                  <a:tcPr/>
                </a:tc>
                <a:tc>
                  <a:txBody>
                    <a:bodyPr/>
                    <a:lstStyle/>
                    <a:p>
                      <a:r>
                        <a:rPr lang="en-US" sz="1200" dirty="0"/>
                        <a:t>Caused by diffuser or folding mirror mechanism; not deterministic</a:t>
                      </a:r>
                      <a:endParaRPr lang="nl-NL" sz="1200" dirty="0"/>
                    </a:p>
                  </a:txBody>
                  <a:tcPr/>
                </a:tc>
                <a:extLst>
                  <a:ext uri="{0D108BD9-81ED-4DB2-BD59-A6C34878D82A}">
                    <a16:rowId xmlns:a16="http://schemas.microsoft.com/office/drawing/2014/main" val="98987134"/>
                  </a:ext>
                </a:extLst>
              </a:tr>
              <a:tr h="625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Detector bleaching/ageing</a:t>
                      </a:r>
                      <a:endParaRPr lang="nl-NL" sz="1200" dirty="0"/>
                    </a:p>
                    <a:p>
                      <a:endParaRPr lang="nl-NL" sz="1200" dirty="0"/>
                    </a:p>
                  </a:txBody>
                  <a:tcPr/>
                </a:tc>
                <a:tc>
                  <a:txBody>
                    <a:bodyPr/>
                    <a:lstStyle/>
                    <a:p>
                      <a:r>
                        <a:rPr lang="en-US" sz="1200" dirty="0"/>
                        <a:t>Band 2 (UV) (318-330nm), spatially smooth</a:t>
                      </a:r>
                      <a:endParaRPr lang="nl-NL" sz="1200" dirty="0"/>
                    </a:p>
                  </a:txBody>
                  <a:tcPr/>
                </a:tc>
                <a:tc>
                  <a:txBody>
                    <a:bodyPr/>
                    <a:lstStyle/>
                    <a:p>
                      <a:r>
                        <a:rPr lang="en-US" sz="1200" dirty="0"/>
                        <a:t>0-14%</a:t>
                      </a:r>
                      <a:endParaRPr lang="nl-NL" sz="1200" dirty="0"/>
                    </a:p>
                  </a:txBody>
                  <a:tcPr/>
                </a:tc>
                <a:tc>
                  <a:txBody>
                    <a:bodyPr/>
                    <a:lstStyle/>
                    <a:p>
                      <a:r>
                        <a:rPr lang="en-US" sz="1200" dirty="0">
                          <a:solidFill>
                            <a:schemeClr val="bg1"/>
                          </a:solidFill>
                        </a:rPr>
                        <a:t>&lt;1.5%</a:t>
                      </a:r>
                      <a:endParaRPr lang="nl-NL" sz="1200" dirty="0">
                        <a:solidFill>
                          <a:schemeClr val="bg1"/>
                        </a:solidFill>
                      </a:endParaRPr>
                    </a:p>
                  </a:txBody>
                  <a:tcPr/>
                </a:tc>
                <a:tc>
                  <a:txBody>
                    <a:bodyPr/>
                    <a:lstStyle/>
                    <a:p>
                      <a:r>
                        <a:rPr lang="en-US" sz="1200" dirty="0">
                          <a:highlight>
                            <a:srgbClr val="008000"/>
                          </a:highlight>
                        </a:rPr>
                        <a:t>Yes</a:t>
                      </a:r>
                      <a:r>
                        <a:rPr lang="en-US" sz="1200" dirty="0">
                          <a:highlight>
                            <a:srgbClr val="FFFF00"/>
                          </a:highlight>
                        </a:rPr>
                        <a:t>, but </a:t>
                      </a:r>
                      <a:r>
                        <a:rPr lang="en-US" sz="1200" dirty="0"/>
                        <a:t>accidentally also corrects extra SL in band 1 (should be additive not multiplicative)</a:t>
                      </a:r>
                      <a:endParaRPr lang="nl-NL" sz="1200" dirty="0"/>
                    </a:p>
                  </a:txBody>
                  <a:tcPr/>
                </a:tc>
                <a:tc>
                  <a:txBody>
                    <a:bodyPr/>
                    <a:lstStyle/>
                    <a:p>
                      <a:r>
                        <a:rPr lang="en-US" sz="1200" dirty="0"/>
                        <a:t>Correlated with signal magnitude (strongest at 317nm)</a:t>
                      </a:r>
                      <a:endParaRPr lang="nl-NL" sz="1200" dirty="0"/>
                    </a:p>
                  </a:txBody>
                  <a:tcPr/>
                </a:tc>
                <a:extLst>
                  <a:ext uri="{0D108BD9-81ED-4DB2-BD59-A6C34878D82A}">
                    <a16:rowId xmlns:a16="http://schemas.microsoft.com/office/drawing/2014/main" val="2374446209"/>
                  </a:ext>
                </a:extLst>
              </a:tr>
              <a:tr h="625982">
                <a:tc>
                  <a:txBody>
                    <a:bodyPr/>
                    <a:lstStyle/>
                    <a:p>
                      <a:r>
                        <a:rPr lang="en-US" sz="1200" dirty="0"/>
                        <a:t>5) Changing straylight</a:t>
                      </a:r>
                      <a:endParaRPr lang="nl-NL" sz="1200" dirty="0"/>
                    </a:p>
                  </a:txBody>
                  <a:tcPr/>
                </a:tc>
                <a:tc>
                  <a:txBody>
                    <a:bodyPr/>
                    <a:lstStyle/>
                    <a:p>
                      <a:r>
                        <a:rPr lang="en-US" sz="1200" dirty="0"/>
                        <a:t>Band 1 most affected, spat/spec smooth, also bands 2-4</a:t>
                      </a:r>
                      <a:endParaRPr lang="nl-NL" sz="1200" dirty="0"/>
                    </a:p>
                  </a:txBody>
                  <a:tcPr/>
                </a:tc>
                <a:tc>
                  <a:txBody>
                    <a:bodyPr/>
                    <a:lstStyle/>
                    <a:p>
                      <a:r>
                        <a:rPr lang="en-US" sz="1200" dirty="0"/>
                        <a:t>2000e-/s</a:t>
                      </a:r>
                      <a:endParaRPr lang="nl-NL" sz="1200" dirty="0"/>
                    </a:p>
                  </a:txBody>
                  <a:tcPr/>
                </a:tc>
                <a:tc>
                  <a:txBody>
                    <a:bodyPr/>
                    <a:lstStyle/>
                    <a:p>
                      <a:r>
                        <a:rPr lang="en-US" sz="1200" dirty="0"/>
                        <a:t>30% UV, 6% UVIS of the on-ground straylight</a:t>
                      </a:r>
                      <a:endParaRPr lang="nl-NL" sz="1200" dirty="0"/>
                    </a:p>
                  </a:txBody>
                  <a:tcPr/>
                </a:tc>
                <a:tc>
                  <a:txBody>
                    <a:bodyPr/>
                    <a:lstStyle/>
                    <a:p>
                      <a:r>
                        <a:rPr lang="en-US" sz="1200" dirty="0">
                          <a:highlight>
                            <a:srgbClr val="FFFF00"/>
                          </a:highlight>
                        </a:rPr>
                        <a:t>Not yet</a:t>
                      </a:r>
                      <a:r>
                        <a:rPr lang="en-US" sz="1200" dirty="0"/>
                        <a:t>, testing. Should replace bleaching correction in band 1.</a:t>
                      </a:r>
                      <a:endParaRPr lang="nl-NL" sz="1200" dirty="0"/>
                    </a:p>
                  </a:txBody>
                  <a:tcPr/>
                </a:tc>
                <a:tc>
                  <a:txBody>
                    <a:bodyPr/>
                    <a:lstStyle/>
                    <a:p>
                      <a:r>
                        <a:rPr lang="en-US" sz="1200" dirty="0"/>
                        <a:t>If not corrected: additive error and peaks in FL (280nm)</a:t>
                      </a:r>
                      <a:endParaRPr lang="nl-NL" sz="1200" dirty="0"/>
                    </a:p>
                  </a:txBody>
                  <a:tcPr/>
                </a:tc>
                <a:extLst>
                  <a:ext uri="{0D108BD9-81ED-4DB2-BD59-A6C34878D82A}">
                    <a16:rowId xmlns:a16="http://schemas.microsoft.com/office/drawing/2014/main" val="1175620297"/>
                  </a:ext>
                </a:extLst>
              </a:tr>
              <a:tr h="443404">
                <a:tc>
                  <a:txBody>
                    <a:bodyPr/>
                    <a:lstStyle/>
                    <a:p>
                      <a:r>
                        <a:rPr lang="en-US" sz="1200" dirty="0"/>
                        <a:t>6) Solar variation</a:t>
                      </a:r>
                      <a:endParaRPr lang="nl-NL" sz="1200" dirty="0"/>
                    </a:p>
                  </a:txBody>
                  <a:tcPr/>
                </a:tc>
                <a:tc>
                  <a:txBody>
                    <a:bodyPr/>
                    <a:lstStyle/>
                    <a:p>
                      <a:r>
                        <a:rPr lang="en-US" sz="1200" dirty="0"/>
                        <a:t>Only around 280,285,288 nm in band 1</a:t>
                      </a:r>
                      <a:endParaRPr lang="nl-NL" sz="1200" dirty="0"/>
                    </a:p>
                  </a:txBody>
                  <a:tcPr/>
                </a:tc>
                <a:tc>
                  <a:txBody>
                    <a:bodyPr/>
                    <a:lstStyle/>
                    <a:p>
                      <a:r>
                        <a:rPr lang="en-US" sz="1200" dirty="0"/>
                        <a:t>Increasing, now 15%</a:t>
                      </a:r>
                      <a:endParaRPr lang="nl-NL" sz="1200" dirty="0"/>
                    </a:p>
                  </a:txBody>
                  <a:tcPr/>
                </a:tc>
                <a:tc>
                  <a:txBody>
                    <a:bodyPr/>
                    <a:lstStyle/>
                    <a:p>
                      <a:r>
                        <a:rPr lang="en-US" sz="1200" dirty="0"/>
                        <a:t>n/a</a:t>
                      </a:r>
                      <a:endParaRPr lang="nl-NL" sz="1200" dirty="0"/>
                    </a:p>
                  </a:txBody>
                  <a:tcPr/>
                </a:tc>
                <a:tc>
                  <a:txBody>
                    <a:bodyPr/>
                    <a:lstStyle/>
                    <a:p>
                      <a:r>
                        <a:rPr lang="en-US" sz="1200" dirty="0">
                          <a:highlight>
                            <a:srgbClr val="FF0000"/>
                          </a:highlight>
                        </a:rPr>
                        <a:t>No</a:t>
                      </a:r>
                      <a:endParaRPr lang="nl-NL" sz="1200" dirty="0">
                        <a:highlight>
                          <a:srgbClr val="FF0000"/>
                        </a:highlight>
                      </a:endParaRPr>
                    </a:p>
                  </a:txBody>
                  <a:tcPr/>
                </a:tc>
                <a:tc>
                  <a:txBody>
                    <a:bodyPr/>
                    <a:lstStyle/>
                    <a:p>
                      <a:r>
                        <a:rPr lang="en-US" sz="1200" dirty="0"/>
                        <a:t>Correlates with Sun spot counts</a:t>
                      </a:r>
                      <a:endParaRPr lang="nl-NL" sz="1200" dirty="0"/>
                    </a:p>
                  </a:txBody>
                  <a:tcPr/>
                </a:tc>
                <a:extLst>
                  <a:ext uri="{0D108BD9-81ED-4DB2-BD59-A6C34878D82A}">
                    <a16:rowId xmlns:a16="http://schemas.microsoft.com/office/drawing/2014/main" val="2711075880"/>
                  </a:ext>
                </a:extLst>
              </a:tr>
              <a:tr h="443404">
                <a:tc>
                  <a:txBody>
                    <a:bodyPr/>
                    <a:lstStyle/>
                    <a:p>
                      <a:r>
                        <a:rPr lang="en-US" sz="1200" dirty="0"/>
                        <a:t>7) Spectral stability</a:t>
                      </a:r>
                      <a:endParaRPr lang="nl-NL" sz="1200" dirty="0"/>
                    </a:p>
                  </a:txBody>
                  <a:tcPr/>
                </a:tc>
                <a:tc>
                  <a:txBody>
                    <a:bodyPr/>
                    <a:lstStyle/>
                    <a:p>
                      <a:r>
                        <a:rPr lang="en-US" sz="1200" dirty="0"/>
                        <a:t>All detectors, strongest in SWIR</a:t>
                      </a:r>
                      <a:endParaRPr lang="nl-NL" sz="1200" dirty="0"/>
                    </a:p>
                  </a:txBody>
                  <a:tcPr/>
                </a:tc>
                <a:tc>
                  <a:txBody>
                    <a:bodyPr/>
                    <a:lstStyle/>
                    <a:p>
                      <a:endParaRPr lang="nl-NL" sz="1200" dirty="0"/>
                    </a:p>
                  </a:txBody>
                  <a:tcPr/>
                </a:tc>
                <a:tc>
                  <a:txBody>
                    <a:bodyPr/>
                    <a:lstStyle/>
                    <a:p>
                      <a:r>
                        <a:rPr lang="en-US" sz="1200" dirty="0"/>
                        <a:t>2-50pm shift</a:t>
                      </a:r>
                      <a:endParaRPr lang="nl-NL" sz="1200" dirty="0"/>
                    </a:p>
                  </a:txBody>
                  <a:tcPr/>
                </a:tc>
                <a:tc>
                  <a:txBody>
                    <a:bodyPr/>
                    <a:lstStyle/>
                    <a:p>
                      <a:r>
                        <a:rPr lang="en-US" sz="1200" dirty="0">
                          <a:highlight>
                            <a:srgbClr val="FF0000"/>
                          </a:highlight>
                        </a:rPr>
                        <a:t>No</a:t>
                      </a:r>
                      <a:r>
                        <a:rPr lang="en-US" sz="1200" dirty="0"/>
                        <a:t>. L1 does no calibration only annotation</a:t>
                      </a:r>
                      <a:endParaRPr lang="nl-NL" sz="1200" dirty="0"/>
                    </a:p>
                  </a:txBody>
                  <a:tcPr/>
                </a:tc>
                <a:tc>
                  <a:txBody>
                    <a:bodyPr/>
                    <a:lstStyle/>
                    <a:p>
                      <a:r>
                        <a:rPr lang="en-US" sz="1200" dirty="0"/>
                        <a:t>Correlates with grating T for SWIR</a:t>
                      </a:r>
                      <a:endParaRPr lang="nl-NL" sz="1200" dirty="0"/>
                    </a:p>
                  </a:txBody>
                  <a:tcPr/>
                </a:tc>
                <a:extLst>
                  <a:ext uri="{0D108BD9-81ED-4DB2-BD59-A6C34878D82A}">
                    <a16:rowId xmlns:a16="http://schemas.microsoft.com/office/drawing/2014/main" val="2182263669"/>
                  </a:ext>
                </a:extLst>
              </a:tr>
              <a:tr h="443404">
                <a:tc>
                  <a:txBody>
                    <a:bodyPr/>
                    <a:lstStyle/>
                    <a:p>
                      <a:r>
                        <a:rPr lang="en-US" sz="1200" dirty="0"/>
                        <a:t>8) Detector “scratch” </a:t>
                      </a:r>
                      <a:endParaRPr lang="nl-NL" sz="1200" dirty="0"/>
                    </a:p>
                  </a:txBody>
                  <a:tcPr/>
                </a:tc>
                <a:tc>
                  <a:txBody>
                    <a:bodyPr/>
                    <a:lstStyle/>
                    <a:p>
                      <a:r>
                        <a:rPr lang="en-US" sz="1200" dirty="0"/>
                        <a:t>Band 3, some curved, but only locally </a:t>
                      </a:r>
                      <a:endParaRPr lang="nl-NL" sz="1200" dirty="0"/>
                    </a:p>
                  </a:txBody>
                  <a:tcPr/>
                </a:tc>
                <a:tc>
                  <a:txBody>
                    <a:bodyPr/>
                    <a:lstStyle/>
                    <a:p>
                      <a:r>
                        <a:rPr lang="en-US" sz="1200" dirty="0"/>
                        <a:t>1%</a:t>
                      </a:r>
                      <a:endParaRPr lang="nl-NL" sz="1200" dirty="0"/>
                    </a:p>
                  </a:txBody>
                  <a:tcPr/>
                </a:tc>
                <a:tc>
                  <a:txBody>
                    <a:bodyPr/>
                    <a:lstStyle/>
                    <a:p>
                      <a:endParaRPr lang="nl-NL" sz="1200" dirty="0"/>
                    </a:p>
                  </a:txBody>
                  <a:tcPr/>
                </a:tc>
                <a:tc>
                  <a:txBody>
                    <a:bodyPr/>
                    <a:lstStyle/>
                    <a:p>
                      <a:r>
                        <a:rPr lang="en-US" sz="1200" dirty="0">
                          <a:highlight>
                            <a:srgbClr val="FFFF00"/>
                          </a:highlight>
                        </a:rPr>
                        <a:t>Not yet</a:t>
                      </a:r>
                      <a:r>
                        <a:rPr lang="en-US" sz="1200" dirty="0"/>
                        <a:t>, testing</a:t>
                      </a:r>
                      <a:endParaRPr lang="nl-NL" sz="1200" dirty="0"/>
                    </a:p>
                  </a:txBody>
                  <a:tcPr/>
                </a:tc>
                <a:tc>
                  <a:txBody>
                    <a:bodyPr/>
                    <a:lstStyle/>
                    <a:p>
                      <a:endParaRPr lang="en-US" sz="1200" dirty="0"/>
                    </a:p>
                  </a:txBody>
                  <a:tcPr/>
                </a:tc>
                <a:extLst>
                  <a:ext uri="{0D108BD9-81ED-4DB2-BD59-A6C34878D82A}">
                    <a16:rowId xmlns:a16="http://schemas.microsoft.com/office/drawing/2014/main" val="1866794743"/>
                  </a:ext>
                </a:extLst>
              </a:tr>
            </a:tbl>
          </a:graphicData>
        </a:graphic>
      </p:graphicFrame>
      <p:sp>
        <p:nvSpPr>
          <p:cNvPr id="3" name="Slide Number Placeholder 2">
            <a:extLst>
              <a:ext uri="{FF2B5EF4-FFF2-40B4-BE49-F238E27FC236}">
                <a16:creationId xmlns:a16="http://schemas.microsoft.com/office/drawing/2014/main" id="{EC1C1860-E3F5-41A1-9668-521457B2DD4C}"/>
              </a:ext>
            </a:extLst>
          </p:cNvPr>
          <p:cNvSpPr>
            <a:spLocks noGrp="1"/>
          </p:cNvSpPr>
          <p:nvPr>
            <p:ph type="sldNum" sz="quarter" idx="12"/>
          </p:nvPr>
        </p:nvSpPr>
        <p:spPr/>
        <p:txBody>
          <a:bodyPr/>
          <a:lstStyle/>
          <a:p>
            <a:fld id="{6F7D43C1-E35E-497E-9F54-CF4600D04F69}" type="slidenum">
              <a:rPr lang="en-US" smtClean="0"/>
              <a:t>48</a:t>
            </a:fld>
            <a:endParaRPr lang="en-US"/>
          </a:p>
        </p:txBody>
      </p:sp>
    </p:spTree>
    <p:extLst>
      <p:ext uri="{BB962C8B-B14F-4D97-AF65-F5344CB8AC3E}">
        <p14:creationId xmlns:p14="http://schemas.microsoft.com/office/powerpoint/2010/main" val="2200561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282430" y="6454140"/>
            <a:ext cx="2909570" cy="206375"/>
          </a:xfrm>
        </p:spPr>
        <p:txBody>
          <a:bodyPr/>
          <a:lstStyle/>
          <a:p>
            <a:fld id="{5DD3DB80-B894-403A-B48E-6FDC1A72010E}" type="slidenum">
              <a:rPr lang="zh-CN" altLang="en-US" smtClean="0">
                <a:latin typeface="Times New Roman Regular" panose="02020603050405020304" charset="0"/>
                <a:cs typeface="Times New Roman Regular" panose="02020603050405020304" charset="0"/>
              </a:rPr>
              <a:t>49</a:t>
            </a:fld>
            <a:endParaRPr lang="zh-CN" altLang="en-US" dirty="0">
              <a:latin typeface="Times New Roman Regular" panose="02020603050405020304" charset="0"/>
              <a:cs typeface="Times New Roman Regular" panose="02020603050405020304" charset="0"/>
            </a:endParaRPr>
          </a:p>
        </p:txBody>
      </p:sp>
      <p:sp>
        <p:nvSpPr>
          <p:cNvPr id="21" name="文本框 20"/>
          <p:cNvSpPr txBox="1"/>
          <p:nvPr userDrawn="1"/>
        </p:nvSpPr>
        <p:spPr>
          <a:xfrm>
            <a:off x="2460326" y="549494"/>
            <a:ext cx="8408670" cy="521970"/>
          </a:xfrm>
          <a:prstGeom prst="rect">
            <a:avLst/>
          </a:prstGeom>
          <a:solidFill>
            <a:schemeClr val="bg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800" b="1" noProof="0" dirty="0">
                <a:solidFill>
                  <a:srgbClr val="3C98FF"/>
                </a:solidFill>
                <a:latin typeface="Times New Roman Bold" panose="02020603050405020304" charset="0"/>
                <a:ea typeface="微软雅黑" panose="020B0503020204020204" charset="-122"/>
                <a:cs typeface="Times New Roman Bold" panose="02020603050405020304" charset="0"/>
                <a:sym typeface="+mn-ea"/>
              </a:rPr>
              <a:t> L1 product</a:t>
            </a:r>
            <a:r>
              <a:rPr kumimoji="1" lang="zh-CN" altLang="en-US" sz="2800" b="1" noProof="0" dirty="0">
                <a:solidFill>
                  <a:srgbClr val="3C98FF"/>
                </a:solidFill>
                <a:latin typeface="Times New Roman Bold" panose="02020603050405020304" charset="0"/>
                <a:ea typeface="微软雅黑" panose="020B0503020204020204" charset="-122"/>
                <a:cs typeface="Times New Roman Bold" panose="02020603050405020304" charset="0"/>
                <a:sym typeface="+mn-ea"/>
              </a:rPr>
              <a:t>——</a:t>
            </a:r>
            <a:r>
              <a:rPr kumimoji="1" lang="en-US" altLang="zh-CN" sz="2800" b="1" noProof="0" dirty="0">
                <a:solidFill>
                  <a:srgbClr val="3C98FF"/>
                </a:solidFill>
                <a:latin typeface="Times New Roman Bold" panose="02020603050405020304" charset="0"/>
                <a:ea typeface="微软雅黑" panose="020B0503020204020204" charset="-122"/>
                <a:cs typeface="Times New Roman Bold" panose="02020603050405020304" charset="0"/>
                <a:sym typeface="+mn-ea"/>
              </a:rPr>
              <a:t> OMS-N vs. TROPOMI (SNO) </a:t>
            </a:r>
          </a:p>
        </p:txBody>
      </p:sp>
      <p:sp>
        <p:nvSpPr>
          <p:cNvPr id="6" name="文本框 5"/>
          <p:cNvSpPr txBox="1"/>
          <p:nvPr/>
        </p:nvSpPr>
        <p:spPr>
          <a:xfrm>
            <a:off x="1064895" y="1026160"/>
            <a:ext cx="8009255" cy="460375"/>
          </a:xfrm>
          <a:prstGeom prst="rect">
            <a:avLst/>
          </a:prstGeom>
          <a:noFill/>
        </p:spPr>
        <p:txBody>
          <a:bodyPr wrap="square" rtlCol="0" anchor="t">
            <a:spAutoFit/>
          </a:bodyPr>
          <a:lstStyle/>
          <a:p>
            <a:r>
              <a:rPr lang="en-US" sz="2400" dirty="0">
                <a:latin typeface="Times New Roman Regular" panose="02020603050405020304" charset="0"/>
                <a:cs typeface="Times New Roman Regular" panose="02020603050405020304" charset="0"/>
                <a:sym typeface="+mn-ea"/>
              </a:rPr>
              <a:t>Earth measurements </a:t>
            </a:r>
            <a:r>
              <a:rPr lang="zh-CN" altLang="en-US" sz="2400" dirty="0">
                <a:latin typeface="Times New Roman Regular" panose="02020603050405020304" charset="0"/>
                <a:cs typeface="Times New Roman Regular" panose="02020603050405020304" charset="0"/>
                <a:sym typeface="+mn-ea"/>
              </a:rPr>
              <a:t>（Antarctica</a:t>
            </a:r>
            <a:r>
              <a:rPr lang="en-US" altLang="zh-CN" sz="2400" dirty="0">
                <a:latin typeface="Times New Roman Regular" panose="02020603050405020304" charset="0"/>
                <a:cs typeface="Times New Roman Regular" panose="02020603050405020304" charset="0"/>
                <a:sym typeface="+mn-ea"/>
              </a:rPr>
              <a:t> 20240211</a:t>
            </a:r>
            <a:r>
              <a:rPr lang="zh-CN" altLang="en-US" sz="2400" dirty="0">
                <a:latin typeface="Times New Roman Regular" panose="02020603050405020304" charset="0"/>
                <a:cs typeface="Times New Roman Regular" panose="02020603050405020304" charset="0"/>
                <a:sym typeface="+mn-ea"/>
              </a:rPr>
              <a:t>）</a:t>
            </a:r>
          </a:p>
        </p:txBody>
      </p:sp>
      <p:sp>
        <p:nvSpPr>
          <p:cNvPr id="8" name="文本框 7"/>
          <p:cNvSpPr txBox="1"/>
          <p:nvPr/>
        </p:nvSpPr>
        <p:spPr>
          <a:xfrm>
            <a:off x="1064895" y="5097145"/>
            <a:ext cx="10066020" cy="922020"/>
          </a:xfrm>
          <a:prstGeom prst="rect">
            <a:avLst/>
          </a:prstGeom>
          <a:solidFill>
            <a:schemeClr val="accent2">
              <a:lumMod val="20000"/>
              <a:lumOff val="80000"/>
            </a:schemeClr>
          </a:solidFill>
        </p:spPr>
        <p:txBody>
          <a:bodyPr wrap="square" rtlCol="0" anchor="t">
            <a:spAutoFit/>
          </a:bodyPr>
          <a:lstStyle/>
          <a:p>
            <a:pPr marL="342900" indent="-342900">
              <a:lnSpc>
                <a:spcPct val="150000"/>
              </a:lnSpc>
              <a:buFont typeface="Wingdings" panose="05000000000000000000" charset="0"/>
              <a:buChar char=""/>
            </a:pPr>
            <a:r>
              <a:rPr dirty="0">
                <a:latin typeface="Times New Roman Regular" panose="02020603050405020304" charset="0"/>
                <a:cs typeface="Times New Roman Regular" panose="02020603050405020304" charset="0"/>
                <a:sym typeface="+mn-ea"/>
              </a:rPr>
              <a:t>OMS-N </a:t>
            </a:r>
            <a:r>
              <a:rPr lang="en-US" dirty="0">
                <a:latin typeface="Times New Roman Regular" panose="02020603050405020304" charset="0"/>
                <a:cs typeface="Times New Roman Regular" panose="02020603050405020304" charset="0"/>
                <a:sym typeface="+mn-ea"/>
              </a:rPr>
              <a:t>earth radiance is </a:t>
            </a:r>
            <a:r>
              <a:rPr dirty="0">
                <a:latin typeface="Times New Roman Regular" panose="02020603050405020304" charset="0"/>
                <a:cs typeface="Times New Roman Regular" panose="02020603050405020304" charset="0"/>
                <a:sym typeface="+mn-ea"/>
              </a:rPr>
              <a:t>higher </a:t>
            </a:r>
            <a:r>
              <a:rPr lang="en-US" dirty="0">
                <a:latin typeface="Times New Roman Regular" panose="02020603050405020304" charset="0"/>
                <a:cs typeface="Times New Roman Regular" panose="02020603050405020304" charset="0"/>
                <a:sym typeface="+mn-ea"/>
              </a:rPr>
              <a:t>than TROPOMI measurement in VIS band, especially for</a:t>
            </a:r>
            <a:r>
              <a:rPr dirty="0">
                <a:latin typeface="Times New Roman Regular" panose="02020603050405020304" charset="0"/>
                <a:cs typeface="Times New Roman Regular" panose="02020603050405020304" charset="0"/>
                <a:sym typeface="+mn-ea"/>
              </a:rPr>
              <a:t> </a:t>
            </a:r>
            <a:r>
              <a:rPr lang="en-US" dirty="0">
                <a:latin typeface="Times New Roman Regular" panose="02020603050405020304" charset="0"/>
                <a:cs typeface="Times New Roman Regular" panose="02020603050405020304" charset="0"/>
                <a:sym typeface="+mn-ea"/>
              </a:rPr>
              <a:t>bright targets</a:t>
            </a:r>
            <a:r>
              <a:rPr dirty="0">
                <a:latin typeface="Times New Roman Regular" panose="02020603050405020304" charset="0"/>
                <a:cs typeface="Times New Roman Regular" panose="02020603050405020304" charset="0"/>
                <a:sym typeface="+mn-ea"/>
              </a:rPr>
              <a:t>.</a:t>
            </a:r>
            <a:endParaRPr lang="en-US" dirty="0">
              <a:latin typeface="Times New Roman Regular" panose="02020603050405020304" charset="0"/>
              <a:cs typeface="Times New Roman Regular" panose="02020603050405020304" charset="0"/>
              <a:sym typeface="+mn-ea"/>
            </a:endParaRPr>
          </a:p>
          <a:p>
            <a:pPr marL="342900" indent="-342900">
              <a:lnSpc>
                <a:spcPct val="150000"/>
              </a:lnSpc>
              <a:buFont typeface="Wingdings" panose="05000000000000000000" charset="0"/>
              <a:buChar char=""/>
            </a:pPr>
            <a:r>
              <a:rPr lang="en-US" dirty="0">
                <a:latin typeface="Times New Roman Regular" panose="02020603050405020304" charset="0"/>
                <a:cs typeface="Times New Roman Regular" panose="02020603050405020304" charset="0"/>
                <a:sym typeface="+mn-ea"/>
              </a:rPr>
              <a:t>The radiance difference  becomes larger at around 430~493nm.</a:t>
            </a:r>
            <a:endParaRPr lang="zh-CN" altLang="en-US" dirty="0">
              <a:latin typeface="Times New Roman Regular" panose="02020603050405020304" charset="0"/>
              <a:cs typeface="Times New Roman Regular" panose="02020603050405020304" charset="0"/>
              <a:sym typeface="+mn-ea"/>
            </a:endParaRPr>
          </a:p>
        </p:txBody>
      </p:sp>
      <p:grpSp>
        <p:nvGrpSpPr>
          <p:cNvPr id="9" name="组合 8"/>
          <p:cNvGrpSpPr/>
          <p:nvPr/>
        </p:nvGrpSpPr>
        <p:grpSpPr>
          <a:xfrm>
            <a:off x="2002155" y="1659890"/>
            <a:ext cx="8009255" cy="3277870"/>
            <a:chOff x="1291" y="2480"/>
            <a:chExt cx="9830" cy="3880"/>
          </a:xfrm>
        </p:grpSpPr>
        <p:pic>
          <p:nvPicPr>
            <p:cNvPr id="4" name="图片 3" descr="rad1"/>
            <p:cNvPicPr>
              <a:picLocks noChangeAspect="1"/>
            </p:cNvPicPr>
            <p:nvPr/>
          </p:nvPicPr>
          <p:blipFill>
            <a:blip r:embed="rId3"/>
            <a:stretch>
              <a:fillRect/>
            </a:stretch>
          </p:blipFill>
          <p:spPr>
            <a:xfrm>
              <a:off x="1291" y="2480"/>
              <a:ext cx="5173" cy="3880"/>
            </a:xfrm>
            <a:prstGeom prst="rect">
              <a:avLst/>
            </a:prstGeom>
          </p:spPr>
        </p:pic>
        <p:pic>
          <p:nvPicPr>
            <p:cNvPr id="5" name="图片 4" descr="rad2"/>
            <p:cNvPicPr>
              <a:picLocks noChangeAspect="1"/>
            </p:cNvPicPr>
            <p:nvPr/>
          </p:nvPicPr>
          <p:blipFill>
            <a:blip r:embed="rId4"/>
            <a:stretch>
              <a:fillRect/>
            </a:stretch>
          </p:blipFill>
          <p:spPr>
            <a:xfrm>
              <a:off x="6008" y="2523"/>
              <a:ext cx="5113" cy="3836"/>
            </a:xfrm>
            <a:prstGeom prst="rect">
              <a:avLst/>
            </a:prstGeom>
          </p:spPr>
        </p:pic>
      </p:grpSp>
      <p:sp>
        <p:nvSpPr>
          <p:cNvPr id="14" name="矩形 13"/>
          <p:cNvSpPr/>
          <p:nvPr/>
        </p:nvSpPr>
        <p:spPr>
          <a:xfrm>
            <a:off x="8364220" y="2127885"/>
            <a:ext cx="1186180" cy="575945"/>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Regular" panose="02020603050405020304" charset="0"/>
              <a:cs typeface="Times New Roman Regular" panose="02020603050405020304" charset="0"/>
            </a:endParaRPr>
          </a:p>
        </p:txBody>
      </p:sp>
      <p:sp>
        <p:nvSpPr>
          <p:cNvPr id="7" name="矩形 6"/>
          <p:cNvSpPr/>
          <p:nvPr/>
        </p:nvSpPr>
        <p:spPr>
          <a:xfrm>
            <a:off x="4596765" y="2101215"/>
            <a:ext cx="1186180" cy="575945"/>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Regular" panose="02020603050405020304" charset="0"/>
              <a:cs typeface="Times New Roman Regular" panose="02020603050405020304" charset="0"/>
            </a:endParaRPr>
          </a:p>
        </p:txBody>
      </p:sp>
      <p:sp>
        <p:nvSpPr>
          <p:cNvPr id="11" name="Title 1">
            <a:extLst>
              <a:ext uri="{FF2B5EF4-FFF2-40B4-BE49-F238E27FC236}">
                <a16:creationId xmlns:a16="http://schemas.microsoft.com/office/drawing/2014/main" id="{598D8DEF-E34D-4C25-9EA2-1D89A4974BC7}"/>
              </a:ext>
            </a:extLst>
          </p:cNvPr>
          <p:cNvSpPr txBox="1">
            <a:spLocks/>
          </p:cNvSpPr>
          <p:nvPr/>
        </p:nvSpPr>
        <p:spPr>
          <a:xfrm>
            <a:off x="467713" y="42125"/>
            <a:ext cx="11567711" cy="424366"/>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7c. Preliminary Performance of the Ozone Monitoring Suite -Nadir (OMS-N) on FY-3F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6884-05B6-42B1-95B6-9285521526C4}"/>
              </a:ext>
            </a:extLst>
          </p:cNvPr>
          <p:cNvSpPr>
            <a:spLocks noGrp="1"/>
          </p:cNvSpPr>
          <p:nvPr>
            <p:ph type="title"/>
          </p:nvPr>
        </p:nvSpPr>
        <p:spPr>
          <a:xfrm>
            <a:off x="168925" y="288007"/>
            <a:ext cx="11854149" cy="1325563"/>
          </a:xfrm>
        </p:spPr>
        <p:txBody>
          <a:bodyPr>
            <a:normAutofit fontScale="90000"/>
          </a:bodyPr>
          <a:lstStyle/>
          <a:p>
            <a:r>
              <a:rPr lang="en-US" dirty="0"/>
              <a:t>7g. </a:t>
            </a:r>
            <a:r>
              <a:rPr lang="en-GB" dirty="0"/>
              <a:t>Validation of TSIS-1 HSRS in the range 300 nm to 1700 nm using ground-based SI-traceable spectral solar irradiance measurements.</a:t>
            </a:r>
            <a:endParaRPr lang="en-US" dirty="0"/>
          </a:p>
        </p:txBody>
      </p:sp>
      <p:pic>
        <p:nvPicPr>
          <p:cNvPr id="4" name="Picture 3">
            <a:extLst>
              <a:ext uri="{FF2B5EF4-FFF2-40B4-BE49-F238E27FC236}">
                <a16:creationId xmlns:a16="http://schemas.microsoft.com/office/drawing/2014/main" id="{0EB2790A-8A31-462F-87F8-007D9C08EE60}"/>
              </a:ext>
            </a:extLst>
          </p:cNvPr>
          <p:cNvPicPr>
            <a:picLocks noChangeAspect="1"/>
          </p:cNvPicPr>
          <p:nvPr/>
        </p:nvPicPr>
        <p:blipFill>
          <a:blip r:embed="rId2"/>
          <a:stretch>
            <a:fillRect/>
          </a:stretch>
        </p:blipFill>
        <p:spPr>
          <a:xfrm>
            <a:off x="596950" y="1613570"/>
            <a:ext cx="10072315" cy="4626928"/>
          </a:xfrm>
          <a:prstGeom prst="rect">
            <a:avLst/>
          </a:prstGeom>
        </p:spPr>
      </p:pic>
      <p:sp>
        <p:nvSpPr>
          <p:cNvPr id="5" name="TextBox 4">
            <a:extLst>
              <a:ext uri="{FF2B5EF4-FFF2-40B4-BE49-F238E27FC236}">
                <a16:creationId xmlns:a16="http://schemas.microsoft.com/office/drawing/2014/main" id="{39927A43-1B39-461C-8D4A-02B9CE9B3231}"/>
              </a:ext>
            </a:extLst>
          </p:cNvPr>
          <p:cNvSpPr txBox="1"/>
          <p:nvPr/>
        </p:nvSpPr>
        <p:spPr>
          <a:xfrm>
            <a:off x="1596387" y="6396969"/>
            <a:ext cx="8818440" cy="369332"/>
          </a:xfrm>
          <a:prstGeom prst="rect">
            <a:avLst/>
          </a:prstGeom>
          <a:solidFill>
            <a:srgbClr val="FFCC66"/>
          </a:solidFill>
          <a:ln>
            <a:solidFill>
              <a:schemeClr val="tx1"/>
            </a:solidFill>
          </a:ln>
        </p:spPr>
        <p:txBody>
          <a:bodyPr wrap="none" rtlCol="0">
            <a:spAutoFit/>
          </a:bodyPr>
          <a:lstStyle/>
          <a:p>
            <a:pPr marL="285750" indent="-285750">
              <a:buFont typeface="Wingdings" panose="05000000000000000000" pitchFamily="2" charset="2"/>
              <a:buChar char="Ø"/>
            </a:pPr>
            <a:r>
              <a:rPr lang="en-GB" dirty="0">
                <a:latin typeface="Nunito" pitchFamily="2" charset="0"/>
              </a:rPr>
              <a:t>Agreement with TSIS-HSRS: 1% outside of strong atmospheric absorption bands</a:t>
            </a:r>
            <a:endParaRPr lang="en-CH" dirty="0">
              <a:latin typeface="Nunito" pitchFamily="2" charset="0"/>
            </a:endParaRPr>
          </a:p>
        </p:txBody>
      </p:sp>
      <p:sp>
        <p:nvSpPr>
          <p:cNvPr id="6" name="Rectangle 5">
            <a:extLst>
              <a:ext uri="{FF2B5EF4-FFF2-40B4-BE49-F238E27FC236}">
                <a16:creationId xmlns:a16="http://schemas.microsoft.com/office/drawing/2014/main" id="{1FF9DDFE-78BC-4BEA-8A45-C3AA25C9D40C}"/>
              </a:ext>
            </a:extLst>
          </p:cNvPr>
          <p:cNvSpPr/>
          <p:nvPr/>
        </p:nvSpPr>
        <p:spPr>
          <a:xfrm>
            <a:off x="1909284" y="3229690"/>
            <a:ext cx="7797800" cy="1216550"/>
          </a:xfrm>
          <a:prstGeom prst="rect">
            <a:avLst/>
          </a:prstGeom>
          <a:solidFill>
            <a:schemeClr val="bg1">
              <a:lumMod val="85000"/>
              <a:alpha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E3EC2265-CD0F-405F-8679-35287FC1E84D}"/>
              </a:ext>
            </a:extLst>
          </p:cNvPr>
          <p:cNvSpPr txBox="1"/>
          <p:nvPr/>
        </p:nvSpPr>
        <p:spPr>
          <a:xfrm>
            <a:off x="9894381" y="3707587"/>
            <a:ext cx="1314784" cy="276999"/>
          </a:xfrm>
          <a:prstGeom prst="rect">
            <a:avLst/>
          </a:prstGeom>
          <a:noFill/>
        </p:spPr>
        <p:txBody>
          <a:bodyPr wrap="none" rtlCol="0">
            <a:spAutoFit/>
          </a:bodyPr>
          <a:lstStyle/>
          <a:p>
            <a:r>
              <a:rPr lang="en-CH" sz="1200" dirty="0">
                <a:latin typeface="Nunito" pitchFamily="2" charset="0"/>
              </a:rPr>
              <a:t>U</a:t>
            </a:r>
            <a:r>
              <a:rPr lang="en-CH" sz="1200" baseline="30000" dirty="0">
                <a:latin typeface="Nunito" pitchFamily="2" charset="0"/>
              </a:rPr>
              <a:t>95</a:t>
            </a:r>
            <a:r>
              <a:rPr lang="en-CH" sz="1200" baseline="-25000" dirty="0">
                <a:latin typeface="Nunito" pitchFamily="2" charset="0"/>
              </a:rPr>
              <a:t>QASUME</a:t>
            </a:r>
            <a:r>
              <a:rPr lang="en-CH" sz="1200" dirty="0">
                <a:latin typeface="Nunito" pitchFamily="2" charset="0"/>
              </a:rPr>
              <a:t>=1.6%</a:t>
            </a:r>
          </a:p>
        </p:txBody>
      </p:sp>
      <p:sp>
        <p:nvSpPr>
          <p:cNvPr id="8" name="Right Brace 7">
            <a:extLst>
              <a:ext uri="{FF2B5EF4-FFF2-40B4-BE49-F238E27FC236}">
                <a16:creationId xmlns:a16="http://schemas.microsoft.com/office/drawing/2014/main" id="{E4F81EC7-E787-40C0-8FE4-51821D4AF0EE}"/>
              </a:ext>
            </a:extLst>
          </p:cNvPr>
          <p:cNvSpPr/>
          <p:nvPr/>
        </p:nvSpPr>
        <p:spPr>
          <a:xfrm>
            <a:off x="9775112" y="3229690"/>
            <a:ext cx="119269" cy="121655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CH"/>
          </a:p>
        </p:txBody>
      </p:sp>
      <p:sp>
        <p:nvSpPr>
          <p:cNvPr id="3" name="Slide Number Placeholder 2">
            <a:extLst>
              <a:ext uri="{FF2B5EF4-FFF2-40B4-BE49-F238E27FC236}">
                <a16:creationId xmlns:a16="http://schemas.microsoft.com/office/drawing/2014/main" id="{ED13FB27-86B2-4B3C-85A4-5B577F34206A}"/>
              </a:ext>
            </a:extLst>
          </p:cNvPr>
          <p:cNvSpPr>
            <a:spLocks noGrp="1"/>
          </p:cNvSpPr>
          <p:nvPr>
            <p:ph type="sldNum" sz="quarter" idx="12"/>
          </p:nvPr>
        </p:nvSpPr>
        <p:spPr/>
        <p:txBody>
          <a:bodyPr/>
          <a:lstStyle/>
          <a:p>
            <a:fld id="{6F7D43C1-E35E-497E-9F54-CF4600D04F69}" type="slidenum">
              <a:rPr lang="en-US" smtClean="0"/>
              <a:t>5</a:t>
            </a:fld>
            <a:endParaRPr lang="en-US"/>
          </a:p>
        </p:txBody>
      </p:sp>
    </p:spTree>
    <p:extLst>
      <p:ext uri="{BB962C8B-B14F-4D97-AF65-F5344CB8AC3E}">
        <p14:creationId xmlns:p14="http://schemas.microsoft.com/office/powerpoint/2010/main" val="1345570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3A21-9D7B-4C02-8746-11A0E4F77285}"/>
              </a:ext>
            </a:extLst>
          </p:cNvPr>
          <p:cNvSpPr>
            <a:spLocks noGrp="1"/>
          </p:cNvSpPr>
          <p:nvPr>
            <p:ph type="title"/>
          </p:nvPr>
        </p:nvSpPr>
        <p:spPr>
          <a:xfrm>
            <a:off x="179942" y="18255"/>
            <a:ext cx="11832115" cy="1325563"/>
          </a:xfrm>
        </p:spPr>
        <p:txBody>
          <a:bodyPr>
            <a:normAutofit fontScale="90000"/>
          </a:bodyPr>
          <a:lstStyle/>
          <a:p>
            <a:r>
              <a:rPr lang="en-US" dirty="0"/>
              <a:t>7i. Assessment of OMPS Nadir Mapper SDR Reflectance Using Deep Convective Clouds As Calibration Targets</a:t>
            </a:r>
          </a:p>
        </p:txBody>
      </p:sp>
      <p:sp>
        <p:nvSpPr>
          <p:cNvPr id="4" name="Rectangle 3">
            <a:extLst>
              <a:ext uri="{FF2B5EF4-FFF2-40B4-BE49-F238E27FC236}">
                <a16:creationId xmlns:a16="http://schemas.microsoft.com/office/drawing/2014/main" id="{27BE4D8A-0B10-48CC-8BDF-644ACB7868AD}"/>
              </a:ext>
            </a:extLst>
          </p:cNvPr>
          <p:cNvSpPr/>
          <p:nvPr/>
        </p:nvSpPr>
        <p:spPr>
          <a:xfrm>
            <a:off x="818615" y="1224416"/>
            <a:ext cx="11224893" cy="1477328"/>
          </a:xfrm>
          <a:prstGeom prst="rect">
            <a:avLst/>
          </a:prstGeom>
        </p:spPr>
        <p:txBody>
          <a:bodyPr wrap="square">
            <a:spAutoFit/>
          </a:bodyPr>
          <a:lstStyle/>
          <a:p>
            <a:r>
              <a:rPr lang="en-US" dirty="0">
                <a:solidFill>
                  <a:srgbClr val="222222"/>
                </a:solidFill>
                <a:latin typeface="Times New Roman" panose="02020603050405020304" pitchFamily="18" charset="0"/>
              </a:rPr>
              <a:t>Reflectance changes over ten years with 1-sigma uncertainty vs wavelength:</a:t>
            </a:r>
            <a:endParaRPr lang="en-US" kern="100" dirty="0">
              <a:latin typeface="Times New Roman" panose="020206030504050203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kern="100" dirty="0">
                <a:latin typeface="Times New Roman" panose="02020603050405020304" pitchFamily="18" charset="0"/>
                <a:ea typeface="SimSun" panose="02010600030101010101" pitchFamily="2" charset="-122"/>
                <a:cs typeface="Times New Roman" panose="02020603050405020304" pitchFamily="18" charset="0"/>
              </a:rPr>
              <a:t>Mean DCC reflectance is stable with 10-year changes well within 2% requirement;</a:t>
            </a:r>
          </a:p>
          <a:p>
            <a:pPr marL="285750" indent="-285750">
              <a:buFont typeface="Arial" panose="020B0604020202020204" pitchFamily="34" charset="0"/>
              <a:buChar char="•"/>
            </a:pPr>
            <a:r>
              <a:rPr lang="en-US" kern="100" dirty="0">
                <a:latin typeface="Times New Roman" panose="02020603050405020304" pitchFamily="18" charset="0"/>
                <a:ea typeface="SimSun" panose="02010600030101010101" pitchFamily="2" charset="-122"/>
                <a:cs typeface="Times New Roman" panose="02020603050405020304" pitchFamily="18" charset="0"/>
              </a:rPr>
              <a:t>Positive reflectance changes for wavelength &gt; 330nm;</a:t>
            </a:r>
          </a:p>
          <a:p>
            <a:pPr marL="285750" indent="-285750">
              <a:buFont typeface="Arial" panose="020B0604020202020204" pitchFamily="34" charset="0"/>
              <a:buChar char="•"/>
            </a:pPr>
            <a:r>
              <a:rPr lang="en-US" kern="100" dirty="0">
                <a:latin typeface="Times New Roman" panose="02020603050405020304" pitchFamily="18" charset="0"/>
                <a:ea typeface="SimSun" panose="02010600030101010101" pitchFamily="2" charset="-122"/>
                <a:cs typeface="Times New Roman" panose="02020603050405020304" pitchFamily="18" charset="0"/>
              </a:rPr>
              <a:t>Reflectance changes increase with wavelength and them decrease with wavelength;</a:t>
            </a:r>
          </a:p>
          <a:p>
            <a:pPr marL="285750" indent="-285750">
              <a:buFont typeface="Arial" panose="020B0604020202020204" pitchFamily="34" charset="0"/>
              <a:buChar char="•"/>
            </a:pPr>
            <a:r>
              <a:rPr lang="en-US" kern="100" dirty="0">
                <a:latin typeface="Times New Roman" panose="02020603050405020304" pitchFamily="18" charset="0"/>
                <a:ea typeface="SimSun" panose="02010600030101010101" pitchFamily="2" charset="-122"/>
                <a:cs typeface="Times New Roman" panose="02020603050405020304" pitchFamily="18" charset="0"/>
              </a:rPr>
              <a:t>Max reflectance changes is ~0.6%/ 10years.</a:t>
            </a:r>
          </a:p>
        </p:txBody>
      </p:sp>
      <p:pic>
        <p:nvPicPr>
          <p:cNvPr id="5" name="Picture 4">
            <a:extLst>
              <a:ext uri="{FF2B5EF4-FFF2-40B4-BE49-F238E27FC236}">
                <a16:creationId xmlns:a16="http://schemas.microsoft.com/office/drawing/2014/main" id="{0EE904EB-D1F3-4C48-97AA-CE1D11B2786C}"/>
              </a:ext>
            </a:extLst>
          </p:cNvPr>
          <p:cNvPicPr>
            <a:picLocks noChangeAspect="1"/>
          </p:cNvPicPr>
          <p:nvPr/>
        </p:nvPicPr>
        <p:blipFill>
          <a:blip r:embed="rId2"/>
          <a:stretch>
            <a:fillRect/>
          </a:stretch>
        </p:blipFill>
        <p:spPr>
          <a:xfrm>
            <a:off x="2237764" y="2638791"/>
            <a:ext cx="7394050" cy="3697387"/>
          </a:xfrm>
          <a:prstGeom prst="rect">
            <a:avLst/>
          </a:prstGeom>
        </p:spPr>
      </p:pic>
      <p:sp>
        <p:nvSpPr>
          <p:cNvPr id="6" name="Rectangle 5">
            <a:extLst>
              <a:ext uri="{FF2B5EF4-FFF2-40B4-BE49-F238E27FC236}">
                <a16:creationId xmlns:a16="http://schemas.microsoft.com/office/drawing/2014/main" id="{272690DE-098E-4932-88CB-DFB1E0C57300}"/>
              </a:ext>
            </a:extLst>
          </p:cNvPr>
          <p:cNvSpPr/>
          <p:nvPr/>
        </p:nvSpPr>
        <p:spPr>
          <a:xfrm>
            <a:off x="2560186" y="6273225"/>
            <a:ext cx="7313434" cy="584775"/>
          </a:xfrm>
          <a:prstGeom prst="rect">
            <a:avLst/>
          </a:prstGeom>
        </p:spPr>
        <p:txBody>
          <a:bodyPr wrap="square">
            <a:spAutoFit/>
          </a:bodyPr>
          <a:lstStyle/>
          <a:p>
            <a:r>
              <a:rPr lang="en-US" sz="1600" kern="100" dirty="0">
                <a:latin typeface="Times New Roman" panose="02020603050405020304" pitchFamily="18" charset="0"/>
                <a:ea typeface="SimSun" panose="02010600030101010101" pitchFamily="2" charset="-122"/>
              </a:rPr>
              <a:t>Figure. 8 </a:t>
            </a:r>
            <a:r>
              <a:rPr lang="en-US" sz="1600" dirty="0">
                <a:solidFill>
                  <a:srgbClr val="222222"/>
                </a:solidFill>
                <a:latin typeface="Times New Roman" panose="02020603050405020304" pitchFamily="18" charset="0"/>
              </a:rPr>
              <a:t>S-NPP OMPS-NM DCC mean reflectance changes over ten years with 1-sigma uncertainty vs wavelength when threshold is 210K. </a:t>
            </a:r>
            <a:endParaRPr lang="en-US" sz="1600" kern="100" dirty="0">
              <a:latin typeface="Times New Roman" panose="02020603050405020304" pitchFamily="18" charset="0"/>
              <a:ea typeface="SimSun" panose="02010600030101010101" pitchFamily="2" charset="-122"/>
            </a:endParaRPr>
          </a:p>
        </p:txBody>
      </p:sp>
      <p:sp>
        <p:nvSpPr>
          <p:cNvPr id="3" name="Slide Number Placeholder 2">
            <a:extLst>
              <a:ext uri="{FF2B5EF4-FFF2-40B4-BE49-F238E27FC236}">
                <a16:creationId xmlns:a16="http://schemas.microsoft.com/office/drawing/2014/main" id="{2EE97741-2CB7-4BB9-A37B-BE49FDB5661D}"/>
              </a:ext>
            </a:extLst>
          </p:cNvPr>
          <p:cNvSpPr>
            <a:spLocks noGrp="1"/>
          </p:cNvSpPr>
          <p:nvPr>
            <p:ph type="sldNum" sz="quarter" idx="12"/>
          </p:nvPr>
        </p:nvSpPr>
        <p:spPr/>
        <p:txBody>
          <a:bodyPr/>
          <a:lstStyle/>
          <a:p>
            <a:fld id="{6F7D43C1-E35E-497E-9F54-CF4600D04F69}" type="slidenum">
              <a:rPr lang="en-US" smtClean="0"/>
              <a:t>50</a:t>
            </a:fld>
            <a:endParaRPr lang="en-US"/>
          </a:p>
        </p:txBody>
      </p:sp>
    </p:spTree>
    <p:extLst>
      <p:ext uri="{BB962C8B-B14F-4D97-AF65-F5344CB8AC3E}">
        <p14:creationId xmlns:p14="http://schemas.microsoft.com/office/powerpoint/2010/main" val="1629577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20BEAD-B165-4B7B-AB90-17F6CF682894}"/>
              </a:ext>
            </a:extLst>
          </p:cNvPr>
          <p:cNvPicPr>
            <a:picLocks noChangeAspect="1"/>
          </p:cNvPicPr>
          <p:nvPr/>
        </p:nvPicPr>
        <p:blipFill rotWithShape="1">
          <a:blip r:embed="rId2">
            <a:extLst>
              <a:ext uri="{28A0092B-C50C-407E-A947-70E740481C1C}">
                <a14:useLocalDpi xmlns:a14="http://schemas.microsoft.com/office/drawing/2010/main" val="0"/>
              </a:ext>
            </a:extLst>
          </a:blip>
          <a:srcRect t="1845"/>
          <a:stretch/>
        </p:blipFill>
        <p:spPr>
          <a:xfrm>
            <a:off x="1460215" y="0"/>
            <a:ext cx="9068829" cy="5439830"/>
          </a:xfrm>
          <a:prstGeom prst="rect">
            <a:avLst/>
          </a:prstGeom>
        </p:spPr>
      </p:pic>
      <p:sp>
        <p:nvSpPr>
          <p:cNvPr id="5" name="TextBox 4">
            <a:extLst>
              <a:ext uri="{FF2B5EF4-FFF2-40B4-BE49-F238E27FC236}">
                <a16:creationId xmlns:a16="http://schemas.microsoft.com/office/drawing/2014/main" id="{69732823-88A8-4EF9-A73B-F6F3F691B17A}"/>
              </a:ext>
            </a:extLst>
          </p:cNvPr>
          <p:cNvSpPr txBox="1"/>
          <p:nvPr/>
        </p:nvSpPr>
        <p:spPr>
          <a:xfrm>
            <a:off x="116732" y="5460606"/>
            <a:ext cx="11877472" cy="1200329"/>
          </a:xfrm>
          <a:prstGeom prst="rect">
            <a:avLst/>
          </a:prstGeom>
          <a:noFill/>
        </p:spPr>
        <p:txBody>
          <a:bodyPr wrap="square" rtlCol="0">
            <a:spAutoFit/>
          </a:bodyPr>
          <a:lstStyle/>
          <a:p>
            <a:r>
              <a:rPr lang="en-US" b="1" dirty="0"/>
              <a:t>Cross-track dependence over the Equatorial Pacific of the Aerosol Index for S-NPP for March for 11 years </a:t>
            </a:r>
            <a:r>
              <a:rPr lang="en-US" b="1" dirty="0">
                <a:solidFill>
                  <a:srgbClr val="7030A0"/>
                </a:solidFill>
              </a:rPr>
              <a:t>C</a:t>
            </a:r>
            <a:r>
              <a:rPr lang="en-US" b="1" dirty="0">
                <a:solidFill>
                  <a:srgbClr val="2E2EA2"/>
                </a:solidFill>
              </a:rPr>
              <a:t>o</a:t>
            </a:r>
            <a:r>
              <a:rPr lang="en-US" b="1" dirty="0">
                <a:solidFill>
                  <a:srgbClr val="3775B9"/>
                </a:solidFill>
              </a:rPr>
              <a:t>l</a:t>
            </a:r>
            <a:r>
              <a:rPr lang="en-US" b="1" dirty="0">
                <a:solidFill>
                  <a:srgbClr val="00B0F0"/>
                </a:solidFill>
              </a:rPr>
              <a:t>d</a:t>
            </a:r>
            <a:r>
              <a:rPr lang="en-US" b="1" dirty="0"/>
              <a:t> </a:t>
            </a:r>
            <a:r>
              <a:rPr lang="en-US" b="1" dirty="0">
                <a:solidFill>
                  <a:srgbClr val="00B050"/>
                </a:solidFill>
              </a:rPr>
              <a:t>t</a:t>
            </a:r>
            <a:r>
              <a:rPr lang="en-US" b="1" dirty="0">
                <a:solidFill>
                  <a:srgbClr val="E3F34F"/>
                </a:solidFill>
              </a:rPr>
              <a:t>o</a:t>
            </a:r>
            <a:r>
              <a:rPr lang="en-US" b="1" dirty="0"/>
              <a:t> </a:t>
            </a:r>
            <a:r>
              <a:rPr lang="en-US" b="1" dirty="0">
                <a:solidFill>
                  <a:srgbClr val="FAF40C"/>
                </a:solidFill>
              </a:rPr>
              <a:t>W</a:t>
            </a:r>
            <a:r>
              <a:rPr lang="en-US" b="1" dirty="0">
                <a:solidFill>
                  <a:srgbClr val="FFC000"/>
                </a:solidFill>
              </a:rPr>
              <a:t>a</a:t>
            </a:r>
            <a:r>
              <a:rPr lang="en-US" b="1" dirty="0">
                <a:solidFill>
                  <a:srgbClr val="FF9933"/>
                </a:solidFill>
              </a:rPr>
              <a:t>r</a:t>
            </a:r>
            <a:r>
              <a:rPr lang="en-US" b="1" dirty="0">
                <a:solidFill>
                  <a:srgbClr val="FF0000"/>
                </a:solidFill>
              </a:rPr>
              <a:t>m</a:t>
            </a:r>
            <a:r>
              <a:rPr lang="en-US" b="1" dirty="0"/>
              <a:t>.</a:t>
            </a:r>
            <a:endParaRPr lang="en-US" dirty="0"/>
          </a:p>
          <a:p>
            <a:r>
              <a:rPr lang="en-US" dirty="0"/>
              <a:t>The cross-track pattern for the Aerosol Index is also very stable year-after-year and the absolute values are stable at the 0.4 level. The figure on the slide before does show (two </a:t>
            </a:r>
            <a:r>
              <a:rPr lang="en-US" b="1" dirty="0">
                <a:solidFill>
                  <a:srgbClr val="FF0000"/>
                </a:solidFill>
              </a:rPr>
              <a:t>⃝</a:t>
            </a:r>
            <a:r>
              <a:rPr lang="en-US" dirty="0"/>
              <a:t>‘s) a trend in the instrument throughput for the 360 nm channel relative to 331 nm which has not been adjusted in any calibration, so some time dependence in this figure is not unexpected.</a:t>
            </a:r>
          </a:p>
        </p:txBody>
      </p:sp>
      <p:cxnSp>
        <p:nvCxnSpPr>
          <p:cNvPr id="6" name="Straight Connector 5">
            <a:extLst>
              <a:ext uri="{FF2B5EF4-FFF2-40B4-BE49-F238E27FC236}">
                <a16:creationId xmlns:a16="http://schemas.microsoft.com/office/drawing/2014/main" id="{B510BC54-1913-45C9-AB50-904A90DD4A6A}"/>
              </a:ext>
            </a:extLst>
          </p:cNvPr>
          <p:cNvCxnSpPr/>
          <p:nvPr/>
        </p:nvCxnSpPr>
        <p:spPr>
          <a:xfrm>
            <a:off x="4106785" y="3681712"/>
            <a:ext cx="17534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85BDA2-FF8A-4BD2-9354-80AD6BD45AFD}"/>
              </a:ext>
            </a:extLst>
          </p:cNvPr>
          <p:cNvSpPr/>
          <p:nvPr/>
        </p:nvSpPr>
        <p:spPr>
          <a:xfrm>
            <a:off x="3972143" y="3681712"/>
            <a:ext cx="2032351" cy="369332"/>
          </a:xfrm>
          <a:prstGeom prst="rect">
            <a:avLst/>
          </a:prstGeom>
        </p:spPr>
        <p:txBody>
          <a:bodyPr wrap="none">
            <a:spAutoFit/>
          </a:bodyPr>
          <a:lstStyle/>
          <a:p>
            <a:r>
              <a:rPr lang="en-US" dirty="0">
                <a:solidFill>
                  <a:srgbClr val="FF0000"/>
                </a:solidFill>
              </a:rPr>
              <a:t>Sun Glint Geometry</a:t>
            </a:r>
          </a:p>
        </p:txBody>
      </p:sp>
      <p:sp>
        <p:nvSpPr>
          <p:cNvPr id="8" name="Rectangle 7">
            <a:extLst>
              <a:ext uri="{FF2B5EF4-FFF2-40B4-BE49-F238E27FC236}">
                <a16:creationId xmlns:a16="http://schemas.microsoft.com/office/drawing/2014/main" id="{06130996-9076-48CB-9430-B7DB66379AF1}"/>
              </a:ext>
            </a:extLst>
          </p:cNvPr>
          <p:cNvSpPr/>
          <p:nvPr/>
        </p:nvSpPr>
        <p:spPr>
          <a:xfrm>
            <a:off x="3139090" y="3941362"/>
            <a:ext cx="6330579" cy="646331"/>
          </a:xfrm>
          <a:prstGeom prst="rect">
            <a:avLst/>
          </a:prstGeom>
        </p:spPr>
        <p:txBody>
          <a:bodyPr wrap="none">
            <a:spAutoFit/>
          </a:bodyPr>
          <a:lstStyle/>
          <a:p>
            <a:pPr algn="ctr"/>
            <a:r>
              <a:rPr lang="en-US" b="1" dirty="0"/>
              <a:t>Colors are time-sorted </a:t>
            </a:r>
            <a:r>
              <a:rPr lang="en-US" b="1" dirty="0">
                <a:solidFill>
                  <a:srgbClr val="7030A0"/>
                </a:solidFill>
              </a:rPr>
              <a:t>C</a:t>
            </a:r>
            <a:r>
              <a:rPr lang="en-US" b="1" dirty="0">
                <a:solidFill>
                  <a:srgbClr val="2E2EA2"/>
                </a:solidFill>
              </a:rPr>
              <a:t>o</a:t>
            </a:r>
            <a:r>
              <a:rPr lang="en-US" b="1" dirty="0">
                <a:solidFill>
                  <a:srgbClr val="3775B9"/>
                </a:solidFill>
              </a:rPr>
              <a:t>l</a:t>
            </a:r>
            <a:r>
              <a:rPr lang="en-US" b="1" dirty="0">
                <a:solidFill>
                  <a:srgbClr val="00B0F0"/>
                </a:solidFill>
              </a:rPr>
              <a:t>d</a:t>
            </a:r>
            <a:r>
              <a:rPr lang="en-US" b="1" dirty="0"/>
              <a:t> </a:t>
            </a:r>
            <a:r>
              <a:rPr lang="en-US" b="1" dirty="0">
                <a:solidFill>
                  <a:srgbClr val="00B050"/>
                </a:solidFill>
              </a:rPr>
              <a:t>t</a:t>
            </a:r>
            <a:r>
              <a:rPr lang="en-US" b="1" dirty="0">
                <a:solidFill>
                  <a:srgbClr val="E3F34F"/>
                </a:solidFill>
              </a:rPr>
              <a:t>o</a:t>
            </a:r>
            <a:r>
              <a:rPr lang="en-US" b="1" dirty="0"/>
              <a:t> </a:t>
            </a:r>
            <a:r>
              <a:rPr lang="en-US" b="1" dirty="0">
                <a:solidFill>
                  <a:srgbClr val="FAF40C"/>
                </a:solidFill>
              </a:rPr>
              <a:t>W</a:t>
            </a:r>
            <a:r>
              <a:rPr lang="en-US" b="1" dirty="0">
                <a:solidFill>
                  <a:srgbClr val="FFC000"/>
                </a:solidFill>
              </a:rPr>
              <a:t>a</a:t>
            </a:r>
            <a:r>
              <a:rPr lang="en-US" b="1" dirty="0">
                <a:solidFill>
                  <a:srgbClr val="FF9933"/>
                </a:solidFill>
              </a:rPr>
              <a:t>r</a:t>
            </a:r>
            <a:r>
              <a:rPr lang="en-US" b="1" dirty="0">
                <a:solidFill>
                  <a:srgbClr val="FF0000"/>
                </a:solidFill>
              </a:rPr>
              <a:t>m </a:t>
            </a:r>
          </a:p>
          <a:p>
            <a:pPr algn="ctr"/>
            <a:r>
              <a:rPr lang="en-US" b="1" dirty="0">
                <a:solidFill>
                  <a:srgbClr val="7030A0"/>
                </a:solidFill>
              </a:rPr>
              <a:t>2012 </a:t>
            </a:r>
            <a:r>
              <a:rPr lang="en-US" b="1" dirty="0">
                <a:solidFill>
                  <a:srgbClr val="2E2EA2"/>
                </a:solidFill>
              </a:rPr>
              <a:t>2013 </a:t>
            </a:r>
            <a:r>
              <a:rPr lang="en-US" b="1" dirty="0">
                <a:solidFill>
                  <a:srgbClr val="3775B9"/>
                </a:solidFill>
              </a:rPr>
              <a:t>2014 </a:t>
            </a:r>
            <a:r>
              <a:rPr lang="en-US" b="1" dirty="0">
                <a:solidFill>
                  <a:srgbClr val="00B0F0"/>
                </a:solidFill>
              </a:rPr>
              <a:t>2015 </a:t>
            </a:r>
            <a:r>
              <a:rPr lang="en-US" b="1" dirty="0">
                <a:solidFill>
                  <a:srgbClr val="00B050"/>
                </a:solidFill>
              </a:rPr>
              <a:t>2016 </a:t>
            </a:r>
            <a:r>
              <a:rPr lang="en-US" b="1" dirty="0">
                <a:solidFill>
                  <a:srgbClr val="E3F34F"/>
                </a:solidFill>
              </a:rPr>
              <a:t>2017 2018 </a:t>
            </a:r>
            <a:r>
              <a:rPr lang="en-US" b="1" dirty="0">
                <a:solidFill>
                  <a:srgbClr val="FFC000"/>
                </a:solidFill>
              </a:rPr>
              <a:t>2019 </a:t>
            </a:r>
            <a:r>
              <a:rPr lang="en-US" b="1" dirty="0">
                <a:solidFill>
                  <a:srgbClr val="FF9933"/>
                </a:solidFill>
              </a:rPr>
              <a:t>2020 2021 </a:t>
            </a:r>
            <a:r>
              <a:rPr lang="en-US" b="1" dirty="0">
                <a:solidFill>
                  <a:srgbClr val="FF0000"/>
                </a:solidFill>
              </a:rPr>
              <a:t>2022 2023</a:t>
            </a:r>
            <a:endParaRPr lang="en-US" dirty="0"/>
          </a:p>
        </p:txBody>
      </p:sp>
      <p:cxnSp>
        <p:nvCxnSpPr>
          <p:cNvPr id="9" name="Straight Arrow Connector 8">
            <a:extLst>
              <a:ext uri="{FF2B5EF4-FFF2-40B4-BE49-F238E27FC236}">
                <a16:creationId xmlns:a16="http://schemas.microsoft.com/office/drawing/2014/main" id="{E44980C5-BC82-4E72-8BB6-7E459D07D53E}"/>
              </a:ext>
            </a:extLst>
          </p:cNvPr>
          <p:cNvCxnSpPr>
            <a:cxnSpLocks/>
          </p:cNvCxnSpPr>
          <p:nvPr/>
        </p:nvCxnSpPr>
        <p:spPr>
          <a:xfrm>
            <a:off x="2490281" y="3326968"/>
            <a:ext cx="0" cy="624122"/>
          </a:xfrm>
          <a:prstGeom prst="straightConnector1">
            <a:avLst/>
          </a:prstGeom>
          <a:ln w="190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F29612-9FF6-462C-B5C4-AA6905C021A4}"/>
              </a:ext>
            </a:extLst>
          </p:cNvPr>
          <p:cNvSpPr txBox="1"/>
          <p:nvPr/>
        </p:nvSpPr>
        <p:spPr>
          <a:xfrm>
            <a:off x="435784" y="3223530"/>
            <a:ext cx="1524520" cy="830997"/>
          </a:xfrm>
          <a:prstGeom prst="rect">
            <a:avLst/>
          </a:prstGeom>
          <a:noFill/>
        </p:spPr>
        <p:txBody>
          <a:bodyPr wrap="none" rtlCol="0">
            <a:spAutoFit/>
          </a:bodyPr>
          <a:lstStyle/>
          <a:p>
            <a:r>
              <a:rPr lang="en-US" sz="2400" dirty="0">
                <a:solidFill>
                  <a:srgbClr val="00B050"/>
                </a:solidFill>
              </a:rPr>
              <a:t>Trend over</a:t>
            </a:r>
          </a:p>
          <a:p>
            <a:r>
              <a:rPr lang="en-US" sz="2400" dirty="0">
                <a:solidFill>
                  <a:srgbClr val="00B050"/>
                </a:solidFill>
              </a:rPr>
              <a:t>11 years.</a:t>
            </a:r>
          </a:p>
        </p:txBody>
      </p:sp>
      <p:sp>
        <p:nvSpPr>
          <p:cNvPr id="11" name="TextBox 10">
            <a:extLst>
              <a:ext uri="{FF2B5EF4-FFF2-40B4-BE49-F238E27FC236}">
                <a16:creationId xmlns:a16="http://schemas.microsoft.com/office/drawing/2014/main" id="{351A31B4-BD75-4627-AB05-CF7C5522D984}"/>
              </a:ext>
            </a:extLst>
          </p:cNvPr>
          <p:cNvSpPr txBox="1"/>
          <p:nvPr/>
        </p:nvSpPr>
        <p:spPr>
          <a:xfrm>
            <a:off x="9865722" y="1904070"/>
            <a:ext cx="2326278" cy="830997"/>
          </a:xfrm>
          <a:prstGeom prst="rect">
            <a:avLst/>
          </a:prstGeom>
          <a:noFill/>
        </p:spPr>
        <p:txBody>
          <a:bodyPr wrap="none" rtlCol="0">
            <a:spAutoFit/>
          </a:bodyPr>
          <a:lstStyle/>
          <a:p>
            <a:r>
              <a:rPr lang="en-US" sz="2400" dirty="0"/>
              <a:t>UV Aerosol Index</a:t>
            </a:r>
          </a:p>
          <a:p>
            <a:r>
              <a:rPr lang="en-US" sz="2400" dirty="0"/>
              <a:t>331/360 nm Pair</a:t>
            </a:r>
          </a:p>
        </p:txBody>
      </p:sp>
      <p:cxnSp>
        <p:nvCxnSpPr>
          <p:cNvPr id="12" name="Straight Arrow Connector 11">
            <a:extLst>
              <a:ext uri="{FF2B5EF4-FFF2-40B4-BE49-F238E27FC236}">
                <a16:creationId xmlns:a16="http://schemas.microsoft.com/office/drawing/2014/main" id="{D6C020DF-F18A-4694-B39D-F4794A09D180}"/>
              </a:ext>
            </a:extLst>
          </p:cNvPr>
          <p:cNvCxnSpPr/>
          <p:nvPr/>
        </p:nvCxnSpPr>
        <p:spPr>
          <a:xfrm flipV="1">
            <a:off x="1960303" y="3596640"/>
            <a:ext cx="457200" cy="8507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28BCBCE-2B9D-4E6D-9EF5-620C1E40FF62}"/>
              </a:ext>
            </a:extLst>
          </p:cNvPr>
          <p:cNvSpPr txBox="1"/>
          <p:nvPr/>
        </p:nvSpPr>
        <p:spPr>
          <a:xfrm>
            <a:off x="3410315" y="5101469"/>
            <a:ext cx="4784067" cy="400110"/>
          </a:xfrm>
          <a:prstGeom prst="rect">
            <a:avLst/>
          </a:prstGeom>
          <a:solidFill>
            <a:schemeClr val="bg1"/>
          </a:solidFill>
        </p:spPr>
        <p:txBody>
          <a:bodyPr wrap="none" rtlCol="0">
            <a:spAutoFit/>
          </a:bodyPr>
          <a:lstStyle/>
          <a:p>
            <a:r>
              <a:rPr lang="en-US" sz="2000" dirty="0"/>
              <a:t>Cross-Track Viewing Position # (#18 is Nadir)</a:t>
            </a:r>
          </a:p>
        </p:txBody>
      </p:sp>
      <p:sp>
        <p:nvSpPr>
          <p:cNvPr id="2" name="Title 1">
            <a:extLst>
              <a:ext uri="{FF2B5EF4-FFF2-40B4-BE49-F238E27FC236}">
                <a16:creationId xmlns:a16="http://schemas.microsoft.com/office/drawing/2014/main" id="{6877CBF9-A5AC-44D8-9906-8F5DBB7E7082}"/>
              </a:ext>
            </a:extLst>
          </p:cNvPr>
          <p:cNvSpPr>
            <a:spLocks noGrp="1"/>
          </p:cNvSpPr>
          <p:nvPr>
            <p:ph type="title"/>
          </p:nvPr>
        </p:nvSpPr>
        <p:spPr>
          <a:xfrm>
            <a:off x="328349" y="714326"/>
            <a:ext cx="5976030" cy="990342"/>
          </a:xfrm>
          <a:solidFill>
            <a:schemeClr val="bg1"/>
          </a:solidFill>
        </p:spPr>
        <p:txBody>
          <a:bodyPr>
            <a:noAutofit/>
          </a:bodyPr>
          <a:lstStyle/>
          <a:p>
            <a:r>
              <a:rPr lang="en-US" sz="2800" dirty="0"/>
              <a:t>7j. Calibration of UV/Vis Spectrometers </a:t>
            </a:r>
            <a:br>
              <a:rPr lang="en-US" sz="2800" dirty="0"/>
            </a:br>
            <a:r>
              <a:rPr lang="en-US" sz="2800" dirty="0"/>
              <a:t>      for Aerosol Products</a:t>
            </a:r>
          </a:p>
        </p:txBody>
      </p:sp>
      <p:sp>
        <p:nvSpPr>
          <p:cNvPr id="3" name="Slide Number Placeholder 2">
            <a:extLst>
              <a:ext uri="{FF2B5EF4-FFF2-40B4-BE49-F238E27FC236}">
                <a16:creationId xmlns:a16="http://schemas.microsoft.com/office/drawing/2014/main" id="{D7BFB379-5BF2-4902-BC5B-6C9A26473EC1}"/>
              </a:ext>
            </a:extLst>
          </p:cNvPr>
          <p:cNvSpPr>
            <a:spLocks noGrp="1"/>
          </p:cNvSpPr>
          <p:nvPr>
            <p:ph type="sldNum" sz="quarter" idx="12"/>
          </p:nvPr>
        </p:nvSpPr>
        <p:spPr/>
        <p:txBody>
          <a:bodyPr/>
          <a:lstStyle/>
          <a:p>
            <a:fld id="{6F7D43C1-E35E-497E-9F54-CF4600D04F69}" type="slidenum">
              <a:rPr lang="en-US" smtClean="0"/>
              <a:t>51</a:t>
            </a:fld>
            <a:endParaRPr lang="en-US"/>
          </a:p>
        </p:txBody>
      </p:sp>
    </p:spTree>
    <p:extLst>
      <p:ext uri="{BB962C8B-B14F-4D97-AF65-F5344CB8AC3E}">
        <p14:creationId xmlns:p14="http://schemas.microsoft.com/office/powerpoint/2010/main" val="2955848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2A53-405B-4409-96FD-9D2A2B695AD9}"/>
              </a:ext>
            </a:extLst>
          </p:cNvPr>
          <p:cNvSpPr>
            <a:spLocks noGrp="1"/>
          </p:cNvSpPr>
          <p:nvPr>
            <p:ph type="title"/>
          </p:nvPr>
        </p:nvSpPr>
        <p:spPr>
          <a:xfrm>
            <a:off x="209320" y="67667"/>
            <a:ext cx="11982680" cy="483174"/>
          </a:xfrm>
        </p:spPr>
        <p:txBody>
          <a:bodyPr>
            <a:normAutofit fontScale="90000"/>
          </a:bodyPr>
          <a:lstStyle/>
          <a:p>
            <a:r>
              <a:rPr lang="en-US" sz="4000" dirty="0"/>
              <a:t>7n. FDR4ATMOS Phase 1 Results and outlook to Phase 2</a:t>
            </a:r>
          </a:p>
        </p:txBody>
      </p:sp>
      <p:sp>
        <p:nvSpPr>
          <p:cNvPr id="3" name="Content Placeholder 2">
            <a:extLst>
              <a:ext uri="{FF2B5EF4-FFF2-40B4-BE49-F238E27FC236}">
                <a16:creationId xmlns:a16="http://schemas.microsoft.com/office/drawing/2014/main" id="{115F99DC-DAD5-418F-9689-D7B27857FB69}"/>
              </a:ext>
            </a:extLst>
          </p:cNvPr>
          <p:cNvSpPr>
            <a:spLocks noGrp="1"/>
          </p:cNvSpPr>
          <p:nvPr>
            <p:ph idx="1"/>
          </p:nvPr>
        </p:nvSpPr>
        <p:spPr>
          <a:xfrm>
            <a:off x="209319" y="649995"/>
            <a:ext cx="11982679" cy="6103345"/>
          </a:xfrm>
        </p:spPr>
        <p:txBody>
          <a:bodyPr>
            <a:normAutofit/>
          </a:bodyPr>
          <a:lstStyle/>
          <a:p>
            <a:r>
              <a:rPr lang="en-US" sz="3200" dirty="0"/>
              <a:t>FDR added value</a:t>
            </a:r>
          </a:p>
          <a:p>
            <a:pPr lvl="1"/>
            <a:r>
              <a:rPr lang="en-US" sz="2800" dirty="0"/>
              <a:t>GOME-1 SMR </a:t>
            </a:r>
            <a:r>
              <a:rPr lang="en-US" sz="2800" dirty="0" err="1"/>
              <a:t>harmonised</a:t>
            </a:r>
            <a:r>
              <a:rPr lang="en-US" sz="2800" dirty="0"/>
              <a:t> to independently validated SCIAMACHY SMR</a:t>
            </a:r>
          </a:p>
          <a:p>
            <a:pPr lvl="1"/>
            <a:r>
              <a:rPr lang="en-US" sz="2800" dirty="0"/>
              <a:t>SCIAMACHY data scaled to minimum integration time in band</a:t>
            </a:r>
          </a:p>
          <a:p>
            <a:pPr lvl="1"/>
            <a:r>
              <a:rPr lang="en-US" sz="2800" dirty="0" err="1"/>
              <a:t>Reflectances</a:t>
            </a:r>
            <a:r>
              <a:rPr lang="en-US" sz="2800" dirty="0"/>
              <a:t> directly available in FDR</a:t>
            </a:r>
          </a:p>
          <a:p>
            <a:pPr lvl="1"/>
            <a:r>
              <a:rPr lang="en-US" sz="2800" dirty="0"/>
              <a:t>GOME-1 UV viewing angle dependency mitigated</a:t>
            </a:r>
          </a:p>
          <a:p>
            <a:pPr lvl="1"/>
            <a:r>
              <a:rPr lang="en-US" sz="2800" dirty="0"/>
              <a:t>Level 1 errors were thoroughly </a:t>
            </a:r>
            <a:r>
              <a:rPr lang="en-US" sz="2800" dirty="0" err="1"/>
              <a:t>analysed</a:t>
            </a:r>
            <a:r>
              <a:rPr lang="en-US" sz="2800" dirty="0"/>
              <a:t> an decomposed into systematic/random components</a:t>
            </a:r>
          </a:p>
          <a:p>
            <a:r>
              <a:rPr lang="en-US" sz="3200" dirty="0"/>
              <a:t>Open:</a:t>
            </a:r>
          </a:p>
          <a:p>
            <a:pPr lvl="1"/>
            <a:r>
              <a:rPr lang="en-US" sz="2800" dirty="0"/>
              <a:t>Time dependency GOME-1 is the same as in original data (reflectance degradation)</a:t>
            </a:r>
          </a:p>
          <a:p>
            <a:pPr lvl="1"/>
            <a:r>
              <a:rPr lang="en-US" sz="2800" dirty="0"/>
              <a:t>Reason for unusable ocean scenes</a:t>
            </a:r>
          </a:p>
          <a:p>
            <a:r>
              <a:rPr lang="en-US" sz="3200" dirty="0"/>
              <a:t>Open points will be addressed in Phase 2 together with the incorporation of GOME-2 data</a:t>
            </a:r>
          </a:p>
        </p:txBody>
      </p:sp>
      <p:sp>
        <p:nvSpPr>
          <p:cNvPr id="4" name="Slide Number Placeholder 3">
            <a:extLst>
              <a:ext uri="{FF2B5EF4-FFF2-40B4-BE49-F238E27FC236}">
                <a16:creationId xmlns:a16="http://schemas.microsoft.com/office/drawing/2014/main" id="{96859275-CAEA-4900-A3DD-E39492078A55}"/>
              </a:ext>
            </a:extLst>
          </p:cNvPr>
          <p:cNvSpPr>
            <a:spLocks noGrp="1"/>
          </p:cNvSpPr>
          <p:nvPr>
            <p:ph type="sldNum" sz="quarter" idx="12"/>
          </p:nvPr>
        </p:nvSpPr>
        <p:spPr/>
        <p:txBody>
          <a:bodyPr/>
          <a:lstStyle/>
          <a:p>
            <a:fld id="{6F7D43C1-E35E-497E-9F54-CF4600D04F69}" type="slidenum">
              <a:rPr lang="en-US" smtClean="0"/>
              <a:t>52</a:t>
            </a:fld>
            <a:endParaRPr lang="en-US"/>
          </a:p>
        </p:txBody>
      </p:sp>
    </p:spTree>
    <p:extLst>
      <p:ext uri="{BB962C8B-B14F-4D97-AF65-F5344CB8AC3E}">
        <p14:creationId xmlns:p14="http://schemas.microsoft.com/office/powerpoint/2010/main" val="2374391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C045-E52F-4DD4-BF9E-7C9CB7FC7E2C}"/>
              </a:ext>
            </a:extLst>
          </p:cNvPr>
          <p:cNvSpPr>
            <a:spLocks noGrp="1"/>
          </p:cNvSpPr>
          <p:nvPr>
            <p:ph type="ctrTitle"/>
          </p:nvPr>
        </p:nvSpPr>
        <p:spPr/>
        <p:txBody>
          <a:bodyPr/>
          <a:lstStyle/>
          <a:p>
            <a:r>
              <a:rPr lang="en-US" dirty="0"/>
              <a:t>Discussion on Comparisons of Solar Irradiance Spectra</a:t>
            </a:r>
          </a:p>
        </p:txBody>
      </p:sp>
      <p:sp>
        <p:nvSpPr>
          <p:cNvPr id="3" name="Subtitle 2">
            <a:extLst>
              <a:ext uri="{FF2B5EF4-FFF2-40B4-BE49-F238E27FC236}">
                <a16:creationId xmlns:a16="http://schemas.microsoft.com/office/drawing/2014/main" id="{EDA16B4D-7CED-4012-9CC3-DCC4088AB2C8}"/>
              </a:ext>
            </a:extLst>
          </p:cNvPr>
          <p:cNvSpPr>
            <a:spLocks noGrp="1"/>
          </p:cNvSpPr>
          <p:nvPr>
            <p:ph type="subTitle" idx="1"/>
          </p:nvPr>
        </p:nvSpPr>
        <p:spPr/>
        <p:txBody>
          <a:bodyPr/>
          <a:lstStyle/>
          <a:p>
            <a:r>
              <a:rPr lang="en-US" dirty="0"/>
              <a:t>March 10, 2022</a:t>
            </a:r>
          </a:p>
          <a:p>
            <a:r>
              <a:rPr lang="en-US" dirty="0"/>
              <a:t>L. Flynn, C. Pan &amp; D. Liang</a:t>
            </a:r>
          </a:p>
        </p:txBody>
      </p:sp>
      <p:sp>
        <p:nvSpPr>
          <p:cNvPr id="4" name="Slide Number Placeholder 3">
            <a:extLst>
              <a:ext uri="{FF2B5EF4-FFF2-40B4-BE49-F238E27FC236}">
                <a16:creationId xmlns:a16="http://schemas.microsoft.com/office/drawing/2014/main" id="{488CBE6C-4CC9-4990-A393-BFCCEE4BF2BE}"/>
              </a:ext>
            </a:extLst>
          </p:cNvPr>
          <p:cNvSpPr>
            <a:spLocks noGrp="1"/>
          </p:cNvSpPr>
          <p:nvPr>
            <p:ph type="sldNum" sz="quarter" idx="12"/>
          </p:nvPr>
        </p:nvSpPr>
        <p:spPr/>
        <p:txBody>
          <a:bodyPr/>
          <a:lstStyle/>
          <a:p>
            <a:fld id="{6F7D43C1-E35E-497E-9F54-CF4600D04F69}" type="slidenum">
              <a:rPr lang="en-US" smtClean="0"/>
              <a:t>53</a:t>
            </a:fld>
            <a:endParaRPr lang="en-US"/>
          </a:p>
        </p:txBody>
      </p:sp>
    </p:spTree>
    <p:extLst>
      <p:ext uri="{BB962C8B-B14F-4D97-AF65-F5344CB8AC3E}">
        <p14:creationId xmlns:p14="http://schemas.microsoft.com/office/powerpoint/2010/main" val="3447995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42E1-7927-445E-ACF1-834B3B0D1A5B}"/>
              </a:ext>
            </a:extLst>
          </p:cNvPr>
          <p:cNvSpPr>
            <a:spLocks noGrp="1"/>
          </p:cNvSpPr>
          <p:nvPr>
            <p:ph type="title"/>
          </p:nvPr>
        </p:nvSpPr>
        <p:spPr>
          <a:xfrm>
            <a:off x="838200" y="365125"/>
            <a:ext cx="10515600" cy="333375"/>
          </a:xfrm>
        </p:spPr>
        <p:txBody>
          <a:bodyPr>
            <a:normAutofit fontScale="90000"/>
          </a:bodyPr>
          <a:lstStyle/>
          <a:p>
            <a:r>
              <a:rPr lang="en-US" sz="2800" dirty="0"/>
              <a:t>Solar Irradiance &amp; Earth Radiance Philosophies</a:t>
            </a:r>
          </a:p>
        </p:txBody>
      </p:sp>
      <p:sp>
        <p:nvSpPr>
          <p:cNvPr id="3" name="Content Placeholder 2">
            <a:extLst>
              <a:ext uri="{FF2B5EF4-FFF2-40B4-BE49-F238E27FC236}">
                <a16:creationId xmlns:a16="http://schemas.microsoft.com/office/drawing/2014/main" id="{6677E72F-2DAF-4737-B7AE-6492A610A763}"/>
              </a:ext>
            </a:extLst>
          </p:cNvPr>
          <p:cNvSpPr>
            <a:spLocks noGrp="1"/>
          </p:cNvSpPr>
          <p:nvPr>
            <p:ph idx="1"/>
          </p:nvPr>
        </p:nvSpPr>
        <p:spPr>
          <a:xfrm>
            <a:off x="191386" y="1281113"/>
            <a:ext cx="12000614" cy="5257799"/>
          </a:xfrm>
        </p:spPr>
        <p:txBody>
          <a:bodyPr/>
          <a:lstStyle/>
          <a:p>
            <a:r>
              <a:rPr lang="en-US" sz="2800" dirty="0"/>
              <a:t> </a:t>
            </a:r>
            <a:r>
              <a:rPr lang="en-US" sz="2000" dirty="0"/>
              <a:t>OMPS Nadir Mapper</a:t>
            </a:r>
          </a:p>
          <a:p>
            <a:pPr lvl="1"/>
            <a:r>
              <a:rPr lang="en-US" sz="1800" dirty="0"/>
              <a:t>Day 1 Solar at 1AU, Adjusted to Earth Radiance Wavelength Scale. No degradation adjustments.</a:t>
            </a:r>
          </a:p>
          <a:p>
            <a:pPr lvl="1"/>
            <a:r>
              <a:rPr lang="en-US" sz="1800" dirty="0"/>
              <a:t>Earth Radiance as measured with orbital variation in wavelength scale.</a:t>
            </a:r>
          </a:p>
          <a:p>
            <a:r>
              <a:rPr lang="en-US" sz="2000" dirty="0"/>
              <a:t> OMPS Nadir Profiler</a:t>
            </a:r>
          </a:p>
          <a:p>
            <a:pPr lvl="1"/>
            <a:r>
              <a:rPr lang="en-US" sz="1800" dirty="0"/>
              <a:t>Solar at 1AU with adjustments for solar activity and annual cycle in wavelength scale. No degradation adjustments. </a:t>
            </a:r>
          </a:p>
          <a:p>
            <a:pPr lvl="1"/>
            <a:r>
              <a:rPr lang="en-US" sz="1800" dirty="0"/>
              <a:t>Earth Radiance as measured.</a:t>
            </a:r>
          </a:p>
          <a:p>
            <a:r>
              <a:rPr lang="en-US" sz="2000" dirty="0"/>
              <a:t> GOME-2</a:t>
            </a:r>
          </a:p>
          <a:p>
            <a:pPr lvl="1"/>
            <a:r>
              <a:rPr lang="en-US" sz="1800" dirty="0"/>
              <a:t>Solar from recent (Daily) measurement at Earth / Sun distance with no degradation adjustment. </a:t>
            </a:r>
          </a:p>
          <a:p>
            <a:pPr lvl="1"/>
            <a:r>
              <a:rPr lang="en-US" sz="1800" dirty="0"/>
              <a:t>Same for Earth Radiance.</a:t>
            </a:r>
          </a:p>
          <a:p>
            <a:r>
              <a:rPr lang="en-US" sz="2000" dirty="0"/>
              <a:t> </a:t>
            </a:r>
            <a:r>
              <a:rPr lang="en-US" sz="2000" dirty="0" err="1"/>
              <a:t>TropoMI</a:t>
            </a:r>
            <a:endParaRPr lang="en-US" sz="1800" dirty="0"/>
          </a:p>
          <a:p>
            <a:pPr lvl="1"/>
            <a:r>
              <a:rPr lang="en-US" sz="1800" dirty="0"/>
              <a:t>Solar from recent measurement set at 1 AU? degradation? </a:t>
            </a:r>
          </a:p>
          <a:p>
            <a:pPr lvl="1"/>
            <a:r>
              <a:rPr lang="en-US" sz="1800" dirty="0"/>
              <a:t>Radiance also at 1 AU? </a:t>
            </a:r>
          </a:p>
          <a:p>
            <a:r>
              <a:rPr lang="en-US" sz="2000" dirty="0"/>
              <a:t> OMI</a:t>
            </a:r>
          </a:p>
          <a:p>
            <a:pPr lvl="1"/>
            <a:r>
              <a:rPr lang="en-US" sz="1800" dirty="0"/>
              <a:t>Solar at 1 AU, Degradation?</a:t>
            </a:r>
          </a:p>
          <a:p>
            <a:pPr lvl="1"/>
            <a:r>
              <a:rPr lang="en-US" sz="1800" dirty="0"/>
              <a:t>Radiance at Earth / Sun distance.</a:t>
            </a:r>
          </a:p>
          <a:p>
            <a:endParaRPr lang="en-US" sz="2800" dirty="0"/>
          </a:p>
        </p:txBody>
      </p:sp>
      <p:sp>
        <p:nvSpPr>
          <p:cNvPr id="4" name="Slide Number Placeholder 3">
            <a:extLst>
              <a:ext uri="{FF2B5EF4-FFF2-40B4-BE49-F238E27FC236}">
                <a16:creationId xmlns:a16="http://schemas.microsoft.com/office/drawing/2014/main" id="{F3F60A2C-28AB-4BD8-806D-D736A666B981}"/>
              </a:ext>
            </a:extLst>
          </p:cNvPr>
          <p:cNvSpPr>
            <a:spLocks noGrp="1"/>
          </p:cNvSpPr>
          <p:nvPr>
            <p:ph type="sldNum" sz="quarter" idx="10"/>
          </p:nvPr>
        </p:nvSpPr>
        <p:spPr/>
        <p:txBody>
          <a:bodyPr/>
          <a:lstStyle/>
          <a:p>
            <a:pPr>
              <a:defRPr/>
            </a:pPr>
            <a:fld id="{DA28AC38-E0E8-49D7-B2FE-71FD7C42C09E}" type="slidenum">
              <a:rPr lang="en-US" smtClean="0"/>
              <a:pPr>
                <a:defRPr/>
              </a:pPr>
              <a:t>54</a:t>
            </a:fld>
            <a:endParaRPr lang="en-US"/>
          </a:p>
        </p:txBody>
      </p:sp>
    </p:spTree>
    <p:extLst>
      <p:ext uri="{BB962C8B-B14F-4D97-AF65-F5344CB8AC3E}">
        <p14:creationId xmlns:p14="http://schemas.microsoft.com/office/powerpoint/2010/main" val="1770830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666C-F30A-4489-BF57-7F733410BA62}"/>
              </a:ext>
            </a:extLst>
          </p:cNvPr>
          <p:cNvSpPr>
            <a:spLocks noGrp="1"/>
          </p:cNvSpPr>
          <p:nvPr>
            <p:ph type="title"/>
          </p:nvPr>
        </p:nvSpPr>
        <p:spPr/>
        <p:txBody>
          <a:bodyPr/>
          <a:lstStyle/>
          <a:p>
            <a:r>
              <a:rPr lang="en-US" sz="3600" dirty="0"/>
              <a:t>NOAA-20 OMPS NP Wavelength Shifts</a:t>
            </a:r>
          </a:p>
        </p:txBody>
      </p:sp>
      <p:sp>
        <p:nvSpPr>
          <p:cNvPr id="4" name="Slide Number Placeholder 3">
            <a:extLst>
              <a:ext uri="{FF2B5EF4-FFF2-40B4-BE49-F238E27FC236}">
                <a16:creationId xmlns:a16="http://schemas.microsoft.com/office/drawing/2014/main" id="{0A364629-72BE-40E8-AB7F-7BF61B98078D}"/>
              </a:ext>
            </a:extLst>
          </p:cNvPr>
          <p:cNvSpPr>
            <a:spLocks noGrp="1"/>
          </p:cNvSpPr>
          <p:nvPr>
            <p:ph type="sldNum" sz="quarter" idx="10"/>
          </p:nvPr>
        </p:nvSpPr>
        <p:spPr/>
        <p:txBody>
          <a:bodyPr/>
          <a:lstStyle/>
          <a:p>
            <a:pPr>
              <a:defRPr/>
            </a:pPr>
            <a:fld id="{DA28AC38-E0E8-49D7-B2FE-71FD7C42C09E}" type="slidenum">
              <a:rPr lang="en-US" smtClean="0"/>
              <a:pPr>
                <a:defRPr/>
              </a:pPr>
              <a:t>55</a:t>
            </a:fld>
            <a:endParaRPr lang="en-US"/>
          </a:p>
        </p:txBody>
      </p:sp>
      <p:pic>
        <p:nvPicPr>
          <p:cNvPr id="8194" name="Picture 2" descr="NOAA-20 OMPS Nadir Profiler  - NP Wavelength Shift - Earthview and Solar Wavelength Shift - 03-07-2022">
            <a:extLst>
              <a:ext uri="{FF2B5EF4-FFF2-40B4-BE49-F238E27FC236}">
                <a16:creationId xmlns:a16="http://schemas.microsoft.com/office/drawing/2014/main" id="{2795783A-B341-483F-A219-6C0B1D0A2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1" y="778361"/>
            <a:ext cx="9172439" cy="58551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CFD768F-580F-4E3F-939B-F0ECEE760FBD}"/>
              </a:ext>
            </a:extLst>
          </p:cNvPr>
          <p:cNvSpPr txBox="1"/>
          <p:nvPr/>
        </p:nvSpPr>
        <p:spPr>
          <a:xfrm>
            <a:off x="8367823" y="2147777"/>
            <a:ext cx="3625703" cy="1477328"/>
          </a:xfrm>
          <a:prstGeom prst="rect">
            <a:avLst/>
          </a:prstGeom>
          <a:noFill/>
        </p:spPr>
        <p:txBody>
          <a:bodyPr wrap="square" rtlCol="0">
            <a:spAutoFit/>
          </a:bodyPr>
          <a:lstStyle/>
          <a:p>
            <a:r>
              <a:rPr lang="en-US" dirty="0"/>
              <a:t>From monitoring figures at </a:t>
            </a:r>
            <a:r>
              <a:rPr lang="en-US" dirty="0">
                <a:hlinkClick r:id="rId3"/>
              </a:rPr>
              <a:t>https://www.star.nesdis.noaa.gov/icvs/status_N20_OMPS_NP.php</a:t>
            </a:r>
            <a:endParaRPr lang="en-US" dirty="0"/>
          </a:p>
          <a:p>
            <a:endParaRPr lang="en-US" dirty="0"/>
          </a:p>
          <a:p>
            <a:r>
              <a:rPr lang="en-US" dirty="0"/>
              <a:t>Uses Mg II features.</a:t>
            </a:r>
          </a:p>
        </p:txBody>
      </p:sp>
    </p:spTree>
    <p:extLst>
      <p:ext uri="{BB962C8B-B14F-4D97-AF65-F5344CB8AC3E}">
        <p14:creationId xmlns:p14="http://schemas.microsoft.com/office/powerpoint/2010/main" val="4073035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590" y="907923"/>
            <a:ext cx="8229600" cy="1143000"/>
          </a:xfrm>
        </p:spPr>
        <p:txBody>
          <a:bodyPr>
            <a:normAutofit/>
          </a:bodyPr>
          <a:lstStyle/>
          <a:p>
            <a:r>
              <a:rPr lang="en-US" sz="2800" b="1" dirty="0">
                <a:solidFill>
                  <a:srgbClr val="002060"/>
                </a:solidFill>
                <a:latin typeface="Times New Roman" panose="02020603050405020304" pitchFamily="18" charset="0"/>
                <a:cs typeface="Times New Roman" panose="02020603050405020304" pitchFamily="18" charset="0"/>
              </a:rPr>
              <a:t>OMPS Sensor Degradation Needs a Correction for Shorter Wavelength Channels </a:t>
            </a:r>
          </a:p>
        </p:txBody>
      </p:sp>
      <p:sp>
        <p:nvSpPr>
          <p:cNvPr id="6" name="Slide Number Placeholder 5"/>
          <p:cNvSpPr>
            <a:spLocks noGrp="1"/>
          </p:cNvSpPr>
          <p:nvPr>
            <p:ph type="sldNum" sz="quarter" idx="12"/>
          </p:nvPr>
        </p:nvSpPr>
        <p:spPr/>
        <p:txBody>
          <a:bodyPr/>
          <a:lstStyle/>
          <a:p>
            <a:fld id="{EABF53F6-191C-424C-A425-0C2F36082FC8}" type="slidenum">
              <a:rPr lang="en-US" smtClean="0"/>
              <a:pPr/>
              <a:t>56</a:t>
            </a:fld>
            <a:endParaRPr lang="en-US" dirty="0"/>
          </a:p>
        </p:txBody>
      </p:sp>
      <p:pic>
        <p:nvPicPr>
          <p:cNvPr id="10" name="Picture 2" descr="https://ci4.googleusercontent.com/proxy/ICJyx5q3ZCgEbdEGI5__9qAJbW9rvDupa6BYijPfEBxMZHFETaF0Zs0Oqsdwh4n2OnBTSpM-6yJGQfCpOJOzkyiJSmRG5-jPrwNpnGs4qh7f4vhtMWH9AoPalx-BqEvkWwrDNKGoiABFXy9mv6AZhkJ2TD3p9rwXMA3aBYG_-J5IpyuGo-FkP9pIEZVPZUSzaLJTPfAuf0c8xONBYw=s0-d-e1-ft#https://docs.google.com/uc?export=download&amp;id=1q-_yyWj8kW8nuyu8wMy1L0rl-BDOZrn3&amp;revid=0B5pEy2J5rpVEV3ZSUWFaeG5PaUFjSUM4eWlKZzJxbkNsd3BNP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7867" y="-14902"/>
            <a:ext cx="3038475" cy="68115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6969" y="0"/>
            <a:ext cx="2532342" cy="907923"/>
            <a:chOff x="-67048" y="-11452"/>
            <a:chExt cx="2812402" cy="1090454"/>
          </a:xfrm>
        </p:grpSpPr>
        <p:pic>
          <p:nvPicPr>
            <p:cNvPr id="12" name="Picture 11">
              <a:extLst>
                <a:ext uri="{FF2B5EF4-FFF2-40B4-BE49-F238E27FC236}">
                  <a16:creationId xmlns:a16="http://schemas.microsoft.com/office/drawing/2014/main" id="{3DF97DEC-A1D0-0344-A46F-81CFD9C95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5729" y="-11452"/>
              <a:ext cx="809625" cy="828122"/>
            </a:xfrm>
            <a:prstGeom prst="rect">
              <a:avLst/>
            </a:prstGeom>
          </p:spPr>
        </p:pic>
        <p:pic>
          <p:nvPicPr>
            <p:cNvPr id="13" name="Picture 12"/>
            <p:cNvPicPr>
              <a:picLocks noChangeAspect="1"/>
            </p:cNvPicPr>
            <p:nvPr/>
          </p:nvPicPr>
          <p:blipFill>
            <a:blip r:embed="rId5"/>
            <a:stretch>
              <a:fillRect/>
            </a:stretch>
          </p:blipFill>
          <p:spPr>
            <a:xfrm>
              <a:off x="-11096" y="2677"/>
              <a:ext cx="1381125" cy="1076325"/>
            </a:xfrm>
            <a:prstGeom prst="rect">
              <a:avLst/>
            </a:prstGeom>
          </p:spPr>
        </p:pic>
        <p:sp>
          <p:nvSpPr>
            <p:cNvPr id="14" name="TextBox 13"/>
            <p:cNvSpPr txBox="1"/>
            <p:nvPr/>
          </p:nvSpPr>
          <p:spPr>
            <a:xfrm>
              <a:off x="-67048" y="2677"/>
              <a:ext cx="1052504" cy="295722"/>
            </a:xfrm>
            <a:prstGeom prst="rect">
              <a:avLst/>
            </a:prstGeom>
            <a:noFill/>
          </p:spPr>
          <p:txBody>
            <a:bodyPr wrap="none" rtlCol="0">
              <a:spAutoFit/>
            </a:bodyPr>
            <a:lstStyle/>
            <a:p>
              <a:r>
                <a:rPr lang="en-US" sz="1000" b="1" dirty="0">
                  <a:solidFill>
                    <a:schemeClr val="bg1"/>
                  </a:solidFill>
                </a:rPr>
                <a:t>NOAA/NESDIS</a:t>
              </a:r>
              <a:endParaRPr lang="en-US" sz="1000" dirty="0">
                <a:solidFill>
                  <a:schemeClr val="bg1"/>
                </a:solidFill>
              </a:endParaRPr>
            </a:p>
          </p:txBody>
        </p:sp>
        <p:pic>
          <p:nvPicPr>
            <p:cNvPr id="15" name="Google Shape;696;p53">
              <a:extLst>
                <a:ext uri="{FF2B5EF4-FFF2-40B4-BE49-F238E27FC236}">
                  <a16:creationId xmlns:a16="http://schemas.microsoft.com/office/drawing/2014/main" id="{33B42F1A-90D2-C54E-9759-221CB8A3E462}"/>
                </a:ext>
              </a:extLst>
            </p:cNvPr>
            <p:cNvPicPr preferRelativeResize="0"/>
            <p:nvPr/>
          </p:nvPicPr>
          <p:blipFill rotWithShape="1">
            <a:blip r:embed="rId6">
              <a:alphaModFix/>
            </a:blip>
            <a:srcRect/>
            <a:stretch/>
          </p:blipFill>
          <p:spPr>
            <a:xfrm>
              <a:off x="1095958" y="3925"/>
              <a:ext cx="839771" cy="835523"/>
            </a:xfrm>
            <a:prstGeom prst="rect">
              <a:avLst/>
            </a:prstGeom>
            <a:noFill/>
            <a:ln>
              <a:noFill/>
            </a:ln>
          </p:spPr>
        </p:pic>
      </p:grpSp>
      <p:pic>
        <p:nvPicPr>
          <p:cNvPr id="20" name="Picture 19"/>
          <p:cNvPicPr>
            <a:picLocks noChangeAspect="1"/>
          </p:cNvPicPr>
          <p:nvPr/>
        </p:nvPicPr>
        <p:blipFill>
          <a:blip r:embed="rId7"/>
          <a:stretch>
            <a:fillRect/>
          </a:stretch>
        </p:blipFill>
        <p:spPr>
          <a:xfrm>
            <a:off x="6629400" y="25052"/>
            <a:ext cx="2510365" cy="590388"/>
          </a:xfrm>
          <a:prstGeom prst="rect">
            <a:avLst/>
          </a:prstGeom>
        </p:spPr>
      </p:pic>
      <p:pic>
        <p:nvPicPr>
          <p:cNvPr id="7" name="Picture 6">
            <a:extLst>
              <a:ext uri="{FF2B5EF4-FFF2-40B4-BE49-F238E27FC236}">
                <a16:creationId xmlns:a16="http://schemas.microsoft.com/office/drawing/2014/main" id="{055468ED-CCD6-4B4E-BA67-F3DABAF355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3208" y="2261264"/>
            <a:ext cx="3912965" cy="3639390"/>
          </a:xfrm>
          <a:prstGeom prst="rect">
            <a:avLst/>
          </a:prstGeom>
        </p:spPr>
      </p:pic>
      <p:pic>
        <p:nvPicPr>
          <p:cNvPr id="17" name="Picture 16">
            <a:extLst>
              <a:ext uri="{FF2B5EF4-FFF2-40B4-BE49-F238E27FC236}">
                <a16:creationId xmlns:a16="http://schemas.microsoft.com/office/drawing/2014/main" id="{E9091BCC-3E1F-446B-9C58-CF5B2823F6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401" y="2292595"/>
            <a:ext cx="3903632" cy="3425292"/>
          </a:xfrm>
          <a:prstGeom prst="rect">
            <a:avLst/>
          </a:prstGeom>
        </p:spPr>
      </p:pic>
      <p:pic>
        <p:nvPicPr>
          <p:cNvPr id="22" name="Picture 21">
            <a:extLst>
              <a:ext uri="{FF2B5EF4-FFF2-40B4-BE49-F238E27FC236}">
                <a16:creationId xmlns:a16="http://schemas.microsoft.com/office/drawing/2014/main" id="{D8698F29-A6B0-419D-92DF-6142B17DEEB4}"/>
              </a:ext>
            </a:extLst>
          </p:cNvPr>
          <p:cNvPicPr>
            <a:picLocks noChangeAspect="1"/>
          </p:cNvPicPr>
          <p:nvPr/>
        </p:nvPicPr>
        <p:blipFill rotWithShape="1">
          <a:blip r:embed="rId10"/>
          <a:srcRect l="4564"/>
          <a:stretch/>
        </p:blipFill>
        <p:spPr>
          <a:xfrm>
            <a:off x="7783032" y="2269343"/>
            <a:ext cx="4372275" cy="3677974"/>
          </a:xfrm>
          <a:prstGeom prst="rect">
            <a:avLst/>
          </a:prstGeom>
        </p:spPr>
      </p:pic>
      <p:sp>
        <p:nvSpPr>
          <p:cNvPr id="3" name="TextBox 2">
            <a:extLst>
              <a:ext uri="{FF2B5EF4-FFF2-40B4-BE49-F238E27FC236}">
                <a16:creationId xmlns:a16="http://schemas.microsoft.com/office/drawing/2014/main" id="{773EA5AC-B249-4632-A10D-3D41D2C16F36}"/>
              </a:ext>
            </a:extLst>
          </p:cNvPr>
          <p:cNvSpPr txBox="1"/>
          <p:nvPr/>
        </p:nvSpPr>
        <p:spPr>
          <a:xfrm>
            <a:off x="2275367" y="6092456"/>
            <a:ext cx="3903633" cy="369332"/>
          </a:xfrm>
          <a:prstGeom prst="rect">
            <a:avLst/>
          </a:prstGeom>
          <a:noFill/>
        </p:spPr>
        <p:txBody>
          <a:bodyPr wrap="none" rtlCol="0">
            <a:spAutoFit/>
          </a:bodyPr>
          <a:lstStyle/>
          <a:p>
            <a:r>
              <a:rPr lang="en-US" dirty="0"/>
              <a:t>From OMPS Presentation by C. Pan</a:t>
            </a:r>
          </a:p>
        </p:txBody>
      </p:sp>
    </p:spTree>
    <p:extLst>
      <p:ext uri="{BB962C8B-B14F-4D97-AF65-F5344CB8AC3E}">
        <p14:creationId xmlns:p14="http://schemas.microsoft.com/office/powerpoint/2010/main" val="4135432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35D4-6291-4AEC-884A-4B960D79E7FA}"/>
              </a:ext>
            </a:extLst>
          </p:cNvPr>
          <p:cNvSpPr>
            <a:spLocks noGrp="1"/>
          </p:cNvSpPr>
          <p:nvPr>
            <p:ph type="title"/>
          </p:nvPr>
        </p:nvSpPr>
        <p:spPr/>
        <p:txBody>
          <a:bodyPr/>
          <a:lstStyle/>
          <a:p>
            <a:r>
              <a:rPr lang="en-US" sz="3600" dirty="0" err="1"/>
              <a:t>Metop</a:t>
            </a:r>
            <a:r>
              <a:rPr lang="en-US" sz="3600" dirty="0"/>
              <a:t>-B GOME-2 Daily Solar 282 nm</a:t>
            </a:r>
          </a:p>
        </p:txBody>
      </p:sp>
      <p:sp>
        <p:nvSpPr>
          <p:cNvPr id="4" name="Slide Number Placeholder 3">
            <a:extLst>
              <a:ext uri="{FF2B5EF4-FFF2-40B4-BE49-F238E27FC236}">
                <a16:creationId xmlns:a16="http://schemas.microsoft.com/office/drawing/2014/main" id="{0E15D66B-9836-4689-AC2C-75F1861A562C}"/>
              </a:ext>
            </a:extLst>
          </p:cNvPr>
          <p:cNvSpPr>
            <a:spLocks noGrp="1"/>
          </p:cNvSpPr>
          <p:nvPr>
            <p:ph type="sldNum" sz="quarter" idx="10"/>
          </p:nvPr>
        </p:nvSpPr>
        <p:spPr/>
        <p:txBody>
          <a:bodyPr/>
          <a:lstStyle/>
          <a:p>
            <a:pPr>
              <a:defRPr/>
            </a:pPr>
            <a:fld id="{DA28AC38-E0E8-49D7-B2FE-71FD7C42C09E}" type="slidenum">
              <a:rPr lang="en-US" smtClean="0"/>
              <a:pPr>
                <a:defRPr/>
              </a:pPr>
              <a:t>57</a:t>
            </a:fld>
            <a:endParaRPr lang="en-US"/>
          </a:p>
        </p:txBody>
      </p:sp>
      <p:grpSp>
        <p:nvGrpSpPr>
          <p:cNvPr id="7" name="Group 6">
            <a:extLst>
              <a:ext uri="{FF2B5EF4-FFF2-40B4-BE49-F238E27FC236}">
                <a16:creationId xmlns:a16="http://schemas.microsoft.com/office/drawing/2014/main" id="{C4CF2519-6298-4A9D-8CB9-AE20E91EA6CD}"/>
              </a:ext>
            </a:extLst>
          </p:cNvPr>
          <p:cNvGrpSpPr/>
          <p:nvPr/>
        </p:nvGrpSpPr>
        <p:grpSpPr>
          <a:xfrm>
            <a:off x="435933" y="800100"/>
            <a:ext cx="7772400" cy="6054291"/>
            <a:chOff x="2307265" y="800100"/>
            <a:chExt cx="7772400" cy="6054291"/>
          </a:xfrm>
        </p:grpSpPr>
        <p:pic>
          <p:nvPicPr>
            <p:cNvPr id="5" name="Picture 4">
              <a:extLst>
                <a:ext uri="{FF2B5EF4-FFF2-40B4-BE49-F238E27FC236}">
                  <a16:creationId xmlns:a16="http://schemas.microsoft.com/office/drawing/2014/main" id="{4C7E66E7-6DDF-4711-A0A8-6829C85F7385}"/>
                </a:ext>
              </a:extLst>
            </p:cNvPr>
            <p:cNvPicPr>
              <a:picLocks noChangeAspect="1"/>
            </p:cNvPicPr>
            <p:nvPr/>
          </p:nvPicPr>
          <p:blipFill rotWithShape="1">
            <a:blip r:embed="rId2">
              <a:lum bright="-20000" contrast="40000"/>
            </a:blip>
            <a:srcRect l="16582" t="5976" r="5506" b="7897"/>
            <a:stretch/>
          </p:blipFill>
          <p:spPr>
            <a:xfrm>
              <a:off x="2307265" y="800100"/>
              <a:ext cx="7772400" cy="6054291"/>
            </a:xfrm>
            <a:prstGeom prst="rect">
              <a:avLst/>
            </a:prstGeom>
          </p:spPr>
        </p:pic>
        <p:sp>
          <p:nvSpPr>
            <p:cNvPr id="6" name="TextBox 5">
              <a:extLst>
                <a:ext uri="{FF2B5EF4-FFF2-40B4-BE49-F238E27FC236}">
                  <a16:creationId xmlns:a16="http://schemas.microsoft.com/office/drawing/2014/main" id="{38CB5E1C-C097-45D4-BD4B-60A536E443F2}"/>
                </a:ext>
              </a:extLst>
            </p:cNvPr>
            <p:cNvSpPr txBox="1"/>
            <p:nvPr/>
          </p:nvSpPr>
          <p:spPr>
            <a:xfrm rot="16200000">
              <a:off x="510940" y="3198167"/>
              <a:ext cx="4054315" cy="461665"/>
            </a:xfrm>
            <a:prstGeom prst="rect">
              <a:avLst/>
            </a:prstGeom>
            <a:solidFill>
              <a:schemeClr val="bg1"/>
            </a:solidFill>
          </p:spPr>
          <p:txBody>
            <a:bodyPr wrap="none" rtlCol="0">
              <a:spAutoFit/>
            </a:bodyPr>
            <a:lstStyle/>
            <a:p>
              <a:r>
                <a:rPr lang="en-US" sz="2400" dirty="0"/>
                <a:t>Relative Change from Day 1</a:t>
              </a:r>
              <a:endParaRPr lang="en-US" dirty="0"/>
            </a:p>
          </p:txBody>
        </p:sp>
      </p:grpSp>
      <p:sp>
        <p:nvSpPr>
          <p:cNvPr id="8" name="TextBox 7">
            <a:extLst>
              <a:ext uri="{FF2B5EF4-FFF2-40B4-BE49-F238E27FC236}">
                <a16:creationId xmlns:a16="http://schemas.microsoft.com/office/drawing/2014/main" id="{7581BBD4-5006-4465-ABDE-BE2702D86C0A}"/>
              </a:ext>
            </a:extLst>
          </p:cNvPr>
          <p:cNvSpPr txBox="1"/>
          <p:nvPr/>
        </p:nvSpPr>
        <p:spPr>
          <a:xfrm>
            <a:off x="8208333" y="1589534"/>
            <a:ext cx="3883586" cy="1938992"/>
          </a:xfrm>
          <a:prstGeom prst="rect">
            <a:avLst/>
          </a:prstGeom>
          <a:noFill/>
        </p:spPr>
        <p:txBody>
          <a:bodyPr wrap="square" rtlCol="0">
            <a:spAutoFit/>
          </a:bodyPr>
          <a:lstStyle/>
          <a:p>
            <a:r>
              <a:rPr lang="en-US" sz="2000" dirty="0"/>
              <a:t>From the Operational Level 1 product. The signal drops significantly over time. Most of the degradation is believed to be shared by the radiance and irradiance measurements. </a:t>
            </a:r>
          </a:p>
        </p:txBody>
      </p:sp>
    </p:spTree>
    <p:extLst>
      <p:ext uri="{BB962C8B-B14F-4D97-AF65-F5344CB8AC3E}">
        <p14:creationId xmlns:p14="http://schemas.microsoft.com/office/powerpoint/2010/main" val="1445049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C22B-4F1B-41A7-A0BC-CA6EF396A319}"/>
              </a:ext>
            </a:extLst>
          </p:cNvPr>
          <p:cNvSpPr>
            <a:spLocks noGrp="1"/>
          </p:cNvSpPr>
          <p:nvPr>
            <p:ph type="title"/>
          </p:nvPr>
        </p:nvSpPr>
        <p:spPr/>
        <p:txBody>
          <a:bodyPr/>
          <a:lstStyle/>
          <a:p>
            <a:r>
              <a:rPr lang="en-US" sz="2800" dirty="0"/>
              <a:t>Detrended (Quadratic) </a:t>
            </a:r>
            <a:r>
              <a:rPr lang="en-US" sz="2800" dirty="0" err="1"/>
              <a:t>Metop</a:t>
            </a:r>
            <a:r>
              <a:rPr lang="en-US" sz="2800" dirty="0"/>
              <a:t>-B GOME-2 Solar</a:t>
            </a:r>
          </a:p>
        </p:txBody>
      </p:sp>
      <p:sp>
        <p:nvSpPr>
          <p:cNvPr id="4" name="Slide Number Placeholder 3">
            <a:extLst>
              <a:ext uri="{FF2B5EF4-FFF2-40B4-BE49-F238E27FC236}">
                <a16:creationId xmlns:a16="http://schemas.microsoft.com/office/drawing/2014/main" id="{FFD346D6-3C18-4749-AACA-83AC57CDB57F}"/>
              </a:ext>
            </a:extLst>
          </p:cNvPr>
          <p:cNvSpPr>
            <a:spLocks noGrp="1"/>
          </p:cNvSpPr>
          <p:nvPr>
            <p:ph type="sldNum" sz="quarter" idx="10"/>
          </p:nvPr>
        </p:nvSpPr>
        <p:spPr/>
        <p:txBody>
          <a:bodyPr/>
          <a:lstStyle/>
          <a:p>
            <a:pPr>
              <a:defRPr/>
            </a:pPr>
            <a:fld id="{DA28AC38-E0E8-49D7-B2FE-71FD7C42C09E}" type="slidenum">
              <a:rPr lang="en-US" smtClean="0"/>
              <a:pPr>
                <a:defRPr/>
              </a:pPr>
              <a:t>58</a:t>
            </a:fld>
            <a:endParaRPr lang="en-US"/>
          </a:p>
        </p:txBody>
      </p:sp>
      <p:grpSp>
        <p:nvGrpSpPr>
          <p:cNvPr id="9" name="Group 8">
            <a:extLst>
              <a:ext uri="{FF2B5EF4-FFF2-40B4-BE49-F238E27FC236}">
                <a16:creationId xmlns:a16="http://schemas.microsoft.com/office/drawing/2014/main" id="{A013D203-789A-4E84-BAF2-49C6E1785D1A}"/>
              </a:ext>
            </a:extLst>
          </p:cNvPr>
          <p:cNvGrpSpPr/>
          <p:nvPr/>
        </p:nvGrpSpPr>
        <p:grpSpPr>
          <a:xfrm>
            <a:off x="284291" y="727236"/>
            <a:ext cx="8184229" cy="6130764"/>
            <a:chOff x="1847278" y="727236"/>
            <a:chExt cx="8184229" cy="6130764"/>
          </a:xfrm>
        </p:grpSpPr>
        <p:pic>
          <p:nvPicPr>
            <p:cNvPr id="5" name="Picture 4">
              <a:extLst>
                <a:ext uri="{FF2B5EF4-FFF2-40B4-BE49-F238E27FC236}">
                  <a16:creationId xmlns:a16="http://schemas.microsoft.com/office/drawing/2014/main" id="{74D0378E-2EA3-43A6-8FA6-DDDC85EA60CC}"/>
                </a:ext>
              </a:extLst>
            </p:cNvPr>
            <p:cNvPicPr>
              <a:picLocks noChangeAspect="1"/>
            </p:cNvPicPr>
            <p:nvPr/>
          </p:nvPicPr>
          <p:blipFill rotWithShape="1">
            <a:blip r:embed="rId2">
              <a:lum bright="-20000" contrast="40000"/>
            </a:blip>
            <a:srcRect l="11195" t="5412" r="9123" b="9880"/>
            <a:stretch/>
          </p:blipFill>
          <p:spPr>
            <a:xfrm>
              <a:off x="1847278" y="727236"/>
              <a:ext cx="8184229" cy="6130764"/>
            </a:xfrm>
            <a:prstGeom prst="rect">
              <a:avLst/>
            </a:prstGeom>
          </p:spPr>
        </p:pic>
        <p:sp>
          <p:nvSpPr>
            <p:cNvPr id="8" name="TextBox 7">
              <a:extLst>
                <a:ext uri="{FF2B5EF4-FFF2-40B4-BE49-F238E27FC236}">
                  <a16:creationId xmlns:a16="http://schemas.microsoft.com/office/drawing/2014/main" id="{EB26AAF1-7541-495D-9B90-ABCB31686667}"/>
                </a:ext>
              </a:extLst>
            </p:cNvPr>
            <p:cNvSpPr txBox="1"/>
            <p:nvPr/>
          </p:nvSpPr>
          <p:spPr>
            <a:xfrm rot="16200000">
              <a:off x="583463" y="3198167"/>
              <a:ext cx="3909275" cy="461665"/>
            </a:xfrm>
            <a:prstGeom prst="rect">
              <a:avLst/>
            </a:prstGeom>
            <a:solidFill>
              <a:schemeClr val="bg1"/>
            </a:solidFill>
          </p:spPr>
          <p:txBody>
            <a:bodyPr wrap="none" rtlCol="0">
              <a:spAutoFit/>
            </a:bodyPr>
            <a:lstStyle/>
            <a:p>
              <a:r>
                <a:rPr lang="en-US" sz="2400" dirty="0"/>
                <a:t>Relative Difference from Fit</a:t>
              </a:r>
              <a:endParaRPr lang="en-US" dirty="0"/>
            </a:p>
          </p:txBody>
        </p:sp>
      </p:grpSp>
      <p:sp>
        <p:nvSpPr>
          <p:cNvPr id="10" name="TextBox 9">
            <a:extLst>
              <a:ext uri="{FF2B5EF4-FFF2-40B4-BE49-F238E27FC236}">
                <a16:creationId xmlns:a16="http://schemas.microsoft.com/office/drawing/2014/main" id="{CB985815-E6AB-4AB0-9FAE-2EEEDB072788}"/>
              </a:ext>
            </a:extLst>
          </p:cNvPr>
          <p:cNvSpPr txBox="1"/>
          <p:nvPr/>
        </p:nvSpPr>
        <p:spPr>
          <a:xfrm>
            <a:off x="8559209" y="1589534"/>
            <a:ext cx="3532710" cy="2554545"/>
          </a:xfrm>
          <a:prstGeom prst="rect">
            <a:avLst/>
          </a:prstGeom>
          <a:noFill/>
        </p:spPr>
        <p:txBody>
          <a:bodyPr wrap="square" rtlCol="0">
            <a:spAutoFit/>
          </a:bodyPr>
          <a:lstStyle/>
          <a:p>
            <a:r>
              <a:rPr lang="en-US" sz="2000" dirty="0"/>
              <a:t>From Operational Level 1 product. The initial annual cycle follows the expected variation from the Earth’s orbit. There must be some annual cycle in the angular dependence of the scan mirror developing over time.</a:t>
            </a:r>
          </a:p>
        </p:txBody>
      </p:sp>
    </p:spTree>
    <p:extLst>
      <p:ext uri="{BB962C8B-B14F-4D97-AF65-F5344CB8AC3E}">
        <p14:creationId xmlns:p14="http://schemas.microsoft.com/office/powerpoint/2010/main" val="3669014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14F7-3E69-433A-8DEC-CBF2A4D9FDEA}"/>
              </a:ext>
            </a:extLst>
          </p:cNvPr>
          <p:cNvSpPr>
            <a:spLocks noGrp="1"/>
          </p:cNvSpPr>
          <p:nvPr>
            <p:ph type="title"/>
          </p:nvPr>
        </p:nvSpPr>
        <p:spPr>
          <a:xfrm>
            <a:off x="838200" y="365126"/>
            <a:ext cx="10515600" cy="479424"/>
          </a:xfrm>
        </p:spPr>
        <p:txBody>
          <a:bodyPr>
            <a:normAutofit fontScale="90000"/>
          </a:bodyPr>
          <a:lstStyle/>
          <a:p>
            <a:r>
              <a:rPr lang="en-US" dirty="0"/>
              <a:t>Data Sharing for UV Spectrometers</a:t>
            </a:r>
          </a:p>
        </p:txBody>
      </p:sp>
      <p:sp>
        <p:nvSpPr>
          <p:cNvPr id="3" name="Content Placeholder 2">
            <a:extLst>
              <a:ext uri="{FF2B5EF4-FFF2-40B4-BE49-F238E27FC236}">
                <a16:creationId xmlns:a16="http://schemas.microsoft.com/office/drawing/2014/main" id="{D1F9DF40-F103-4F72-9E8C-8BCF72EE81F4}"/>
              </a:ext>
            </a:extLst>
          </p:cNvPr>
          <p:cNvSpPr>
            <a:spLocks noGrp="1"/>
          </p:cNvSpPr>
          <p:nvPr>
            <p:ph idx="1"/>
          </p:nvPr>
        </p:nvSpPr>
        <p:spPr>
          <a:xfrm>
            <a:off x="88604" y="971550"/>
            <a:ext cx="11582400" cy="5257799"/>
          </a:xfrm>
        </p:spPr>
        <p:txBody>
          <a:bodyPr/>
          <a:lstStyle/>
          <a:p>
            <a:r>
              <a:rPr lang="en-US" dirty="0"/>
              <a:t>Where are SRF (slit functions, spectral response functions, bandpasses) available?</a:t>
            </a:r>
          </a:p>
          <a:p>
            <a:r>
              <a:rPr lang="en-US" dirty="0"/>
              <a:t> Where are Solar irradiance datasets available?</a:t>
            </a:r>
          </a:p>
          <a:p>
            <a:r>
              <a:rPr lang="en-US" dirty="0"/>
              <a:t> Can we share these SRF and Solar datasets at a site on the GSICS wiki?  </a:t>
            </a:r>
          </a:p>
          <a:p>
            <a:pPr marL="0" indent="0">
              <a:buNone/>
            </a:pPr>
            <a:r>
              <a:rPr lang="en-US" sz="2400" dirty="0">
                <a:hlinkClick r:id="rId2"/>
              </a:rPr>
              <a:t>http://gsics.atmos.umd.edu/bin/view/Development/ReferenceSolarSpectrum</a:t>
            </a:r>
            <a:endParaRPr lang="en-US" sz="2400" dirty="0"/>
          </a:p>
          <a:p>
            <a:r>
              <a:rPr lang="en-US" dirty="0"/>
              <a:t> Where are Level 1 Reprocessed data available?</a:t>
            </a:r>
          </a:p>
          <a:p>
            <a:endParaRPr lang="en-US" dirty="0"/>
          </a:p>
        </p:txBody>
      </p:sp>
      <p:sp>
        <p:nvSpPr>
          <p:cNvPr id="4" name="Slide Number Placeholder 3">
            <a:extLst>
              <a:ext uri="{FF2B5EF4-FFF2-40B4-BE49-F238E27FC236}">
                <a16:creationId xmlns:a16="http://schemas.microsoft.com/office/drawing/2014/main" id="{E9F886B0-0BB9-4BFA-B270-ED9FCFB7201C}"/>
              </a:ext>
            </a:extLst>
          </p:cNvPr>
          <p:cNvSpPr>
            <a:spLocks noGrp="1"/>
          </p:cNvSpPr>
          <p:nvPr>
            <p:ph type="sldNum" sz="quarter" idx="10"/>
          </p:nvPr>
        </p:nvSpPr>
        <p:spPr/>
        <p:txBody>
          <a:bodyPr/>
          <a:lstStyle/>
          <a:p>
            <a:pPr>
              <a:defRPr/>
            </a:pPr>
            <a:fld id="{DA28AC38-E0E8-49D7-B2FE-71FD7C42C09E}" type="slidenum">
              <a:rPr lang="en-US" smtClean="0"/>
              <a:pPr>
                <a:defRPr/>
              </a:pPr>
              <a:t>59</a:t>
            </a:fld>
            <a:endParaRPr lang="en-US"/>
          </a:p>
        </p:txBody>
      </p:sp>
    </p:spTree>
    <p:extLst>
      <p:ext uri="{BB962C8B-B14F-4D97-AF65-F5344CB8AC3E}">
        <p14:creationId xmlns:p14="http://schemas.microsoft.com/office/powerpoint/2010/main" val="2048979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6542-D011-47AB-9A4B-3D4A1EB9B1A9}"/>
              </a:ext>
            </a:extLst>
          </p:cNvPr>
          <p:cNvSpPr>
            <a:spLocks noGrp="1"/>
          </p:cNvSpPr>
          <p:nvPr>
            <p:ph type="title"/>
          </p:nvPr>
        </p:nvSpPr>
        <p:spPr>
          <a:xfrm>
            <a:off x="838200" y="365125"/>
            <a:ext cx="10515600" cy="573659"/>
          </a:xfrm>
        </p:spPr>
        <p:txBody>
          <a:bodyPr>
            <a:normAutofit fontScale="90000"/>
          </a:bodyPr>
          <a:lstStyle/>
          <a:p>
            <a:pPr algn="ctr"/>
            <a:r>
              <a:rPr lang="en-US" dirty="0"/>
              <a:t>Mg II Solar Activity and Scale Factor References</a:t>
            </a:r>
          </a:p>
        </p:txBody>
      </p:sp>
      <p:sp>
        <p:nvSpPr>
          <p:cNvPr id="3" name="Content Placeholder 2">
            <a:extLst>
              <a:ext uri="{FF2B5EF4-FFF2-40B4-BE49-F238E27FC236}">
                <a16:creationId xmlns:a16="http://schemas.microsoft.com/office/drawing/2014/main" id="{F2F5A577-12D7-4D2A-87C8-2ABEF06A1688}"/>
              </a:ext>
            </a:extLst>
          </p:cNvPr>
          <p:cNvSpPr>
            <a:spLocks noGrp="1"/>
          </p:cNvSpPr>
          <p:nvPr>
            <p:ph idx="1"/>
          </p:nvPr>
        </p:nvSpPr>
        <p:spPr>
          <a:xfrm>
            <a:off x="838200" y="1426464"/>
            <a:ext cx="10515600" cy="5066411"/>
          </a:xfrm>
        </p:spPr>
        <p:txBody>
          <a:bodyPr>
            <a:normAutofit fontScale="77500" lnSpcReduction="20000"/>
          </a:bodyPr>
          <a:lstStyle/>
          <a:p>
            <a:pPr marL="0" indent="0">
              <a:buNone/>
            </a:pPr>
            <a:r>
              <a:rPr lang="en-US" dirty="0"/>
              <a:t>There is also a daily reference time series at reasonably good resolution of solar measurements including their estimates for solar activity variations.  .    https://lasp.colorado.edu/lisird/data/nrl2_ssi_high_res</a:t>
            </a:r>
            <a:br>
              <a:rPr lang="en-US" dirty="0"/>
            </a:br>
            <a:endParaRPr lang="en-US" dirty="0"/>
          </a:p>
          <a:p>
            <a:pPr marL="0" indent="0">
              <a:buNone/>
            </a:pPr>
            <a:r>
              <a:rPr lang="en-US" dirty="0"/>
              <a:t>Mark Weber has time series of solar activity: </a:t>
            </a:r>
            <a:r>
              <a:rPr lang="en-US" dirty="0">
                <a:hlinkClick r:id="rId2"/>
              </a:rPr>
              <a:t>https://www.iup.uni-bremen.de/UVSAT/data/</a:t>
            </a:r>
            <a:endParaRPr lang="en-US" dirty="0"/>
          </a:p>
          <a:p>
            <a:endParaRPr lang="en-US" dirty="0"/>
          </a:p>
          <a:p>
            <a:pPr marL="0" indent="0">
              <a:buNone/>
            </a:pPr>
            <a:r>
              <a:rPr lang="en-US" b="1" dirty="0"/>
              <a:t>MATTHEW T. DELAND AND RICHARD P. CEBULA</a:t>
            </a:r>
            <a:r>
              <a:rPr lang="en-US" dirty="0"/>
              <a:t>, </a:t>
            </a:r>
            <a:r>
              <a:rPr lang="en-US" b="1" dirty="0"/>
              <a:t>JGR, VOL. 98, NO. D7, PAGES 12,809-12,823, JULY 20, 1993, Composite Mg II Solar Activity Index for Solar Cycles 21 and 22 </a:t>
            </a:r>
            <a:r>
              <a:rPr lang="en-US" dirty="0">
                <a:hlinkClick r:id="rId3"/>
              </a:rPr>
              <a:t>https://agupubs.onlinelibrary.wiley.com/doi/10.1029/93JD00421</a:t>
            </a:r>
            <a:r>
              <a:rPr lang="en-US" dirty="0"/>
              <a:t>.</a:t>
            </a:r>
          </a:p>
          <a:p>
            <a:pPr marL="0" indent="0">
              <a:buNone/>
            </a:pPr>
            <a:endParaRPr lang="en-US" b="1" dirty="0"/>
          </a:p>
          <a:p>
            <a:pPr marL="0" indent="0">
              <a:buNone/>
            </a:pPr>
            <a:r>
              <a:rPr lang="en-US" b="1" dirty="0"/>
              <a:t>Title:</a:t>
            </a:r>
            <a:r>
              <a:rPr lang="en-US" dirty="0"/>
              <a:t> Comparisons of the MG II index products from the NOAA-9 and NOAA-11 SBUV/2 instruments</a:t>
            </a:r>
            <a:br>
              <a:rPr lang="en-US" dirty="0"/>
            </a:br>
            <a:r>
              <a:rPr lang="en-US" b="1" dirty="0"/>
              <a:t>Authors:</a:t>
            </a:r>
            <a:r>
              <a:rPr lang="en-US" dirty="0"/>
              <a:t> Deland, M. T. &amp; Cebula, R. P.</a:t>
            </a:r>
            <a:br>
              <a:rPr lang="en-US" dirty="0"/>
            </a:br>
            <a:r>
              <a:rPr lang="en-US" b="1" dirty="0"/>
              <a:t>Journal:</a:t>
            </a:r>
            <a:r>
              <a:rPr lang="en-US" dirty="0"/>
              <a:t> Solar Physics (ISSN 0038-0938), vol. 152, no. 1, p. 61-68</a:t>
            </a:r>
            <a:br>
              <a:rPr lang="en-US" dirty="0"/>
            </a:br>
            <a:r>
              <a:rPr lang="en-US" b="1" dirty="0"/>
              <a:t>Bibliographic Code:</a:t>
            </a:r>
            <a:r>
              <a:rPr lang="en-US" dirty="0"/>
              <a:t> 1994SoPh..152...61D    https://adsabs.harvard.edu/full/1994SoPh..152...61D</a:t>
            </a:r>
          </a:p>
          <a:p>
            <a:pPr marL="0" indent="0">
              <a:buNone/>
            </a:pPr>
            <a:endParaRPr lang="en-US" dirty="0"/>
          </a:p>
        </p:txBody>
      </p:sp>
      <p:sp>
        <p:nvSpPr>
          <p:cNvPr id="4" name="Slide Number Placeholder 3">
            <a:extLst>
              <a:ext uri="{FF2B5EF4-FFF2-40B4-BE49-F238E27FC236}">
                <a16:creationId xmlns:a16="http://schemas.microsoft.com/office/drawing/2014/main" id="{11762E2A-0882-49D2-9761-0A7939EFA1B7}"/>
              </a:ext>
            </a:extLst>
          </p:cNvPr>
          <p:cNvSpPr>
            <a:spLocks noGrp="1"/>
          </p:cNvSpPr>
          <p:nvPr>
            <p:ph type="sldNum" sz="quarter" idx="12"/>
          </p:nvPr>
        </p:nvSpPr>
        <p:spPr/>
        <p:txBody>
          <a:bodyPr/>
          <a:lstStyle/>
          <a:p>
            <a:fld id="{6F7D43C1-E35E-497E-9F54-CF4600D04F69}" type="slidenum">
              <a:rPr lang="en-US" smtClean="0"/>
              <a:t>6</a:t>
            </a:fld>
            <a:endParaRPr lang="en-US"/>
          </a:p>
        </p:txBody>
      </p:sp>
    </p:spTree>
    <p:extLst>
      <p:ext uri="{BB962C8B-B14F-4D97-AF65-F5344CB8AC3E}">
        <p14:creationId xmlns:p14="http://schemas.microsoft.com/office/powerpoint/2010/main" val="4262281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4097-222F-40EB-9FEC-D7C64E6C2DA0}"/>
              </a:ext>
            </a:extLst>
          </p:cNvPr>
          <p:cNvSpPr>
            <a:spLocks noGrp="1"/>
          </p:cNvSpPr>
          <p:nvPr>
            <p:ph type="title"/>
          </p:nvPr>
        </p:nvSpPr>
        <p:spPr/>
        <p:txBody>
          <a:bodyPr/>
          <a:lstStyle/>
          <a:p>
            <a:r>
              <a:rPr lang="en-US" dirty="0"/>
              <a:t>Instrument Team Information Sheet</a:t>
            </a:r>
          </a:p>
        </p:txBody>
      </p:sp>
      <p:sp>
        <p:nvSpPr>
          <p:cNvPr id="3" name="Content Placeholder 2">
            <a:extLst>
              <a:ext uri="{FF2B5EF4-FFF2-40B4-BE49-F238E27FC236}">
                <a16:creationId xmlns:a16="http://schemas.microsoft.com/office/drawing/2014/main" id="{A5AC243B-B620-42F4-9A92-185C48CBA426}"/>
              </a:ext>
            </a:extLst>
          </p:cNvPr>
          <p:cNvSpPr>
            <a:spLocks noGrp="1"/>
          </p:cNvSpPr>
          <p:nvPr>
            <p:ph idx="1"/>
          </p:nvPr>
        </p:nvSpPr>
        <p:spPr/>
        <p:txBody>
          <a:bodyPr/>
          <a:lstStyle/>
          <a:p>
            <a:r>
              <a:rPr lang="en-US" sz="2400" dirty="0"/>
              <a:t> Level 1 Format and ATBD (Document location)</a:t>
            </a:r>
          </a:p>
          <a:p>
            <a:r>
              <a:rPr lang="en-US" sz="2400" dirty="0"/>
              <a:t> Spectral Response Key dataset (Dataset location, can we place a copy on the wiki?)</a:t>
            </a:r>
          </a:p>
          <a:p>
            <a:r>
              <a:rPr lang="en-US" sz="2400" dirty="0"/>
              <a:t> Instrument event tracking (Website)</a:t>
            </a:r>
          </a:p>
          <a:p>
            <a:r>
              <a:rPr lang="en-US" sz="2400" dirty="0"/>
              <a:t> Solar Irradiance time series</a:t>
            </a:r>
          </a:p>
          <a:p>
            <a:r>
              <a:rPr lang="en-US" sz="2400" dirty="0"/>
              <a:t> Irradiance – day 1?, wavelength?, solar activity? Earth/Sun distance or 1 AU?, Degradation corrected? Doppler corrected or adjusted?</a:t>
            </a:r>
          </a:p>
          <a:p>
            <a:r>
              <a:rPr lang="en-US" sz="2400" dirty="0"/>
              <a:t> Radiance – wavelength?, Earth / Sun distance or 1 AU?, Degradation corrected?</a:t>
            </a:r>
          </a:p>
          <a:p>
            <a:r>
              <a:rPr lang="en-US" sz="2400" dirty="0"/>
              <a:t> Reprocessed Level 1 records (Access)</a:t>
            </a:r>
          </a:p>
          <a:p>
            <a:endParaRPr lang="en-US" sz="2400" dirty="0"/>
          </a:p>
        </p:txBody>
      </p:sp>
      <p:sp>
        <p:nvSpPr>
          <p:cNvPr id="4" name="Slide Number Placeholder 3">
            <a:extLst>
              <a:ext uri="{FF2B5EF4-FFF2-40B4-BE49-F238E27FC236}">
                <a16:creationId xmlns:a16="http://schemas.microsoft.com/office/drawing/2014/main" id="{2256B2E7-0419-4610-AAD2-4C5694B1C364}"/>
              </a:ext>
            </a:extLst>
          </p:cNvPr>
          <p:cNvSpPr>
            <a:spLocks noGrp="1"/>
          </p:cNvSpPr>
          <p:nvPr>
            <p:ph type="sldNum" sz="quarter" idx="10"/>
          </p:nvPr>
        </p:nvSpPr>
        <p:spPr/>
        <p:txBody>
          <a:bodyPr/>
          <a:lstStyle/>
          <a:p>
            <a:pPr>
              <a:defRPr/>
            </a:pPr>
            <a:fld id="{DA28AC38-E0E8-49D7-B2FE-71FD7C42C09E}" type="slidenum">
              <a:rPr lang="en-US" smtClean="0"/>
              <a:pPr>
                <a:defRPr/>
              </a:pPr>
              <a:t>60</a:t>
            </a:fld>
            <a:endParaRPr lang="en-US"/>
          </a:p>
        </p:txBody>
      </p:sp>
    </p:spTree>
    <p:extLst>
      <p:ext uri="{BB962C8B-B14F-4D97-AF65-F5344CB8AC3E}">
        <p14:creationId xmlns:p14="http://schemas.microsoft.com/office/powerpoint/2010/main" val="608737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4097-222F-40EB-9FEC-D7C64E6C2DA0}"/>
              </a:ext>
            </a:extLst>
          </p:cNvPr>
          <p:cNvSpPr>
            <a:spLocks noGrp="1"/>
          </p:cNvSpPr>
          <p:nvPr>
            <p:ph type="title"/>
          </p:nvPr>
        </p:nvSpPr>
        <p:spPr/>
        <p:txBody>
          <a:bodyPr/>
          <a:lstStyle/>
          <a:p>
            <a:r>
              <a:rPr lang="en-US" sz="3600" dirty="0"/>
              <a:t>Draft OMPS Team Information Sheet</a:t>
            </a:r>
          </a:p>
        </p:txBody>
      </p:sp>
      <p:sp>
        <p:nvSpPr>
          <p:cNvPr id="3" name="Content Placeholder 2">
            <a:extLst>
              <a:ext uri="{FF2B5EF4-FFF2-40B4-BE49-F238E27FC236}">
                <a16:creationId xmlns:a16="http://schemas.microsoft.com/office/drawing/2014/main" id="{A5AC243B-B620-42F4-9A92-185C48CBA426}"/>
              </a:ext>
            </a:extLst>
          </p:cNvPr>
          <p:cNvSpPr>
            <a:spLocks noGrp="1"/>
          </p:cNvSpPr>
          <p:nvPr>
            <p:ph idx="1"/>
          </p:nvPr>
        </p:nvSpPr>
        <p:spPr/>
        <p:txBody>
          <a:bodyPr>
            <a:normAutofit fontScale="55000" lnSpcReduction="20000"/>
          </a:bodyPr>
          <a:lstStyle/>
          <a:p>
            <a:r>
              <a:rPr lang="en-US" sz="2400" dirty="0"/>
              <a:t> Level 1 Format and ATBD (Document location)</a:t>
            </a:r>
          </a:p>
          <a:p>
            <a:pPr lvl="1"/>
            <a:r>
              <a:rPr lang="en-US" sz="2000" dirty="0">
                <a:hlinkClick r:id="rId3"/>
              </a:rPr>
              <a:t>STAR JPSS - Instruments - Ozone Mapping and Profiler Suite (OMPS) (noaa.gov)</a:t>
            </a:r>
            <a:endParaRPr lang="en-US" sz="2000" dirty="0"/>
          </a:p>
          <a:p>
            <a:pPr lvl="1"/>
            <a:r>
              <a:rPr lang="en-US" sz="2000" dirty="0"/>
              <a:t>XML and Data Description?</a:t>
            </a:r>
          </a:p>
          <a:p>
            <a:r>
              <a:rPr lang="en-US" sz="2400" dirty="0"/>
              <a:t> Maturity Reviews and Validation</a:t>
            </a:r>
          </a:p>
          <a:p>
            <a:pPr lvl="1"/>
            <a:r>
              <a:rPr lang="en-US" sz="2000" dirty="0">
                <a:hlinkClick r:id="rId4"/>
              </a:rPr>
              <a:t>STAR JPSS - Algorithm Maturity Matrix (noaa.gov)</a:t>
            </a:r>
            <a:endParaRPr lang="en-US" sz="2000" dirty="0"/>
          </a:p>
          <a:p>
            <a:r>
              <a:rPr lang="en-US" sz="2400" dirty="0"/>
              <a:t>Radiance </a:t>
            </a:r>
          </a:p>
          <a:p>
            <a:pPr lvl="1"/>
            <a:r>
              <a:rPr lang="en-US" sz="2000" dirty="0"/>
              <a:t>Wavelengths</a:t>
            </a:r>
          </a:p>
          <a:p>
            <a:pPr lvl="2"/>
            <a:r>
              <a:rPr lang="en-US" sz="1600" dirty="0"/>
              <a:t>OMPS NP has an annual cycle in the wavelength scale. Operational data wavelengths are updated every two weeks. Reprocessed data wavelengths are updated with daily interpolation of biweekly solar results.</a:t>
            </a:r>
          </a:p>
          <a:p>
            <a:pPr lvl="2"/>
            <a:r>
              <a:rPr lang="en-US" sz="1600" dirty="0"/>
              <a:t>OMPS NM has an orbital cycle in the wavelength scale. Operational data are updated with granule characterization of the wavelength scales for each cross track FOV.</a:t>
            </a:r>
          </a:p>
          <a:p>
            <a:pPr lvl="1"/>
            <a:r>
              <a:rPr lang="en-US" sz="1600" dirty="0"/>
              <a:t>Radiances are given as measured for the current Earth / Sun distance without degradation corrections. </a:t>
            </a:r>
          </a:p>
          <a:p>
            <a:r>
              <a:rPr lang="en-US" sz="2400" dirty="0"/>
              <a:t>Spectral Response Function Key dataset (Dataset location)</a:t>
            </a:r>
          </a:p>
          <a:p>
            <a:r>
              <a:rPr lang="en-US" sz="2400" dirty="0"/>
              <a:t> Instrument event tracking (Website)</a:t>
            </a:r>
          </a:p>
          <a:p>
            <a:r>
              <a:rPr lang="en-US" sz="2400" dirty="0"/>
              <a:t> Solar Irradiance time series</a:t>
            </a:r>
          </a:p>
          <a:p>
            <a:r>
              <a:rPr lang="en-US" sz="2400" dirty="0"/>
              <a:t> Irradiance – day 1?, wavelength?, solar activity? Earth/Sun distance or 1 AU?, Degradation corrected?</a:t>
            </a:r>
          </a:p>
          <a:p>
            <a:r>
              <a:rPr lang="en-US" sz="2400" dirty="0"/>
              <a:t> Reprocessed records</a:t>
            </a:r>
          </a:p>
          <a:p>
            <a:pPr lvl="1"/>
            <a:r>
              <a:rPr lang="en-US" sz="2000" dirty="0">
                <a:hlinkClick r:id="rId5"/>
              </a:rPr>
              <a:t>NOAA's Comprehensive Large Array-data Stewardship System</a:t>
            </a:r>
            <a:endParaRPr lang="en-US" sz="2000" dirty="0"/>
          </a:p>
          <a:p>
            <a:r>
              <a:rPr lang="en-US" sz="2400" dirty="0"/>
              <a:t>Data Access</a:t>
            </a:r>
          </a:p>
          <a:p>
            <a:pPr lvl="1"/>
            <a:r>
              <a:rPr lang="en-US" sz="2000" dirty="0">
                <a:hlinkClick r:id="rId6"/>
              </a:rPr>
              <a:t>STAR JPSS - JPSS Data Access (noaa.gov)</a:t>
            </a:r>
            <a:endParaRPr lang="en-US" sz="2000" dirty="0"/>
          </a:p>
          <a:p>
            <a:pPr lvl="1"/>
            <a:r>
              <a:rPr lang="en-US" sz="2000" dirty="0">
                <a:hlinkClick r:id="rId7"/>
              </a:rPr>
              <a:t>NOAA's Comprehensive Large Array-data Stewardship System</a:t>
            </a:r>
            <a:endParaRPr lang="en-US" sz="2000" dirty="0"/>
          </a:p>
          <a:p>
            <a:pPr lvl="1"/>
            <a:endParaRPr lang="en-US" sz="2000" dirty="0"/>
          </a:p>
          <a:p>
            <a:endParaRPr lang="en-US" sz="2400" dirty="0"/>
          </a:p>
        </p:txBody>
      </p:sp>
      <p:sp>
        <p:nvSpPr>
          <p:cNvPr id="4" name="Slide Number Placeholder 3">
            <a:extLst>
              <a:ext uri="{FF2B5EF4-FFF2-40B4-BE49-F238E27FC236}">
                <a16:creationId xmlns:a16="http://schemas.microsoft.com/office/drawing/2014/main" id="{2256B2E7-0419-4610-AAD2-4C5694B1C364}"/>
              </a:ext>
            </a:extLst>
          </p:cNvPr>
          <p:cNvSpPr>
            <a:spLocks noGrp="1"/>
          </p:cNvSpPr>
          <p:nvPr>
            <p:ph type="sldNum" sz="quarter" idx="10"/>
          </p:nvPr>
        </p:nvSpPr>
        <p:spPr/>
        <p:txBody>
          <a:bodyPr/>
          <a:lstStyle/>
          <a:p>
            <a:pPr>
              <a:defRPr/>
            </a:pPr>
            <a:fld id="{DA28AC38-E0E8-49D7-B2FE-71FD7C42C09E}" type="slidenum">
              <a:rPr lang="en-US" smtClean="0"/>
              <a:pPr>
                <a:defRPr/>
              </a:pPr>
              <a:t>61</a:t>
            </a:fld>
            <a:endParaRPr lang="en-US"/>
          </a:p>
        </p:txBody>
      </p:sp>
    </p:spTree>
    <p:extLst>
      <p:ext uri="{BB962C8B-B14F-4D97-AF65-F5344CB8AC3E}">
        <p14:creationId xmlns:p14="http://schemas.microsoft.com/office/powerpoint/2010/main" val="26278537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8341-3554-4431-BC9C-368B4F982F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C1A87E-3EC2-43B5-8C18-73B20F7D6AB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0384605-2660-4F23-AE4F-D0198760F4FF}"/>
              </a:ext>
            </a:extLst>
          </p:cNvPr>
          <p:cNvSpPr>
            <a:spLocks noGrp="1"/>
          </p:cNvSpPr>
          <p:nvPr>
            <p:ph type="sldNum" sz="quarter" idx="10"/>
          </p:nvPr>
        </p:nvSpPr>
        <p:spPr/>
        <p:txBody>
          <a:bodyPr/>
          <a:lstStyle/>
          <a:p>
            <a:pPr>
              <a:defRPr/>
            </a:pPr>
            <a:fld id="{DA28AC38-E0E8-49D7-B2FE-71FD7C42C09E}" type="slidenum">
              <a:rPr lang="en-US" smtClean="0"/>
              <a:pPr>
                <a:defRPr/>
              </a:pPr>
              <a:t>62</a:t>
            </a:fld>
            <a:endParaRPr lang="en-US"/>
          </a:p>
        </p:txBody>
      </p:sp>
    </p:spTree>
    <p:extLst>
      <p:ext uri="{BB962C8B-B14F-4D97-AF65-F5344CB8AC3E}">
        <p14:creationId xmlns:p14="http://schemas.microsoft.com/office/powerpoint/2010/main" val="6802364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1" y="0"/>
            <a:ext cx="8481518" cy="905913"/>
          </a:xfrm>
        </p:spPr>
        <p:txBody>
          <a:bodyPr vert="horz" lIns="91440" tIns="0" rIns="0" bIns="0" rtlCol="0" anchor="ctr">
            <a:normAutofit/>
          </a:bodyPr>
          <a:lstStyle/>
          <a:p>
            <a:pPr algn="ctr"/>
            <a:r>
              <a:rPr lang="en-US" sz="2824" dirty="0">
                <a:solidFill>
                  <a:srgbClr val="00B050"/>
                </a:solidFill>
              </a:rPr>
              <a:t> Response to Wavelength Scale RFA:</a:t>
            </a:r>
            <a:br>
              <a:rPr lang="en-US" sz="2824" dirty="0">
                <a:solidFill>
                  <a:srgbClr val="00B050"/>
                </a:solidFill>
              </a:rPr>
            </a:br>
            <a:r>
              <a:rPr lang="en-US" sz="2471" dirty="0">
                <a:solidFill>
                  <a:srgbClr val="00B050"/>
                </a:solidFill>
              </a:rPr>
              <a:t>NOAA-20 OMPS NP SDR (V3) versus Old Provisional</a:t>
            </a:r>
          </a:p>
        </p:txBody>
      </p:sp>
      <p:pic>
        <p:nvPicPr>
          <p:cNvPr id="4" name="Picture 3"/>
          <p:cNvPicPr>
            <a:picLocks noChangeAspect="1"/>
          </p:cNvPicPr>
          <p:nvPr/>
        </p:nvPicPr>
        <p:blipFill>
          <a:blip r:embed="rId3">
            <a:lum bright="-40000" contrast="80000"/>
          </a:blip>
          <a:stretch>
            <a:fillRect/>
          </a:stretch>
        </p:blipFill>
        <p:spPr>
          <a:xfrm>
            <a:off x="2225529" y="1580030"/>
            <a:ext cx="6656294" cy="4825275"/>
          </a:xfrm>
          <a:prstGeom prst="rect">
            <a:avLst/>
          </a:prstGeom>
        </p:spPr>
      </p:pic>
      <p:cxnSp>
        <p:nvCxnSpPr>
          <p:cNvPr id="6" name="Straight Connector 5"/>
          <p:cNvCxnSpPr/>
          <p:nvPr/>
        </p:nvCxnSpPr>
        <p:spPr>
          <a:xfrm>
            <a:off x="2798516" y="2975906"/>
            <a:ext cx="58427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9832" y="3836162"/>
            <a:ext cx="5842747"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402646" y="3946712"/>
            <a:ext cx="1035424" cy="11833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9">
              <a:solidFill>
                <a:srgbClr val="FF0000"/>
              </a:solidFill>
            </a:endParaRPr>
          </a:p>
        </p:txBody>
      </p:sp>
      <p:cxnSp>
        <p:nvCxnSpPr>
          <p:cNvPr id="9" name="Straight Arrow Connector 8"/>
          <p:cNvCxnSpPr/>
          <p:nvPr/>
        </p:nvCxnSpPr>
        <p:spPr>
          <a:xfrm flipH="1" flipV="1">
            <a:off x="8881823" y="2943327"/>
            <a:ext cx="0" cy="887506"/>
          </a:xfrm>
          <a:prstGeom prst="straightConnector1">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955783" y="3059207"/>
            <a:ext cx="1515158" cy="510589"/>
          </a:xfrm>
          <a:prstGeom prst="rect">
            <a:avLst/>
          </a:prstGeom>
        </p:spPr>
        <p:txBody>
          <a:bodyPr wrap="none">
            <a:spAutoFit/>
          </a:bodyPr>
          <a:lstStyle/>
          <a:p>
            <a:r>
              <a:rPr lang="en-US" sz="2718" dirty="0">
                <a:solidFill>
                  <a:srgbClr val="0070C0"/>
                </a:solidFill>
              </a:rPr>
              <a:t>±0.01 nm</a:t>
            </a:r>
          </a:p>
        </p:txBody>
      </p:sp>
      <p:sp>
        <p:nvSpPr>
          <p:cNvPr id="11" name="Rectangle 10"/>
          <p:cNvSpPr/>
          <p:nvPr/>
        </p:nvSpPr>
        <p:spPr>
          <a:xfrm>
            <a:off x="8955635" y="3979045"/>
            <a:ext cx="1332417" cy="995465"/>
          </a:xfrm>
          <a:prstGeom prst="rect">
            <a:avLst/>
          </a:prstGeom>
          <a:ln>
            <a:solidFill>
              <a:srgbClr val="FF0000"/>
            </a:solidFill>
          </a:ln>
        </p:spPr>
        <p:txBody>
          <a:bodyPr wrap="none">
            <a:spAutoFit/>
          </a:bodyPr>
          <a:lstStyle/>
          <a:p>
            <a:pPr algn="ctr">
              <a:lnSpc>
                <a:spcPts val="2330"/>
              </a:lnSpc>
            </a:pPr>
            <a:r>
              <a:rPr lang="en-US" sz="2718" dirty="0"/>
              <a:t>302 nm </a:t>
            </a:r>
          </a:p>
          <a:p>
            <a:pPr algn="ctr">
              <a:lnSpc>
                <a:spcPts val="2330"/>
              </a:lnSpc>
            </a:pPr>
            <a:r>
              <a:rPr lang="en-US" sz="2718" dirty="0"/>
              <a:t>&amp;</a:t>
            </a:r>
          </a:p>
          <a:p>
            <a:pPr algn="ctr">
              <a:lnSpc>
                <a:spcPts val="2330"/>
              </a:lnSpc>
            </a:pPr>
            <a:r>
              <a:rPr lang="en-US" sz="2718" dirty="0"/>
              <a:t>306 nm</a:t>
            </a:r>
          </a:p>
        </p:txBody>
      </p:sp>
      <p:sp>
        <p:nvSpPr>
          <p:cNvPr id="12" name="Oval 11"/>
          <p:cNvSpPr/>
          <p:nvPr/>
        </p:nvSpPr>
        <p:spPr>
          <a:xfrm>
            <a:off x="7717166" y="4214522"/>
            <a:ext cx="73959" cy="7395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9">
              <a:solidFill>
                <a:srgbClr val="FF0000"/>
              </a:solidFill>
            </a:endParaRPr>
          </a:p>
        </p:txBody>
      </p:sp>
      <p:sp>
        <p:nvSpPr>
          <p:cNvPr id="13" name="Oval 12"/>
          <p:cNvSpPr/>
          <p:nvPr/>
        </p:nvSpPr>
        <p:spPr>
          <a:xfrm>
            <a:off x="7994317" y="4612341"/>
            <a:ext cx="73959" cy="7395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9">
              <a:solidFill>
                <a:srgbClr val="FF0000"/>
              </a:solidFill>
            </a:endParaRPr>
          </a:p>
        </p:txBody>
      </p:sp>
      <p:sp>
        <p:nvSpPr>
          <p:cNvPr id="14" name="TextBox 13"/>
          <p:cNvSpPr txBox="1"/>
          <p:nvPr/>
        </p:nvSpPr>
        <p:spPr>
          <a:xfrm>
            <a:off x="4308043" y="6189572"/>
            <a:ext cx="2824941" cy="570284"/>
          </a:xfrm>
          <a:prstGeom prst="rect">
            <a:avLst/>
          </a:prstGeom>
          <a:solidFill>
            <a:schemeClr val="bg1"/>
          </a:solidFill>
        </p:spPr>
        <p:txBody>
          <a:bodyPr wrap="none" rtlCol="0">
            <a:spAutoFit/>
          </a:bodyPr>
          <a:lstStyle/>
          <a:p>
            <a:r>
              <a:rPr lang="en-US" sz="3106" dirty="0"/>
              <a:t>Wavelength, nm</a:t>
            </a:r>
            <a:endParaRPr lang="en-US" sz="1941" dirty="0"/>
          </a:p>
        </p:txBody>
      </p:sp>
      <p:sp>
        <p:nvSpPr>
          <p:cNvPr id="15" name="TextBox 14"/>
          <p:cNvSpPr txBox="1"/>
          <p:nvPr/>
        </p:nvSpPr>
        <p:spPr>
          <a:xfrm rot="16200000">
            <a:off x="-324157" y="3591407"/>
            <a:ext cx="5172057" cy="450893"/>
          </a:xfrm>
          <a:prstGeom prst="rect">
            <a:avLst/>
          </a:prstGeom>
          <a:solidFill>
            <a:schemeClr val="bg1"/>
          </a:solidFill>
        </p:spPr>
        <p:txBody>
          <a:bodyPr wrap="none" rtlCol="0">
            <a:spAutoFit/>
          </a:bodyPr>
          <a:lstStyle/>
          <a:p>
            <a:r>
              <a:rPr lang="en-US" sz="2330" dirty="0"/>
              <a:t>Wavelength Scale Differences, V3-V0, nm</a:t>
            </a:r>
          </a:p>
        </p:txBody>
      </p:sp>
      <p:sp>
        <p:nvSpPr>
          <p:cNvPr id="16" name="Rectangle 15"/>
          <p:cNvSpPr/>
          <p:nvPr/>
        </p:nvSpPr>
        <p:spPr>
          <a:xfrm>
            <a:off x="2989731" y="4033209"/>
            <a:ext cx="4639579" cy="1048236"/>
          </a:xfrm>
          <a:prstGeom prst="rect">
            <a:avLst/>
          </a:prstGeom>
        </p:spPr>
        <p:txBody>
          <a:bodyPr wrap="square">
            <a:spAutoFit/>
          </a:bodyPr>
          <a:lstStyle/>
          <a:p>
            <a:r>
              <a:rPr lang="en-US" sz="1553" dirty="0"/>
              <a:t>A change was made to the OMPS-NP SDR calibration constants in conjunction with adjustments to the wavelength scale. This is documented under DR9066 and was implemented via CCR 20-5026 on 8/21/2020.</a:t>
            </a:r>
          </a:p>
        </p:txBody>
      </p:sp>
      <p:sp>
        <p:nvSpPr>
          <p:cNvPr id="3" name="Slide Number Placeholder 2">
            <a:extLst>
              <a:ext uri="{FF2B5EF4-FFF2-40B4-BE49-F238E27FC236}">
                <a16:creationId xmlns:a16="http://schemas.microsoft.com/office/drawing/2014/main" id="{5B02EB7A-8603-4696-A0C0-1DC56CBBEC50}"/>
              </a:ext>
            </a:extLst>
          </p:cNvPr>
          <p:cNvSpPr>
            <a:spLocks noGrp="1"/>
          </p:cNvSpPr>
          <p:nvPr>
            <p:ph type="sldNum" sz="quarter" idx="12"/>
          </p:nvPr>
        </p:nvSpPr>
        <p:spPr/>
        <p:txBody>
          <a:bodyPr/>
          <a:lstStyle/>
          <a:p>
            <a:fld id="{0E751F0E-F022-4BCF-A638-C93AA6C54844}" type="slidenum">
              <a:rPr lang="en-US" smtClean="0">
                <a:solidFill>
                  <a:prstClr val="black">
                    <a:tint val="75000"/>
                  </a:prstClr>
                </a:solidFill>
              </a:rPr>
              <a:pPr/>
              <a:t>63</a:t>
            </a:fld>
            <a:endParaRPr lang="en-US">
              <a:solidFill>
                <a:prstClr val="black">
                  <a:tint val="75000"/>
                </a:prstClr>
              </a:solidFill>
            </a:endParaRPr>
          </a:p>
        </p:txBody>
      </p:sp>
      <p:sp>
        <p:nvSpPr>
          <p:cNvPr id="5" name="TextBox 4">
            <a:extLst>
              <a:ext uri="{FF2B5EF4-FFF2-40B4-BE49-F238E27FC236}">
                <a16:creationId xmlns:a16="http://schemas.microsoft.com/office/drawing/2014/main" id="{31471557-ED52-4766-B7F4-6AF918AA2DAD}"/>
              </a:ext>
            </a:extLst>
          </p:cNvPr>
          <p:cNvSpPr txBox="1"/>
          <p:nvPr/>
        </p:nvSpPr>
        <p:spPr>
          <a:xfrm>
            <a:off x="2665469" y="832748"/>
            <a:ext cx="6994466" cy="961545"/>
          </a:xfrm>
          <a:prstGeom prst="rect">
            <a:avLst/>
          </a:prstGeom>
          <a:noFill/>
        </p:spPr>
        <p:txBody>
          <a:bodyPr wrap="square" rtlCol="0">
            <a:spAutoFit/>
          </a:bodyPr>
          <a:lstStyle/>
          <a:p>
            <a:r>
              <a:rPr lang="en-US" sz="2824" dirty="0">
                <a:solidFill>
                  <a:srgbClr val="FF0000"/>
                </a:solidFill>
              </a:rPr>
              <a:t>Some of the adjustment is re-centering from instrument throughput gradients.</a:t>
            </a:r>
          </a:p>
        </p:txBody>
      </p:sp>
    </p:spTree>
    <p:extLst>
      <p:ext uri="{BB962C8B-B14F-4D97-AF65-F5344CB8AC3E}">
        <p14:creationId xmlns:p14="http://schemas.microsoft.com/office/powerpoint/2010/main" val="2433816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018" y="641458"/>
            <a:ext cx="6582335" cy="4858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658471" y="5354627"/>
            <a:ext cx="8801100" cy="152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751" tIns="44375" rIns="88751" bIns="44375" numCol="1" anchor="ctr" anchorCtr="0" compatLnSpc="1">
            <a:prstTxWarp prst="textNoShape">
              <a:avLst/>
            </a:prstTxWarp>
            <a:spAutoFit/>
          </a:bodyPr>
          <a:lstStyle/>
          <a:p>
            <a:pPr algn="just" defTabSz="887553" eaLnBrk="0" fontAlgn="base" hangingPunct="0">
              <a:spcBef>
                <a:spcPct val="0"/>
              </a:spcBef>
              <a:spcAft>
                <a:spcPct val="0"/>
              </a:spcAft>
            </a:pPr>
            <a:r>
              <a:rPr lang="en-US" altLang="en-US" sz="1553" dirty="0">
                <a:latin typeface="Arial" panose="020B0604020202020204" pitchFamily="34" charset="0"/>
                <a:ea typeface="Times New Roman" panose="02020603050405020304" pitchFamily="18" charset="0"/>
              </a:rPr>
              <a:t>Degradation trending for 2 channels: 267.8 nm for the S-NPP NP (a) and NOAA-20 NP (c); 299.3 nm for the S-NPP NP (b) and NOAA-20 NP (d). Each subfigure illustrates the response change in the working diffuser (dot), reference diffuser (square), and sensor degradation (solid line), as well as dot-dashed line that fits the diffuser change in a time series.  (From paper by C. Pan)</a:t>
            </a:r>
          </a:p>
          <a:p>
            <a:pPr algn="just" defTabSz="887553" eaLnBrk="0" fontAlgn="base" hangingPunct="0">
              <a:spcBef>
                <a:spcPct val="0"/>
              </a:spcBef>
              <a:spcAft>
                <a:spcPct val="0"/>
              </a:spcAft>
            </a:pPr>
            <a:r>
              <a:rPr lang="en-US" altLang="en-US" sz="1553" dirty="0">
                <a:solidFill>
                  <a:srgbClr val="FF0000"/>
                </a:solidFill>
                <a:latin typeface="Arial" panose="020B0604020202020204" pitchFamily="34" charset="0"/>
                <a:ea typeface="Times New Roman" panose="02020603050405020304" pitchFamily="18" charset="0"/>
              </a:rPr>
              <a:t>Degradation is not included in bi-weekly updates but is include in reprocessing. (Note: SBUV ACF). </a:t>
            </a:r>
          </a:p>
        </p:txBody>
      </p:sp>
      <p:sp>
        <p:nvSpPr>
          <p:cNvPr id="6" name="Title 1"/>
          <p:cNvSpPr>
            <a:spLocks noGrp="1"/>
          </p:cNvSpPr>
          <p:nvPr>
            <p:ph type="title"/>
          </p:nvPr>
        </p:nvSpPr>
        <p:spPr>
          <a:xfrm>
            <a:off x="1880347" y="174813"/>
            <a:ext cx="8431306" cy="369794"/>
          </a:xfrm>
        </p:spPr>
        <p:txBody>
          <a:bodyPr>
            <a:noAutofit/>
          </a:bodyPr>
          <a:lstStyle/>
          <a:p>
            <a:pPr algn="ctr"/>
            <a:r>
              <a:rPr lang="en-US" sz="3177" dirty="0">
                <a:solidFill>
                  <a:srgbClr val="7030A0"/>
                </a:solidFill>
              </a:rPr>
              <a:t>Degradation is small and well-characterized</a:t>
            </a:r>
          </a:p>
        </p:txBody>
      </p:sp>
      <p:sp>
        <p:nvSpPr>
          <p:cNvPr id="2" name="Slide Number Placeholder 1">
            <a:extLst>
              <a:ext uri="{FF2B5EF4-FFF2-40B4-BE49-F238E27FC236}">
                <a16:creationId xmlns:a16="http://schemas.microsoft.com/office/drawing/2014/main" id="{00F6D862-4AD3-44F7-98BD-1BB8B934D9B1}"/>
              </a:ext>
            </a:extLst>
          </p:cNvPr>
          <p:cNvSpPr>
            <a:spLocks noGrp="1"/>
          </p:cNvSpPr>
          <p:nvPr>
            <p:ph type="sldNum" sz="quarter" idx="12"/>
          </p:nvPr>
        </p:nvSpPr>
        <p:spPr/>
        <p:txBody>
          <a:bodyPr/>
          <a:lstStyle/>
          <a:p>
            <a:fld id="{0E751F0E-F022-4BCF-A638-C93AA6C54844}"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707744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AA-20 OMPS Nadir Profiler  - NP Wavelength Shift - Earthview and Solar Wavelength Shift - 04-29-2021">
            <a:extLst>
              <a:ext uri="{FF2B5EF4-FFF2-40B4-BE49-F238E27FC236}">
                <a16:creationId xmlns:a16="http://schemas.microsoft.com/office/drawing/2014/main" id="{614C26FB-9E27-4C1D-B079-B345396344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62" t="17266" r="9975" b="13669"/>
          <a:stretch/>
        </p:blipFill>
        <p:spPr bwMode="auto">
          <a:xfrm>
            <a:off x="3803285" y="100853"/>
            <a:ext cx="6656286" cy="3550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PP OMPS Nadir Profiler  - NP Wavelength Shift - Earthview and Solar Wavelength Shift - 05-12-2021">
            <a:extLst>
              <a:ext uri="{FF2B5EF4-FFF2-40B4-BE49-F238E27FC236}">
                <a16:creationId xmlns:a16="http://schemas.microsoft.com/office/drawing/2014/main" id="{BD27660D-C892-4D65-8A40-72820AB38A8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15" t="22270" r="9184" b="15468"/>
          <a:stretch/>
        </p:blipFill>
        <p:spPr bwMode="auto">
          <a:xfrm>
            <a:off x="1584512" y="3576918"/>
            <a:ext cx="6804212"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9D2C5DA-9582-463D-8C15-588BDC9C33FF}"/>
              </a:ext>
            </a:extLst>
          </p:cNvPr>
          <p:cNvSpPr/>
          <p:nvPr/>
        </p:nvSpPr>
        <p:spPr>
          <a:xfrm>
            <a:off x="7131425" y="4390465"/>
            <a:ext cx="1109381" cy="125730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9" dirty="0"/>
          </a:p>
        </p:txBody>
      </p:sp>
      <p:sp>
        <p:nvSpPr>
          <p:cNvPr id="5" name="TextBox 4">
            <a:extLst>
              <a:ext uri="{FF2B5EF4-FFF2-40B4-BE49-F238E27FC236}">
                <a16:creationId xmlns:a16="http://schemas.microsoft.com/office/drawing/2014/main" id="{58D6C796-3E5F-4614-BC42-9874ED54D5DA}"/>
              </a:ext>
            </a:extLst>
          </p:cNvPr>
          <p:cNvSpPr txBox="1"/>
          <p:nvPr/>
        </p:nvSpPr>
        <p:spPr>
          <a:xfrm>
            <a:off x="8600329" y="4074407"/>
            <a:ext cx="1785283" cy="1887504"/>
          </a:xfrm>
          <a:prstGeom prst="rect">
            <a:avLst/>
          </a:prstGeom>
          <a:noFill/>
          <a:ln w="25400">
            <a:solidFill>
              <a:srgbClr val="FF0000"/>
            </a:solidFill>
          </a:ln>
        </p:spPr>
        <p:txBody>
          <a:bodyPr wrap="square" lIns="44375" tIns="0" rIns="44375" bIns="0" rtlCol="0">
            <a:spAutoFit/>
          </a:bodyPr>
          <a:lstStyle/>
          <a:p>
            <a:r>
              <a:rPr lang="en-US" sz="2471" b="1" dirty="0">
                <a:solidFill>
                  <a:srgbClr val="7030A0"/>
                </a:solidFill>
              </a:rPr>
              <a:t>Shift in </a:t>
            </a:r>
          </a:p>
          <a:p>
            <a:r>
              <a:rPr lang="en-US" sz="2471" b="1" dirty="0">
                <a:solidFill>
                  <a:srgbClr val="7030A0"/>
                </a:solidFill>
              </a:rPr>
              <a:t>S-NPP </a:t>
            </a:r>
            <a:r>
              <a:rPr lang="en-US" sz="2382" b="1" dirty="0">
                <a:solidFill>
                  <a:srgbClr val="7030A0"/>
                </a:solidFill>
              </a:rPr>
              <a:t>wavelength</a:t>
            </a:r>
          </a:p>
          <a:p>
            <a:r>
              <a:rPr lang="en-US" sz="2471" b="1" dirty="0">
                <a:solidFill>
                  <a:srgbClr val="7030A0"/>
                </a:solidFill>
              </a:rPr>
              <a:t>scale in early 2021</a:t>
            </a:r>
          </a:p>
        </p:txBody>
      </p:sp>
      <p:sp>
        <p:nvSpPr>
          <p:cNvPr id="9" name="Rectangle 8">
            <a:extLst>
              <a:ext uri="{FF2B5EF4-FFF2-40B4-BE49-F238E27FC236}">
                <a16:creationId xmlns:a16="http://schemas.microsoft.com/office/drawing/2014/main" id="{84C0D5E6-5A50-4A30-A05F-E21A75B0661D}"/>
              </a:ext>
            </a:extLst>
          </p:cNvPr>
          <p:cNvSpPr/>
          <p:nvPr/>
        </p:nvSpPr>
        <p:spPr>
          <a:xfrm>
            <a:off x="5578288" y="5800624"/>
            <a:ext cx="1342034" cy="510589"/>
          </a:xfrm>
          <a:prstGeom prst="rect">
            <a:avLst/>
          </a:prstGeom>
          <a:solidFill>
            <a:schemeClr val="bg1"/>
          </a:solidFill>
        </p:spPr>
        <p:txBody>
          <a:bodyPr wrap="none">
            <a:spAutoFit/>
          </a:bodyPr>
          <a:lstStyle/>
          <a:p>
            <a:r>
              <a:rPr lang="en-US" sz="2718" dirty="0">
                <a:solidFill>
                  <a:srgbClr val="FF0000"/>
                </a:solidFill>
              </a:rPr>
              <a:t>0.02 nm</a:t>
            </a:r>
          </a:p>
        </p:txBody>
      </p:sp>
      <p:cxnSp>
        <p:nvCxnSpPr>
          <p:cNvPr id="8" name="Straight Arrow Connector 7">
            <a:extLst>
              <a:ext uri="{FF2B5EF4-FFF2-40B4-BE49-F238E27FC236}">
                <a16:creationId xmlns:a16="http://schemas.microsoft.com/office/drawing/2014/main" id="{73A8F999-D841-40C1-B52E-4BC25397ED05}"/>
              </a:ext>
            </a:extLst>
          </p:cNvPr>
          <p:cNvCxnSpPr>
            <a:cxnSpLocks/>
          </p:cNvCxnSpPr>
          <p:nvPr/>
        </p:nvCxnSpPr>
        <p:spPr>
          <a:xfrm flipV="1">
            <a:off x="6327243" y="5721724"/>
            <a:ext cx="0" cy="665629"/>
          </a:xfrm>
          <a:prstGeom prst="straightConnector1">
            <a:avLst/>
          </a:prstGeom>
          <a:ln w="3810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51E2986D-3C75-4D7C-9671-1C9EC114C7BD}"/>
              </a:ext>
            </a:extLst>
          </p:cNvPr>
          <p:cNvSpPr>
            <a:spLocks noGrp="1"/>
          </p:cNvSpPr>
          <p:nvPr>
            <p:ph type="sldNum" sz="quarter" idx="12"/>
          </p:nvPr>
        </p:nvSpPr>
        <p:spPr/>
        <p:txBody>
          <a:bodyPr/>
          <a:lstStyle/>
          <a:p>
            <a:fld id="{0E751F0E-F022-4BCF-A638-C93AA6C54844}" type="slidenum">
              <a:rPr lang="en-US" smtClean="0">
                <a:solidFill>
                  <a:prstClr val="black">
                    <a:tint val="75000"/>
                  </a:prstClr>
                </a:solidFill>
              </a:rPr>
              <a:pPr/>
              <a:t>65</a:t>
            </a:fld>
            <a:endParaRPr lang="en-US">
              <a:solidFill>
                <a:prstClr val="black">
                  <a:tint val="75000"/>
                </a:prstClr>
              </a:solidFill>
            </a:endParaRPr>
          </a:p>
        </p:txBody>
      </p:sp>
      <p:sp>
        <p:nvSpPr>
          <p:cNvPr id="3" name="TextBox 2">
            <a:extLst>
              <a:ext uri="{FF2B5EF4-FFF2-40B4-BE49-F238E27FC236}">
                <a16:creationId xmlns:a16="http://schemas.microsoft.com/office/drawing/2014/main" id="{16200AD1-9EFE-40EC-A004-089E6D28D13F}"/>
              </a:ext>
            </a:extLst>
          </p:cNvPr>
          <p:cNvSpPr txBox="1"/>
          <p:nvPr/>
        </p:nvSpPr>
        <p:spPr>
          <a:xfrm>
            <a:off x="4912659" y="544607"/>
            <a:ext cx="4056175" cy="301493"/>
          </a:xfrm>
          <a:prstGeom prst="rect">
            <a:avLst/>
          </a:prstGeom>
          <a:noFill/>
        </p:spPr>
        <p:txBody>
          <a:bodyPr wrap="none" rtlCol="0">
            <a:spAutoFit/>
          </a:bodyPr>
          <a:lstStyle/>
          <a:p>
            <a:r>
              <a:rPr lang="en-US" sz="1359" dirty="0"/>
              <a:t>NOAA-20 OMPS NP Daily Earth-view Wavelength Shifts</a:t>
            </a:r>
          </a:p>
        </p:txBody>
      </p:sp>
      <p:sp>
        <p:nvSpPr>
          <p:cNvPr id="12" name="TextBox 11">
            <a:extLst>
              <a:ext uri="{FF2B5EF4-FFF2-40B4-BE49-F238E27FC236}">
                <a16:creationId xmlns:a16="http://schemas.microsoft.com/office/drawing/2014/main" id="{407280F6-62CD-4BBB-B9D4-3AAC8C03F1BD}"/>
              </a:ext>
            </a:extLst>
          </p:cNvPr>
          <p:cNvSpPr txBox="1"/>
          <p:nvPr/>
        </p:nvSpPr>
        <p:spPr>
          <a:xfrm>
            <a:off x="3221507" y="3798796"/>
            <a:ext cx="3026341" cy="301493"/>
          </a:xfrm>
          <a:prstGeom prst="rect">
            <a:avLst/>
          </a:prstGeom>
          <a:noFill/>
        </p:spPr>
        <p:txBody>
          <a:bodyPr wrap="none" rtlCol="0">
            <a:spAutoFit/>
          </a:bodyPr>
          <a:lstStyle/>
          <a:p>
            <a:r>
              <a:rPr lang="en-US" sz="1359" dirty="0"/>
              <a:t>S-NPP OMPS NP Daily Wavelength Shifts</a:t>
            </a:r>
          </a:p>
        </p:txBody>
      </p:sp>
      <p:sp>
        <p:nvSpPr>
          <p:cNvPr id="13" name="TextBox 12">
            <a:extLst>
              <a:ext uri="{FF2B5EF4-FFF2-40B4-BE49-F238E27FC236}">
                <a16:creationId xmlns:a16="http://schemas.microsoft.com/office/drawing/2014/main" id="{CE48C30A-964D-49AD-9110-D4FCA98F8FD7}"/>
              </a:ext>
            </a:extLst>
          </p:cNvPr>
          <p:cNvSpPr txBox="1"/>
          <p:nvPr/>
        </p:nvSpPr>
        <p:spPr>
          <a:xfrm>
            <a:off x="1692089" y="1205677"/>
            <a:ext cx="2111196" cy="2047227"/>
          </a:xfrm>
          <a:prstGeom prst="rect">
            <a:avLst/>
          </a:prstGeom>
          <a:noFill/>
        </p:spPr>
        <p:txBody>
          <a:bodyPr wrap="square" rtlCol="0">
            <a:spAutoFit/>
          </a:bodyPr>
          <a:lstStyle/>
          <a:p>
            <a:r>
              <a:rPr lang="en-US" sz="1588" b="1" dirty="0">
                <a:solidFill>
                  <a:srgbClr val="FFC000"/>
                </a:solidFill>
              </a:rPr>
              <a:t>The SDR Team is considering</a:t>
            </a:r>
          </a:p>
          <a:p>
            <a:r>
              <a:rPr lang="en-US" sz="1588" b="1" dirty="0">
                <a:solidFill>
                  <a:srgbClr val="FFC000"/>
                </a:solidFill>
              </a:rPr>
              <a:t>how to address the </a:t>
            </a:r>
          </a:p>
          <a:p>
            <a:r>
              <a:rPr lang="en-US" sz="1588" b="1" dirty="0">
                <a:solidFill>
                  <a:srgbClr val="FFC000"/>
                </a:solidFill>
              </a:rPr>
              <a:t>two-week lag in</a:t>
            </a:r>
          </a:p>
          <a:p>
            <a:r>
              <a:rPr lang="en-US" sz="1588" b="1" dirty="0">
                <a:solidFill>
                  <a:srgbClr val="FFC000"/>
                </a:solidFill>
              </a:rPr>
              <a:t>SDR Table updates.</a:t>
            </a:r>
          </a:p>
          <a:p>
            <a:r>
              <a:rPr lang="en-US" sz="1588" b="1" dirty="0">
                <a:solidFill>
                  <a:srgbClr val="FFC000"/>
                </a:solidFill>
              </a:rPr>
              <a:t>These lags are removed in </a:t>
            </a:r>
            <a:r>
              <a:rPr lang="en-US" sz="1588" b="1" dirty="0" err="1">
                <a:solidFill>
                  <a:srgbClr val="FFC000"/>
                </a:solidFill>
              </a:rPr>
              <a:t>reprocessings</a:t>
            </a:r>
            <a:r>
              <a:rPr lang="en-US" sz="1588" b="1" dirty="0">
                <a:solidFill>
                  <a:srgbClr val="FFC000"/>
                </a:solidFill>
              </a:rPr>
              <a:t>.</a:t>
            </a:r>
          </a:p>
        </p:txBody>
      </p:sp>
      <p:sp>
        <p:nvSpPr>
          <p:cNvPr id="2" name="Rectangle 1">
            <a:extLst>
              <a:ext uri="{FF2B5EF4-FFF2-40B4-BE49-F238E27FC236}">
                <a16:creationId xmlns:a16="http://schemas.microsoft.com/office/drawing/2014/main" id="{2E8D9C72-7E93-4362-AB7D-5CC17BB6796E}"/>
              </a:ext>
            </a:extLst>
          </p:cNvPr>
          <p:cNvSpPr/>
          <p:nvPr/>
        </p:nvSpPr>
        <p:spPr>
          <a:xfrm>
            <a:off x="4777534" y="2710791"/>
            <a:ext cx="4442220" cy="581057"/>
          </a:xfrm>
          <a:prstGeom prst="rect">
            <a:avLst/>
          </a:prstGeom>
        </p:spPr>
        <p:txBody>
          <a:bodyPr wrap="square">
            <a:spAutoFit/>
          </a:bodyPr>
          <a:lstStyle/>
          <a:p>
            <a:pPr algn="just" defTabSz="887553" eaLnBrk="0" fontAlgn="base" hangingPunct="0">
              <a:spcBef>
                <a:spcPct val="0"/>
              </a:spcBef>
              <a:spcAft>
                <a:spcPct val="0"/>
              </a:spcAft>
            </a:pPr>
            <a:r>
              <a:rPr lang="en-US" altLang="en-US" sz="1588" dirty="0">
                <a:solidFill>
                  <a:srgbClr val="FF0000"/>
                </a:solidFill>
                <a:latin typeface="Arial" panose="020B0604020202020204" pitchFamily="34" charset="0"/>
                <a:ea typeface="Times New Roman" panose="02020603050405020304" pitchFamily="18" charset="0"/>
              </a:rPr>
              <a:t>Wavelength scale and solar activity are </a:t>
            </a:r>
          </a:p>
          <a:p>
            <a:pPr algn="just" defTabSz="887553" eaLnBrk="0" fontAlgn="base" hangingPunct="0">
              <a:spcBef>
                <a:spcPct val="0"/>
              </a:spcBef>
              <a:spcAft>
                <a:spcPct val="0"/>
              </a:spcAft>
            </a:pPr>
            <a:r>
              <a:rPr lang="en-US" altLang="en-US" sz="1588" dirty="0">
                <a:solidFill>
                  <a:srgbClr val="FF0000"/>
                </a:solidFill>
                <a:latin typeface="Arial" panose="020B0604020202020204" pitchFamily="34" charset="0"/>
                <a:ea typeface="Times New Roman" panose="02020603050405020304" pitchFamily="18" charset="0"/>
              </a:rPr>
              <a:t>included in operational biweekly updates.</a:t>
            </a:r>
          </a:p>
        </p:txBody>
      </p:sp>
    </p:spTree>
    <p:extLst>
      <p:ext uri="{BB962C8B-B14F-4D97-AF65-F5344CB8AC3E}">
        <p14:creationId xmlns:p14="http://schemas.microsoft.com/office/powerpoint/2010/main" val="211146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AFC9-8458-429A-B25E-AC3AB123E1E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6CC8DF42-09B4-42B4-84DF-EEEB110BFBEE}"/>
              </a:ext>
            </a:extLst>
          </p:cNvPr>
          <p:cNvSpPr>
            <a:spLocks noGrp="1"/>
          </p:cNvSpPr>
          <p:nvPr>
            <p:ph type="sldNum" sz="quarter" idx="10"/>
          </p:nvPr>
        </p:nvSpPr>
        <p:spPr/>
        <p:txBody>
          <a:bodyPr/>
          <a:lstStyle/>
          <a:p>
            <a:pPr>
              <a:defRPr/>
            </a:pPr>
            <a:fld id="{DA28AC38-E0E8-49D7-B2FE-71FD7C42C09E}" type="slidenum">
              <a:rPr lang="en-US" smtClean="0"/>
              <a:pPr>
                <a:defRPr/>
              </a:pPr>
              <a:t>66</a:t>
            </a:fld>
            <a:endParaRPr lang="en-US"/>
          </a:p>
        </p:txBody>
      </p:sp>
      <p:sp>
        <p:nvSpPr>
          <p:cNvPr id="5" name="Rectangle 1">
            <a:extLst>
              <a:ext uri="{FF2B5EF4-FFF2-40B4-BE49-F238E27FC236}">
                <a16:creationId xmlns:a16="http://schemas.microsoft.com/office/drawing/2014/main" id="{79D2807A-542D-4DCA-87D9-9D798CC256C9}"/>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/data/data245/chpan/for_Larry/BPS_NP_PIXEL_V13_output_J2_Final_15Feb2019_macro.sav</a:t>
            </a:r>
            <a:br>
              <a:rPr kumimoji="0" lang="en-US" altLang="en-US" sz="1800" b="0" i="0" u="none" strike="noStrike" cap="none" normalizeH="0" baseline="0">
                <a:ln>
                  <a:noFill/>
                </a:ln>
                <a:solidFill>
                  <a:schemeClr val="tx1"/>
                </a:solidFill>
                <a:effectLst/>
              </a:rPr>
            </a:b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/data/data245/chpan/for_Larry/BPS_TC_PIXEL_V13_output_J2_Final2_06Jun2019._macro.sav</a:t>
            </a:r>
            <a:br>
              <a:rPr kumimoji="0" lang="en-US" altLang="en-US" sz="1800" b="0" i="0" u="none" strike="noStrike" cap="none" normalizeH="0" baseline="0">
                <a:ln>
                  <a:noFill/>
                </a:ln>
                <a:solidFill>
                  <a:schemeClr val="tx1"/>
                </a:solidFill>
                <a:effectLst/>
              </a:rPr>
            </a:b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/data/data245/chpan/for_Larry/CBC_NP_PIXEL_V16_output_J2_Final_29Jan2019_v201-002v2op.sav</a:t>
            </a:r>
            <a:br>
              <a:rPr kumimoji="0" lang="en-US" altLang="en-US" sz="1800" b="0" i="0" u="none" strike="noStrike" cap="none" normalizeH="0" baseline="0">
                <a:ln>
                  <a:noFill/>
                </a:ln>
                <a:solidFill>
                  <a:schemeClr val="tx1"/>
                </a:solidFill>
                <a:effectLst/>
              </a:rPr>
            </a:b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/data/data245/chpan/for_Larry/CBC_TC_PIXEL_V14_output_J2_Final_29Jan2019v3.sav</a:t>
            </a:r>
            <a:r>
              <a:rPr kumimoji="0" lang="en-US" altLang="en-US" sz="1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6132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340" y="448222"/>
            <a:ext cx="8230419" cy="1719543"/>
          </a:xfrm>
        </p:spPr>
        <p:txBody>
          <a:bodyPr>
            <a:normAutofit fontScale="90000"/>
          </a:bodyPr>
          <a:lstStyle/>
          <a:p>
            <a:r>
              <a:rPr lang="en-US" sz="3859" dirty="0"/>
              <a:t>What I know (and don’t know*) about Wavelength Scales, Bandpasses and </a:t>
            </a:r>
            <a:r>
              <a:rPr lang="en-US" sz="3859" dirty="0" err="1"/>
              <a:t>Dichroics</a:t>
            </a:r>
            <a:br>
              <a:rPr lang="en-US" dirty="0"/>
            </a:br>
            <a:br>
              <a:rPr lang="en-US" dirty="0"/>
            </a:br>
            <a:r>
              <a:rPr lang="en-US" sz="2621" dirty="0"/>
              <a:t>Study using S-NPP OMPS and NOAA-20 OMPS</a:t>
            </a:r>
            <a:endParaRPr lang="en-US" dirty="0"/>
          </a:p>
        </p:txBody>
      </p:sp>
      <p:sp>
        <p:nvSpPr>
          <p:cNvPr id="3" name="Subtitle 2"/>
          <p:cNvSpPr>
            <a:spLocks noGrp="1"/>
          </p:cNvSpPr>
          <p:nvPr>
            <p:ph type="subTitle" idx="1"/>
          </p:nvPr>
        </p:nvSpPr>
        <p:spPr>
          <a:xfrm>
            <a:off x="3766297" y="4261037"/>
            <a:ext cx="4659406" cy="776568"/>
          </a:xfrm>
        </p:spPr>
        <p:txBody>
          <a:bodyPr>
            <a:normAutofit/>
          </a:bodyPr>
          <a:lstStyle/>
          <a:p>
            <a:r>
              <a:rPr lang="en-US" dirty="0"/>
              <a:t>L. Flynn</a:t>
            </a:r>
            <a:r>
              <a:rPr lang="en-US"/>
              <a:t>, NOAA</a:t>
            </a:r>
            <a:endParaRPr lang="en-US" dirty="0"/>
          </a:p>
        </p:txBody>
      </p:sp>
      <p:sp>
        <p:nvSpPr>
          <p:cNvPr id="4" name="TextBox 3"/>
          <p:cNvSpPr txBox="1"/>
          <p:nvPr/>
        </p:nvSpPr>
        <p:spPr>
          <a:xfrm>
            <a:off x="7427260" y="5481358"/>
            <a:ext cx="1806970" cy="293927"/>
          </a:xfrm>
          <a:prstGeom prst="rect">
            <a:avLst/>
          </a:prstGeom>
          <a:noFill/>
        </p:spPr>
        <p:txBody>
          <a:bodyPr wrap="none" rtlCol="0">
            <a:spAutoFit/>
          </a:bodyPr>
          <a:lstStyle/>
          <a:p>
            <a:r>
              <a:rPr lang="en-US" sz="1310" dirty="0"/>
              <a:t>* Not an exhaustive list.</a:t>
            </a:r>
          </a:p>
        </p:txBody>
      </p:sp>
    </p:spTree>
    <p:extLst>
      <p:ext uri="{BB962C8B-B14F-4D97-AF65-F5344CB8AC3E}">
        <p14:creationId xmlns:p14="http://schemas.microsoft.com/office/powerpoint/2010/main" val="24960061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668" y="877421"/>
            <a:ext cx="5990665" cy="521179"/>
          </a:xfrm>
        </p:spPr>
        <p:txBody>
          <a:bodyPr>
            <a:normAutofit fontScale="90000"/>
          </a:bodyPr>
          <a:lstStyle/>
          <a:p>
            <a:r>
              <a:rPr lang="en-US" dirty="0"/>
              <a:t>Wavelength Scales (Pixel Centers)</a:t>
            </a:r>
          </a:p>
        </p:txBody>
      </p:sp>
      <p:sp>
        <p:nvSpPr>
          <p:cNvPr id="3" name="Content Placeholder 2"/>
          <p:cNvSpPr>
            <a:spLocks noGrp="1"/>
          </p:cNvSpPr>
          <p:nvPr>
            <p:ph idx="1"/>
          </p:nvPr>
        </p:nvSpPr>
        <p:spPr>
          <a:xfrm>
            <a:off x="546411" y="1845282"/>
            <a:ext cx="11307336" cy="4135297"/>
          </a:xfrm>
        </p:spPr>
        <p:txBody>
          <a:bodyPr>
            <a:noAutofit/>
          </a:bodyPr>
          <a:lstStyle/>
          <a:p>
            <a:pPr>
              <a:spcBef>
                <a:spcPts val="0"/>
              </a:spcBef>
            </a:pPr>
            <a:r>
              <a:rPr lang="en-US" sz="2000" dirty="0"/>
              <a:t>The response of  the instrument to a monochromatic input (e.g., Tunable Laser) at a range of spectral wavelengths, </a:t>
            </a:r>
            <a:r>
              <a:rPr lang="en-US" sz="2000" dirty="0" err="1"/>
              <a:t>λ</a:t>
            </a:r>
            <a:r>
              <a:rPr lang="en-US" sz="2000" baseline="-25000" dirty="0" err="1"/>
              <a:t>m</a:t>
            </a:r>
            <a:r>
              <a:rPr lang="en-US" sz="2000" dirty="0"/>
              <a:t>, and spatial locations, row j, is obtained. </a:t>
            </a:r>
          </a:p>
          <a:p>
            <a:pPr>
              <a:spcBef>
                <a:spcPts val="0"/>
              </a:spcBef>
            </a:pPr>
            <a:r>
              <a:rPr lang="en-US" sz="2000" dirty="0"/>
              <a:t>For each spatial row (or perhaps collection of adjacent spatial rows) above a threshold signal, the corrected (Dark, Offset and Pixel Response) counts are used to find the weighted-average spectral pixel, p</a:t>
            </a:r>
            <a:r>
              <a:rPr lang="en-US" sz="2000" baseline="-25000" dirty="0"/>
              <a:t>m</a:t>
            </a:r>
            <a:r>
              <a:rPr lang="en-US" sz="2000" dirty="0"/>
              <a:t>, for each input wavelength, </a:t>
            </a:r>
            <a:r>
              <a:rPr lang="el-GR" sz="2000" dirty="0"/>
              <a:t>λ</a:t>
            </a:r>
            <a:r>
              <a:rPr lang="en-US" sz="2000" baseline="-25000" dirty="0"/>
              <a:t>m</a:t>
            </a:r>
            <a:r>
              <a:rPr lang="en-US" sz="2000" dirty="0"/>
              <a:t>. Notice that this does not take into account any wavelength dependent throughput variations as each monochromatic data set is normalized relative to its total corrected counts.</a:t>
            </a:r>
          </a:p>
          <a:p>
            <a:pPr>
              <a:spcBef>
                <a:spcPts val="0"/>
              </a:spcBef>
            </a:pPr>
            <a:r>
              <a:rPr lang="en-US" sz="2000" dirty="0"/>
              <a:t>This gives a two dimensional data set of the form, </a:t>
            </a:r>
          </a:p>
          <a:p>
            <a:pPr>
              <a:spcBef>
                <a:spcPts val="0"/>
              </a:spcBef>
              <a:buNone/>
            </a:pPr>
            <a:r>
              <a:rPr lang="en-US" sz="2000" dirty="0"/>
              <a:t>		{(</a:t>
            </a:r>
            <a:r>
              <a:rPr lang="el-GR" sz="2000" dirty="0"/>
              <a:t>λ</a:t>
            </a:r>
            <a:r>
              <a:rPr lang="en-US" sz="2000" baseline="-25000" dirty="0" err="1"/>
              <a:t>m</a:t>
            </a:r>
            <a:r>
              <a:rPr lang="en-US" sz="2000" dirty="0" err="1"/>
              <a:t>,p</a:t>
            </a:r>
            <a:r>
              <a:rPr lang="en-US" sz="2000" baseline="-25000" dirty="0" err="1"/>
              <a:t>m</a:t>
            </a:r>
            <a:r>
              <a:rPr lang="en-US" sz="2000" dirty="0"/>
              <a:t>)</a:t>
            </a:r>
            <a:r>
              <a:rPr lang="en-US" sz="2000" baseline="-25000" dirty="0"/>
              <a:t>j</a:t>
            </a:r>
            <a:r>
              <a:rPr lang="en-US" sz="2000" dirty="0"/>
              <a:t>}  </a:t>
            </a:r>
          </a:p>
          <a:p>
            <a:pPr>
              <a:spcBef>
                <a:spcPts val="0"/>
              </a:spcBef>
              <a:buNone/>
            </a:pPr>
            <a:r>
              <a:rPr lang="en-US" sz="2000" dirty="0"/>
              <a:t>	for input wavelength </a:t>
            </a:r>
            <a:r>
              <a:rPr lang="en-US" sz="2000" dirty="0" err="1"/>
              <a:t>λ</a:t>
            </a:r>
            <a:r>
              <a:rPr lang="en-US" sz="2000" baseline="-25000" dirty="0" err="1"/>
              <a:t>m</a:t>
            </a:r>
            <a:r>
              <a:rPr lang="en-US" sz="2000" dirty="0"/>
              <a:t> and spatial row j.</a:t>
            </a:r>
          </a:p>
          <a:p>
            <a:pPr>
              <a:spcBef>
                <a:spcPts val="0"/>
              </a:spcBef>
            </a:pPr>
            <a:r>
              <a:rPr lang="en-US" sz="2000" dirty="0"/>
              <a:t>Inverting this, by considering wavelength as a function of pixel instead of pixel as a function of wavelength, and fitting with a two-dimensional model provides a way to assign wavelengths to pixels over the full active region. These are used to produce the Band Center data sets.</a:t>
            </a:r>
          </a:p>
          <a:p>
            <a:pPr>
              <a:spcBef>
                <a:spcPts val="0"/>
              </a:spcBef>
            </a:pPr>
            <a:r>
              <a:rPr lang="en-US" sz="2000" dirty="0"/>
              <a:t>The figures on the following slide compare the wavelength scales for OMPS NP for S-NPP and JPSS-1 (NOAA-20) to a simple linear model by examining their spacing. That is, the plots show the differences in the band centers of adjacent pixels (or </a:t>
            </a:r>
            <a:r>
              <a:rPr lang="en-US" sz="2000" dirty="0" err="1"/>
              <a:t>macropixels</a:t>
            </a:r>
            <a:r>
              <a:rPr lang="en-US" sz="2000" dirty="0"/>
              <a:t>). for spatial rows. If the wavelength scales were linear, these curves would be constants.  The figure on the slide after the next one shows the differences of the wavelength scales with linear ones.</a:t>
            </a:r>
          </a:p>
        </p:txBody>
      </p:sp>
    </p:spTree>
    <p:extLst>
      <p:ext uri="{BB962C8B-B14F-4D97-AF65-F5344CB8AC3E}">
        <p14:creationId xmlns:p14="http://schemas.microsoft.com/office/powerpoint/2010/main" val="41019288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20000" contrast="40000"/>
          </a:blip>
          <a:srcRect t="1368"/>
          <a:stretch>
            <a:fillRect/>
          </a:stretch>
        </p:blipFill>
        <p:spPr bwMode="auto">
          <a:xfrm>
            <a:off x="3284412" y="932891"/>
            <a:ext cx="5623181" cy="4000710"/>
          </a:xfrm>
          <a:prstGeom prst="rect">
            <a:avLst/>
          </a:prstGeom>
          <a:noFill/>
          <a:ln w="9525">
            <a:noFill/>
            <a:miter lim="800000"/>
            <a:headEnd/>
            <a:tailEnd/>
          </a:ln>
        </p:spPr>
      </p:pic>
      <p:sp>
        <p:nvSpPr>
          <p:cNvPr id="5" name="Rectangle 4"/>
          <p:cNvSpPr/>
          <p:nvPr/>
        </p:nvSpPr>
        <p:spPr>
          <a:xfrm>
            <a:off x="2934261" y="4649322"/>
            <a:ext cx="6489887" cy="1301895"/>
          </a:xfrm>
          <a:prstGeom prst="rect">
            <a:avLst/>
          </a:prstGeom>
        </p:spPr>
        <p:txBody>
          <a:bodyPr wrap="square">
            <a:spAutoFit/>
          </a:bodyPr>
          <a:lstStyle/>
          <a:p>
            <a:r>
              <a:rPr lang="en-US" sz="1310" dirty="0"/>
              <a:t>The S-NPP steps (dashed) are close to linear meaning that the wavelength scale is quadratic while the NOAA-20 steps (solid) follow a cubic meaning that its wavelength scale is quartic. The solid line without symbols are the NOAA-20 CBC data. The solid line with symbols are the NOAA-20 CBC data adjusted by the bandpass-weighted average wavelengths. The symbols in the figure show the locations of the five NOAA-20 spectral measurement sets. The </a:t>
            </a:r>
            <a:r>
              <a:rPr lang="en-US" sz="1310" dirty="0">
                <a:solidFill>
                  <a:srgbClr val="FF0000"/>
                </a:solidFill>
              </a:rPr>
              <a:t>red line </a:t>
            </a:r>
            <a:r>
              <a:rPr lang="en-US" sz="1310" dirty="0"/>
              <a:t>is the S-NPP data adjusted by its </a:t>
            </a:r>
            <a:r>
              <a:rPr lang="en-US" sz="1310" dirty="0" err="1"/>
              <a:t>bandpass</a:t>
            </a:r>
            <a:r>
              <a:rPr lang="en-US" sz="1310" dirty="0"/>
              <a:t>-weighted average offsets.</a:t>
            </a:r>
          </a:p>
        </p:txBody>
      </p:sp>
      <p:pic>
        <p:nvPicPr>
          <p:cNvPr id="10242" name="Picture 2"/>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2">
                <a:tint val="45000"/>
                <a:satMod val="400000"/>
              </a:schemeClr>
            </a:duotone>
          </a:blip>
          <a:srcRect l="3797" t="11449" b="3494"/>
          <a:stretch>
            <a:fillRect/>
          </a:stretch>
        </p:blipFill>
        <p:spPr bwMode="auto">
          <a:xfrm>
            <a:off x="4210050" y="1383576"/>
            <a:ext cx="4215653" cy="2884394"/>
          </a:xfrm>
          <a:prstGeom prst="rect">
            <a:avLst/>
          </a:prstGeom>
          <a:noFill/>
          <a:ln w="9525">
            <a:noFill/>
            <a:miter lim="800000"/>
            <a:headEnd/>
            <a:tailEnd/>
          </a:ln>
        </p:spPr>
      </p:pic>
    </p:spTree>
    <p:extLst>
      <p:ext uri="{BB962C8B-B14F-4D97-AF65-F5344CB8AC3E}">
        <p14:creationId xmlns:p14="http://schemas.microsoft.com/office/powerpoint/2010/main" val="237174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2BF3-6239-4BBF-8079-CC32D83D6F9A}"/>
              </a:ext>
            </a:extLst>
          </p:cNvPr>
          <p:cNvSpPr>
            <a:spLocks noGrp="1"/>
          </p:cNvSpPr>
          <p:nvPr>
            <p:ph type="title"/>
          </p:nvPr>
        </p:nvSpPr>
        <p:spPr>
          <a:xfrm>
            <a:off x="838200" y="138390"/>
            <a:ext cx="10515600" cy="315912"/>
          </a:xfrm>
        </p:spPr>
        <p:txBody>
          <a:bodyPr>
            <a:normAutofit fontScale="90000"/>
          </a:bodyPr>
          <a:lstStyle/>
          <a:p>
            <a:pPr algn="ctr"/>
            <a:r>
              <a:rPr lang="en-US" dirty="0"/>
              <a:t>Outline</a:t>
            </a:r>
          </a:p>
        </p:txBody>
      </p:sp>
      <p:sp>
        <p:nvSpPr>
          <p:cNvPr id="3" name="Content Placeholder 2">
            <a:extLst>
              <a:ext uri="{FF2B5EF4-FFF2-40B4-BE49-F238E27FC236}">
                <a16:creationId xmlns:a16="http://schemas.microsoft.com/office/drawing/2014/main" id="{70B5D3B6-D8BA-40FF-8B41-20B2A1487B7C}"/>
              </a:ext>
            </a:extLst>
          </p:cNvPr>
          <p:cNvSpPr>
            <a:spLocks noGrp="1"/>
          </p:cNvSpPr>
          <p:nvPr>
            <p:ph idx="1"/>
          </p:nvPr>
        </p:nvSpPr>
        <p:spPr>
          <a:xfrm>
            <a:off x="134112" y="600501"/>
            <a:ext cx="11948160" cy="6257499"/>
          </a:xfrm>
        </p:spPr>
        <p:txBody>
          <a:bodyPr>
            <a:normAutofit fontScale="92500" lnSpcReduction="10000"/>
          </a:bodyPr>
          <a:lstStyle/>
          <a:p>
            <a:pPr marL="0" indent="0">
              <a:lnSpc>
                <a:spcPct val="100000"/>
              </a:lnSpc>
              <a:spcBef>
                <a:spcPts val="300"/>
              </a:spcBef>
              <a:buNone/>
            </a:pPr>
            <a:r>
              <a:rPr lang="en-US" sz="1800" dirty="0"/>
              <a:t>1. Collect working and reference solar measurements at whatever temporal and cross-track / cross-scan sampling is recommended.*</a:t>
            </a:r>
          </a:p>
          <a:p>
            <a:pPr marL="0" indent="0">
              <a:lnSpc>
                <a:spcPct val="100000"/>
              </a:lnSpc>
              <a:spcBef>
                <a:spcPts val="300"/>
              </a:spcBef>
              <a:buNone/>
            </a:pPr>
            <a:r>
              <a:rPr lang="en-US" sz="1800" dirty="0"/>
              <a:t>2. Collect wavelength scales and bandpasses / spectral response functions.</a:t>
            </a:r>
          </a:p>
          <a:p>
            <a:pPr marL="0" indent="0">
              <a:lnSpc>
                <a:spcPct val="100000"/>
              </a:lnSpc>
              <a:spcBef>
                <a:spcPts val="300"/>
              </a:spcBef>
              <a:buNone/>
            </a:pPr>
            <a:r>
              <a:rPr lang="en-US" sz="1800" dirty="0"/>
              <a:t>3. Construct synthetic spectra from TSIS-1 HSRS Version 2.</a:t>
            </a:r>
          </a:p>
          <a:p>
            <a:pPr marL="0" indent="0">
              <a:lnSpc>
                <a:spcPct val="100000"/>
              </a:lnSpc>
              <a:spcBef>
                <a:spcPts val="300"/>
              </a:spcBef>
              <a:buNone/>
            </a:pPr>
            <a:r>
              <a:rPr lang="en-US" sz="1800" dirty="0"/>
              <a:t>4. Construct linear Mg II Scale Factors^ from TSIS-1 Daily activity time series – derived activity spectrum. Compare to up/down/up or down/up/down from measured spectra for high activity.</a:t>
            </a:r>
          </a:p>
          <a:p>
            <a:pPr marL="0" indent="0">
              <a:lnSpc>
                <a:spcPct val="100000"/>
              </a:lnSpc>
              <a:spcBef>
                <a:spcPts val="300"/>
              </a:spcBef>
              <a:buNone/>
            </a:pPr>
            <a:r>
              <a:rPr lang="en-US" sz="1800" dirty="0"/>
              <a:t>5. Construct quadratic fit of wavelength shifts from synthetic results and calibration constants.</a:t>
            </a:r>
          </a:p>
          <a:p>
            <a:pPr lvl="1">
              <a:lnSpc>
                <a:spcPct val="100000"/>
              </a:lnSpc>
              <a:spcBef>
                <a:spcPts val="300"/>
              </a:spcBef>
            </a:pPr>
            <a:r>
              <a:rPr lang="en-US" sz="1800" dirty="0"/>
              <a:t>Use 0.01 nm steps from -0.03 nm to +0.03 nm, and fit with a quadratic at each wavelength.</a:t>
            </a:r>
          </a:p>
          <a:p>
            <a:pPr lvl="1">
              <a:lnSpc>
                <a:spcPct val="100000"/>
              </a:lnSpc>
              <a:spcBef>
                <a:spcPts val="300"/>
              </a:spcBef>
            </a:pPr>
            <a:r>
              <a:rPr lang="en-US" sz="1800" dirty="0"/>
              <a:t>Determine pixel-based throughput (e.g., dichroic) gradient shift pattern as an additional linear term.</a:t>
            </a:r>
          </a:p>
          <a:p>
            <a:pPr lvl="1">
              <a:lnSpc>
                <a:spcPct val="100000"/>
              </a:lnSpc>
              <a:spcBef>
                <a:spcPts val="300"/>
              </a:spcBef>
            </a:pPr>
            <a:r>
              <a:rPr lang="en-US" sz="1800" dirty="0"/>
              <a:t>Determine Scale Factor wavelength shift pattern as an additional linear term.</a:t>
            </a:r>
          </a:p>
          <a:p>
            <a:pPr marL="0" indent="0">
              <a:lnSpc>
                <a:spcPct val="100000"/>
              </a:lnSpc>
              <a:spcBef>
                <a:spcPts val="300"/>
              </a:spcBef>
              <a:buNone/>
            </a:pPr>
            <a:r>
              <a:rPr lang="en-US" sz="1800" dirty="0"/>
              <a:t>6. Use local quadratic fits of the Mg II features to generate Mg II core-to-wing Index and wavelength shift estimates values for each spectrum. (Should wavelength shifts be smoothed over time?) Check linear relationship with Mg Index time series.</a:t>
            </a:r>
          </a:p>
          <a:p>
            <a:pPr marL="0" indent="0">
              <a:lnSpc>
                <a:spcPct val="100000"/>
              </a:lnSpc>
              <a:spcBef>
                <a:spcPts val="300"/>
              </a:spcBef>
              <a:buNone/>
            </a:pPr>
            <a:r>
              <a:rPr lang="en-US" sz="1800" dirty="0"/>
              <a:t>7. Identify average differences between measurements and synthetic proxies, and working and reference measurements.</a:t>
            </a:r>
          </a:p>
          <a:p>
            <a:pPr marL="0" indent="0">
              <a:lnSpc>
                <a:spcPct val="100000"/>
              </a:lnSpc>
              <a:spcBef>
                <a:spcPts val="300"/>
              </a:spcBef>
              <a:buNone/>
            </a:pPr>
            <a:r>
              <a:rPr lang="en-US" sz="1800" dirty="0"/>
              <a:t>8. Decompose all spectra with average differences, wavelength shift and solar activity terms. Construct the measurement residuals from these modeled components. (multiple linear regression or EOF analysis)</a:t>
            </a:r>
          </a:p>
          <a:p>
            <a:pPr marL="0" indent="0">
              <a:lnSpc>
                <a:spcPct val="100000"/>
              </a:lnSpc>
              <a:spcBef>
                <a:spcPts val="300"/>
              </a:spcBef>
              <a:buNone/>
            </a:pPr>
            <a:r>
              <a:rPr lang="en-US" sz="1800" dirty="0"/>
              <a:t>9. Use an exponential fit of diffuser measurements based on the number of exposures and an assumption that degradation rates per exposure for working and reference are the same to estimate diffuser and instrument degradation rates. Vary functional wavelength dependence of degradation.</a:t>
            </a:r>
          </a:p>
          <a:p>
            <a:pPr marL="0" indent="0">
              <a:lnSpc>
                <a:spcPct val="100000"/>
              </a:lnSpc>
              <a:spcBef>
                <a:spcPts val="300"/>
              </a:spcBef>
              <a:buNone/>
            </a:pPr>
            <a:r>
              <a:rPr lang="en-US" sz="1800" dirty="0"/>
              <a:t>10. Compute final model residuals. (Note: there may be outlier spectra that should be removed.)</a:t>
            </a:r>
          </a:p>
          <a:p>
            <a:pPr marL="0" indent="0">
              <a:lnSpc>
                <a:spcPct val="100000"/>
              </a:lnSpc>
              <a:spcBef>
                <a:spcPts val="300"/>
              </a:spcBef>
              <a:buNone/>
            </a:pPr>
            <a:r>
              <a:rPr lang="en-US" sz="1800" dirty="0"/>
              <a:t>11. Compute daily estimates of Mg II Index and wavelength shift values from Earth radiances. Compare values to working solar measurements.</a:t>
            </a:r>
          </a:p>
          <a:p>
            <a:pPr marL="0" indent="0">
              <a:lnSpc>
                <a:spcPct val="100000"/>
              </a:lnSpc>
              <a:spcBef>
                <a:spcPts val="300"/>
              </a:spcBef>
              <a:buNone/>
            </a:pPr>
            <a:endParaRPr lang="en-US" sz="1800" dirty="0"/>
          </a:p>
          <a:p>
            <a:pPr marL="0" indent="0">
              <a:lnSpc>
                <a:spcPct val="100000"/>
              </a:lnSpc>
              <a:spcBef>
                <a:spcPts val="300"/>
              </a:spcBef>
              <a:buNone/>
            </a:pPr>
            <a:r>
              <a:rPr lang="en-US" sz="1800" dirty="0"/>
              <a:t>* Preferably adjusted with irradiances adjusted to 1 AU and wavelengths adjusted for Doppler shifts.</a:t>
            </a:r>
          </a:p>
          <a:p>
            <a:pPr marL="0" indent="0">
              <a:lnSpc>
                <a:spcPct val="100000"/>
              </a:lnSpc>
              <a:spcBef>
                <a:spcPts val="300"/>
              </a:spcBef>
              <a:buNone/>
            </a:pPr>
            <a:r>
              <a:rPr lang="en-US" sz="1800" dirty="0"/>
              <a:t>^ Ca H&amp;K line features can be used in place of Mg II –  cores-to-center S-Index for spectra covering 390 nm to 400 nm.</a:t>
            </a:r>
          </a:p>
        </p:txBody>
      </p:sp>
      <p:sp>
        <p:nvSpPr>
          <p:cNvPr id="4" name="Slide Number Placeholder 3">
            <a:extLst>
              <a:ext uri="{FF2B5EF4-FFF2-40B4-BE49-F238E27FC236}">
                <a16:creationId xmlns:a16="http://schemas.microsoft.com/office/drawing/2014/main" id="{6A7FEEDF-531B-4040-898A-F3FF31E90C11}"/>
              </a:ext>
            </a:extLst>
          </p:cNvPr>
          <p:cNvSpPr>
            <a:spLocks noGrp="1"/>
          </p:cNvSpPr>
          <p:nvPr>
            <p:ph type="sldNum" sz="quarter" idx="12"/>
          </p:nvPr>
        </p:nvSpPr>
        <p:spPr>
          <a:xfrm>
            <a:off x="10922000" y="6356350"/>
            <a:ext cx="431800" cy="365125"/>
          </a:xfrm>
        </p:spPr>
        <p:txBody>
          <a:bodyPr/>
          <a:lstStyle/>
          <a:p>
            <a:fld id="{6F7D43C1-E35E-497E-9F54-CF4600D04F69}" type="slidenum">
              <a:rPr lang="en-US" smtClean="0"/>
              <a:t>7</a:t>
            </a:fld>
            <a:endParaRPr lang="en-US" dirty="0"/>
          </a:p>
        </p:txBody>
      </p:sp>
    </p:spTree>
    <p:extLst>
      <p:ext uri="{BB962C8B-B14F-4D97-AF65-F5344CB8AC3E}">
        <p14:creationId xmlns:p14="http://schemas.microsoft.com/office/powerpoint/2010/main" val="6558893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45198" y="1376643"/>
            <a:ext cx="5990665" cy="3827369"/>
            <a:chOff x="1905000" y="609600"/>
            <a:chExt cx="8229600" cy="5257800"/>
          </a:xfrm>
        </p:grpSpPr>
        <p:pic>
          <p:nvPicPr>
            <p:cNvPr id="4" name="Picture 2"/>
            <p:cNvPicPr>
              <a:picLocks noChangeAspect="1" noChangeArrowheads="1"/>
            </p:cNvPicPr>
            <p:nvPr/>
          </p:nvPicPr>
          <p:blipFill>
            <a:blip r:embed="rId2" cstate="print">
              <a:lum bright="-20000" contrast="40000"/>
            </a:blip>
            <a:srcRect/>
            <a:stretch>
              <a:fillRect/>
            </a:stretch>
          </p:blipFill>
          <p:spPr bwMode="auto">
            <a:xfrm>
              <a:off x="1905000" y="609600"/>
              <a:ext cx="8229600" cy="5257800"/>
            </a:xfrm>
            <a:prstGeom prst="rect">
              <a:avLst/>
            </a:prstGeom>
            <a:noFill/>
            <a:ln w="9525">
              <a:noFill/>
              <a:miter lim="800000"/>
              <a:headEnd/>
              <a:tailEnd/>
            </a:ln>
          </p:spPr>
        </p:pic>
        <p:sp>
          <p:nvSpPr>
            <p:cNvPr id="3" name="Oval 2"/>
            <p:cNvSpPr/>
            <p:nvPr/>
          </p:nvSpPr>
          <p:spPr>
            <a:xfrm>
              <a:off x="7918174" y="4875433"/>
              <a:ext cx="139148" cy="1590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6" name="Oval 5"/>
            <p:cNvSpPr/>
            <p:nvPr/>
          </p:nvSpPr>
          <p:spPr>
            <a:xfrm>
              <a:off x="8367092" y="4875433"/>
              <a:ext cx="139148" cy="1590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grpSp>
      <p:sp>
        <p:nvSpPr>
          <p:cNvPr id="2" name="Title 1"/>
          <p:cNvSpPr>
            <a:spLocks noGrp="1"/>
          </p:cNvSpPr>
          <p:nvPr>
            <p:ph type="title"/>
          </p:nvPr>
        </p:nvSpPr>
        <p:spPr>
          <a:xfrm>
            <a:off x="3100668" y="988359"/>
            <a:ext cx="5990665" cy="410240"/>
          </a:xfrm>
        </p:spPr>
        <p:txBody>
          <a:bodyPr>
            <a:normAutofit fontScale="90000"/>
          </a:bodyPr>
          <a:lstStyle/>
          <a:p>
            <a:r>
              <a:rPr lang="en-US" dirty="0"/>
              <a:t>Wavelength Scale versus Linear</a:t>
            </a:r>
          </a:p>
        </p:txBody>
      </p:sp>
      <p:sp>
        <p:nvSpPr>
          <p:cNvPr id="5" name="Rectangle 4"/>
          <p:cNvSpPr/>
          <p:nvPr/>
        </p:nvSpPr>
        <p:spPr>
          <a:xfrm>
            <a:off x="2878791" y="4849702"/>
            <a:ext cx="6434418" cy="1100301"/>
          </a:xfrm>
          <a:prstGeom prst="rect">
            <a:avLst/>
          </a:prstGeom>
        </p:spPr>
        <p:txBody>
          <a:bodyPr wrap="square">
            <a:spAutoFit/>
          </a:bodyPr>
          <a:lstStyle/>
          <a:p>
            <a:r>
              <a:rPr lang="en-US" sz="1310" dirty="0"/>
              <a:t>The S-NPP (dashed) show the close to quadratic wavelength scale. The NOAA-20 (solid) follow a quartic wavelength scale. The solid line without symbols are the NOAA-20 CBC data. </a:t>
            </a:r>
            <a:r>
              <a:rPr lang="en-US" sz="1310" b="1" dirty="0"/>
              <a:t>The solid line with symbols (*) are the NOAA-20 CBC data adjusted by the bandpass-weighted average wavelengths</a:t>
            </a:r>
            <a:r>
              <a:rPr lang="en-US" sz="1310" dirty="0"/>
              <a:t>. The symbols in the figure show the locations of the five NOAA-20 spectral measurement sets. </a:t>
            </a:r>
          </a:p>
        </p:txBody>
      </p:sp>
      <p:sp>
        <p:nvSpPr>
          <p:cNvPr id="8" name="TextBox 7"/>
          <p:cNvSpPr txBox="1"/>
          <p:nvPr/>
        </p:nvSpPr>
        <p:spPr>
          <a:xfrm>
            <a:off x="7210205" y="4602808"/>
            <a:ext cx="1391552" cy="249171"/>
          </a:xfrm>
          <a:prstGeom prst="rect">
            <a:avLst/>
          </a:prstGeom>
          <a:noFill/>
        </p:spPr>
        <p:txBody>
          <a:bodyPr wrap="square" rtlCol="0">
            <a:spAutoFit/>
          </a:bodyPr>
          <a:lstStyle/>
          <a:p>
            <a:r>
              <a:rPr lang="en-US" sz="1019" dirty="0"/>
              <a:t>298nm 302nm</a:t>
            </a:r>
          </a:p>
        </p:txBody>
      </p:sp>
      <p:cxnSp>
        <p:nvCxnSpPr>
          <p:cNvPr id="9" name="Straight Arrow Connector 8"/>
          <p:cNvCxnSpPr/>
          <p:nvPr/>
        </p:nvCxnSpPr>
        <p:spPr>
          <a:xfrm>
            <a:off x="7523727" y="3492984"/>
            <a:ext cx="0" cy="299533"/>
          </a:xfrm>
          <a:prstGeom prst="straightConnector1">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99868" y="3523667"/>
            <a:ext cx="742511" cy="293927"/>
          </a:xfrm>
          <a:prstGeom prst="rect">
            <a:avLst/>
          </a:prstGeom>
          <a:noFill/>
        </p:spPr>
        <p:txBody>
          <a:bodyPr wrap="none" rtlCol="0">
            <a:spAutoFit/>
          </a:bodyPr>
          <a:lstStyle/>
          <a:p>
            <a:r>
              <a:rPr lang="en-US" sz="1310" dirty="0">
                <a:solidFill>
                  <a:srgbClr val="00B0F0"/>
                </a:solidFill>
              </a:rPr>
              <a:t>0.05 nm</a:t>
            </a:r>
          </a:p>
        </p:txBody>
      </p:sp>
    </p:spTree>
    <p:extLst>
      <p:ext uri="{BB962C8B-B14F-4D97-AF65-F5344CB8AC3E}">
        <p14:creationId xmlns:p14="http://schemas.microsoft.com/office/powerpoint/2010/main" val="2529670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668" y="1132810"/>
            <a:ext cx="5990665" cy="410240"/>
          </a:xfrm>
        </p:spPr>
        <p:txBody>
          <a:bodyPr>
            <a:normAutofit fontScale="90000"/>
          </a:bodyPr>
          <a:lstStyle/>
          <a:p>
            <a:r>
              <a:rPr lang="en-US" dirty="0"/>
              <a:t>Wavelength Scale Notes</a:t>
            </a:r>
          </a:p>
        </p:txBody>
      </p:sp>
      <p:sp>
        <p:nvSpPr>
          <p:cNvPr id="3" name="Content Placeholder 2"/>
          <p:cNvSpPr>
            <a:spLocks noGrp="1"/>
          </p:cNvSpPr>
          <p:nvPr>
            <p:ph idx="1"/>
          </p:nvPr>
        </p:nvSpPr>
        <p:spPr>
          <a:xfrm>
            <a:off x="3100668" y="1598519"/>
            <a:ext cx="5990665" cy="4160184"/>
          </a:xfrm>
        </p:spPr>
        <p:txBody>
          <a:bodyPr>
            <a:normAutofit fontScale="62500" lnSpcReduction="20000"/>
          </a:bodyPr>
          <a:lstStyle/>
          <a:p>
            <a:r>
              <a:rPr lang="en-US" dirty="0"/>
              <a:t>The CBC data set from the monochromatic laser analysis is good in that it should provide an accurate estimate of the wavelength that would have a weighted average response at a selected pixel’s center. </a:t>
            </a:r>
          </a:p>
          <a:p>
            <a:r>
              <a:rPr lang="en-US" dirty="0">
                <a:solidFill>
                  <a:srgbClr val="7030A0"/>
                </a:solidFill>
              </a:rPr>
              <a:t>The analysis* method is insensitive to throughput variations with wavelength. For example, the results would be the same with or without a dichroic in the system in terms of throughput – the dichroic might also act as a broadening or scattering optical component which would be captured.</a:t>
            </a:r>
          </a:p>
          <a:p>
            <a:r>
              <a:rPr lang="en-US" dirty="0"/>
              <a:t>The CBC data does not give the wavelength that would represent a pixel’s weighted-average response wavelength (its </a:t>
            </a:r>
            <a:r>
              <a:rPr lang="en-US" dirty="0" err="1"/>
              <a:t>bandpass</a:t>
            </a:r>
            <a:r>
              <a:rPr lang="en-US" dirty="0"/>
              <a:t>-weighted wavelength </a:t>
            </a:r>
            <a:r>
              <a:rPr lang="en-US" dirty="0" err="1"/>
              <a:t>centroid</a:t>
            </a:r>
            <a:r>
              <a:rPr lang="en-US" dirty="0"/>
              <a:t>).</a:t>
            </a:r>
          </a:p>
          <a:p>
            <a:pPr>
              <a:buNone/>
            </a:pPr>
            <a:r>
              <a:rPr lang="en-US" dirty="0"/>
              <a:t>* This assumes that the analysis works with corrected counts (or counts converted to radiance by using the instrument’s throughput for the input wavelength, not by using each pixel’s average calibration coefficient).</a:t>
            </a:r>
          </a:p>
          <a:p>
            <a:endParaRPr lang="en-US" dirty="0"/>
          </a:p>
        </p:txBody>
      </p:sp>
    </p:spTree>
    <p:extLst>
      <p:ext uri="{BB962C8B-B14F-4D97-AF65-F5344CB8AC3E}">
        <p14:creationId xmlns:p14="http://schemas.microsoft.com/office/powerpoint/2010/main" val="4869968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1196" y="139314"/>
            <a:ext cx="7654738" cy="486662"/>
          </a:xfrm>
        </p:spPr>
        <p:txBody>
          <a:bodyPr>
            <a:noAutofit/>
          </a:bodyPr>
          <a:lstStyle/>
          <a:p>
            <a:pPr algn="ctr"/>
            <a:r>
              <a:rPr lang="en-US" dirty="0" err="1"/>
              <a:t>Bandpass</a:t>
            </a:r>
            <a:r>
              <a:rPr lang="en-US" dirty="0"/>
              <a:t> offsets</a:t>
            </a:r>
          </a:p>
        </p:txBody>
      </p:sp>
      <p:sp>
        <p:nvSpPr>
          <p:cNvPr id="3" name="Content Placeholder 2"/>
          <p:cNvSpPr>
            <a:spLocks noGrp="1"/>
          </p:cNvSpPr>
          <p:nvPr>
            <p:ph idx="1"/>
          </p:nvPr>
        </p:nvSpPr>
        <p:spPr>
          <a:xfrm>
            <a:off x="557561" y="892099"/>
            <a:ext cx="11162371" cy="5664818"/>
          </a:xfrm>
        </p:spPr>
        <p:txBody>
          <a:bodyPr>
            <a:normAutofit lnSpcReduction="10000"/>
          </a:bodyPr>
          <a:lstStyle/>
          <a:p>
            <a:r>
              <a:rPr lang="en-US" sz="3200" dirty="0"/>
              <a:t>The </a:t>
            </a:r>
            <a:r>
              <a:rPr lang="en-US" sz="3200" dirty="0" err="1"/>
              <a:t>bandpass</a:t>
            </a:r>
            <a:r>
              <a:rPr lang="en-US" sz="3200" dirty="0"/>
              <a:t>-weighted average wavelength offsets in nm are computed as</a:t>
            </a:r>
          </a:p>
          <a:p>
            <a:pPr>
              <a:buNone/>
            </a:pPr>
            <a:r>
              <a:rPr lang="en-US" sz="3200" dirty="0"/>
              <a:t>	       sum{</a:t>
            </a:r>
            <a:r>
              <a:rPr lang="en-US" sz="3200" dirty="0" err="1"/>
              <a:t>BP</a:t>
            </a:r>
            <a:r>
              <a:rPr lang="en-US" sz="3200" baseline="-25000" dirty="0" err="1"/>
              <a:t>k</a:t>
            </a:r>
            <a:r>
              <a:rPr lang="en-US" sz="3200" dirty="0"/>
              <a:t>*w</a:t>
            </a:r>
            <a:r>
              <a:rPr lang="en-US" sz="3200" baseline="-25000" dirty="0"/>
              <a:t>k</a:t>
            </a:r>
            <a:r>
              <a:rPr lang="en-US" sz="3200" dirty="0"/>
              <a:t>}/sum{</a:t>
            </a:r>
            <a:r>
              <a:rPr lang="en-US" sz="3200" dirty="0" err="1"/>
              <a:t>BP</a:t>
            </a:r>
            <a:r>
              <a:rPr lang="en-US" sz="3200" baseline="-25000" dirty="0" err="1"/>
              <a:t>k</a:t>
            </a:r>
            <a:r>
              <a:rPr lang="en-US" sz="3200" dirty="0"/>
              <a:t>} </a:t>
            </a:r>
          </a:p>
          <a:p>
            <a:pPr>
              <a:buNone/>
            </a:pPr>
            <a:r>
              <a:rPr lang="en-US" sz="3200" dirty="0"/>
              <a:t>    with w</a:t>
            </a:r>
            <a:r>
              <a:rPr lang="en-US" sz="3200" baseline="-25000" dirty="0"/>
              <a:t>k</a:t>
            </a:r>
            <a:r>
              <a:rPr lang="en-US" sz="3200" dirty="0"/>
              <a:t> = (i-25)*0.1 and the sums taken over k=0 to 50, where BP is a set of 51 </a:t>
            </a:r>
            <a:r>
              <a:rPr lang="en-US" sz="3200" dirty="0" err="1"/>
              <a:t>bandpass</a:t>
            </a:r>
            <a:r>
              <a:rPr lang="en-US" sz="3200" dirty="0"/>
              <a:t> response values given every 0.1 nm centered at the pixel band centers from the earlier computations. Slices though the 2-D bandpass offset surface for NOAA-20 NP are displayed on the next two slides.</a:t>
            </a:r>
          </a:p>
          <a:p>
            <a:r>
              <a:rPr lang="en-US" sz="3200" dirty="0"/>
              <a:t>The offsets for S-NPP are very small as evidenced by close agreement of the red and black dashed lines in Slide #3. That is the S-NPP bandpasses are centered in agreement with the wavelength scale.</a:t>
            </a:r>
          </a:p>
        </p:txBody>
      </p:sp>
    </p:spTree>
    <p:extLst>
      <p:ext uri="{BB962C8B-B14F-4D97-AF65-F5344CB8AC3E}">
        <p14:creationId xmlns:p14="http://schemas.microsoft.com/office/powerpoint/2010/main" val="6273085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730" y="988359"/>
            <a:ext cx="6212541" cy="576648"/>
          </a:xfrm>
        </p:spPr>
        <p:txBody>
          <a:bodyPr>
            <a:normAutofit fontScale="90000"/>
          </a:bodyPr>
          <a:lstStyle/>
          <a:p>
            <a:pPr algn="ctr"/>
            <a:r>
              <a:rPr lang="en-US" sz="2621" dirty="0"/>
              <a:t>Weighted Average Bandpass Offsets for NOAA-20 Versus Wavelength Pixel</a:t>
            </a:r>
          </a:p>
        </p:txBody>
      </p:sp>
      <p:pic>
        <p:nvPicPr>
          <p:cNvPr id="4" name="Picture 4"/>
          <p:cNvPicPr>
            <a:picLocks noChangeAspect="1" noChangeArrowheads="1"/>
          </p:cNvPicPr>
          <p:nvPr/>
        </p:nvPicPr>
        <p:blipFill>
          <a:blip r:embed="rId2" cstate="print"/>
          <a:srcRect/>
          <a:stretch>
            <a:fillRect/>
          </a:stretch>
        </p:blipFill>
        <p:spPr bwMode="auto">
          <a:xfrm>
            <a:off x="3225473" y="1653989"/>
            <a:ext cx="5533045" cy="4271122"/>
          </a:xfrm>
          <a:prstGeom prst="rect">
            <a:avLst/>
          </a:prstGeom>
          <a:noFill/>
          <a:ln w="9525">
            <a:noFill/>
            <a:miter lim="800000"/>
            <a:headEnd/>
            <a:tailEnd/>
          </a:ln>
        </p:spPr>
      </p:pic>
      <p:cxnSp>
        <p:nvCxnSpPr>
          <p:cNvPr id="5" name="Straight Arrow Connector 4"/>
          <p:cNvCxnSpPr/>
          <p:nvPr/>
        </p:nvCxnSpPr>
        <p:spPr>
          <a:xfrm>
            <a:off x="4388517" y="4753025"/>
            <a:ext cx="0" cy="266252"/>
          </a:xfrm>
          <a:prstGeom prst="straightConnector1">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35417" y="4973833"/>
            <a:ext cx="755335" cy="293927"/>
          </a:xfrm>
          <a:prstGeom prst="rect">
            <a:avLst/>
          </a:prstGeom>
          <a:noFill/>
        </p:spPr>
        <p:txBody>
          <a:bodyPr wrap="none" rtlCol="0">
            <a:spAutoFit/>
          </a:bodyPr>
          <a:lstStyle/>
          <a:p>
            <a:r>
              <a:rPr lang="en-US" sz="1310" dirty="0">
                <a:solidFill>
                  <a:srgbClr val="00B0F0"/>
                </a:solidFill>
              </a:rPr>
              <a:t>0.05-nm</a:t>
            </a:r>
          </a:p>
        </p:txBody>
      </p:sp>
    </p:spTree>
    <p:extLst>
      <p:ext uri="{BB962C8B-B14F-4D97-AF65-F5344CB8AC3E}">
        <p14:creationId xmlns:p14="http://schemas.microsoft.com/office/powerpoint/2010/main" val="19780371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3156137" y="1709457"/>
            <a:ext cx="5685585" cy="4215653"/>
          </a:xfrm>
          <a:prstGeom prst="rect">
            <a:avLst/>
          </a:prstGeom>
          <a:noFill/>
          <a:ln w="9525">
            <a:noFill/>
            <a:miter lim="800000"/>
            <a:headEnd/>
            <a:tailEnd/>
          </a:ln>
        </p:spPr>
      </p:pic>
      <p:sp>
        <p:nvSpPr>
          <p:cNvPr id="5" name="Title 1"/>
          <p:cNvSpPr>
            <a:spLocks noGrp="1"/>
          </p:cNvSpPr>
          <p:nvPr>
            <p:ph type="title"/>
          </p:nvPr>
        </p:nvSpPr>
        <p:spPr>
          <a:xfrm>
            <a:off x="3045199" y="988359"/>
            <a:ext cx="6157072" cy="576648"/>
          </a:xfrm>
        </p:spPr>
        <p:txBody>
          <a:bodyPr>
            <a:normAutofit fontScale="90000"/>
          </a:bodyPr>
          <a:lstStyle/>
          <a:p>
            <a:pPr algn="ctr"/>
            <a:r>
              <a:rPr lang="en-US" sz="2621" dirty="0"/>
              <a:t>Weighted-Average Bandpass Offsets for NOAA-20 Versus Cross-track Spatial Pixel</a:t>
            </a:r>
          </a:p>
        </p:txBody>
      </p:sp>
      <p:sp>
        <p:nvSpPr>
          <p:cNvPr id="6" name="TextBox 5"/>
          <p:cNvSpPr txBox="1"/>
          <p:nvPr/>
        </p:nvSpPr>
        <p:spPr>
          <a:xfrm>
            <a:off x="4376458" y="3650877"/>
            <a:ext cx="3751989" cy="293927"/>
          </a:xfrm>
          <a:prstGeom prst="rect">
            <a:avLst/>
          </a:prstGeom>
          <a:noFill/>
        </p:spPr>
        <p:txBody>
          <a:bodyPr wrap="none" rtlCol="0">
            <a:spAutoFit/>
          </a:bodyPr>
          <a:lstStyle/>
          <a:p>
            <a:r>
              <a:rPr lang="en-US" sz="1310" dirty="0"/>
              <a:t>Solid lines denote the active region of the CCD array.</a:t>
            </a:r>
          </a:p>
        </p:txBody>
      </p:sp>
    </p:spTree>
    <p:extLst>
      <p:ext uri="{BB962C8B-B14F-4D97-AF65-F5344CB8AC3E}">
        <p14:creationId xmlns:p14="http://schemas.microsoft.com/office/powerpoint/2010/main" val="24755195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668" y="1043828"/>
            <a:ext cx="5990665" cy="354771"/>
          </a:xfrm>
        </p:spPr>
        <p:txBody>
          <a:bodyPr>
            <a:normAutofit fontScale="90000"/>
          </a:bodyPr>
          <a:lstStyle/>
          <a:p>
            <a:pPr algn="ctr"/>
            <a:r>
              <a:rPr lang="en-US" dirty="0" err="1"/>
              <a:t>Bandpass</a:t>
            </a:r>
            <a:r>
              <a:rPr lang="en-US" dirty="0"/>
              <a:t> Estimation (1)</a:t>
            </a:r>
          </a:p>
        </p:txBody>
      </p:sp>
      <p:sp>
        <p:nvSpPr>
          <p:cNvPr id="3" name="Content Placeholder 2"/>
          <p:cNvSpPr>
            <a:spLocks noGrp="1"/>
          </p:cNvSpPr>
          <p:nvPr>
            <p:ph idx="1"/>
          </p:nvPr>
        </p:nvSpPr>
        <p:spPr>
          <a:xfrm>
            <a:off x="2767853" y="1543051"/>
            <a:ext cx="6489887" cy="1497666"/>
          </a:xfrm>
        </p:spPr>
        <p:txBody>
          <a:bodyPr>
            <a:normAutofit fontScale="70000" lnSpcReduction="20000"/>
          </a:bodyPr>
          <a:lstStyle/>
          <a:p>
            <a:r>
              <a:rPr lang="en-US" sz="2475" dirty="0"/>
              <a:t>The same data used to get the wavelength scales can be used to get the non-wavelength-throughput-dependent </a:t>
            </a:r>
            <a:r>
              <a:rPr lang="en-US" sz="2475" dirty="0" err="1"/>
              <a:t>bandpasses</a:t>
            </a:r>
            <a:r>
              <a:rPr lang="en-US" sz="2475" dirty="0"/>
              <a:t>. One takes the measurements for a given laser wavelength input and again normalizes the total counts over some localized spectral and spatial region. The result is used to provide data points by using the laser input wavelength relative to the pixel centers computed earlier.</a:t>
            </a:r>
          </a:p>
        </p:txBody>
      </p:sp>
      <p:grpSp>
        <p:nvGrpSpPr>
          <p:cNvPr id="21" name="Group 20"/>
          <p:cNvGrpSpPr/>
          <p:nvPr/>
        </p:nvGrpSpPr>
        <p:grpSpPr>
          <a:xfrm>
            <a:off x="3211606" y="2929778"/>
            <a:ext cx="5657850" cy="2995332"/>
            <a:chOff x="609600" y="3352800"/>
            <a:chExt cx="7772400" cy="3124200"/>
          </a:xfrm>
        </p:grpSpPr>
        <p:pic>
          <p:nvPicPr>
            <p:cNvPr id="4" name="Picture 3"/>
            <p:cNvPicPr>
              <a:picLocks noChangeAspect="1" noChangeArrowheads="1"/>
            </p:cNvPicPr>
            <p:nvPr/>
          </p:nvPicPr>
          <p:blipFill>
            <a:blip r:embed="rId3" cstate="print"/>
            <a:srcRect l="2651" t="3288" r="52287" b="51777"/>
            <a:stretch>
              <a:fillRect/>
            </a:stretch>
          </p:blipFill>
          <p:spPr bwMode="auto">
            <a:xfrm>
              <a:off x="609600" y="3352800"/>
              <a:ext cx="7772400" cy="3124200"/>
            </a:xfrm>
            <a:prstGeom prst="rect">
              <a:avLst/>
            </a:prstGeom>
            <a:noFill/>
            <a:ln w="9525">
              <a:noFill/>
              <a:miter lim="800000"/>
              <a:headEnd/>
              <a:tailEnd/>
            </a:ln>
          </p:spPr>
        </p:pic>
        <p:sp>
          <p:nvSpPr>
            <p:cNvPr id="5" name="Oval 4"/>
            <p:cNvSpPr/>
            <p:nvPr/>
          </p:nvSpPr>
          <p:spPr>
            <a:xfrm>
              <a:off x="5105400" y="4038600"/>
              <a:ext cx="73152" cy="73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6" name="Oval 5"/>
            <p:cNvSpPr/>
            <p:nvPr/>
          </p:nvSpPr>
          <p:spPr>
            <a:xfrm>
              <a:off x="4769427" y="4468092"/>
              <a:ext cx="73152" cy="73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Oval 6"/>
            <p:cNvSpPr/>
            <p:nvPr/>
          </p:nvSpPr>
          <p:spPr>
            <a:xfrm>
              <a:off x="4572000" y="5112328"/>
              <a:ext cx="73152" cy="73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8" name="Oval 7"/>
            <p:cNvSpPr/>
            <p:nvPr/>
          </p:nvSpPr>
          <p:spPr>
            <a:xfrm>
              <a:off x="4159827" y="5746173"/>
              <a:ext cx="73152" cy="73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9" name="Oval 8"/>
            <p:cNvSpPr/>
            <p:nvPr/>
          </p:nvSpPr>
          <p:spPr>
            <a:xfrm>
              <a:off x="5406737" y="4856018"/>
              <a:ext cx="73152" cy="73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0" name="Oval 9"/>
            <p:cNvSpPr/>
            <p:nvPr/>
          </p:nvSpPr>
          <p:spPr>
            <a:xfrm>
              <a:off x="5780809" y="5704609"/>
              <a:ext cx="73152" cy="73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1" name="Oval 10"/>
            <p:cNvSpPr/>
            <p:nvPr/>
          </p:nvSpPr>
          <p:spPr>
            <a:xfrm>
              <a:off x="5507182" y="4244302"/>
              <a:ext cx="73152" cy="73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TextBox 11"/>
            <p:cNvSpPr txBox="1"/>
            <p:nvPr/>
          </p:nvSpPr>
          <p:spPr>
            <a:xfrm>
              <a:off x="5632292" y="4038600"/>
              <a:ext cx="1987711" cy="587061"/>
            </a:xfrm>
            <a:prstGeom prst="rect">
              <a:avLst/>
            </a:prstGeom>
            <a:noFill/>
          </p:spPr>
          <p:txBody>
            <a:bodyPr wrap="square" rtlCol="0">
              <a:spAutoFit/>
            </a:bodyPr>
            <a:lstStyle/>
            <a:p>
              <a:r>
                <a:rPr lang="en-US" sz="1019" dirty="0"/>
                <a:t>Data values from </a:t>
              </a:r>
              <a:r>
                <a:rPr lang="el-GR" sz="1019" dirty="0"/>
                <a:t>λ</a:t>
              </a:r>
              <a:r>
                <a:rPr lang="en-US" sz="1019" baseline="-25000" dirty="0"/>
                <a:t> m</a:t>
              </a:r>
              <a:r>
                <a:rPr lang="en-US" sz="1019" dirty="0"/>
                <a:t>, 0.1 nm longer than some pixel center</a:t>
              </a:r>
            </a:p>
          </p:txBody>
        </p:sp>
        <p:sp>
          <p:nvSpPr>
            <p:cNvPr id="13" name="TextBox 12"/>
            <p:cNvSpPr txBox="1"/>
            <p:nvPr/>
          </p:nvSpPr>
          <p:spPr>
            <a:xfrm>
              <a:off x="2819401" y="4064913"/>
              <a:ext cx="1981199" cy="587061"/>
            </a:xfrm>
            <a:prstGeom prst="rect">
              <a:avLst/>
            </a:prstGeom>
            <a:noFill/>
          </p:spPr>
          <p:txBody>
            <a:bodyPr wrap="square" rtlCol="0">
              <a:spAutoFit/>
            </a:bodyPr>
            <a:lstStyle/>
            <a:p>
              <a:r>
                <a:rPr lang="en-US" sz="1019" dirty="0"/>
                <a:t>Data values from </a:t>
              </a:r>
              <a:r>
                <a:rPr lang="el-GR" sz="1019" dirty="0"/>
                <a:t>λ</a:t>
              </a:r>
              <a:r>
                <a:rPr lang="en-US" sz="1019" baseline="-25000" dirty="0"/>
                <a:t>m</a:t>
              </a:r>
              <a:r>
                <a:rPr lang="en-US" sz="1019" dirty="0"/>
                <a:t>, 0.2 nm shorter than some pixel center</a:t>
              </a:r>
            </a:p>
          </p:txBody>
        </p:sp>
        <p:sp>
          <p:nvSpPr>
            <p:cNvPr id="14" name="Oval 13"/>
            <p:cNvSpPr/>
            <p:nvPr/>
          </p:nvSpPr>
          <p:spPr>
            <a:xfrm>
              <a:off x="4859066" y="4191000"/>
              <a:ext cx="73152" cy="7315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5" name="Oval 14"/>
            <p:cNvSpPr/>
            <p:nvPr/>
          </p:nvSpPr>
          <p:spPr>
            <a:xfrm>
              <a:off x="4651248" y="4879848"/>
              <a:ext cx="73152" cy="7315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6" name="Oval 15"/>
            <p:cNvSpPr/>
            <p:nvPr/>
          </p:nvSpPr>
          <p:spPr>
            <a:xfrm>
              <a:off x="4298373" y="5641848"/>
              <a:ext cx="73152" cy="7315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7" name="Oval 16"/>
            <p:cNvSpPr/>
            <p:nvPr/>
          </p:nvSpPr>
          <p:spPr>
            <a:xfrm>
              <a:off x="5877791" y="5770418"/>
              <a:ext cx="73152" cy="7315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8" name="Oval 17"/>
            <p:cNvSpPr/>
            <p:nvPr/>
          </p:nvSpPr>
          <p:spPr>
            <a:xfrm>
              <a:off x="5181600" y="4191000"/>
              <a:ext cx="73152" cy="7315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9" name="Oval 18"/>
            <p:cNvSpPr/>
            <p:nvPr/>
          </p:nvSpPr>
          <p:spPr>
            <a:xfrm>
              <a:off x="5507182" y="5181600"/>
              <a:ext cx="73152" cy="7315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0" name="Oval 19"/>
            <p:cNvSpPr/>
            <p:nvPr/>
          </p:nvSpPr>
          <p:spPr>
            <a:xfrm>
              <a:off x="2743200" y="4270248"/>
              <a:ext cx="73152" cy="7315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grpSp>
    </p:spTree>
    <p:extLst>
      <p:ext uri="{BB962C8B-B14F-4D97-AF65-F5344CB8AC3E}">
        <p14:creationId xmlns:p14="http://schemas.microsoft.com/office/powerpoint/2010/main" val="1587749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668" y="1132810"/>
            <a:ext cx="5990665" cy="576648"/>
          </a:xfrm>
        </p:spPr>
        <p:txBody>
          <a:bodyPr>
            <a:normAutofit fontScale="90000"/>
          </a:bodyPr>
          <a:lstStyle/>
          <a:p>
            <a:pPr algn="ctr"/>
            <a:r>
              <a:rPr lang="en-US" dirty="0" err="1"/>
              <a:t>Bandpass</a:t>
            </a:r>
            <a:r>
              <a:rPr lang="en-US" dirty="0"/>
              <a:t> Estimation (2)</a:t>
            </a:r>
          </a:p>
        </p:txBody>
      </p:sp>
      <p:sp>
        <p:nvSpPr>
          <p:cNvPr id="3" name="Content Placeholder 2"/>
          <p:cNvSpPr>
            <a:spLocks noGrp="1"/>
          </p:cNvSpPr>
          <p:nvPr>
            <p:ph idx="1"/>
          </p:nvPr>
        </p:nvSpPr>
        <p:spPr>
          <a:xfrm>
            <a:off x="3100668" y="1820396"/>
            <a:ext cx="6157072" cy="3771900"/>
          </a:xfrm>
        </p:spPr>
        <p:txBody>
          <a:bodyPr>
            <a:normAutofit fontScale="62500" lnSpcReduction="20000"/>
          </a:bodyPr>
          <a:lstStyle/>
          <a:p>
            <a:r>
              <a:rPr lang="en-US" dirty="0"/>
              <a:t>There are two implicit key assumptions in this approach:</a:t>
            </a:r>
          </a:p>
          <a:p>
            <a:pPr marL="374437" indent="-374437">
              <a:buAutoNum type="arabicPeriod"/>
            </a:pPr>
            <a:r>
              <a:rPr lang="en-US" dirty="0"/>
              <a:t>That the bandpasses change slowly in both spectral and spatial dimension so one can work with measurements over 12 spectral pixels and 8 spatial pixels.</a:t>
            </a:r>
          </a:p>
          <a:p>
            <a:pPr marL="374437" indent="-374437">
              <a:buNone/>
            </a:pPr>
            <a:r>
              <a:rPr lang="en-US" dirty="0"/>
              <a:t>2. 	That the normalization of a </a:t>
            </a:r>
            <a:r>
              <a:rPr lang="en-US" dirty="0" err="1"/>
              <a:t>bandpass</a:t>
            </a:r>
            <a:r>
              <a:rPr lang="en-US" dirty="0"/>
              <a:t> as sampled every 0.42 nm provides comparable values as the sampling is shifted relative to the center. (For the JPSS bandpasses, I have checked this by comparing the sums of every fourth bandpass value and it holds at the 0.2% level.)</a:t>
            </a:r>
          </a:p>
          <a:p>
            <a:r>
              <a:rPr lang="en-US" dirty="0"/>
              <a:t>There is the further assumption that the corrected count responses for different pixels are consistent for a given specific photon energy / wavelength over the local analysis region.</a:t>
            </a:r>
          </a:p>
          <a:p>
            <a:endParaRPr lang="en-US" dirty="0"/>
          </a:p>
        </p:txBody>
      </p:sp>
    </p:spTree>
    <p:extLst>
      <p:ext uri="{BB962C8B-B14F-4D97-AF65-F5344CB8AC3E}">
        <p14:creationId xmlns:p14="http://schemas.microsoft.com/office/powerpoint/2010/main" val="1524286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668" y="1132810"/>
            <a:ext cx="5990665" cy="632117"/>
          </a:xfrm>
        </p:spPr>
        <p:txBody>
          <a:bodyPr>
            <a:normAutofit fontScale="90000"/>
          </a:bodyPr>
          <a:lstStyle/>
          <a:p>
            <a:pPr algn="ctr"/>
            <a:r>
              <a:rPr lang="en-US" dirty="0" err="1"/>
              <a:t>Bandpass</a:t>
            </a:r>
            <a:r>
              <a:rPr lang="en-US" dirty="0"/>
              <a:t> Estimation (3)</a:t>
            </a:r>
          </a:p>
        </p:txBody>
      </p:sp>
      <p:sp>
        <p:nvSpPr>
          <p:cNvPr id="3" name="Content Placeholder 2"/>
          <p:cNvSpPr>
            <a:spLocks noGrp="1"/>
          </p:cNvSpPr>
          <p:nvPr>
            <p:ph idx="1"/>
          </p:nvPr>
        </p:nvSpPr>
        <p:spPr>
          <a:xfrm>
            <a:off x="3100668" y="1875865"/>
            <a:ext cx="6157072" cy="3771900"/>
          </a:xfrm>
        </p:spPr>
        <p:txBody>
          <a:bodyPr>
            <a:normAutofit fontScale="55000" lnSpcReduction="20000"/>
          </a:bodyPr>
          <a:lstStyle/>
          <a:p>
            <a:r>
              <a:rPr lang="en-US" dirty="0">
                <a:solidFill>
                  <a:srgbClr val="7030A0"/>
                </a:solidFill>
              </a:rPr>
              <a:t>Again, these </a:t>
            </a:r>
            <a:r>
              <a:rPr lang="en-US" dirty="0" err="1">
                <a:solidFill>
                  <a:srgbClr val="7030A0"/>
                </a:solidFill>
              </a:rPr>
              <a:t>bandpasses</a:t>
            </a:r>
            <a:r>
              <a:rPr lang="en-US" dirty="0">
                <a:solidFill>
                  <a:srgbClr val="7030A0"/>
                </a:solidFill>
              </a:rPr>
              <a:t> will be the idealized instrument response functions without taking into account the wavelength-dependent throughput. </a:t>
            </a:r>
            <a:r>
              <a:rPr lang="en-US" dirty="0"/>
              <a:t>One can adjust the bandpasses by using the relative wavelength dependent throughput to create the expected instruments bandpasses but this requires some assumptions about how the pixel count to radiance data are constructed from measurements.</a:t>
            </a:r>
          </a:p>
          <a:p>
            <a:r>
              <a:rPr lang="en-US" dirty="0"/>
              <a:t>The pixel-dependent calibration constants were used as a proxy for wavelength-dependent throughput variations to see how much the real </a:t>
            </a:r>
            <a:r>
              <a:rPr lang="en-US" dirty="0" err="1"/>
              <a:t>bandpasses</a:t>
            </a:r>
            <a:r>
              <a:rPr lang="en-US" dirty="0"/>
              <a:t> would be changed. The pixel level constants were used by assigning the conversion value to the central wavelength. These were linearly interpolated to create a set of values with 0.1-nm spacing about the central wavelength of a pixel. The full set of values are convolved with the current bandpass data for that pixel and central wavelength to produce throughput-weighted bandpass values. </a:t>
            </a:r>
          </a:p>
          <a:p>
            <a:r>
              <a:rPr lang="en-US" dirty="0"/>
              <a:t>The figures on the next page compare unadjusted (Solid) and adjusted (Dotted) bandpasses with linear (Left) and log (Right) scales for 305 nm (Top) and 308 nm (Bottom) for S-NPP OMPS NP.</a:t>
            </a:r>
          </a:p>
          <a:p>
            <a:endParaRPr lang="en-US" dirty="0"/>
          </a:p>
          <a:p>
            <a:endParaRPr lang="en-US" dirty="0"/>
          </a:p>
        </p:txBody>
      </p:sp>
    </p:spTree>
    <p:extLst>
      <p:ext uri="{BB962C8B-B14F-4D97-AF65-F5344CB8AC3E}">
        <p14:creationId xmlns:p14="http://schemas.microsoft.com/office/powerpoint/2010/main" val="4503903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bright="-20000" contrast="40000"/>
          </a:blip>
          <a:srcRect r="3122" b="5250"/>
          <a:stretch>
            <a:fillRect/>
          </a:stretch>
        </p:blipFill>
        <p:spPr bwMode="auto">
          <a:xfrm>
            <a:off x="2823323" y="932890"/>
            <a:ext cx="6587672" cy="4992221"/>
          </a:xfrm>
          <a:prstGeom prst="rect">
            <a:avLst/>
          </a:prstGeom>
          <a:noFill/>
          <a:ln w="9525">
            <a:noFill/>
            <a:miter lim="800000"/>
            <a:headEnd/>
            <a:tailEnd/>
          </a:ln>
        </p:spPr>
      </p:pic>
      <p:sp>
        <p:nvSpPr>
          <p:cNvPr id="4" name="TextBox 3"/>
          <p:cNvSpPr txBox="1"/>
          <p:nvPr/>
        </p:nvSpPr>
        <p:spPr>
          <a:xfrm>
            <a:off x="4986619" y="1709458"/>
            <a:ext cx="700833" cy="293927"/>
          </a:xfrm>
          <a:prstGeom prst="rect">
            <a:avLst/>
          </a:prstGeom>
          <a:noFill/>
        </p:spPr>
        <p:txBody>
          <a:bodyPr wrap="none" rtlCol="0">
            <a:spAutoFit/>
          </a:bodyPr>
          <a:lstStyle/>
          <a:p>
            <a:r>
              <a:rPr lang="en-US" sz="1310" dirty="0"/>
              <a:t>305 nm</a:t>
            </a:r>
          </a:p>
        </p:txBody>
      </p:sp>
      <p:sp>
        <p:nvSpPr>
          <p:cNvPr id="6" name="TextBox 5"/>
          <p:cNvSpPr txBox="1"/>
          <p:nvPr/>
        </p:nvSpPr>
        <p:spPr>
          <a:xfrm>
            <a:off x="8329037" y="1709458"/>
            <a:ext cx="700833" cy="293927"/>
          </a:xfrm>
          <a:prstGeom prst="rect">
            <a:avLst/>
          </a:prstGeom>
          <a:noFill/>
        </p:spPr>
        <p:txBody>
          <a:bodyPr wrap="none" rtlCol="0">
            <a:spAutoFit/>
          </a:bodyPr>
          <a:lstStyle/>
          <a:p>
            <a:r>
              <a:rPr lang="en-US" sz="1310" dirty="0"/>
              <a:t>305 nm</a:t>
            </a:r>
          </a:p>
        </p:txBody>
      </p:sp>
      <p:sp>
        <p:nvSpPr>
          <p:cNvPr id="7" name="TextBox 6"/>
          <p:cNvSpPr txBox="1"/>
          <p:nvPr/>
        </p:nvSpPr>
        <p:spPr>
          <a:xfrm>
            <a:off x="4986619" y="4103124"/>
            <a:ext cx="700833" cy="293927"/>
          </a:xfrm>
          <a:prstGeom prst="rect">
            <a:avLst/>
          </a:prstGeom>
          <a:noFill/>
        </p:spPr>
        <p:txBody>
          <a:bodyPr wrap="none" rtlCol="0">
            <a:spAutoFit/>
          </a:bodyPr>
          <a:lstStyle/>
          <a:p>
            <a:r>
              <a:rPr lang="en-US" sz="1310" dirty="0"/>
              <a:t>308 nm</a:t>
            </a:r>
          </a:p>
        </p:txBody>
      </p:sp>
      <p:sp>
        <p:nvSpPr>
          <p:cNvPr id="8" name="TextBox 7"/>
          <p:cNvSpPr txBox="1"/>
          <p:nvPr/>
        </p:nvSpPr>
        <p:spPr>
          <a:xfrm>
            <a:off x="8329037" y="4103124"/>
            <a:ext cx="700833" cy="293927"/>
          </a:xfrm>
          <a:prstGeom prst="rect">
            <a:avLst/>
          </a:prstGeom>
          <a:noFill/>
        </p:spPr>
        <p:txBody>
          <a:bodyPr wrap="none" rtlCol="0">
            <a:spAutoFit/>
          </a:bodyPr>
          <a:lstStyle/>
          <a:p>
            <a:r>
              <a:rPr lang="en-US" sz="1310" dirty="0"/>
              <a:t>308 nm</a:t>
            </a:r>
          </a:p>
        </p:txBody>
      </p:sp>
    </p:spTree>
    <p:extLst>
      <p:ext uri="{BB962C8B-B14F-4D97-AF65-F5344CB8AC3E}">
        <p14:creationId xmlns:p14="http://schemas.microsoft.com/office/powerpoint/2010/main" val="16323213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775" y="134367"/>
            <a:ext cx="8031967" cy="521179"/>
          </a:xfrm>
        </p:spPr>
        <p:txBody>
          <a:bodyPr>
            <a:normAutofit fontScale="90000"/>
          </a:bodyPr>
          <a:lstStyle/>
          <a:p>
            <a:r>
              <a:rPr lang="en-US" dirty="0" err="1"/>
              <a:t>Bandpass</a:t>
            </a:r>
            <a:r>
              <a:rPr lang="en-US" dirty="0"/>
              <a:t> Offsets from the Dichroic</a:t>
            </a:r>
          </a:p>
        </p:txBody>
      </p:sp>
      <p:sp>
        <p:nvSpPr>
          <p:cNvPr id="3" name="Content Placeholder 2"/>
          <p:cNvSpPr>
            <a:spLocks noGrp="1"/>
          </p:cNvSpPr>
          <p:nvPr>
            <p:ph idx="1"/>
          </p:nvPr>
        </p:nvSpPr>
        <p:spPr>
          <a:xfrm>
            <a:off x="1808630" y="1060410"/>
            <a:ext cx="6323479" cy="1941419"/>
          </a:xfrm>
        </p:spPr>
        <p:txBody>
          <a:bodyPr>
            <a:normAutofit fontScale="85000" lnSpcReduction="10000"/>
          </a:bodyPr>
          <a:lstStyle/>
          <a:p>
            <a:r>
              <a:rPr lang="en-US" dirty="0"/>
              <a:t>The throughput adjustments creates bandpasses with different centering – different weighted-average bandpass wavelength offsets. The figure below shows the differences in the weighted-average bandpass centers, old – new, for S-NPP OMPS NP.</a:t>
            </a:r>
          </a:p>
        </p:txBody>
      </p:sp>
      <p:pic>
        <p:nvPicPr>
          <p:cNvPr id="4" name="Picture 2"/>
          <p:cNvPicPr>
            <a:picLocks noChangeAspect="1" noChangeArrowheads="1"/>
          </p:cNvPicPr>
          <p:nvPr/>
        </p:nvPicPr>
        <p:blipFill>
          <a:blip r:embed="rId2" cstate="print">
            <a:lum bright="-20000" contrast="40000"/>
          </a:blip>
          <a:srcRect/>
          <a:stretch>
            <a:fillRect/>
          </a:stretch>
        </p:blipFill>
        <p:spPr bwMode="auto">
          <a:xfrm>
            <a:off x="2989730" y="3153335"/>
            <a:ext cx="5657850" cy="2884394"/>
          </a:xfrm>
          <a:prstGeom prst="rect">
            <a:avLst/>
          </a:prstGeom>
          <a:noFill/>
          <a:ln w="9525">
            <a:noFill/>
            <a:miter lim="800000"/>
            <a:headEnd/>
            <a:tailEnd/>
          </a:ln>
        </p:spPr>
      </p:pic>
      <p:sp>
        <p:nvSpPr>
          <p:cNvPr id="5" name="TextBox 4"/>
          <p:cNvSpPr txBox="1"/>
          <p:nvPr/>
        </p:nvSpPr>
        <p:spPr>
          <a:xfrm>
            <a:off x="3655360" y="5592296"/>
            <a:ext cx="700833" cy="293927"/>
          </a:xfrm>
          <a:prstGeom prst="rect">
            <a:avLst/>
          </a:prstGeom>
          <a:noFill/>
        </p:spPr>
        <p:txBody>
          <a:bodyPr wrap="none" rtlCol="0">
            <a:spAutoFit/>
          </a:bodyPr>
          <a:lstStyle/>
          <a:p>
            <a:r>
              <a:rPr lang="en-US" sz="1310" dirty="0"/>
              <a:t>293 nm</a:t>
            </a:r>
          </a:p>
        </p:txBody>
      </p:sp>
      <p:sp>
        <p:nvSpPr>
          <p:cNvPr id="6" name="TextBox 5"/>
          <p:cNvSpPr txBox="1"/>
          <p:nvPr/>
        </p:nvSpPr>
        <p:spPr>
          <a:xfrm>
            <a:off x="7607939" y="5592296"/>
            <a:ext cx="700833" cy="293927"/>
          </a:xfrm>
          <a:prstGeom prst="rect">
            <a:avLst/>
          </a:prstGeom>
          <a:noFill/>
        </p:spPr>
        <p:txBody>
          <a:bodyPr wrap="none" rtlCol="0">
            <a:spAutoFit/>
          </a:bodyPr>
          <a:lstStyle/>
          <a:p>
            <a:r>
              <a:rPr lang="en-US" sz="1310" dirty="0"/>
              <a:t>310 nm</a:t>
            </a:r>
          </a:p>
        </p:txBody>
      </p:sp>
    </p:spTree>
    <p:extLst>
      <p:ext uri="{BB962C8B-B14F-4D97-AF65-F5344CB8AC3E}">
        <p14:creationId xmlns:p14="http://schemas.microsoft.com/office/powerpoint/2010/main" val="195532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E8E6-0C84-46F2-AEB4-6F9FDA4FD633}"/>
              </a:ext>
            </a:extLst>
          </p:cNvPr>
          <p:cNvSpPr>
            <a:spLocks noGrp="1"/>
          </p:cNvSpPr>
          <p:nvPr>
            <p:ph type="title"/>
          </p:nvPr>
        </p:nvSpPr>
        <p:spPr>
          <a:xfrm>
            <a:off x="838200" y="98425"/>
            <a:ext cx="10515600" cy="1196975"/>
          </a:xfrm>
        </p:spPr>
        <p:txBody>
          <a:bodyPr>
            <a:normAutofit fontScale="90000"/>
          </a:bodyPr>
          <a:lstStyle/>
          <a:p>
            <a:pPr algn="ctr"/>
            <a:r>
              <a:rPr lang="en-US" dirty="0"/>
              <a:t>Sample difference between a synthetic proxy and a measured spectrum for S-NPP OMPS NP</a:t>
            </a:r>
          </a:p>
        </p:txBody>
      </p:sp>
      <p:sp>
        <p:nvSpPr>
          <p:cNvPr id="4" name="Slide Number Placeholder 3">
            <a:extLst>
              <a:ext uri="{FF2B5EF4-FFF2-40B4-BE49-F238E27FC236}">
                <a16:creationId xmlns:a16="http://schemas.microsoft.com/office/drawing/2014/main" id="{F5CAAD84-8C6C-488E-937F-B420A8B06A62}"/>
              </a:ext>
            </a:extLst>
          </p:cNvPr>
          <p:cNvSpPr>
            <a:spLocks noGrp="1"/>
          </p:cNvSpPr>
          <p:nvPr>
            <p:ph type="sldNum" sz="quarter" idx="12"/>
          </p:nvPr>
        </p:nvSpPr>
        <p:spPr/>
        <p:txBody>
          <a:bodyPr/>
          <a:lstStyle/>
          <a:p>
            <a:fld id="{6F7D43C1-E35E-497E-9F54-CF4600D04F69}" type="slidenum">
              <a:rPr lang="en-US" smtClean="0"/>
              <a:t>8</a:t>
            </a:fld>
            <a:endParaRPr lang="en-US"/>
          </a:p>
        </p:txBody>
      </p:sp>
      <p:sp>
        <p:nvSpPr>
          <p:cNvPr id="6" name="Content Placeholder 2">
            <a:extLst>
              <a:ext uri="{FF2B5EF4-FFF2-40B4-BE49-F238E27FC236}">
                <a16:creationId xmlns:a16="http://schemas.microsoft.com/office/drawing/2014/main" id="{05682A54-9E50-446C-835D-ADC9A169DA6E}"/>
              </a:ext>
            </a:extLst>
          </p:cNvPr>
          <p:cNvSpPr>
            <a:spLocks noGrp="1"/>
          </p:cNvSpPr>
          <p:nvPr>
            <p:ph idx="1"/>
          </p:nvPr>
        </p:nvSpPr>
        <p:spPr>
          <a:xfrm>
            <a:off x="215900" y="1330324"/>
            <a:ext cx="3873500" cy="5248276"/>
          </a:xfrm>
        </p:spPr>
        <p:txBody>
          <a:bodyPr>
            <a:normAutofit lnSpcReduction="10000"/>
          </a:bodyPr>
          <a:lstStyle/>
          <a:p>
            <a:pPr marL="0" indent="0">
              <a:buNone/>
            </a:pPr>
            <a:r>
              <a:rPr lang="en-US" sz="3500" dirty="0"/>
              <a:t>Measured “Day 1” versus TSIS-1 Proxy.</a:t>
            </a:r>
          </a:p>
          <a:p>
            <a:pPr marL="0" indent="0">
              <a:buNone/>
            </a:pPr>
            <a:r>
              <a:rPr lang="en-US" sz="3000" dirty="0"/>
              <a:t>The agreement is within ~3% above 270 nm. The differences above 308 nm are in a region where the dichroic throughput is rapidly changing. The variations between 250 and 270 nm merit further study.</a:t>
            </a:r>
          </a:p>
        </p:txBody>
      </p:sp>
      <p:pic>
        <p:nvPicPr>
          <p:cNvPr id="3" name="Picture 2">
            <a:extLst>
              <a:ext uri="{FF2B5EF4-FFF2-40B4-BE49-F238E27FC236}">
                <a16:creationId xmlns:a16="http://schemas.microsoft.com/office/drawing/2014/main" id="{4DBCE346-88E9-4EF6-982B-FD5F5BBCC234}"/>
              </a:ext>
            </a:extLst>
          </p:cNvPr>
          <p:cNvPicPr>
            <a:picLocks noChangeAspect="1"/>
          </p:cNvPicPr>
          <p:nvPr/>
        </p:nvPicPr>
        <p:blipFill rotWithShape="1">
          <a:blip r:embed="rId2"/>
          <a:srcRect l="17272" t="8996" r="7194" b="7314"/>
          <a:stretch/>
        </p:blipFill>
        <p:spPr>
          <a:xfrm>
            <a:off x="4403074" y="1118594"/>
            <a:ext cx="7788926" cy="5739406"/>
          </a:xfrm>
          <a:prstGeom prst="rect">
            <a:avLst/>
          </a:prstGeom>
        </p:spPr>
      </p:pic>
    </p:spTree>
    <p:extLst>
      <p:ext uri="{BB962C8B-B14F-4D97-AF65-F5344CB8AC3E}">
        <p14:creationId xmlns:p14="http://schemas.microsoft.com/office/powerpoint/2010/main" val="29592123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668" y="1132810"/>
            <a:ext cx="5990665" cy="632117"/>
          </a:xfrm>
        </p:spPr>
        <p:txBody>
          <a:bodyPr>
            <a:normAutofit fontScale="90000"/>
          </a:bodyPr>
          <a:lstStyle/>
          <a:p>
            <a:pPr algn="ctr"/>
            <a:r>
              <a:rPr lang="en-US" dirty="0"/>
              <a:t>Applying the new </a:t>
            </a:r>
            <a:r>
              <a:rPr lang="en-US" dirty="0" err="1"/>
              <a:t>Bandpasses</a:t>
            </a:r>
            <a:endParaRPr lang="en-US" dirty="0"/>
          </a:p>
        </p:txBody>
      </p:sp>
      <p:sp>
        <p:nvSpPr>
          <p:cNvPr id="3" name="Content Placeholder 2"/>
          <p:cNvSpPr>
            <a:spLocks noGrp="1"/>
          </p:cNvSpPr>
          <p:nvPr>
            <p:ph idx="1"/>
          </p:nvPr>
        </p:nvSpPr>
        <p:spPr>
          <a:xfrm>
            <a:off x="3100668" y="2133227"/>
            <a:ext cx="5990665" cy="3938307"/>
          </a:xfrm>
        </p:spPr>
        <p:txBody>
          <a:bodyPr>
            <a:normAutofit fontScale="70000" lnSpcReduction="20000"/>
          </a:bodyPr>
          <a:lstStyle/>
          <a:p>
            <a:r>
              <a:rPr lang="en-US" dirty="0"/>
              <a:t>Since the </a:t>
            </a:r>
            <a:r>
              <a:rPr lang="en-US" dirty="0" err="1"/>
              <a:t>albedo</a:t>
            </a:r>
            <a:r>
              <a:rPr lang="en-US" dirty="0"/>
              <a:t> is rapidly changing over the 300 nm to 310 nm interval, changing the </a:t>
            </a:r>
            <a:r>
              <a:rPr lang="en-US" dirty="0" err="1"/>
              <a:t>bandpasses</a:t>
            </a:r>
            <a:r>
              <a:rPr lang="en-US" dirty="0"/>
              <a:t> will affect the Solar and Earth View data differently leading to changes in the expected </a:t>
            </a:r>
            <a:r>
              <a:rPr lang="en-US" dirty="0" err="1"/>
              <a:t>albedo</a:t>
            </a:r>
            <a:r>
              <a:rPr lang="en-US" dirty="0"/>
              <a:t>. That is, there will be significant differences in an RT instrument table created by the two sets of </a:t>
            </a:r>
            <a:r>
              <a:rPr lang="en-US" dirty="0" err="1"/>
              <a:t>bandpasses</a:t>
            </a:r>
            <a:r>
              <a:rPr lang="en-US" dirty="0"/>
              <a:t>.</a:t>
            </a:r>
          </a:p>
          <a:p>
            <a:r>
              <a:rPr lang="en-US" dirty="0"/>
              <a:t>The figure on the next slides uses a single set of measured NP radiance and irradiance spectra interpolated to higher density and convolved with the old and new bandpasses to estimate the albedo changes. </a:t>
            </a:r>
          </a:p>
          <a:p>
            <a:r>
              <a:rPr lang="en-US" dirty="0"/>
              <a:t>The sign of these changes will switch from the NP to the NM over the 300 nm to 310 nm interval, as the throughput gradients from the dichroic are in the opposite directions.</a:t>
            </a:r>
          </a:p>
        </p:txBody>
      </p:sp>
    </p:spTree>
    <p:extLst>
      <p:ext uri="{BB962C8B-B14F-4D97-AF65-F5344CB8AC3E}">
        <p14:creationId xmlns:p14="http://schemas.microsoft.com/office/powerpoint/2010/main" val="2000166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lum bright="-20000" contrast="40000"/>
          </a:blip>
          <a:srcRect/>
          <a:stretch>
            <a:fillRect/>
          </a:stretch>
        </p:blipFill>
        <p:spPr bwMode="auto">
          <a:xfrm>
            <a:off x="3322544" y="1293440"/>
            <a:ext cx="5546912" cy="4271122"/>
          </a:xfrm>
          <a:prstGeom prst="rect">
            <a:avLst/>
          </a:prstGeom>
          <a:noFill/>
          <a:ln w="9525">
            <a:noFill/>
            <a:miter lim="800000"/>
            <a:headEnd/>
            <a:tailEnd/>
          </a:ln>
        </p:spPr>
      </p:pic>
    </p:spTree>
    <p:extLst>
      <p:ext uri="{BB962C8B-B14F-4D97-AF65-F5344CB8AC3E}">
        <p14:creationId xmlns:p14="http://schemas.microsoft.com/office/powerpoint/2010/main" val="12196194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668" y="988359"/>
            <a:ext cx="5990665" cy="554691"/>
          </a:xfrm>
        </p:spPr>
        <p:txBody>
          <a:bodyPr>
            <a:normAutofit fontScale="90000"/>
          </a:bodyPr>
          <a:lstStyle/>
          <a:p>
            <a:r>
              <a:rPr lang="en-US" dirty="0"/>
              <a:t>Open Questions</a:t>
            </a:r>
          </a:p>
        </p:txBody>
      </p:sp>
      <p:sp>
        <p:nvSpPr>
          <p:cNvPr id="3" name="Content Placeholder 2"/>
          <p:cNvSpPr>
            <a:spLocks noGrp="1"/>
          </p:cNvSpPr>
          <p:nvPr>
            <p:ph idx="1"/>
          </p:nvPr>
        </p:nvSpPr>
        <p:spPr>
          <a:xfrm>
            <a:off x="2989730" y="1598519"/>
            <a:ext cx="6268010" cy="4326591"/>
          </a:xfrm>
        </p:spPr>
        <p:txBody>
          <a:bodyPr>
            <a:normAutofit fontScale="70000" lnSpcReduction="20000"/>
          </a:bodyPr>
          <a:lstStyle/>
          <a:p>
            <a:r>
              <a:rPr lang="en-US" dirty="0"/>
              <a:t>Why does the S-NPP data show a good fit by a quadratic in wavelength and the </a:t>
            </a:r>
            <a:r>
              <a:rPr lang="en-US" dirty="0" err="1"/>
              <a:t>bandpasses</a:t>
            </a:r>
            <a:r>
              <a:rPr lang="en-US" dirty="0"/>
              <a:t> have small offsets*? Or, Why do the NOAA-20 data need a quartic to get a good fit and the bandpasses have large offsets^?</a:t>
            </a:r>
          </a:p>
          <a:p>
            <a:r>
              <a:rPr lang="en-US" dirty="0"/>
              <a:t>Why don’t the provided </a:t>
            </a:r>
            <a:r>
              <a:rPr lang="en-US" dirty="0" err="1"/>
              <a:t>bandpasses</a:t>
            </a:r>
            <a:r>
              <a:rPr lang="en-US" dirty="0"/>
              <a:t> show the dichroic skewing? </a:t>
            </a:r>
            <a:r>
              <a:rPr lang="en-US" dirty="0">
                <a:solidFill>
                  <a:srgbClr val="7030A0"/>
                </a:solidFill>
              </a:rPr>
              <a:t>Will the throughput adjustments by using skewed </a:t>
            </a:r>
            <a:r>
              <a:rPr lang="en-US" dirty="0" err="1">
                <a:solidFill>
                  <a:srgbClr val="7030A0"/>
                </a:solidFill>
              </a:rPr>
              <a:t>bandpasses</a:t>
            </a:r>
            <a:r>
              <a:rPr lang="en-US" dirty="0">
                <a:solidFill>
                  <a:srgbClr val="7030A0"/>
                </a:solidFill>
              </a:rPr>
              <a:t> improve the RT forward model </a:t>
            </a:r>
            <a:r>
              <a:rPr lang="en-US" dirty="0" err="1">
                <a:solidFill>
                  <a:srgbClr val="7030A0"/>
                </a:solidFill>
              </a:rPr>
              <a:t>albedo</a:t>
            </a:r>
            <a:r>
              <a:rPr lang="en-US" dirty="0">
                <a:solidFill>
                  <a:srgbClr val="7030A0"/>
                </a:solidFill>
              </a:rPr>
              <a:t> comparisons and OMPS NM/NP agreement in the overlap region for </a:t>
            </a:r>
            <a:r>
              <a:rPr lang="en-US">
                <a:solidFill>
                  <a:srgbClr val="7030A0"/>
                </a:solidFill>
              </a:rPr>
              <a:t>S-NPP? </a:t>
            </a:r>
            <a:endParaRPr lang="en-US" dirty="0">
              <a:solidFill>
                <a:srgbClr val="7030A0"/>
              </a:solidFill>
            </a:endParaRPr>
          </a:p>
          <a:p>
            <a:r>
              <a:rPr lang="en-US" dirty="0"/>
              <a:t>How accurately can we estimate the wavelength scales in-orbit?</a:t>
            </a:r>
          </a:p>
          <a:p>
            <a:pPr>
              <a:buNone/>
            </a:pPr>
            <a:r>
              <a:rPr lang="en-US" dirty="0"/>
              <a:t>* I still need to check the S-NPP data to see how well the observed values are fit by the provided characterizations. </a:t>
            </a:r>
          </a:p>
          <a:p>
            <a:pPr>
              <a:buNone/>
            </a:pPr>
            <a:r>
              <a:rPr lang="en-US" dirty="0"/>
              <a:t>^ I expect/assume that the </a:t>
            </a:r>
            <a:r>
              <a:rPr lang="en-US" dirty="0" err="1"/>
              <a:t>bandpasses</a:t>
            </a:r>
            <a:r>
              <a:rPr lang="en-US" dirty="0"/>
              <a:t> should be consistent with the </a:t>
            </a:r>
            <a:r>
              <a:rPr lang="en-US" dirty="0" err="1"/>
              <a:t>bandcenters</a:t>
            </a:r>
            <a:r>
              <a:rPr lang="en-US" dirty="0"/>
              <a:t> from the analysis of the same set of laser measurements.</a:t>
            </a:r>
          </a:p>
        </p:txBody>
      </p:sp>
    </p:spTree>
    <p:extLst>
      <p:ext uri="{BB962C8B-B14F-4D97-AF65-F5344CB8AC3E}">
        <p14:creationId xmlns:p14="http://schemas.microsoft.com/office/powerpoint/2010/main" val="26980919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378014" y="1487581"/>
            <a:ext cx="5539978" cy="3952175"/>
          </a:xfrm>
          <a:prstGeom prst="rect">
            <a:avLst/>
          </a:prstGeom>
          <a:noFill/>
          <a:ln w="9525">
            <a:noFill/>
            <a:miter lim="800000"/>
            <a:headEnd/>
            <a:tailEnd/>
          </a:ln>
        </p:spPr>
      </p:pic>
    </p:spTree>
    <p:extLst>
      <p:ext uri="{BB962C8B-B14F-4D97-AF65-F5344CB8AC3E}">
        <p14:creationId xmlns:p14="http://schemas.microsoft.com/office/powerpoint/2010/main" val="40345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2B4B-A2B0-4154-8CE6-CA23B1324F9F}"/>
              </a:ext>
            </a:extLst>
          </p:cNvPr>
          <p:cNvSpPr>
            <a:spLocks noGrp="1"/>
          </p:cNvSpPr>
          <p:nvPr>
            <p:ph type="title"/>
          </p:nvPr>
        </p:nvSpPr>
        <p:spPr>
          <a:xfrm>
            <a:off x="321679" y="365125"/>
            <a:ext cx="11400421" cy="600075"/>
          </a:xfrm>
        </p:spPr>
        <p:txBody>
          <a:bodyPr>
            <a:normAutofit fontScale="90000"/>
          </a:bodyPr>
          <a:lstStyle/>
          <a:p>
            <a:pPr algn="ctr"/>
            <a:r>
              <a:rPr lang="en-US" dirty="0"/>
              <a:t>Degradation of Measured Solar at two Channels</a:t>
            </a:r>
          </a:p>
        </p:txBody>
      </p:sp>
      <p:sp>
        <p:nvSpPr>
          <p:cNvPr id="4" name="Slide Number Placeholder 3">
            <a:extLst>
              <a:ext uri="{FF2B5EF4-FFF2-40B4-BE49-F238E27FC236}">
                <a16:creationId xmlns:a16="http://schemas.microsoft.com/office/drawing/2014/main" id="{789FD751-3247-44C2-8090-6BE4ADA2C724}"/>
              </a:ext>
            </a:extLst>
          </p:cNvPr>
          <p:cNvSpPr>
            <a:spLocks noGrp="1"/>
          </p:cNvSpPr>
          <p:nvPr>
            <p:ph type="sldNum" sz="quarter" idx="12"/>
          </p:nvPr>
        </p:nvSpPr>
        <p:spPr/>
        <p:txBody>
          <a:bodyPr/>
          <a:lstStyle/>
          <a:p>
            <a:fld id="{6F7D43C1-E35E-497E-9F54-CF4600D04F69}" type="slidenum">
              <a:rPr lang="en-US" smtClean="0"/>
              <a:t>9</a:t>
            </a:fld>
            <a:endParaRPr lang="en-US"/>
          </a:p>
        </p:txBody>
      </p:sp>
      <p:pic>
        <p:nvPicPr>
          <p:cNvPr id="5" name="Picture 4">
            <a:extLst>
              <a:ext uri="{FF2B5EF4-FFF2-40B4-BE49-F238E27FC236}">
                <a16:creationId xmlns:a16="http://schemas.microsoft.com/office/drawing/2014/main" id="{560424CA-4D07-4C0B-A3B6-53FDE1185C00}"/>
              </a:ext>
            </a:extLst>
          </p:cNvPr>
          <p:cNvPicPr>
            <a:picLocks noChangeAspect="1"/>
          </p:cNvPicPr>
          <p:nvPr/>
        </p:nvPicPr>
        <p:blipFill rotWithShape="1">
          <a:blip r:embed="rId2"/>
          <a:srcRect l="14887" t="9906" r="5742" b="7400"/>
          <a:stretch/>
        </p:blipFill>
        <p:spPr>
          <a:xfrm>
            <a:off x="63718" y="1092200"/>
            <a:ext cx="6098728" cy="4476750"/>
          </a:xfrm>
          <a:prstGeom prst="rect">
            <a:avLst/>
          </a:prstGeom>
        </p:spPr>
      </p:pic>
      <p:pic>
        <p:nvPicPr>
          <p:cNvPr id="7" name="Picture 6">
            <a:extLst>
              <a:ext uri="{FF2B5EF4-FFF2-40B4-BE49-F238E27FC236}">
                <a16:creationId xmlns:a16="http://schemas.microsoft.com/office/drawing/2014/main" id="{A53F83C6-0194-4FDC-999E-4232B475D9BD}"/>
              </a:ext>
            </a:extLst>
          </p:cNvPr>
          <p:cNvPicPr>
            <a:picLocks noChangeAspect="1"/>
          </p:cNvPicPr>
          <p:nvPr/>
        </p:nvPicPr>
        <p:blipFill rotWithShape="1">
          <a:blip r:embed="rId3"/>
          <a:srcRect l="13175" t="10745" r="5441" b="12675"/>
          <a:stretch/>
        </p:blipFill>
        <p:spPr>
          <a:xfrm>
            <a:off x="5750178" y="1092200"/>
            <a:ext cx="6378104" cy="4228382"/>
          </a:xfrm>
          <a:prstGeom prst="rect">
            <a:avLst/>
          </a:prstGeom>
        </p:spPr>
      </p:pic>
      <p:sp>
        <p:nvSpPr>
          <p:cNvPr id="8" name="Rectangle 7">
            <a:extLst>
              <a:ext uri="{FF2B5EF4-FFF2-40B4-BE49-F238E27FC236}">
                <a16:creationId xmlns:a16="http://schemas.microsoft.com/office/drawing/2014/main" id="{AFFF9B67-AEB5-4D77-AC9D-5C92E1B38F0F}"/>
              </a:ext>
            </a:extLst>
          </p:cNvPr>
          <p:cNvSpPr/>
          <p:nvPr/>
        </p:nvSpPr>
        <p:spPr>
          <a:xfrm>
            <a:off x="571500" y="5695950"/>
            <a:ext cx="9939839" cy="954107"/>
          </a:xfrm>
          <a:prstGeom prst="rect">
            <a:avLst/>
          </a:prstGeom>
        </p:spPr>
        <p:txBody>
          <a:bodyPr wrap="square">
            <a:spAutoFit/>
          </a:bodyPr>
          <a:lstStyle/>
          <a:p>
            <a:r>
              <a:rPr lang="en-US" sz="2800" dirty="0"/>
              <a:t>The solid lines are the Reference Diffuser Solar Measurements and the small + symbols are the Working Diffuser Solar Measurements.</a:t>
            </a:r>
          </a:p>
        </p:txBody>
      </p:sp>
      <p:sp>
        <p:nvSpPr>
          <p:cNvPr id="10" name="Rectangle 9">
            <a:extLst>
              <a:ext uri="{FF2B5EF4-FFF2-40B4-BE49-F238E27FC236}">
                <a16:creationId xmlns:a16="http://schemas.microsoft.com/office/drawing/2014/main" id="{81B08E91-147B-4455-9856-24B73FE77C19}"/>
              </a:ext>
            </a:extLst>
          </p:cNvPr>
          <p:cNvSpPr/>
          <p:nvPr/>
        </p:nvSpPr>
        <p:spPr>
          <a:xfrm>
            <a:off x="3256755" y="2723634"/>
            <a:ext cx="1601721" cy="646331"/>
          </a:xfrm>
          <a:prstGeom prst="rect">
            <a:avLst/>
          </a:prstGeom>
        </p:spPr>
        <p:txBody>
          <a:bodyPr wrap="none">
            <a:spAutoFit/>
          </a:bodyPr>
          <a:lstStyle/>
          <a:p>
            <a:r>
              <a:rPr lang="en-US" sz="3600" dirty="0"/>
              <a:t>283 nm</a:t>
            </a:r>
            <a:endParaRPr lang="en-US" dirty="0"/>
          </a:p>
        </p:txBody>
      </p:sp>
      <p:sp>
        <p:nvSpPr>
          <p:cNvPr id="11" name="Rectangle 10">
            <a:extLst>
              <a:ext uri="{FF2B5EF4-FFF2-40B4-BE49-F238E27FC236}">
                <a16:creationId xmlns:a16="http://schemas.microsoft.com/office/drawing/2014/main" id="{F52D4C7E-F9D7-4695-95DD-94907D7C8571}"/>
              </a:ext>
            </a:extLst>
          </p:cNvPr>
          <p:cNvSpPr/>
          <p:nvPr/>
        </p:nvSpPr>
        <p:spPr>
          <a:xfrm>
            <a:off x="7181055" y="3561834"/>
            <a:ext cx="1601721" cy="646331"/>
          </a:xfrm>
          <a:prstGeom prst="rect">
            <a:avLst/>
          </a:prstGeom>
        </p:spPr>
        <p:txBody>
          <a:bodyPr wrap="none">
            <a:spAutoFit/>
          </a:bodyPr>
          <a:lstStyle/>
          <a:p>
            <a:r>
              <a:rPr lang="en-US" sz="3600" dirty="0"/>
              <a:t>308 nm</a:t>
            </a:r>
            <a:endParaRPr lang="en-US" dirty="0"/>
          </a:p>
        </p:txBody>
      </p:sp>
    </p:spTree>
    <p:extLst>
      <p:ext uri="{BB962C8B-B14F-4D97-AF65-F5344CB8AC3E}">
        <p14:creationId xmlns:p14="http://schemas.microsoft.com/office/powerpoint/2010/main" val="510198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39527</TotalTime>
  <Words>9828</Words>
  <Application>Microsoft Office PowerPoint</Application>
  <PresentationFormat>Widescreen</PresentationFormat>
  <Paragraphs>822</Paragraphs>
  <Slides>83</Slides>
  <Notes>18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83</vt:i4>
      </vt:variant>
    </vt:vector>
  </HeadingPairs>
  <TitlesOfParts>
    <vt:vector size="101" baseType="lpstr">
      <vt:lpstr>맑은 고딕</vt:lpstr>
      <vt:lpstr>微软雅黑</vt:lpstr>
      <vt:lpstr>ＭＳ Ｐゴシック</vt:lpstr>
      <vt:lpstr>SimSun</vt:lpstr>
      <vt:lpstr>游ゴシック</vt:lpstr>
      <vt:lpstr>游ゴシック Light</vt:lpstr>
      <vt:lpstr>Arial</vt:lpstr>
      <vt:lpstr>a아메리카노L</vt:lpstr>
      <vt:lpstr>Calibri</vt:lpstr>
      <vt:lpstr>Calibri Light</vt:lpstr>
      <vt:lpstr>等线</vt:lpstr>
      <vt:lpstr>Nunito</vt:lpstr>
      <vt:lpstr>Times New Roman</vt:lpstr>
      <vt:lpstr>Times New Roman Bold</vt:lpstr>
      <vt:lpstr>Times New Roman Regular</vt:lpstr>
      <vt:lpstr>Verdana</vt:lpstr>
      <vt:lpstr>Wingdings</vt:lpstr>
      <vt:lpstr>Office Theme</vt:lpstr>
      <vt:lpstr>Analysis of Ultraviolet / Visible Solar Measurements</vt:lpstr>
      <vt:lpstr>Agenda</vt:lpstr>
      <vt:lpstr>Motivation, Background and Goals</vt:lpstr>
      <vt:lpstr>Introduction to TSIS-1 HSRS Resources</vt:lpstr>
      <vt:lpstr>7g. Validation of TSIS-1 HSRS in the range 300 nm to 1700 nm using ground-based SI-traceable spectral solar irradiance measurements.</vt:lpstr>
      <vt:lpstr>Mg II Solar Activity and Scale Factor References</vt:lpstr>
      <vt:lpstr>Outline</vt:lpstr>
      <vt:lpstr>Sample difference between a synthetic proxy and a measured spectrum for S-NPP OMPS NP</vt:lpstr>
      <vt:lpstr>Degradation of Measured Solar at two Channels</vt:lpstr>
      <vt:lpstr>Model and Components for Solar Measurements</vt:lpstr>
      <vt:lpstr>PowerPoint Presentation</vt:lpstr>
      <vt:lpstr>Mg II Scale Factors: Measured versus Synthetic</vt:lpstr>
      <vt:lpstr>PowerPoint Presentation</vt:lpstr>
      <vt:lpstr>Wavelength Shift Patterns: Measured versus Synthetic</vt:lpstr>
      <vt:lpstr>PowerPoint Presentation</vt:lpstr>
      <vt:lpstr>OMPS Nadir Profiler Working Solar Measurements</vt:lpstr>
      <vt:lpstr>OMPS Nadir Profiler Reference Solar Measurements</vt:lpstr>
      <vt:lpstr>PowerPoint Presentation</vt:lpstr>
      <vt:lpstr>Complications</vt:lpstr>
      <vt:lpstr>Discussion Topics for Solar Studies</vt:lpstr>
      <vt:lpstr>PowerPoint Presentation</vt:lpstr>
      <vt:lpstr>Backup and slides from the annual meeting</vt:lpstr>
      <vt:lpstr>7b. Current Status of Geostationary Environment Monitoring Spectrometer </vt:lpstr>
      <vt:lpstr>7h. TEMPO Calibration</vt:lpstr>
      <vt:lpstr>PowerPoint Presentation</vt:lpstr>
      <vt:lpstr>Planned Activities </vt:lpstr>
      <vt:lpstr>PowerPoint Presentation</vt:lpstr>
      <vt:lpstr>Complications for comparisons</vt:lpstr>
      <vt:lpstr>Solar More</vt:lpstr>
      <vt:lpstr>PowerPoint Presentation</vt:lpstr>
      <vt:lpstr>PowerPoint Presentation</vt:lpstr>
      <vt:lpstr>PowerPoint Presentation</vt:lpstr>
      <vt:lpstr>PowerPoint Presentation</vt:lpstr>
      <vt:lpstr>Report on UVN-S Session</vt:lpstr>
      <vt:lpstr>Disclaimer</vt:lpstr>
      <vt:lpstr>UVN-S Session Agenda</vt:lpstr>
      <vt:lpstr>Planned Activities </vt:lpstr>
      <vt:lpstr>Overview of presentations</vt:lpstr>
      <vt:lpstr>7g. Validation of TSIS-1 HSRS in the range 300 nm to 1700 nm using ground-based SI-traceable spectral solar irradiance measurements.</vt:lpstr>
      <vt:lpstr>7a. GOSAT and GOSAT-2 update</vt:lpstr>
      <vt:lpstr>7l. OCO-2 &amp; OCO-3: Mission Status &amp; Calibration Improvements</vt:lpstr>
      <vt:lpstr>7m. OCO-3 Oxygen A-Band In-Band Spectral Shape Corrections</vt:lpstr>
      <vt:lpstr>7f. TROPOMI-SWIR: Performance &amp; L1b Validation</vt:lpstr>
      <vt:lpstr>7d. Status &amp; Calibration Concepts of the CO2M mission</vt:lpstr>
      <vt:lpstr>7b. Current Status of Geostationary Environment Monitoring Spectrometer </vt:lpstr>
      <vt:lpstr>7h. TEMPO Calibration</vt:lpstr>
      <vt:lpstr>7e. Current status of GOME-2 &amp; outlook for Sentinel-4 &amp; Sentinel-5</vt:lpstr>
      <vt:lpstr>7k. TROPOMI L1b: UV, VIS, NIR modules: in-flight calibration status</vt:lpstr>
      <vt:lpstr>PowerPoint Presentation</vt:lpstr>
      <vt:lpstr>7i. Assessment of OMPS Nadir Mapper SDR Reflectance Using Deep Convective Clouds As Calibration Targets</vt:lpstr>
      <vt:lpstr>7j. Calibration of UV/Vis Spectrometers        for Aerosol Products</vt:lpstr>
      <vt:lpstr>7n. FDR4ATMOS Phase 1 Results and outlook to Phase 2</vt:lpstr>
      <vt:lpstr>Discussion on Comparisons of Solar Irradiance Spectra</vt:lpstr>
      <vt:lpstr>Solar Irradiance &amp; Earth Radiance Philosophies</vt:lpstr>
      <vt:lpstr>NOAA-20 OMPS NP Wavelength Shifts</vt:lpstr>
      <vt:lpstr>OMPS Sensor Degradation Needs a Correction for Shorter Wavelength Channels </vt:lpstr>
      <vt:lpstr>Metop-B GOME-2 Daily Solar 282 nm</vt:lpstr>
      <vt:lpstr>Detrended (Quadratic) Metop-B GOME-2 Solar</vt:lpstr>
      <vt:lpstr>Data Sharing for UV Spectrometers</vt:lpstr>
      <vt:lpstr>Instrument Team Information Sheet</vt:lpstr>
      <vt:lpstr>Draft OMPS Team Information Sheet</vt:lpstr>
      <vt:lpstr>PowerPoint Presentation</vt:lpstr>
      <vt:lpstr> Response to Wavelength Scale RFA: NOAA-20 OMPS NP SDR (V3) versus Old Provisional</vt:lpstr>
      <vt:lpstr>Degradation is small and well-characterized</vt:lpstr>
      <vt:lpstr>PowerPoint Presentation</vt:lpstr>
      <vt:lpstr>PowerPoint Presentation</vt:lpstr>
      <vt:lpstr>What I know (and don’t know*) about Wavelength Scales, Bandpasses and Dichroics  Study using S-NPP OMPS and NOAA-20 OMPS</vt:lpstr>
      <vt:lpstr>Wavelength Scales (Pixel Centers)</vt:lpstr>
      <vt:lpstr>PowerPoint Presentation</vt:lpstr>
      <vt:lpstr>Wavelength Scale versus Linear</vt:lpstr>
      <vt:lpstr>Wavelength Scale Notes</vt:lpstr>
      <vt:lpstr>Bandpass offsets</vt:lpstr>
      <vt:lpstr>Weighted Average Bandpass Offsets for NOAA-20 Versus Wavelength Pixel</vt:lpstr>
      <vt:lpstr>Weighted-Average Bandpass Offsets for NOAA-20 Versus Cross-track Spatial Pixel</vt:lpstr>
      <vt:lpstr>Bandpass Estimation (1)</vt:lpstr>
      <vt:lpstr>Bandpass Estimation (2)</vt:lpstr>
      <vt:lpstr>Bandpass Estimation (3)</vt:lpstr>
      <vt:lpstr>PowerPoint Presentation</vt:lpstr>
      <vt:lpstr>Bandpass Offsets from the Dichroic</vt:lpstr>
      <vt:lpstr>Applying the new Bandpasses</vt:lpstr>
      <vt:lpstr>PowerPoint Presentation</vt:lpstr>
      <vt:lpstr>Open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UVN-S Session</dc:title>
  <dc:creator>Lawrence Flynn</dc:creator>
  <cp:lastModifiedBy>Lawrence Flynn</cp:lastModifiedBy>
  <cp:revision>134</cp:revision>
  <dcterms:created xsi:type="dcterms:W3CDTF">2024-03-14T10:28:24Z</dcterms:created>
  <dcterms:modified xsi:type="dcterms:W3CDTF">2024-05-30T19:11:51Z</dcterms:modified>
</cp:coreProperties>
</file>