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sldIdLst>
    <p:sldId id="256" r:id="rId4"/>
    <p:sldId id="257" r:id="rId5"/>
    <p:sldId id="258" r:id="rId6"/>
    <p:sldId id="259" r:id="rId7"/>
    <p:sldId id="261" r:id="rId8"/>
    <p:sldId id="339" r:id="rId9"/>
    <p:sldId id="262" r:id="rId10"/>
    <p:sldId id="263" r:id="rId11"/>
    <p:sldId id="290" r:id="rId12"/>
    <p:sldId id="318" r:id="rId13"/>
    <p:sldId id="333" r:id="rId14"/>
    <p:sldId id="260" r:id="rId15"/>
    <p:sldId id="266" r:id="rId16"/>
    <p:sldId id="340" r:id="rId17"/>
    <p:sldId id="264" r:id="rId18"/>
    <p:sldId id="341" r:id="rId19"/>
    <p:sldId id="342" r:id="rId20"/>
    <p:sldId id="265" r:id="rId21"/>
    <p:sldId id="329" r:id="rId22"/>
    <p:sldId id="330" r:id="rId23"/>
    <p:sldId id="311" r:id="rId24"/>
    <p:sldId id="327" r:id="rId25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55" d="100"/>
          <a:sy n="55" d="100"/>
        </p:scale>
        <p:origin x="60" y="148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work\DATA\Hayabusa2\ONC_moon\excels\Irradiance_comparison_corner_center_c_flat_20171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dirty="0"/>
              <a:t>Lunar irradiance comparison</a:t>
            </a:r>
          </a:p>
          <a:p>
            <a:pPr>
              <a:defRPr/>
            </a:pPr>
            <a:r>
              <a:rPr lang="en-US" altLang="ja-JP" dirty="0"/>
              <a:t>(Normalized</a:t>
            </a:r>
            <a:r>
              <a:rPr lang="en-US" altLang="ja-JP" baseline="0" dirty="0"/>
              <a:t> by 550 nm ref.</a:t>
            </a:r>
            <a:r>
              <a:rPr lang="en-US" altLang="ja-JP" dirty="0"/>
              <a:t>)</a:t>
            </a:r>
            <a:endParaRPr lang="ja-JP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10"/>
            <c:spPr>
              <a:solidFill>
                <a:schemeClr val="tx1"/>
              </a:solidFill>
              <a:ln w="9525">
                <a:noFill/>
              </a:ln>
              <a:effectLst/>
            </c:spPr>
          </c:marker>
          <c:dPt>
            <c:idx val="1"/>
            <c:marker>
              <c:symbol val="circle"/>
              <c:size val="10"/>
              <c:spPr>
                <a:solidFill>
                  <a:schemeClr val="tx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1406-4A78-9F77-149E2AA2C2E5}"/>
              </c:ext>
            </c:extLst>
          </c:dPt>
          <c:dPt>
            <c:idx val="3"/>
            <c:marker>
              <c:symbol val="circle"/>
              <c:size val="10"/>
              <c:spPr>
                <a:solidFill>
                  <a:schemeClr val="tx1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1406-4A78-9F77-149E2AA2C2E5}"/>
              </c:ext>
            </c:extLst>
          </c:dPt>
          <c:xVal>
            <c:numRef>
              <c:f>'CCDRefTemp20deg-&gt;25deg'!$A$22:$A$28</c:f>
              <c:numCache>
                <c:formatCode>General</c:formatCode>
                <c:ptCount val="7"/>
                <c:pt idx="0">
                  <c:v>390</c:v>
                </c:pt>
                <c:pt idx="1">
                  <c:v>480</c:v>
                </c:pt>
                <c:pt idx="2">
                  <c:v>550</c:v>
                </c:pt>
                <c:pt idx="3">
                  <c:v>590</c:v>
                </c:pt>
                <c:pt idx="4">
                  <c:v>700</c:v>
                </c:pt>
                <c:pt idx="5">
                  <c:v>860</c:v>
                </c:pt>
                <c:pt idx="6">
                  <c:v>950</c:v>
                </c:pt>
              </c:numCache>
            </c:numRef>
          </c:xVal>
          <c:yVal>
            <c:numRef>
              <c:f>'CCDRefTemp20deg-&gt;25deg'!$O$22:$O$28</c:f>
              <c:numCache>
                <c:formatCode>General</c:formatCode>
                <c:ptCount val="7"/>
                <c:pt idx="0">
                  <c:v>0.39035325777110869</c:v>
                </c:pt>
                <c:pt idx="1">
                  <c:v>0.88934967659077402</c:v>
                </c:pt>
                <c:pt idx="2">
                  <c:v>1</c:v>
                </c:pt>
                <c:pt idx="3">
                  <c:v>1.0169181047253737</c:v>
                </c:pt>
                <c:pt idx="4">
                  <c:v>1.0052029029677969</c:v>
                </c:pt>
                <c:pt idx="5">
                  <c:v>0.77128632327866808</c:v>
                </c:pt>
                <c:pt idx="6">
                  <c:v>0.70993026992489527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406-4A78-9F77-149E2AA2C2E5}"/>
            </c:ext>
          </c:extLst>
        </c:ser>
        <c:ser>
          <c:idx val="1"/>
          <c:order val="1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'CCDRefTemp20deg-&gt;25deg'!$U$2:$U$160</c:f>
              <c:numCache>
                <c:formatCode>General</c:formatCode>
                <c:ptCount val="159"/>
                <c:pt idx="0">
                  <c:v>512.6</c:v>
                </c:pt>
                <c:pt idx="1">
                  <c:v>518.4</c:v>
                </c:pt>
                <c:pt idx="2">
                  <c:v>524.70000000000005</c:v>
                </c:pt>
                <c:pt idx="3">
                  <c:v>530.4</c:v>
                </c:pt>
                <c:pt idx="4">
                  <c:v>536.5</c:v>
                </c:pt>
                <c:pt idx="5">
                  <c:v>542.79999999999995</c:v>
                </c:pt>
                <c:pt idx="6">
                  <c:v>548.70000000000005</c:v>
                </c:pt>
                <c:pt idx="7">
                  <c:v>554.5</c:v>
                </c:pt>
                <c:pt idx="8">
                  <c:v>560.5</c:v>
                </c:pt>
                <c:pt idx="9">
                  <c:v>566.70000000000005</c:v>
                </c:pt>
                <c:pt idx="10">
                  <c:v>572.6</c:v>
                </c:pt>
                <c:pt idx="11">
                  <c:v>578.5</c:v>
                </c:pt>
                <c:pt idx="12">
                  <c:v>584.5</c:v>
                </c:pt>
                <c:pt idx="13">
                  <c:v>590.6</c:v>
                </c:pt>
                <c:pt idx="14">
                  <c:v>596.70000000000005</c:v>
                </c:pt>
                <c:pt idx="15">
                  <c:v>602.5</c:v>
                </c:pt>
                <c:pt idx="16">
                  <c:v>608.6</c:v>
                </c:pt>
                <c:pt idx="17">
                  <c:v>620.5</c:v>
                </c:pt>
                <c:pt idx="18">
                  <c:v>626.70000000000005</c:v>
                </c:pt>
                <c:pt idx="19">
                  <c:v>632.70000000000005</c:v>
                </c:pt>
                <c:pt idx="20">
                  <c:v>638.6</c:v>
                </c:pt>
                <c:pt idx="21">
                  <c:v>644.6</c:v>
                </c:pt>
                <c:pt idx="22">
                  <c:v>650.6</c:v>
                </c:pt>
                <c:pt idx="23">
                  <c:v>656.6</c:v>
                </c:pt>
                <c:pt idx="24">
                  <c:v>662.6</c:v>
                </c:pt>
                <c:pt idx="25">
                  <c:v>668.8</c:v>
                </c:pt>
                <c:pt idx="26">
                  <c:v>674.7</c:v>
                </c:pt>
                <c:pt idx="27">
                  <c:v>680.6</c:v>
                </c:pt>
                <c:pt idx="28">
                  <c:v>686.7</c:v>
                </c:pt>
                <c:pt idx="29">
                  <c:v>692.6</c:v>
                </c:pt>
                <c:pt idx="30">
                  <c:v>698.6</c:v>
                </c:pt>
                <c:pt idx="31">
                  <c:v>704.7</c:v>
                </c:pt>
                <c:pt idx="32">
                  <c:v>710.8</c:v>
                </c:pt>
                <c:pt idx="33">
                  <c:v>716.7</c:v>
                </c:pt>
                <c:pt idx="34">
                  <c:v>722.7</c:v>
                </c:pt>
                <c:pt idx="35">
                  <c:v>728.7</c:v>
                </c:pt>
                <c:pt idx="36">
                  <c:v>734.7</c:v>
                </c:pt>
                <c:pt idx="37">
                  <c:v>740.7</c:v>
                </c:pt>
                <c:pt idx="38">
                  <c:v>746.8</c:v>
                </c:pt>
                <c:pt idx="39">
                  <c:v>752.8</c:v>
                </c:pt>
                <c:pt idx="40">
                  <c:v>758.7</c:v>
                </c:pt>
                <c:pt idx="41">
                  <c:v>764.8</c:v>
                </c:pt>
                <c:pt idx="42">
                  <c:v>770.7</c:v>
                </c:pt>
                <c:pt idx="43">
                  <c:v>776.7</c:v>
                </c:pt>
                <c:pt idx="44">
                  <c:v>782.7</c:v>
                </c:pt>
                <c:pt idx="45">
                  <c:v>788.8</c:v>
                </c:pt>
                <c:pt idx="46">
                  <c:v>794.7</c:v>
                </c:pt>
                <c:pt idx="47">
                  <c:v>800.7</c:v>
                </c:pt>
                <c:pt idx="48">
                  <c:v>806.8</c:v>
                </c:pt>
                <c:pt idx="49">
                  <c:v>812.7</c:v>
                </c:pt>
                <c:pt idx="50">
                  <c:v>818.7</c:v>
                </c:pt>
                <c:pt idx="51">
                  <c:v>824.8</c:v>
                </c:pt>
                <c:pt idx="52">
                  <c:v>830.8</c:v>
                </c:pt>
                <c:pt idx="53">
                  <c:v>836.8</c:v>
                </c:pt>
                <c:pt idx="54">
                  <c:v>842.8</c:v>
                </c:pt>
                <c:pt idx="55">
                  <c:v>848.8</c:v>
                </c:pt>
                <c:pt idx="56">
                  <c:v>854.6</c:v>
                </c:pt>
                <c:pt idx="57">
                  <c:v>860.7</c:v>
                </c:pt>
                <c:pt idx="58">
                  <c:v>866.7</c:v>
                </c:pt>
                <c:pt idx="59">
                  <c:v>872.7</c:v>
                </c:pt>
                <c:pt idx="60">
                  <c:v>878.7</c:v>
                </c:pt>
                <c:pt idx="61">
                  <c:v>884.6</c:v>
                </c:pt>
                <c:pt idx="62">
                  <c:v>890.7</c:v>
                </c:pt>
                <c:pt idx="63">
                  <c:v>896.6</c:v>
                </c:pt>
                <c:pt idx="64">
                  <c:v>902.7</c:v>
                </c:pt>
                <c:pt idx="65">
                  <c:v>908.7</c:v>
                </c:pt>
                <c:pt idx="66">
                  <c:v>914.6</c:v>
                </c:pt>
                <c:pt idx="67">
                  <c:v>920.6</c:v>
                </c:pt>
                <c:pt idx="68">
                  <c:v>926.6</c:v>
                </c:pt>
                <c:pt idx="69">
                  <c:v>932.6</c:v>
                </c:pt>
                <c:pt idx="70">
                  <c:v>938.6</c:v>
                </c:pt>
                <c:pt idx="71">
                  <c:v>944.6</c:v>
                </c:pt>
                <c:pt idx="72">
                  <c:v>955.4</c:v>
                </c:pt>
                <c:pt idx="73">
                  <c:v>963.5</c:v>
                </c:pt>
                <c:pt idx="74">
                  <c:v>971.4</c:v>
                </c:pt>
                <c:pt idx="75">
                  <c:v>979.7</c:v>
                </c:pt>
                <c:pt idx="76">
                  <c:v>987.6</c:v>
                </c:pt>
                <c:pt idx="77">
                  <c:v>993.7</c:v>
                </c:pt>
                <c:pt idx="78">
                  <c:v>1003.6</c:v>
                </c:pt>
                <c:pt idx="79">
                  <c:v>1013.1</c:v>
                </c:pt>
                <c:pt idx="80">
                  <c:v>1019.5</c:v>
                </c:pt>
                <c:pt idx="81">
                  <c:v>1027.7</c:v>
                </c:pt>
                <c:pt idx="82">
                  <c:v>1035.5</c:v>
                </c:pt>
                <c:pt idx="83">
                  <c:v>1043.5999999999999</c:v>
                </c:pt>
                <c:pt idx="84">
                  <c:v>1051.7</c:v>
                </c:pt>
                <c:pt idx="85">
                  <c:v>1059.7</c:v>
                </c:pt>
                <c:pt idx="86">
                  <c:v>1067.8</c:v>
                </c:pt>
                <c:pt idx="87">
                  <c:v>1075.8</c:v>
                </c:pt>
                <c:pt idx="88">
                  <c:v>1083.5999999999999</c:v>
                </c:pt>
                <c:pt idx="89">
                  <c:v>1091.8</c:v>
                </c:pt>
                <c:pt idx="90">
                  <c:v>1099.7</c:v>
                </c:pt>
                <c:pt idx="91">
                  <c:v>1107.7</c:v>
                </c:pt>
                <c:pt idx="92">
                  <c:v>1115.9000000000001</c:v>
                </c:pt>
                <c:pt idx="93">
                  <c:v>1123.8</c:v>
                </c:pt>
                <c:pt idx="94">
                  <c:v>1131.8</c:v>
                </c:pt>
                <c:pt idx="95">
                  <c:v>1139.7</c:v>
                </c:pt>
                <c:pt idx="96">
                  <c:v>1147.8</c:v>
                </c:pt>
                <c:pt idx="97">
                  <c:v>1155.7</c:v>
                </c:pt>
                <c:pt idx="98">
                  <c:v>1163.8</c:v>
                </c:pt>
                <c:pt idx="99">
                  <c:v>1171.8</c:v>
                </c:pt>
                <c:pt idx="100">
                  <c:v>1179.8</c:v>
                </c:pt>
                <c:pt idx="101">
                  <c:v>1187.8</c:v>
                </c:pt>
                <c:pt idx="102">
                  <c:v>1195.8</c:v>
                </c:pt>
                <c:pt idx="103">
                  <c:v>1203.9000000000001</c:v>
                </c:pt>
                <c:pt idx="104">
                  <c:v>1211.9000000000001</c:v>
                </c:pt>
                <c:pt idx="105">
                  <c:v>1219.8</c:v>
                </c:pt>
                <c:pt idx="106">
                  <c:v>1227.9000000000001</c:v>
                </c:pt>
                <c:pt idx="107">
                  <c:v>1235.9000000000001</c:v>
                </c:pt>
                <c:pt idx="108">
                  <c:v>1244</c:v>
                </c:pt>
                <c:pt idx="109">
                  <c:v>1252</c:v>
                </c:pt>
                <c:pt idx="110">
                  <c:v>1259.8</c:v>
                </c:pt>
                <c:pt idx="111">
                  <c:v>1267.8</c:v>
                </c:pt>
                <c:pt idx="112">
                  <c:v>1275.9000000000001</c:v>
                </c:pt>
                <c:pt idx="113">
                  <c:v>1284.2</c:v>
                </c:pt>
                <c:pt idx="114">
                  <c:v>1292</c:v>
                </c:pt>
                <c:pt idx="115">
                  <c:v>1299.8</c:v>
                </c:pt>
                <c:pt idx="116">
                  <c:v>1307.8</c:v>
                </c:pt>
                <c:pt idx="117">
                  <c:v>1315.9</c:v>
                </c:pt>
                <c:pt idx="118">
                  <c:v>1323.8</c:v>
                </c:pt>
                <c:pt idx="119">
                  <c:v>1331.8</c:v>
                </c:pt>
                <c:pt idx="120">
                  <c:v>1339.8</c:v>
                </c:pt>
                <c:pt idx="121">
                  <c:v>1347.8</c:v>
                </c:pt>
                <c:pt idx="122">
                  <c:v>1355.8</c:v>
                </c:pt>
                <c:pt idx="123">
                  <c:v>1363.8</c:v>
                </c:pt>
                <c:pt idx="124">
                  <c:v>1371.8</c:v>
                </c:pt>
                <c:pt idx="125">
                  <c:v>1379.8</c:v>
                </c:pt>
                <c:pt idx="126">
                  <c:v>1387.8</c:v>
                </c:pt>
                <c:pt idx="127">
                  <c:v>1395.9</c:v>
                </c:pt>
                <c:pt idx="128">
                  <c:v>1403.8</c:v>
                </c:pt>
                <c:pt idx="129">
                  <c:v>1411.8</c:v>
                </c:pt>
                <c:pt idx="130">
                  <c:v>1419.8</c:v>
                </c:pt>
                <c:pt idx="131">
                  <c:v>1427.9</c:v>
                </c:pt>
                <c:pt idx="132">
                  <c:v>1435.7</c:v>
                </c:pt>
                <c:pt idx="133">
                  <c:v>1443.8</c:v>
                </c:pt>
                <c:pt idx="134">
                  <c:v>1451.9</c:v>
                </c:pt>
                <c:pt idx="135">
                  <c:v>1459.8</c:v>
                </c:pt>
                <c:pt idx="136">
                  <c:v>1467.8</c:v>
                </c:pt>
                <c:pt idx="137">
                  <c:v>1475.8</c:v>
                </c:pt>
                <c:pt idx="138">
                  <c:v>1483.9</c:v>
                </c:pt>
                <c:pt idx="139">
                  <c:v>1491.8</c:v>
                </c:pt>
                <c:pt idx="140">
                  <c:v>1499.8</c:v>
                </c:pt>
                <c:pt idx="141">
                  <c:v>1507.8</c:v>
                </c:pt>
                <c:pt idx="142">
                  <c:v>1515.7</c:v>
                </c:pt>
                <c:pt idx="143">
                  <c:v>1523.8</c:v>
                </c:pt>
                <c:pt idx="144">
                  <c:v>1531.7</c:v>
                </c:pt>
                <c:pt idx="145">
                  <c:v>1539.7</c:v>
                </c:pt>
                <c:pt idx="146">
                  <c:v>1547.7</c:v>
                </c:pt>
                <c:pt idx="147">
                  <c:v>1555.5</c:v>
                </c:pt>
                <c:pt idx="148">
                  <c:v>1563.7</c:v>
                </c:pt>
                <c:pt idx="149">
                  <c:v>1571.7</c:v>
                </c:pt>
                <c:pt idx="150">
                  <c:v>1579.6</c:v>
                </c:pt>
                <c:pt idx="151">
                  <c:v>1587.7</c:v>
                </c:pt>
                <c:pt idx="152">
                  <c:v>1595.7</c:v>
                </c:pt>
                <c:pt idx="153">
                  <c:v>1603.7</c:v>
                </c:pt>
                <c:pt idx="154">
                  <c:v>1611.7</c:v>
                </c:pt>
                <c:pt idx="155">
                  <c:v>1620.1</c:v>
                </c:pt>
                <c:pt idx="156">
                  <c:v>1628.1</c:v>
                </c:pt>
                <c:pt idx="157">
                  <c:v>1636.1</c:v>
                </c:pt>
                <c:pt idx="158">
                  <c:v>1644.2</c:v>
                </c:pt>
              </c:numCache>
            </c:numRef>
          </c:xVal>
          <c:yVal>
            <c:numRef>
              <c:f>'CCDRefTemp20deg-&gt;25deg'!$AC$2:$AC$160</c:f>
              <c:numCache>
                <c:formatCode>General</c:formatCode>
                <c:ptCount val="159"/>
                <c:pt idx="0">
                  <c:v>0.74435299189746107</c:v>
                </c:pt>
                <c:pt idx="1">
                  <c:v>0.83493789280974862</c:v>
                </c:pt>
                <c:pt idx="2">
                  <c:v>0.90090279833047082</c:v>
                </c:pt>
                <c:pt idx="3">
                  <c:v>0.95468788068804855</c:v>
                </c:pt>
                <c:pt idx="4">
                  <c:v>0.97137144141177323</c:v>
                </c:pt>
                <c:pt idx="5">
                  <c:v>0.9801596741206835</c:v>
                </c:pt>
                <c:pt idx="6">
                  <c:v>1</c:v>
                </c:pt>
                <c:pt idx="7">
                  <c:v>1.0157650073956426</c:v>
                </c:pt>
                <c:pt idx="8">
                  <c:v>1.0318847908414504</c:v>
                </c:pt>
                <c:pt idx="9">
                  <c:v>1.0557264342864832</c:v>
                </c:pt>
                <c:pt idx="10">
                  <c:v>1.065455610520331</c:v>
                </c:pt>
                <c:pt idx="11">
                  <c:v>1.0826690411464979</c:v>
                </c:pt>
                <c:pt idx="12">
                  <c:v>1.0887962021655768</c:v>
                </c:pt>
                <c:pt idx="13">
                  <c:v>1.0903980572919316</c:v>
                </c:pt>
                <c:pt idx="14">
                  <c:v>1.0925630861068685</c:v>
                </c:pt>
                <c:pt idx="15">
                  <c:v>1.0878294672093189</c:v>
                </c:pt>
                <c:pt idx="16">
                  <c:v>1.0864306818342537</c:v>
                </c:pt>
                <c:pt idx="17">
                  <c:v>1.0988404746033891</c:v>
                </c:pt>
                <c:pt idx="18">
                  <c:v>1.088831037490364</c:v>
                </c:pt>
                <c:pt idx="19">
                  <c:v>1.0920739209138035</c:v>
                </c:pt>
                <c:pt idx="20">
                  <c:v>1.0842287687458165</c:v>
                </c:pt>
                <c:pt idx="21">
                  <c:v>1.0812635323276711</c:v>
                </c:pt>
                <c:pt idx="22">
                  <c:v>1.0792289999026812</c:v>
                </c:pt>
                <c:pt idx="23">
                  <c:v>1.0511235598027349</c:v>
                </c:pt>
                <c:pt idx="24">
                  <c:v>1.0250362421408048</c:v>
                </c:pt>
                <c:pt idx="25">
                  <c:v>1.0498264184872383</c:v>
                </c:pt>
                <c:pt idx="26">
                  <c:v>1.0565088308627693</c:v>
                </c:pt>
                <c:pt idx="27">
                  <c:v>1.0411009390896724</c:v>
                </c:pt>
                <c:pt idx="28">
                  <c:v>1.0352895846065411</c:v>
                </c:pt>
                <c:pt idx="29">
                  <c:v>1.0313888656654167</c:v>
                </c:pt>
                <c:pt idx="30">
                  <c:v>1.024141650707407</c:v>
                </c:pt>
                <c:pt idx="31">
                  <c:v>1.0077838737774016</c:v>
                </c:pt>
                <c:pt idx="32">
                  <c:v>1.0044432947278326</c:v>
                </c:pt>
                <c:pt idx="33">
                  <c:v>0.99867738917172011</c:v>
                </c:pt>
                <c:pt idx="34">
                  <c:v>0.9852291482427491</c:v>
                </c:pt>
                <c:pt idx="35">
                  <c:v>0.9793874897669308</c:v>
                </c:pt>
                <c:pt idx="36">
                  <c:v>0.97176671005095117</c:v>
                </c:pt>
                <c:pt idx="37">
                  <c:v>0.96239102380755026</c:v>
                </c:pt>
                <c:pt idx="38">
                  <c:v>0.95070171475366327</c:v>
                </c:pt>
                <c:pt idx="39">
                  <c:v>0.95296212051785567</c:v>
                </c:pt>
                <c:pt idx="40">
                  <c:v>0.9412332865737828</c:v>
                </c:pt>
                <c:pt idx="41">
                  <c:v>0.93778152370756152</c:v>
                </c:pt>
                <c:pt idx="42">
                  <c:v>0.92560313505783676</c:v>
                </c:pt>
                <c:pt idx="43">
                  <c:v>0.90865957743602643</c:v>
                </c:pt>
                <c:pt idx="44">
                  <c:v>0.9057355239018563</c:v>
                </c:pt>
                <c:pt idx="45">
                  <c:v>0.90096131008319313</c:v>
                </c:pt>
                <c:pt idx="46">
                  <c:v>0.88586134282885565</c:v>
                </c:pt>
                <c:pt idx="47">
                  <c:v>0.87036998196810988</c:v>
                </c:pt>
                <c:pt idx="48">
                  <c:v>0.86139357428582319</c:v>
                </c:pt>
                <c:pt idx="49">
                  <c:v>0.85081021346841501</c:v>
                </c:pt>
                <c:pt idx="50">
                  <c:v>0.84411088364072606</c:v>
                </c:pt>
                <c:pt idx="51">
                  <c:v>0.83096238158129021</c:v>
                </c:pt>
                <c:pt idx="52">
                  <c:v>0.8196167921989167</c:v>
                </c:pt>
                <c:pt idx="53">
                  <c:v>0.80780521941152339</c:v>
                </c:pt>
                <c:pt idx="54">
                  <c:v>0.80462685590157523</c:v>
                </c:pt>
                <c:pt idx="55">
                  <c:v>0.79381018291503758</c:v>
                </c:pt>
                <c:pt idx="56">
                  <c:v>0.75938140401820164</c:v>
                </c:pt>
                <c:pt idx="57">
                  <c:v>0.75584432969207083</c:v>
                </c:pt>
                <c:pt idx="58">
                  <c:v>0.76127724632743554</c:v>
                </c:pt>
                <c:pt idx="59">
                  <c:v>0.75194263657102856</c:v>
                </c:pt>
                <c:pt idx="60">
                  <c:v>0.73684003562939537</c:v>
                </c:pt>
                <c:pt idx="61">
                  <c:v>0.73535375232168532</c:v>
                </c:pt>
                <c:pt idx="62">
                  <c:v>0.73418203026987838</c:v>
                </c:pt>
                <c:pt idx="63">
                  <c:v>0.7252742510609399</c:v>
                </c:pt>
                <c:pt idx="64">
                  <c:v>0.72005662343284216</c:v>
                </c:pt>
                <c:pt idx="65">
                  <c:v>0.71569281046743916</c:v>
                </c:pt>
                <c:pt idx="66">
                  <c:v>0.71424201834511014</c:v>
                </c:pt>
                <c:pt idx="67">
                  <c:v>0.70478656885336344</c:v>
                </c:pt>
                <c:pt idx="68">
                  <c:v>0.69792616682640196</c:v>
                </c:pt>
                <c:pt idx="69">
                  <c:v>0.69478692945176634</c:v>
                </c:pt>
                <c:pt idx="70">
                  <c:v>0.70183983737502398</c:v>
                </c:pt>
                <c:pt idx="71">
                  <c:v>0.6935536275241585</c:v>
                </c:pt>
                <c:pt idx="72">
                  <c:v>0.67789105522293158</c:v>
                </c:pt>
                <c:pt idx="73">
                  <c:v>0.67616137595367232</c:v>
                </c:pt>
                <c:pt idx="74">
                  <c:v>0.66590573214695425</c:v>
                </c:pt>
                <c:pt idx="75">
                  <c:v>0.65785733385322553</c:v>
                </c:pt>
                <c:pt idx="76">
                  <c:v>0.65398499970661039</c:v>
                </c:pt>
                <c:pt idx="77">
                  <c:v>0.65625862319024342</c:v>
                </c:pt>
                <c:pt idx="78">
                  <c:v>0.64154384173044643</c:v>
                </c:pt>
                <c:pt idx="79">
                  <c:v>0.64216248064852455</c:v>
                </c:pt>
                <c:pt idx="80">
                  <c:v>0.63655035603279375</c:v>
                </c:pt>
                <c:pt idx="81">
                  <c:v>0.62056646129261028</c:v>
                </c:pt>
                <c:pt idx="82">
                  <c:v>0.61320060967798551</c:v>
                </c:pt>
                <c:pt idx="83">
                  <c:v>0.60972359737102189</c:v>
                </c:pt>
                <c:pt idx="84">
                  <c:v>0.60098486604876589</c:v>
                </c:pt>
                <c:pt idx="85">
                  <c:v>0.59503626530248377</c:v>
                </c:pt>
                <c:pt idx="86">
                  <c:v>0.58660938736655965</c:v>
                </c:pt>
                <c:pt idx="87">
                  <c:v>0.57633079863508296</c:v>
                </c:pt>
                <c:pt idx="88">
                  <c:v>0.57190121195348209</c:v>
                </c:pt>
                <c:pt idx="89">
                  <c:v>0.5643211625429998</c:v>
                </c:pt>
                <c:pt idx="90">
                  <c:v>0.55785823313817906</c:v>
                </c:pt>
                <c:pt idx="91">
                  <c:v>0.5668039472363241</c:v>
                </c:pt>
                <c:pt idx="92">
                  <c:v>0.5584086013429963</c:v>
                </c:pt>
                <c:pt idx="93">
                  <c:v>0.55779058314939278</c:v>
                </c:pt>
                <c:pt idx="94">
                  <c:v>0.5539594700868572</c:v>
                </c:pt>
                <c:pt idx="95">
                  <c:v>0.54616777035276487</c:v>
                </c:pt>
                <c:pt idx="96">
                  <c:v>0.53335881258384654</c:v>
                </c:pt>
                <c:pt idx="97">
                  <c:v>0.53319858908428186</c:v>
                </c:pt>
                <c:pt idx="98">
                  <c:v>0.52372508403154439</c:v>
                </c:pt>
                <c:pt idx="99">
                  <c:v>0.52143450454840834</c:v>
                </c:pt>
                <c:pt idx="100">
                  <c:v>0.51348119264288161</c:v>
                </c:pt>
                <c:pt idx="101">
                  <c:v>0.51105802700709946</c:v>
                </c:pt>
                <c:pt idx="102">
                  <c:v>0.51197786877828066</c:v>
                </c:pt>
                <c:pt idx="103">
                  <c:v>0.50667982887512575</c:v>
                </c:pt>
                <c:pt idx="104">
                  <c:v>0.50445685515873484</c:v>
                </c:pt>
                <c:pt idx="105">
                  <c:v>0.49948498618014697</c:v>
                </c:pt>
                <c:pt idx="106">
                  <c:v>0.49060400621445382</c:v>
                </c:pt>
                <c:pt idx="107">
                  <c:v>0.48674631483220243</c:v>
                </c:pt>
                <c:pt idx="108">
                  <c:v>0.47915729764819215</c:v>
                </c:pt>
                <c:pt idx="109">
                  <c:v>0.47490273826244328</c:v>
                </c:pt>
                <c:pt idx="110">
                  <c:v>0.47049307457431433</c:v>
                </c:pt>
                <c:pt idx="111">
                  <c:v>0.46790079741593393</c:v>
                </c:pt>
                <c:pt idx="112">
                  <c:v>0.46464171162550522</c:v>
                </c:pt>
                <c:pt idx="113">
                  <c:v>0.45770190502956759</c:v>
                </c:pt>
                <c:pt idx="114">
                  <c:v>0.45684400914160028</c:v>
                </c:pt>
                <c:pt idx="115">
                  <c:v>0.45081394913537137</c:v>
                </c:pt>
                <c:pt idx="116">
                  <c:v>0.44643688694650197</c:v>
                </c:pt>
                <c:pt idx="117">
                  <c:v>0.44084153570993612</c:v>
                </c:pt>
                <c:pt idx="118">
                  <c:v>0.43592174656622928</c:v>
                </c:pt>
                <c:pt idx="119">
                  <c:v>0.43484346977401223</c:v>
                </c:pt>
                <c:pt idx="120">
                  <c:v>0.42701068854378371</c:v>
                </c:pt>
                <c:pt idx="121">
                  <c:v>0.42455592487505084</c:v>
                </c:pt>
                <c:pt idx="122">
                  <c:v>0.42139195154382714</c:v>
                </c:pt>
                <c:pt idx="123">
                  <c:v>0.41716107048870549</c:v>
                </c:pt>
                <c:pt idx="124">
                  <c:v>0.41498911877766476</c:v>
                </c:pt>
                <c:pt idx="125">
                  <c:v>0.4117799910464931</c:v>
                </c:pt>
                <c:pt idx="126">
                  <c:v>0.40850962890918141</c:v>
                </c:pt>
                <c:pt idx="127">
                  <c:v>0.40671376791053276</c:v>
                </c:pt>
                <c:pt idx="128">
                  <c:v>0.40454101769253986</c:v>
                </c:pt>
                <c:pt idx="129">
                  <c:v>0.39784928080737064</c:v>
                </c:pt>
                <c:pt idx="130">
                  <c:v>0.39484377812693738</c:v>
                </c:pt>
                <c:pt idx="131">
                  <c:v>0.39319631145620193</c:v>
                </c:pt>
                <c:pt idx="132">
                  <c:v>0.38693423872538829</c:v>
                </c:pt>
                <c:pt idx="133">
                  <c:v>0.38368892172401498</c:v>
                </c:pt>
                <c:pt idx="134">
                  <c:v>0.3795454370234036</c:v>
                </c:pt>
                <c:pt idx="135">
                  <c:v>0.37623173066372473</c:v>
                </c:pt>
                <c:pt idx="136">
                  <c:v>0.37360459360100956</c:v>
                </c:pt>
                <c:pt idx="137">
                  <c:v>0.37755586421825144</c:v>
                </c:pt>
                <c:pt idx="138">
                  <c:v>0.37145477440001129</c:v>
                </c:pt>
                <c:pt idx="139">
                  <c:v>0.36147664817869163</c:v>
                </c:pt>
                <c:pt idx="140">
                  <c:v>0.36245523969088594</c:v>
                </c:pt>
                <c:pt idx="141">
                  <c:v>0.3560258318661646</c:v>
                </c:pt>
                <c:pt idx="142">
                  <c:v>0.35765646691046088</c:v>
                </c:pt>
                <c:pt idx="143">
                  <c:v>0.35391448878268011</c:v>
                </c:pt>
                <c:pt idx="144">
                  <c:v>0.35045095626809969</c:v>
                </c:pt>
                <c:pt idx="145">
                  <c:v>0.34706689870187912</c:v>
                </c:pt>
                <c:pt idx="146">
                  <c:v>0.34589311843942494</c:v>
                </c:pt>
                <c:pt idx="147">
                  <c:v>0.34224629268432755</c:v>
                </c:pt>
                <c:pt idx="148">
                  <c:v>0.33894752750316609</c:v>
                </c:pt>
                <c:pt idx="149">
                  <c:v>0.33509494163406484</c:v>
                </c:pt>
                <c:pt idx="150">
                  <c:v>0.33027494283688419</c:v>
                </c:pt>
                <c:pt idx="151">
                  <c:v>0.32926142266029201</c:v>
                </c:pt>
                <c:pt idx="152">
                  <c:v>0.32622083953961767</c:v>
                </c:pt>
                <c:pt idx="153">
                  <c:v>0.32720218082210728</c:v>
                </c:pt>
                <c:pt idx="154">
                  <c:v>0.32341420614927252</c:v>
                </c:pt>
                <c:pt idx="155">
                  <c:v>0.31839468208218397</c:v>
                </c:pt>
                <c:pt idx="156">
                  <c:v>0.31635932574954995</c:v>
                </c:pt>
                <c:pt idx="157">
                  <c:v>0.31533131161062766</c:v>
                </c:pt>
                <c:pt idx="158">
                  <c:v>0.31077079754204445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406-4A78-9F77-149E2AA2C2E5}"/>
            </c:ext>
          </c:extLst>
        </c:ser>
        <c:ser>
          <c:idx val="2"/>
          <c:order val="2"/>
          <c:spPr>
            <a:ln w="2540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xVal>
            <c:numRef>
              <c:f>'CCDRefTemp20deg-&gt;25deg'!$U$2:$U$160</c:f>
              <c:numCache>
                <c:formatCode>General</c:formatCode>
                <c:ptCount val="159"/>
                <c:pt idx="0">
                  <c:v>512.6</c:v>
                </c:pt>
                <c:pt idx="1">
                  <c:v>518.4</c:v>
                </c:pt>
                <c:pt idx="2">
                  <c:v>524.70000000000005</c:v>
                </c:pt>
                <c:pt idx="3">
                  <c:v>530.4</c:v>
                </c:pt>
                <c:pt idx="4">
                  <c:v>536.5</c:v>
                </c:pt>
                <c:pt idx="5">
                  <c:v>542.79999999999995</c:v>
                </c:pt>
                <c:pt idx="6">
                  <c:v>548.70000000000005</c:v>
                </c:pt>
                <c:pt idx="7">
                  <c:v>554.5</c:v>
                </c:pt>
                <c:pt idx="8">
                  <c:v>560.5</c:v>
                </c:pt>
                <c:pt idx="9">
                  <c:v>566.70000000000005</c:v>
                </c:pt>
                <c:pt idx="10">
                  <c:v>572.6</c:v>
                </c:pt>
                <c:pt idx="11">
                  <c:v>578.5</c:v>
                </c:pt>
                <c:pt idx="12">
                  <c:v>584.5</c:v>
                </c:pt>
                <c:pt idx="13">
                  <c:v>590.6</c:v>
                </c:pt>
                <c:pt idx="14">
                  <c:v>596.70000000000005</c:v>
                </c:pt>
                <c:pt idx="15">
                  <c:v>602.5</c:v>
                </c:pt>
                <c:pt idx="16">
                  <c:v>608.6</c:v>
                </c:pt>
                <c:pt idx="17">
                  <c:v>620.5</c:v>
                </c:pt>
                <c:pt idx="18">
                  <c:v>626.70000000000005</c:v>
                </c:pt>
                <c:pt idx="19">
                  <c:v>632.70000000000005</c:v>
                </c:pt>
                <c:pt idx="20">
                  <c:v>638.6</c:v>
                </c:pt>
                <c:pt idx="21">
                  <c:v>644.6</c:v>
                </c:pt>
                <c:pt idx="22">
                  <c:v>650.6</c:v>
                </c:pt>
                <c:pt idx="23">
                  <c:v>656.6</c:v>
                </c:pt>
                <c:pt idx="24">
                  <c:v>662.6</c:v>
                </c:pt>
                <c:pt idx="25">
                  <c:v>668.8</c:v>
                </c:pt>
                <c:pt idx="26">
                  <c:v>674.7</c:v>
                </c:pt>
                <c:pt idx="27">
                  <c:v>680.6</c:v>
                </c:pt>
                <c:pt idx="28">
                  <c:v>686.7</c:v>
                </c:pt>
                <c:pt idx="29">
                  <c:v>692.6</c:v>
                </c:pt>
                <c:pt idx="30">
                  <c:v>698.6</c:v>
                </c:pt>
                <c:pt idx="31">
                  <c:v>704.7</c:v>
                </c:pt>
                <c:pt idx="32">
                  <c:v>710.8</c:v>
                </c:pt>
                <c:pt idx="33">
                  <c:v>716.7</c:v>
                </c:pt>
                <c:pt idx="34">
                  <c:v>722.7</c:v>
                </c:pt>
                <c:pt idx="35">
                  <c:v>728.7</c:v>
                </c:pt>
                <c:pt idx="36">
                  <c:v>734.7</c:v>
                </c:pt>
                <c:pt idx="37">
                  <c:v>740.7</c:v>
                </c:pt>
                <c:pt idx="38">
                  <c:v>746.8</c:v>
                </c:pt>
                <c:pt idx="39">
                  <c:v>752.8</c:v>
                </c:pt>
                <c:pt idx="40">
                  <c:v>758.7</c:v>
                </c:pt>
                <c:pt idx="41">
                  <c:v>764.8</c:v>
                </c:pt>
                <c:pt idx="42">
                  <c:v>770.7</c:v>
                </c:pt>
                <c:pt idx="43">
                  <c:v>776.7</c:v>
                </c:pt>
                <c:pt idx="44">
                  <c:v>782.7</c:v>
                </c:pt>
                <c:pt idx="45">
                  <c:v>788.8</c:v>
                </c:pt>
                <c:pt idx="46">
                  <c:v>794.7</c:v>
                </c:pt>
                <c:pt idx="47">
                  <c:v>800.7</c:v>
                </c:pt>
                <c:pt idx="48">
                  <c:v>806.8</c:v>
                </c:pt>
                <c:pt idx="49">
                  <c:v>812.7</c:v>
                </c:pt>
                <c:pt idx="50">
                  <c:v>818.7</c:v>
                </c:pt>
                <c:pt idx="51">
                  <c:v>824.8</c:v>
                </c:pt>
                <c:pt idx="52">
                  <c:v>830.8</c:v>
                </c:pt>
                <c:pt idx="53">
                  <c:v>836.8</c:v>
                </c:pt>
                <c:pt idx="54">
                  <c:v>842.8</c:v>
                </c:pt>
                <c:pt idx="55">
                  <c:v>848.8</c:v>
                </c:pt>
                <c:pt idx="56">
                  <c:v>854.6</c:v>
                </c:pt>
                <c:pt idx="57">
                  <c:v>860.7</c:v>
                </c:pt>
                <c:pt idx="58">
                  <c:v>866.7</c:v>
                </c:pt>
                <c:pt idx="59">
                  <c:v>872.7</c:v>
                </c:pt>
                <c:pt idx="60">
                  <c:v>878.7</c:v>
                </c:pt>
                <c:pt idx="61">
                  <c:v>884.6</c:v>
                </c:pt>
                <c:pt idx="62">
                  <c:v>890.7</c:v>
                </c:pt>
                <c:pt idx="63">
                  <c:v>896.6</c:v>
                </c:pt>
                <c:pt idx="64">
                  <c:v>902.7</c:v>
                </c:pt>
                <c:pt idx="65">
                  <c:v>908.7</c:v>
                </c:pt>
                <c:pt idx="66">
                  <c:v>914.6</c:v>
                </c:pt>
                <c:pt idx="67">
                  <c:v>920.6</c:v>
                </c:pt>
                <c:pt idx="68">
                  <c:v>926.6</c:v>
                </c:pt>
                <c:pt idx="69">
                  <c:v>932.6</c:v>
                </c:pt>
                <c:pt idx="70">
                  <c:v>938.6</c:v>
                </c:pt>
                <c:pt idx="71">
                  <c:v>944.6</c:v>
                </c:pt>
                <c:pt idx="72">
                  <c:v>955.4</c:v>
                </c:pt>
                <c:pt idx="73">
                  <c:v>963.5</c:v>
                </c:pt>
                <c:pt idx="74">
                  <c:v>971.4</c:v>
                </c:pt>
                <c:pt idx="75">
                  <c:v>979.7</c:v>
                </c:pt>
                <c:pt idx="76">
                  <c:v>987.6</c:v>
                </c:pt>
                <c:pt idx="77">
                  <c:v>993.7</c:v>
                </c:pt>
                <c:pt idx="78">
                  <c:v>1003.6</c:v>
                </c:pt>
                <c:pt idx="79">
                  <c:v>1013.1</c:v>
                </c:pt>
                <c:pt idx="80">
                  <c:v>1019.5</c:v>
                </c:pt>
                <c:pt idx="81">
                  <c:v>1027.7</c:v>
                </c:pt>
                <c:pt idx="82">
                  <c:v>1035.5</c:v>
                </c:pt>
                <c:pt idx="83">
                  <c:v>1043.5999999999999</c:v>
                </c:pt>
                <c:pt idx="84">
                  <c:v>1051.7</c:v>
                </c:pt>
                <c:pt idx="85">
                  <c:v>1059.7</c:v>
                </c:pt>
                <c:pt idx="86">
                  <c:v>1067.8</c:v>
                </c:pt>
                <c:pt idx="87">
                  <c:v>1075.8</c:v>
                </c:pt>
                <c:pt idx="88">
                  <c:v>1083.5999999999999</c:v>
                </c:pt>
                <c:pt idx="89">
                  <c:v>1091.8</c:v>
                </c:pt>
                <c:pt idx="90">
                  <c:v>1099.7</c:v>
                </c:pt>
                <c:pt idx="91">
                  <c:v>1107.7</c:v>
                </c:pt>
                <c:pt idx="92">
                  <c:v>1115.9000000000001</c:v>
                </c:pt>
                <c:pt idx="93">
                  <c:v>1123.8</c:v>
                </c:pt>
                <c:pt idx="94">
                  <c:v>1131.8</c:v>
                </c:pt>
                <c:pt idx="95">
                  <c:v>1139.7</c:v>
                </c:pt>
                <c:pt idx="96">
                  <c:v>1147.8</c:v>
                </c:pt>
                <c:pt idx="97">
                  <c:v>1155.7</c:v>
                </c:pt>
                <c:pt idx="98">
                  <c:v>1163.8</c:v>
                </c:pt>
                <c:pt idx="99">
                  <c:v>1171.8</c:v>
                </c:pt>
                <c:pt idx="100">
                  <c:v>1179.8</c:v>
                </c:pt>
                <c:pt idx="101">
                  <c:v>1187.8</c:v>
                </c:pt>
                <c:pt idx="102">
                  <c:v>1195.8</c:v>
                </c:pt>
                <c:pt idx="103">
                  <c:v>1203.9000000000001</c:v>
                </c:pt>
                <c:pt idx="104">
                  <c:v>1211.9000000000001</c:v>
                </c:pt>
                <c:pt idx="105">
                  <c:v>1219.8</c:v>
                </c:pt>
                <c:pt idx="106">
                  <c:v>1227.9000000000001</c:v>
                </c:pt>
                <c:pt idx="107">
                  <c:v>1235.9000000000001</c:v>
                </c:pt>
                <c:pt idx="108">
                  <c:v>1244</c:v>
                </c:pt>
                <c:pt idx="109">
                  <c:v>1252</c:v>
                </c:pt>
                <c:pt idx="110">
                  <c:v>1259.8</c:v>
                </c:pt>
                <c:pt idx="111">
                  <c:v>1267.8</c:v>
                </c:pt>
                <c:pt idx="112">
                  <c:v>1275.9000000000001</c:v>
                </c:pt>
                <c:pt idx="113">
                  <c:v>1284.2</c:v>
                </c:pt>
                <c:pt idx="114">
                  <c:v>1292</c:v>
                </c:pt>
                <c:pt idx="115">
                  <c:v>1299.8</c:v>
                </c:pt>
                <c:pt idx="116">
                  <c:v>1307.8</c:v>
                </c:pt>
                <c:pt idx="117">
                  <c:v>1315.9</c:v>
                </c:pt>
                <c:pt idx="118">
                  <c:v>1323.8</c:v>
                </c:pt>
                <c:pt idx="119">
                  <c:v>1331.8</c:v>
                </c:pt>
                <c:pt idx="120">
                  <c:v>1339.8</c:v>
                </c:pt>
                <c:pt idx="121">
                  <c:v>1347.8</c:v>
                </c:pt>
                <c:pt idx="122">
                  <c:v>1355.8</c:v>
                </c:pt>
                <c:pt idx="123">
                  <c:v>1363.8</c:v>
                </c:pt>
                <c:pt idx="124">
                  <c:v>1371.8</c:v>
                </c:pt>
                <c:pt idx="125">
                  <c:v>1379.8</c:v>
                </c:pt>
                <c:pt idx="126">
                  <c:v>1387.8</c:v>
                </c:pt>
                <c:pt idx="127">
                  <c:v>1395.9</c:v>
                </c:pt>
                <c:pt idx="128">
                  <c:v>1403.8</c:v>
                </c:pt>
                <c:pt idx="129">
                  <c:v>1411.8</c:v>
                </c:pt>
                <c:pt idx="130">
                  <c:v>1419.8</c:v>
                </c:pt>
                <c:pt idx="131">
                  <c:v>1427.9</c:v>
                </c:pt>
                <c:pt idx="132">
                  <c:v>1435.7</c:v>
                </c:pt>
                <c:pt idx="133">
                  <c:v>1443.8</c:v>
                </c:pt>
                <c:pt idx="134">
                  <c:v>1451.9</c:v>
                </c:pt>
                <c:pt idx="135">
                  <c:v>1459.8</c:v>
                </c:pt>
                <c:pt idx="136">
                  <c:v>1467.8</c:v>
                </c:pt>
                <c:pt idx="137">
                  <c:v>1475.8</c:v>
                </c:pt>
                <c:pt idx="138">
                  <c:v>1483.9</c:v>
                </c:pt>
                <c:pt idx="139">
                  <c:v>1491.8</c:v>
                </c:pt>
                <c:pt idx="140">
                  <c:v>1499.8</c:v>
                </c:pt>
                <c:pt idx="141">
                  <c:v>1507.8</c:v>
                </c:pt>
                <c:pt idx="142">
                  <c:v>1515.7</c:v>
                </c:pt>
                <c:pt idx="143">
                  <c:v>1523.8</c:v>
                </c:pt>
                <c:pt idx="144">
                  <c:v>1531.7</c:v>
                </c:pt>
                <c:pt idx="145">
                  <c:v>1539.7</c:v>
                </c:pt>
                <c:pt idx="146">
                  <c:v>1547.7</c:v>
                </c:pt>
                <c:pt idx="147">
                  <c:v>1555.5</c:v>
                </c:pt>
                <c:pt idx="148">
                  <c:v>1563.7</c:v>
                </c:pt>
                <c:pt idx="149">
                  <c:v>1571.7</c:v>
                </c:pt>
                <c:pt idx="150">
                  <c:v>1579.6</c:v>
                </c:pt>
                <c:pt idx="151">
                  <c:v>1587.7</c:v>
                </c:pt>
                <c:pt idx="152">
                  <c:v>1595.7</c:v>
                </c:pt>
                <c:pt idx="153">
                  <c:v>1603.7</c:v>
                </c:pt>
                <c:pt idx="154">
                  <c:v>1611.7</c:v>
                </c:pt>
                <c:pt idx="155">
                  <c:v>1620.1</c:v>
                </c:pt>
                <c:pt idx="156">
                  <c:v>1628.1</c:v>
                </c:pt>
                <c:pt idx="157">
                  <c:v>1636.1</c:v>
                </c:pt>
                <c:pt idx="158">
                  <c:v>1644.2</c:v>
                </c:pt>
              </c:numCache>
            </c:numRef>
          </c:xVal>
          <c:yVal>
            <c:numRef>
              <c:f>'CCDRefTemp20deg-&gt;25deg'!$Z$2:$Z$160</c:f>
              <c:numCache>
                <c:formatCode>General</c:formatCode>
                <c:ptCount val="159"/>
                <c:pt idx="0">
                  <c:v>0.72572359793934649</c:v>
                </c:pt>
                <c:pt idx="1">
                  <c:v>0.8174035409617264</c:v>
                </c:pt>
                <c:pt idx="2">
                  <c:v>0.88592175341005164</c:v>
                </c:pt>
                <c:pt idx="3">
                  <c:v>0.94258682068073796</c:v>
                </c:pt>
                <c:pt idx="4">
                  <c:v>0.96316612923985245</c:v>
                </c:pt>
                <c:pt idx="5">
                  <c:v>0.97615737713075201</c:v>
                </c:pt>
                <c:pt idx="6">
                  <c:v>1</c:v>
                </c:pt>
                <c:pt idx="7">
                  <c:v>1.0198388197268529</c:v>
                </c:pt>
                <c:pt idx="8">
                  <c:v>1.040300353831056</c:v>
                </c:pt>
                <c:pt idx="9">
                  <c:v>1.0688533547490966</c:v>
                </c:pt>
                <c:pt idx="10">
                  <c:v>1.0830359979439412</c:v>
                </c:pt>
                <c:pt idx="11">
                  <c:v>1.1049306572796516</c:v>
                </c:pt>
                <c:pt idx="12">
                  <c:v>1.1156747314583968</c:v>
                </c:pt>
                <c:pt idx="13">
                  <c:v>1.1218818643988806</c:v>
                </c:pt>
                <c:pt idx="14">
                  <c:v>1.1286768464559482</c:v>
                </c:pt>
                <c:pt idx="15">
                  <c:v>1.1281036593538658</c:v>
                </c:pt>
                <c:pt idx="16">
                  <c:v>1.1311794222115847</c:v>
                </c:pt>
                <c:pt idx="17">
                  <c:v>1.1485948718352663</c:v>
                </c:pt>
                <c:pt idx="18">
                  <c:v>1.1425029484733362</c:v>
                </c:pt>
                <c:pt idx="19">
                  <c:v>1.1505027693663612</c:v>
                </c:pt>
                <c:pt idx="20">
                  <c:v>1.1466448910085483</c:v>
                </c:pt>
                <c:pt idx="21">
                  <c:v>1.1478206457203097</c:v>
                </c:pt>
                <c:pt idx="22">
                  <c:v>1.1500272085895638</c:v>
                </c:pt>
                <c:pt idx="23">
                  <c:v>1.1243199287129453</c:v>
                </c:pt>
                <c:pt idx="24">
                  <c:v>1.1005415494163904</c:v>
                </c:pt>
                <c:pt idx="25">
                  <c:v>1.1313718096587944</c:v>
                </c:pt>
                <c:pt idx="26">
                  <c:v>1.1429426615877625</c:v>
                </c:pt>
                <c:pt idx="27">
                  <c:v>1.1303594380269486</c:v>
                </c:pt>
                <c:pt idx="28">
                  <c:v>1.1280997193224658</c:v>
                </c:pt>
                <c:pt idx="29">
                  <c:v>1.1280074808156961</c:v>
                </c:pt>
                <c:pt idx="30">
                  <c:v>1.1240617959761718</c:v>
                </c:pt>
                <c:pt idx="31">
                  <c:v>1.1100775306759914</c:v>
                </c:pt>
                <c:pt idx="32">
                  <c:v>1.1104060505344648</c:v>
                </c:pt>
                <c:pt idx="33">
                  <c:v>1.1080019278196567</c:v>
                </c:pt>
                <c:pt idx="34">
                  <c:v>1.0968552161961305</c:v>
                </c:pt>
                <c:pt idx="35">
                  <c:v>1.0941519304405978</c:v>
                </c:pt>
                <c:pt idx="36">
                  <c:v>1.0893934783292545</c:v>
                </c:pt>
                <c:pt idx="37">
                  <c:v>1.0825864937170409</c:v>
                </c:pt>
                <c:pt idx="38">
                  <c:v>1.0730799541381018</c:v>
                </c:pt>
                <c:pt idx="39">
                  <c:v>1.0793269498878175</c:v>
                </c:pt>
                <c:pt idx="40">
                  <c:v>1.0696167720787504</c:v>
                </c:pt>
                <c:pt idx="41">
                  <c:v>1.069179148466773</c:v>
                </c:pt>
                <c:pt idx="42">
                  <c:v>1.0588336024129021</c:v>
                </c:pt>
                <c:pt idx="43">
                  <c:v>1.0427947465134011</c:v>
                </c:pt>
                <c:pt idx="44">
                  <c:v>1.0428113462562787</c:v>
                </c:pt>
                <c:pt idx="45">
                  <c:v>1.0406512441185605</c:v>
                </c:pt>
                <c:pt idx="46">
                  <c:v>1.0265275481145033</c:v>
                </c:pt>
                <c:pt idx="47">
                  <c:v>1.0117111878528142</c:v>
                </c:pt>
                <c:pt idx="48">
                  <c:v>1.0044145239968705</c:v>
                </c:pt>
                <c:pt idx="49">
                  <c:v>0.99520602023988991</c:v>
                </c:pt>
                <c:pt idx="50">
                  <c:v>0.99035712536887888</c:v>
                </c:pt>
                <c:pt idx="51">
                  <c:v>0.97790319169180351</c:v>
                </c:pt>
                <c:pt idx="52">
                  <c:v>0.96751327317833358</c:v>
                </c:pt>
                <c:pt idx="53">
                  <c:v>0.95642295069939431</c:v>
                </c:pt>
                <c:pt idx="54">
                  <c:v>0.95548262444098331</c:v>
                </c:pt>
                <c:pt idx="55">
                  <c:v>0.94540377310633406</c:v>
                </c:pt>
                <c:pt idx="56">
                  <c:v>0.907027735734517</c:v>
                </c:pt>
                <c:pt idx="57">
                  <c:v>0.90531359209810458</c:v>
                </c:pt>
                <c:pt idx="58">
                  <c:v>0.914461222607028</c:v>
                </c:pt>
                <c:pt idx="59">
                  <c:v>0.90579402107254492</c:v>
                </c:pt>
                <c:pt idx="60">
                  <c:v>0.89007740356006271</c:v>
                </c:pt>
                <c:pt idx="61">
                  <c:v>0.89073372558131736</c:v>
                </c:pt>
                <c:pt idx="62">
                  <c:v>0.89170233693175338</c:v>
                </c:pt>
                <c:pt idx="63">
                  <c:v>0.88330271214880851</c:v>
                </c:pt>
                <c:pt idx="64">
                  <c:v>0.87925196820012042</c:v>
                </c:pt>
                <c:pt idx="65">
                  <c:v>0.87627076450199004</c:v>
                </c:pt>
                <c:pt idx="66">
                  <c:v>0.87677843521256893</c:v>
                </c:pt>
                <c:pt idx="67">
                  <c:v>0.86736815866355987</c:v>
                </c:pt>
                <c:pt idx="68">
                  <c:v>0.86111764615617881</c:v>
                </c:pt>
                <c:pt idx="69">
                  <c:v>0.859406750180704</c:v>
                </c:pt>
                <c:pt idx="70">
                  <c:v>0.87029466917134146</c:v>
                </c:pt>
                <c:pt idx="71">
                  <c:v>0.8621370730901905</c:v>
                </c:pt>
                <c:pt idx="72">
                  <c:v>0.84471693357840161</c:v>
                </c:pt>
                <c:pt idx="73">
                  <c:v>0.8461892821454936</c:v>
                </c:pt>
                <c:pt idx="74">
                  <c:v>0.83599051812315894</c:v>
                </c:pt>
                <c:pt idx="75">
                  <c:v>0.82838970831418512</c:v>
                </c:pt>
                <c:pt idx="76">
                  <c:v>0.82608943033056148</c:v>
                </c:pt>
                <c:pt idx="77">
                  <c:v>0.83138419858574886</c:v>
                </c:pt>
                <c:pt idx="78">
                  <c:v>0.814546600293795</c:v>
                </c:pt>
                <c:pt idx="79">
                  <c:v>0.81821629228677673</c:v>
                </c:pt>
                <c:pt idx="80">
                  <c:v>0.81375466499200955</c:v>
                </c:pt>
                <c:pt idx="81">
                  <c:v>0.79505782428715233</c:v>
                </c:pt>
                <c:pt idx="82">
                  <c:v>0.78778462420280637</c:v>
                </c:pt>
                <c:pt idx="83">
                  <c:v>0.78532821943143938</c:v>
                </c:pt>
                <c:pt idx="84">
                  <c:v>0.77609349464655586</c:v>
                </c:pt>
                <c:pt idx="85">
                  <c:v>0.77037433030313185</c:v>
                </c:pt>
                <c:pt idx="86">
                  <c:v>0.76133851585944701</c:v>
                </c:pt>
                <c:pt idx="87">
                  <c:v>0.74982559983288655</c:v>
                </c:pt>
                <c:pt idx="88">
                  <c:v>0.74581686377172995</c:v>
                </c:pt>
                <c:pt idx="89">
                  <c:v>0.73758472752437199</c:v>
                </c:pt>
                <c:pt idx="90">
                  <c:v>0.73081860108129815</c:v>
                </c:pt>
                <c:pt idx="91">
                  <c:v>0.74414676133036595</c:v>
                </c:pt>
                <c:pt idx="92">
                  <c:v>0.73469387453453228</c:v>
                </c:pt>
                <c:pt idx="93">
                  <c:v>0.73544930313316181</c:v>
                </c:pt>
                <c:pt idx="94">
                  <c:v>0.73186260871397635</c:v>
                </c:pt>
                <c:pt idx="95">
                  <c:v>0.72299509103077497</c:v>
                </c:pt>
                <c:pt idx="96">
                  <c:v>0.7073797874114508</c:v>
                </c:pt>
                <c:pt idx="97">
                  <c:v>0.70850579862115537</c:v>
                </c:pt>
                <c:pt idx="98">
                  <c:v>0.69716513449275042</c:v>
                </c:pt>
                <c:pt idx="99">
                  <c:v>0.6953543541490127</c:v>
                </c:pt>
                <c:pt idx="100">
                  <c:v>0.68591775117561138</c:v>
                </c:pt>
                <c:pt idx="101">
                  <c:v>0.68381066221223497</c:v>
                </c:pt>
                <c:pt idx="102">
                  <c:v>0.68613851222773825</c:v>
                </c:pt>
                <c:pt idx="103">
                  <c:v>0.6800898272219823</c:v>
                </c:pt>
                <c:pt idx="104">
                  <c:v>0.67813147718624234</c:v>
                </c:pt>
                <c:pt idx="105">
                  <c:v>0.67241675832557657</c:v>
                </c:pt>
                <c:pt idx="106">
                  <c:v>0.66136818584044554</c:v>
                </c:pt>
                <c:pt idx="107">
                  <c:v>0.65705710756831137</c:v>
                </c:pt>
                <c:pt idx="108">
                  <c:v>0.64764498995659425</c:v>
                </c:pt>
                <c:pt idx="109">
                  <c:v>0.64269684342293687</c:v>
                </c:pt>
                <c:pt idx="110">
                  <c:v>0.63748263735916699</c:v>
                </c:pt>
                <c:pt idx="111">
                  <c:v>0.63467037788341851</c:v>
                </c:pt>
                <c:pt idx="112">
                  <c:v>0.63093210252941612</c:v>
                </c:pt>
                <c:pt idx="113">
                  <c:v>0.62215803976114625</c:v>
                </c:pt>
                <c:pt idx="114">
                  <c:v>0.62162354700532496</c:v>
                </c:pt>
                <c:pt idx="115">
                  <c:v>0.61397503382219409</c:v>
                </c:pt>
                <c:pt idx="116">
                  <c:v>0.60853659704289342</c:v>
                </c:pt>
                <c:pt idx="117">
                  <c:v>0.60141047065721842</c:v>
                </c:pt>
                <c:pt idx="118">
                  <c:v>0.59517088460167777</c:v>
                </c:pt>
                <c:pt idx="119">
                  <c:v>0.59413003639285811</c:v>
                </c:pt>
                <c:pt idx="120">
                  <c:v>0.58382942114414182</c:v>
                </c:pt>
                <c:pt idx="121">
                  <c:v>0.58084478380173099</c:v>
                </c:pt>
                <c:pt idx="122">
                  <c:v>0.57685752593886774</c:v>
                </c:pt>
                <c:pt idx="123">
                  <c:v>0.57137726581359549</c:v>
                </c:pt>
                <c:pt idx="124">
                  <c:v>0.56868586516569408</c:v>
                </c:pt>
                <c:pt idx="125">
                  <c:v>0.56454360380816238</c:v>
                </c:pt>
                <c:pt idx="126">
                  <c:v>0.56028759167945408</c:v>
                </c:pt>
                <c:pt idx="127">
                  <c:v>0.55802579198785995</c:v>
                </c:pt>
                <c:pt idx="128">
                  <c:v>0.55522201639977475</c:v>
                </c:pt>
                <c:pt idx="129">
                  <c:v>0.54618389444404025</c:v>
                </c:pt>
                <c:pt idx="130">
                  <c:v>0.54218087292640516</c:v>
                </c:pt>
                <c:pt idx="131">
                  <c:v>0.54001753547332287</c:v>
                </c:pt>
                <c:pt idx="132">
                  <c:v>0.53149210768486943</c:v>
                </c:pt>
                <c:pt idx="133">
                  <c:v>0.52708412520555292</c:v>
                </c:pt>
                <c:pt idx="134">
                  <c:v>0.52142081226319148</c:v>
                </c:pt>
                <c:pt idx="135">
                  <c:v>0.51687458337176106</c:v>
                </c:pt>
                <c:pt idx="136">
                  <c:v>0.51325025857296225</c:v>
                </c:pt>
                <c:pt idx="137">
                  <c:v>0.51864189915212611</c:v>
                </c:pt>
                <c:pt idx="138">
                  <c:v>0.51020419326523125</c:v>
                </c:pt>
                <c:pt idx="139">
                  <c:v>0.49642259054042026</c:v>
                </c:pt>
                <c:pt idx="140">
                  <c:v>0.49767224880529537</c:v>
                </c:pt>
                <c:pt idx="141">
                  <c:v>0.48873175480350273</c:v>
                </c:pt>
                <c:pt idx="142">
                  <c:v>0.49083801067138444</c:v>
                </c:pt>
                <c:pt idx="143">
                  <c:v>0.48555528240214846</c:v>
                </c:pt>
                <c:pt idx="144">
                  <c:v>0.48063547999637557</c:v>
                </c:pt>
                <c:pt idx="145">
                  <c:v>0.47581452291638182</c:v>
                </c:pt>
                <c:pt idx="146">
                  <c:v>0.47400667889736792</c:v>
                </c:pt>
                <c:pt idx="147">
                  <c:v>0.46879562979157213</c:v>
                </c:pt>
                <c:pt idx="148">
                  <c:v>0.46405501708882951</c:v>
                </c:pt>
                <c:pt idx="149">
                  <c:v>0.45853324278869856</c:v>
                </c:pt>
                <c:pt idx="150">
                  <c:v>0.4516842102123404</c:v>
                </c:pt>
                <c:pt idx="151">
                  <c:v>0.450033494933189</c:v>
                </c:pt>
                <c:pt idx="152">
                  <c:v>0.44559371208454013</c:v>
                </c:pt>
                <c:pt idx="153">
                  <c:v>0.44663830771410545</c:v>
                </c:pt>
                <c:pt idx="154">
                  <c:v>0.4411608470773033</c:v>
                </c:pt>
                <c:pt idx="155">
                  <c:v>0.43399811861734483</c:v>
                </c:pt>
                <c:pt idx="156">
                  <c:v>0.4308798495547434</c:v>
                </c:pt>
                <c:pt idx="157">
                  <c:v>0.4291398489372803</c:v>
                </c:pt>
                <c:pt idx="158">
                  <c:v>0.42258568393201495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1406-4A78-9F77-149E2AA2C2E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16063872"/>
        <c:axId val="1516057344"/>
      </c:scatterChart>
      <c:valAx>
        <c:axId val="1516063872"/>
        <c:scaling>
          <c:orientation val="minMax"/>
          <c:max val="1000"/>
          <c:min val="450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Wavelength (nm)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16057344"/>
        <c:crosses val="autoZero"/>
        <c:crossBetween val="midCat"/>
        <c:majorUnit val="100"/>
      </c:valAx>
      <c:valAx>
        <c:axId val="1516057344"/>
        <c:scaling>
          <c:orientation val="minMax"/>
          <c:max val="1.4"/>
          <c:min val="0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Relative brightness</a:t>
                </a:r>
                <a:endParaRPr lang="ja-JP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516063872"/>
        <c:crosses val="autoZero"/>
        <c:crossBetween val="midCat"/>
        <c:majorUnit val="0.2"/>
      </c:valAx>
      <c:spPr>
        <a:noFill/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A031A-13B0-4A31-90DA-C17D7BA8EDF4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44C2E9-D1B8-40C2-932F-97A5FB14E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099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sz="1200" dirty="0"/>
              <a:t>This plot</a:t>
            </a:r>
            <a:r>
              <a:rPr kumimoji="1" lang="en-US" altLang="ja-JP" sz="1200" baseline="0" dirty="0"/>
              <a:t> shows a comparison of observation results among many sensors at a same place</a:t>
            </a:r>
            <a:endParaRPr kumimoji="1" lang="en-US" altLang="ja-JP" sz="1200" dirty="0"/>
          </a:p>
          <a:p>
            <a:r>
              <a:rPr kumimoji="1" lang="en-US" altLang="ja-JP" sz="1200" dirty="0"/>
              <a:t>SP reflectance shows a steeper profile than those </a:t>
            </a:r>
          </a:p>
          <a:p>
            <a:r>
              <a:rPr lang="en-US" altLang="ja-JP" sz="1200" dirty="0"/>
              <a:t>As a result…</a:t>
            </a:r>
            <a:r>
              <a:rPr kumimoji="1" lang="en-US" altLang="ja-JP" sz="1200" baseline="0" dirty="0"/>
              <a:t> </a:t>
            </a:r>
            <a:r>
              <a:rPr kumimoji="1" lang="en-US" altLang="ja-JP" sz="1200" dirty="0"/>
              <a:t>In shorter wavelength region, SP tends to describe Moon reflectance darker.</a:t>
            </a:r>
          </a:p>
          <a:p>
            <a:r>
              <a:rPr kumimoji="1" lang="ja-JP" altLang="en-US" dirty="0"/>
              <a:t>感度偏差</a:t>
            </a:r>
            <a:r>
              <a:rPr kumimoji="1" lang="en-US" altLang="ja-JP" baseline="0" dirty="0"/>
              <a:t>: </a:t>
            </a:r>
            <a:r>
              <a:rPr kumimoji="1" lang="en-US" altLang="ja-JP" dirty="0"/>
              <a:t>sensitivity deviation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92D3AF-7910-4F64-BCC4-1AE0AFE8B17E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00862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Sensor stability during the mission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92D3AF-7910-4F64-BCC4-1AE0AFE8B17E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9062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C8D6527-2A20-4BC8-8EEF-CE5CB9E8CD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371A846-4DEC-4A63-8182-B4A4881C3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7D6D60C-1D4E-46D1-894F-277A80645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C39-591C-4E38-BA48-37FEF228AE14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D43ED3-7519-41C4-85B4-33A1B49F8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DD0065-0688-421E-A4AA-4C1C8204A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FC7-4100-431A-B643-506B5CDA2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37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208D1D6-2D55-44AB-949F-89B74FDF3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2841FF20-BC24-453A-8259-2E32F7864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767D2B5-1A2D-45B4-91C0-8AF82EA1C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C39-591C-4E38-BA48-37FEF228AE14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DCD0AE-051B-41E3-9948-E1E66387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B517404-DE24-42C5-B2A7-B0E2EEFE0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FC7-4100-431A-B643-506B5CDA2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4324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E013FF7-7F52-498C-ABDB-6D05313EE1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135948D-2449-4296-8C58-B28F7A65A0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A518D7-83A0-4E42-A74A-0A4A70858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C39-591C-4E38-BA48-37FEF228AE14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4A489A-E998-44EB-804E-1018D930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7BCCB20-96CA-417B-A540-C9353B0E4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FC7-4100-431A-B643-506B5CDA2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28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316D71-12C8-4DED-B58E-F38097FB5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87EA86-3350-4901-9AFC-B513111C86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094237A-22B9-4397-8B14-71D846A8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CF39-BB8C-40FD-BC16-2C7D38BD40E6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234DE1-CBD3-4B99-9E75-BA777DD3D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EEDCC0C-B70D-4626-A89D-A5AC668EF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46D9-B7E2-4BD6-AC83-E39A2D87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25154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968316-F057-466B-8650-AAAE6E0F4E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3BCD09-7E9A-4137-A987-11B9ED3617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489F69-ECAA-4C61-875C-74FE19441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CF39-BB8C-40FD-BC16-2C7D38BD40E6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6AADD1-753A-4488-914D-5FA1BB332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92BB4E9-EEAB-4204-8C0E-029DCF1D5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46D9-B7E2-4BD6-AC83-E39A2D87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9844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8AF5E3D-1079-4160-86A6-1A13031C6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E7E53B-D489-4EA5-BAD3-1564C88BF6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DFD4D9B-3C34-4619-AFA6-17145AA80F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CF39-BB8C-40FD-BC16-2C7D38BD40E6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498CBD8-0AD6-49DF-A123-FB8E5E77C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65C763-C27F-4D9D-91A0-3F88523EB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46D9-B7E2-4BD6-AC83-E39A2D87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470141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E30582C-9592-47FA-9CC2-8D497DAB2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6A37656-3CBF-4062-9BBF-BB79BD9DD4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E69DC77-3A7D-4588-A3D2-D11498E89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EAE7D04-9140-4909-9C8C-8F8CB6B2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CF39-BB8C-40FD-BC16-2C7D38BD40E6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3D640BB-0A69-4940-BDDD-DA6E05E6D2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2BEE016-11BC-4AD3-803F-4681024DE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46D9-B7E2-4BD6-AC83-E39A2D87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34674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8B2F59-7669-45B8-A925-C83801852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DD732B3-828B-4773-87EB-07EFDD740E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1E18B84-70CB-4755-A157-AC8702313A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B6F3639-DEC7-4879-B535-8ACD1703C3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EFB9176-8724-4A95-A67C-F7F1E60039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810FF0C-29A1-40DA-B3B8-928228FEE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CF39-BB8C-40FD-BC16-2C7D38BD40E6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95C6629-4A6A-47FB-B2AA-E251E866F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14C74942-67D9-478F-A0F6-714D0D913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46D9-B7E2-4BD6-AC83-E39A2D87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09236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9CB2005-E7F1-499E-9A75-E9A1B8628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942C885-3214-4B6C-B01C-5DCA02D2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CF39-BB8C-40FD-BC16-2C7D38BD40E6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921772F9-B849-4E14-BA18-06A8528FF4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4DF16AB-31A4-40A3-ABC4-4B1B33953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46D9-B7E2-4BD6-AC83-E39A2D87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2345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7A6CBED-0896-4F9A-A429-3F887F2E0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CF39-BB8C-40FD-BC16-2C7D38BD40E6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D12325D-CC2A-4223-9286-FFEAE2D07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D08320-58F1-47C4-8238-B8D030D9F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46D9-B7E2-4BD6-AC83-E39A2D87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624961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F6B957-848C-44CA-BB50-966C38F83D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7203F9A-8844-48BB-9CC4-4CEE5CA4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F616C55-34E7-4CBC-8E1F-5DE59F9688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471A13A-4E59-4C6B-8335-B21AE9BD7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CF39-BB8C-40FD-BC16-2C7D38BD40E6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BB04CE0-E66D-4686-9573-E1C86C707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64E96DE-B2CB-493F-A94E-E48299B11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46D9-B7E2-4BD6-AC83-E39A2D87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4355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F2078A-94E3-411A-B336-68F84B222E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7FB3235-9DAB-433D-891C-896DFE0F0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69B94F-9FD6-434D-B285-95E1E8F5F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C39-591C-4E38-BA48-37FEF228AE14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156AE4-3188-4F23-84F9-0FD28E0C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DFFD01A-6E0D-4672-9037-43F6345E4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FC7-4100-431A-B643-506B5CDA2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2729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3EAB62-D633-4495-AA42-88FD02A1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46DDC470-F891-42D7-942F-BBD3D6A351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F5811E7-9098-45C8-AD7F-A2EBEF9DD4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7AE4C10-CE67-4993-9882-822527D4D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CF39-BB8C-40FD-BC16-2C7D38BD40E6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90F9643-B0EA-43A1-B418-219135039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7A81DA8-E1A6-491A-8D10-DCB2F6F7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46D9-B7E2-4BD6-AC83-E39A2D87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087961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847A8D9-6D47-4106-8A70-D50ADDAD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676E40B-33D4-4324-929E-1C4060220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6710A7-2503-4203-8EA6-DEE222746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CF39-BB8C-40FD-BC16-2C7D38BD40E6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0ABAA5-CED2-4AFA-BCF7-8D912F0C9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FC96C7B-5EAC-429E-98E9-353A06497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46D9-B7E2-4BD6-AC83-E39A2D87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3536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33A6C19-6009-4D29-B2B0-932659D7EE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9269F90-D131-4DE8-9751-6839E3690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8A55BF-D26B-41A6-A655-4BB04F4DE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CF39-BB8C-40FD-BC16-2C7D38BD40E6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0EF8A89-E749-4249-9464-20A4208B5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9D267D-FF0D-4341-AEC8-963E44A5F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A046D9-B7E2-4BD6-AC83-E39A2D87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89166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8671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2890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6960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421435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340877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0086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3860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BF39243-5F6B-4614-AC12-AE65DCD0E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A6AB280-10B2-4583-971F-207AFD5D95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9BEF5A9-7CC4-49BD-937D-57613A1B1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C39-591C-4E38-BA48-37FEF228AE14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D837E6-1A08-4D71-A178-6851C046B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74AD21-E1FE-4CCC-A01B-676941365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FC7-4100-431A-B643-506B5CDA2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17539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74235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10665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331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E3F70-B6FD-4DDF-A447-994DE3CC1338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4214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4F2D84-2630-4C0D-8898-125EA48D62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7DC021-4FB8-46C9-8089-1C34193158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58D48F2-860E-4002-944D-DDA925AFF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D4D5686-5A6A-414C-9B5A-F362AB982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C39-591C-4E38-BA48-37FEF228AE14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60DAE8E-21C6-4D03-A74C-D4190E42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1460A43-F4FE-446F-90CD-34B46712A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FC7-4100-431A-B643-506B5CDA2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3156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E8D702-C2C0-48C5-B8F7-0D548788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79C383B-8DF4-4F31-9C30-B68EF1DD2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FE0833F-3642-4A0A-BDA3-CC5126A9DC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4C05C2D-D590-47D8-99CD-E64058D663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37B74AC-7161-4671-8984-502017F10F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8F475EFA-A8F6-494F-9D64-8C3C35E48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C39-591C-4E38-BA48-37FEF228AE14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9176D120-9513-402F-82EF-057B9174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EFBFFBC-D082-4246-A2FD-B1B22A5910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FC7-4100-431A-B643-506B5CDA2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68717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2C3D66-2CB8-42F0-BEFB-2B2CF4299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8AD16D1-9DD4-4748-AD99-69AC3810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C39-591C-4E38-BA48-37FEF228AE14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F17D2B2-DB4C-4DB7-ABE9-3371C92EB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E75A657-B7C2-4568-84ED-D281601F4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FC7-4100-431A-B643-506B5CDA2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9753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2256242A-983D-40D0-8843-093E55DC8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C39-591C-4E38-BA48-37FEF228AE14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BA8DDD38-6ABF-4AA5-ACFC-8BA693DE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B781E19-9B49-4443-B06D-0662186B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FC7-4100-431A-B643-506B5CDA2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86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FF12E20-5C0E-490F-8C8B-7EFD2F5EB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11BCC5D-3F23-4B30-B0E2-035BCAB83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BBB0E41-21AD-4C85-AB56-2F95269FAB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05125B6-07AD-4689-BAAE-34A6EBDD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C39-591C-4E38-BA48-37FEF228AE14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F15B3A-8DFA-40A3-8523-452CE0C22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7670391-AAFD-45E3-A119-C44A6A19A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FC7-4100-431A-B643-506B5CDA2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29028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D16E37A-F045-438D-9772-5F76644BC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9F3F6F6-3696-4170-9F19-C2EC0753FB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A5FC92C-CFC6-47B3-9FE0-B2A5634A2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C59831B-43DD-4F61-A12D-C99ED30CC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2BC39-591C-4E38-BA48-37FEF228AE14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ADAB9D-ECB0-42FE-877E-180A83FBA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26DA949-58E8-4EE6-9D3F-411F6B89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B19FC7-4100-431A-B643-506B5CDA2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02505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2775B81F-B914-4594-B5F0-4FB50E2D7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4C9D83F-2E07-4B55-B460-E81BF05DD9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8A9E564-0D90-49AD-AEFA-C7216EE06D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2BC39-591C-4E38-BA48-37FEF228AE14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A200E8-7D7D-4BBA-9BA7-F9FC81D419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CCFF44-13B3-49EC-8FE2-E833825C4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B19FC7-4100-431A-B643-506B5CDA217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7638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000">
              <a:schemeClr val="tx1"/>
            </a:gs>
            <a:gs pos="0">
              <a:schemeClr val="accent1">
                <a:lumMod val="50000"/>
              </a:schemeClr>
            </a:gs>
            <a:gs pos="97000">
              <a:schemeClr val="tx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3C4A092-95EA-411D-942F-C7CBFE42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504EF17-E9AE-4E63-8B2F-6C62DE4D7C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5154BA-6346-4F6C-A400-A665FD5CB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ABCF39-BB8C-40FD-BC16-2C7D38BD40E6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2CC65E-533A-484D-A41F-EAD22975A6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ED37121-D36B-4941-AB33-AA9BF39D6B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046D9-B7E2-4BD6-AC83-E39A2D8733A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857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E3F70-B6FD-4DDF-A447-994DE3CC1338}" type="datetimeFigureOut">
              <a:rPr kumimoji="1" lang="ja-JP" altLang="en-US" smtClean="0"/>
              <a:t>2020/11/17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2E3CD-75CA-4FCC-BD0D-1ECD5D61D23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77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2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FC2A52FD-980D-4E57-B0EA-16114CF1BF7E}"/>
              </a:ext>
            </a:extLst>
          </p:cNvPr>
          <p:cNvSpPr txBox="1"/>
          <p:nvPr/>
        </p:nvSpPr>
        <p:spPr>
          <a:xfrm>
            <a:off x="409537" y="1659440"/>
            <a:ext cx="1092545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4000" b="1" dirty="0"/>
              <a:t>Lunar Calibration Activities at AIST</a:t>
            </a:r>
          </a:p>
          <a:p>
            <a:r>
              <a:rPr lang="en-US" altLang="ja-JP" sz="4000" b="1" dirty="0"/>
              <a:t>- An update on SP Lunar Model</a:t>
            </a:r>
            <a:endParaRPr lang="ja-JP" altLang="en-US" sz="4000" b="1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42619D94-9A44-4CBE-A877-7985314A72BA}"/>
              </a:ext>
            </a:extLst>
          </p:cNvPr>
          <p:cNvSpPr txBox="1"/>
          <p:nvPr/>
        </p:nvSpPr>
        <p:spPr>
          <a:xfrm>
            <a:off x="275861" y="5401398"/>
            <a:ext cx="116402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Toru Kouyama, Masataka Imai, Ryosuke Nakamura (AIST/AIRC, Operando OIL)</a:t>
            </a:r>
          </a:p>
          <a:p>
            <a:r>
              <a:rPr lang="en-US" altLang="ja-JP" sz="2400" dirty="0"/>
              <a:t>Yasuhiro Yokota (ISAS/JAXA)</a:t>
            </a:r>
            <a:endParaRPr kumimoji="1" lang="ja-JP" altLang="en-US" sz="2400" dirty="0"/>
          </a:p>
        </p:txBody>
      </p:sp>
      <p:pic>
        <p:nvPicPr>
          <p:cNvPr id="16" name="Picture 6" descr="http://www.kaguya.jaxa.jp/image/document/KAGUYA-0003.jpg">
            <a:extLst>
              <a:ext uri="{FF2B5EF4-FFF2-40B4-BE49-F238E27FC236}">
                <a16:creationId xmlns:a16="http://schemas.microsoft.com/office/drawing/2014/main" id="{FEFE0A55-8F90-4D80-862F-EC3FF91653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55278"/>
          <a:stretch/>
        </p:blipFill>
        <p:spPr bwMode="auto">
          <a:xfrm>
            <a:off x="0" y="0"/>
            <a:ext cx="12204000" cy="100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2E7AC4D-7CD0-4097-ADBF-9B0C1593CC46}"/>
              </a:ext>
            </a:extLst>
          </p:cNvPr>
          <p:cNvSpPr txBox="1"/>
          <p:nvPr/>
        </p:nvSpPr>
        <p:spPr>
          <a:xfrm>
            <a:off x="6498076" y="5992238"/>
            <a:ext cx="53307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="1" dirty="0"/>
              <a:t>2020 Lunar calibration workshop</a:t>
            </a:r>
          </a:p>
          <a:p>
            <a:pPr algn="r"/>
            <a:r>
              <a:rPr kumimoji="1" lang="en-US" altLang="ja-JP" sz="2000" b="1" dirty="0"/>
              <a:t>Lunar model development</a:t>
            </a:r>
            <a:endParaRPr kumimoji="1" lang="ja-JP" altLang="en-US" sz="2000" b="1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A4C4042-4008-40AB-A074-C50D07BA4778}"/>
              </a:ext>
            </a:extLst>
          </p:cNvPr>
          <p:cNvSpPr txBox="1"/>
          <p:nvPr/>
        </p:nvSpPr>
        <p:spPr>
          <a:xfrm>
            <a:off x="551721" y="3456325"/>
            <a:ext cx="114327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SP = Spectral Profiler, </a:t>
            </a:r>
            <a:r>
              <a:rPr lang="en-US" altLang="ja-JP" sz="2800" dirty="0"/>
              <a:t>a spectrometer </a:t>
            </a:r>
            <a:r>
              <a:rPr kumimoji="1" lang="en-US" altLang="ja-JP" sz="2800" dirty="0"/>
              <a:t>onboard </a:t>
            </a:r>
            <a:r>
              <a:rPr kumimoji="1" lang="en-US" altLang="ja-JP" sz="2800" dirty="0" err="1"/>
              <a:t>Kaguya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51297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74" y="1308304"/>
            <a:ext cx="7476341" cy="5058036"/>
          </a:xfrm>
          <a:prstGeom prst="rect">
            <a:avLst/>
          </a:prstGeom>
        </p:spPr>
      </p:pic>
      <p:sp>
        <p:nvSpPr>
          <p:cNvPr id="10" name="フリーフォーム 9"/>
          <p:cNvSpPr/>
          <p:nvPr/>
        </p:nvSpPr>
        <p:spPr>
          <a:xfrm>
            <a:off x="6392424" y="3136899"/>
            <a:ext cx="605944" cy="917739"/>
          </a:xfrm>
          <a:custGeom>
            <a:avLst/>
            <a:gdLst>
              <a:gd name="connsiteX0" fmla="*/ 4365 w 605944"/>
              <a:gd name="connsiteY0" fmla="*/ 1588168 h 1588168"/>
              <a:gd name="connsiteX1" fmla="*/ 88587 w 605944"/>
              <a:gd name="connsiteY1" fmla="*/ 577516 h 1588168"/>
              <a:gd name="connsiteX2" fmla="*/ 605944 w 605944"/>
              <a:gd name="connsiteY2" fmla="*/ 0 h 1588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5944" h="1588168">
                <a:moveTo>
                  <a:pt x="4365" y="1588168"/>
                </a:moveTo>
                <a:cubicBezTo>
                  <a:pt x="-3656" y="1215189"/>
                  <a:pt x="-11676" y="842211"/>
                  <a:pt x="88587" y="577516"/>
                </a:cubicBezTo>
                <a:cubicBezTo>
                  <a:pt x="188850" y="312821"/>
                  <a:pt x="397397" y="156410"/>
                  <a:pt x="605944" y="0"/>
                </a:cubicBez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935745" y="2820197"/>
            <a:ext cx="42889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Correction curve for SP model</a:t>
            </a:r>
          </a:p>
          <a:p>
            <a:r>
              <a:rPr lang="en-US" altLang="ja-JP" sz="2000" dirty="0"/>
              <a:t>based on ROLO-SP comparison</a:t>
            </a:r>
            <a:endParaRPr lang="ja-JP" altLang="en-US" sz="2000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98074" y="6405696"/>
            <a:ext cx="79083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ROLO irradiance is based on ver.311g (Kieffer and Stone, 2005).</a:t>
            </a:r>
            <a:endParaRPr lang="ja-JP" altLang="en-US" sz="2000" dirty="0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110789" y="1720517"/>
            <a:ext cx="1815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Ratio (ASTER/SP)</a:t>
            </a:r>
            <a:endParaRPr lang="ja-JP" altLang="en-US" dirty="0"/>
          </a:p>
        </p:txBody>
      </p:sp>
      <p:sp>
        <p:nvSpPr>
          <p:cNvPr id="14" name="フリーフォーム 13"/>
          <p:cNvSpPr/>
          <p:nvPr/>
        </p:nvSpPr>
        <p:spPr>
          <a:xfrm>
            <a:off x="3860800" y="1913467"/>
            <a:ext cx="254000" cy="262466"/>
          </a:xfrm>
          <a:custGeom>
            <a:avLst/>
            <a:gdLst>
              <a:gd name="connsiteX0" fmla="*/ 254000 w 254000"/>
              <a:gd name="connsiteY0" fmla="*/ 0 h 262466"/>
              <a:gd name="connsiteX1" fmla="*/ 67733 w 254000"/>
              <a:gd name="connsiteY1" fmla="*/ 101600 h 262466"/>
              <a:gd name="connsiteX2" fmla="*/ 0 w 254000"/>
              <a:gd name="connsiteY2" fmla="*/ 262466 h 262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000" h="262466">
                <a:moveTo>
                  <a:pt x="254000" y="0"/>
                </a:moveTo>
                <a:cubicBezTo>
                  <a:pt x="182033" y="28928"/>
                  <a:pt x="110066" y="57856"/>
                  <a:pt x="67733" y="101600"/>
                </a:cubicBezTo>
                <a:cubicBezTo>
                  <a:pt x="25400" y="145344"/>
                  <a:pt x="12700" y="203905"/>
                  <a:pt x="0" y="262466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3319049" y="4979577"/>
            <a:ext cx="321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[Kouyama et al., 2016]</a:t>
            </a:r>
            <a:endParaRPr lang="ja-JP" altLang="en-US" dirty="0"/>
          </a:p>
        </p:txBody>
      </p:sp>
      <p:sp>
        <p:nvSpPr>
          <p:cNvPr id="2" name="テキスト ボックス 1"/>
          <p:cNvSpPr txBox="1"/>
          <p:nvPr/>
        </p:nvSpPr>
        <p:spPr>
          <a:xfrm rot="16200000">
            <a:off x="237191" y="3407379"/>
            <a:ext cx="4404291" cy="400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Lunar irradiance ratio (ROLO/SP)</a:t>
            </a:r>
            <a:endParaRPr lang="ja-JP" altLang="en-US" sz="20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B43AA49C-82FC-41B0-A3CB-39EB6F95DE89}"/>
              </a:ext>
            </a:extLst>
          </p:cNvPr>
          <p:cNvSpPr txBox="1"/>
          <p:nvPr/>
        </p:nvSpPr>
        <p:spPr>
          <a:xfrm>
            <a:off x="199341" y="158028"/>
            <a:ext cx="11817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Evaluation and correction of SP model tendency:</a:t>
            </a:r>
          </a:p>
          <a:p>
            <a:r>
              <a:rPr lang="en-US" altLang="ja-JP" sz="3600" dirty="0"/>
              <a:t>comparing with ROLO</a:t>
            </a:r>
            <a:r>
              <a:rPr lang="ja-JP" altLang="en-US" sz="3600" dirty="0"/>
              <a:t> </a:t>
            </a:r>
            <a:r>
              <a:rPr lang="en-US" altLang="ja-JP" sz="3600" dirty="0"/>
              <a:t>model</a:t>
            </a:r>
            <a:endParaRPr lang="ja-JP" altLang="en-US" sz="3600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CFB887B-E9EA-4919-8728-249CC19CDE55}"/>
              </a:ext>
            </a:extLst>
          </p:cNvPr>
          <p:cNvSpPr txBox="1"/>
          <p:nvPr/>
        </p:nvSpPr>
        <p:spPr>
          <a:xfrm>
            <a:off x="7070646" y="4678359"/>
            <a:ext cx="45580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We confirmed the </a:t>
            </a:r>
            <a:r>
              <a:rPr kumimoji="1" lang="en-US" altLang="ja-JP" dirty="0" err="1"/>
              <a:t>redding</a:t>
            </a:r>
            <a:r>
              <a:rPr kumimoji="1" lang="en-US" altLang="ja-JP" dirty="0"/>
              <a:t> trend of SP from comparison with ROLO,</a:t>
            </a:r>
          </a:p>
          <a:p>
            <a:r>
              <a:rPr lang="en-US" altLang="ja-JP" dirty="0"/>
              <a:t>and proposed the correction curve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257143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グラフ 15">
            <a:extLst>
              <a:ext uri="{FF2B5EF4-FFF2-40B4-BE49-F238E27FC236}">
                <a16:creationId xmlns:a16="http://schemas.microsoft.com/office/drawing/2014/main" id="{6FD2F2DF-6D4C-4EA9-9A40-77F78188046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8844536"/>
              </p:ext>
            </p:extLst>
          </p:nvPr>
        </p:nvGraphicFramePr>
        <p:xfrm>
          <a:off x="2527537" y="1358357"/>
          <a:ext cx="5933083" cy="52526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A507307-99A8-46CB-B1E7-0CCB5693D67B}"/>
              </a:ext>
            </a:extLst>
          </p:cNvPr>
          <p:cNvSpPr txBox="1"/>
          <p:nvPr/>
        </p:nvSpPr>
        <p:spPr>
          <a:xfrm>
            <a:off x="5828885" y="5104768"/>
            <a:ext cx="12935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Observed</a:t>
            </a:r>
            <a:endParaRPr lang="ja-JP" altLang="en-US" dirty="0"/>
          </a:p>
        </p:txBody>
      </p: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08DEC12-8FEC-44C8-9106-A26D44CCAA8A}"/>
              </a:ext>
            </a:extLst>
          </p:cNvPr>
          <p:cNvCxnSpPr>
            <a:cxnSpLocks/>
          </p:cNvCxnSpPr>
          <p:nvPr/>
        </p:nvCxnSpPr>
        <p:spPr>
          <a:xfrm>
            <a:off x="4530256" y="2725191"/>
            <a:ext cx="0" cy="2831727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>
            <a:extLst>
              <a:ext uri="{FF2B5EF4-FFF2-40B4-BE49-F238E27FC236}">
                <a16:creationId xmlns:a16="http://schemas.microsoft.com/office/drawing/2014/main" id="{BC055681-55E3-481A-B721-AC9CE68E99A2}"/>
              </a:ext>
            </a:extLst>
          </p:cNvPr>
          <p:cNvCxnSpPr>
            <a:cxnSpLocks/>
          </p:cNvCxnSpPr>
          <p:nvPr/>
        </p:nvCxnSpPr>
        <p:spPr>
          <a:xfrm>
            <a:off x="3702353" y="3857902"/>
            <a:ext cx="827903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4" descr="JAXA Hayabusa-2 space probe - MIPS MIPS64 (4)">
            <a:extLst>
              <a:ext uri="{FF2B5EF4-FFF2-40B4-BE49-F238E27FC236}">
                <a16:creationId xmlns:a16="http://schemas.microsoft.com/office/drawing/2014/main" id="{2A18B2BB-535F-4226-885A-C50D377A07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31"/>
          <a:stretch/>
        </p:blipFill>
        <p:spPr bwMode="auto">
          <a:xfrm>
            <a:off x="771750" y="2656098"/>
            <a:ext cx="1326408" cy="111946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D5B39C1A-B900-4A7A-BC42-FBD098B0F13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278"/>
          <a:stretch/>
        </p:blipFill>
        <p:spPr>
          <a:xfrm>
            <a:off x="752920" y="4387310"/>
            <a:ext cx="1401854" cy="1283196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B7AE2F3-082A-446D-AC91-09664A541EE0}"/>
              </a:ext>
            </a:extLst>
          </p:cNvPr>
          <p:cNvSpPr txBox="1"/>
          <p:nvPr/>
        </p:nvSpPr>
        <p:spPr>
          <a:xfrm>
            <a:off x="466182" y="3838610"/>
            <a:ext cx="19375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Hayabusa-2</a:t>
            </a:r>
            <a:endParaRPr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5BE757B-9CB3-46D5-A922-E2E960637CB4}"/>
              </a:ext>
            </a:extLst>
          </p:cNvPr>
          <p:cNvSpPr txBox="1"/>
          <p:nvPr/>
        </p:nvSpPr>
        <p:spPr>
          <a:xfrm>
            <a:off x="8572040" y="3584944"/>
            <a:ext cx="285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Better spectral consistency with observations</a:t>
            </a:r>
            <a:endParaRPr lang="ja-JP" altLang="en-US" sz="2400" dirty="0"/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D56BC04D-4EB5-4FD1-A1D8-E0EA29D22CEB}"/>
              </a:ext>
            </a:extLst>
          </p:cNvPr>
          <p:cNvCxnSpPr/>
          <p:nvPr/>
        </p:nvCxnSpPr>
        <p:spPr>
          <a:xfrm flipV="1">
            <a:off x="6483793" y="4538267"/>
            <a:ext cx="370702" cy="528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1888C782-366C-471E-8CC0-7B57801133DC}"/>
              </a:ext>
            </a:extLst>
          </p:cNvPr>
          <p:cNvSpPr txBox="1"/>
          <p:nvPr/>
        </p:nvSpPr>
        <p:spPr>
          <a:xfrm>
            <a:off x="5243172" y="2721915"/>
            <a:ext cx="22084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SP: Not corrected</a:t>
            </a:r>
            <a:endParaRPr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4C3BF3CE-50D3-43FC-BEE8-C6D26369FDB9}"/>
              </a:ext>
            </a:extLst>
          </p:cNvPr>
          <p:cNvSpPr txBox="1"/>
          <p:nvPr/>
        </p:nvSpPr>
        <p:spPr>
          <a:xfrm>
            <a:off x="6608202" y="3276614"/>
            <a:ext cx="1686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/>
              <a:t>SP: Corrected with ROLO</a:t>
            </a:r>
            <a:endParaRPr lang="ja-JP" altLang="en-US" dirty="0"/>
          </a:p>
        </p:txBody>
      </p: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4B274D6C-83B3-42BB-8EB7-51E2175E494C}"/>
              </a:ext>
            </a:extLst>
          </p:cNvPr>
          <p:cNvCxnSpPr>
            <a:cxnSpLocks/>
          </p:cNvCxnSpPr>
          <p:nvPr/>
        </p:nvCxnSpPr>
        <p:spPr>
          <a:xfrm flipH="1">
            <a:off x="6475655" y="3681727"/>
            <a:ext cx="193489" cy="461214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矢印コネクタ 32">
            <a:extLst>
              <a:ext uri="{FF2B5EF4-FFF2-40B4-BE49-F238E27FC236}">
                <a16:creationId xmlns:a16="http://schemas.microsoft.com/office/drawing/2014/main" id="{FC61E0B9-5FD3-403D-831B-93C01FFB5471}"/>
              </a:ext>
            </a:extLst>
          </p:cNvPr>
          <p:cNvCxnSpPr>
            <a:cxnSpLocks/>
          </p:cNvCxnSpPr>
          <p:nvPr/>
        </p:nvCxnSpPr>
        <p:spPr>
          <a:xfrm flipH="1">
            <a:off x="5570279" y="3008247"/>
            <a:ext cx="213950" cy="386617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9F13B59-F86E-4FAE-9C8F-1EC3B938EA7A}"/>
              </a:ext>
            </a:extLst>
          </p:cNvPr>
          <p:cNvSpPr txBox="1"/>
          <p:nvPr/>
        </p:nvSpPr>
        <p:spPr>
          <a:xfrm>
            <a:off x="7451668" y="6216461"/>
            <a:ext cx="43089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[after Suzuki et al., 2017, Icarus]</a:t>
            </a:r>
            <a:endParaRPr lang="ja-JP" altLang="en-US" sz="20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BD57795A-0AF8-4EDB-8533-FC9C6B3C1E8C}"/>
              </a:ext>
            </a:extLst>
          </p:cNvPr>
          <p:cNvSpPr txBox="1"/>
          <p:nvPr/>
        </p:nvSpPr>
        <p:spPr>
          <a:xfrm>
            <a:off x="199341" y="158028"/>
            <a:ext cx="11817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Evaluation and correction of SP model tendency:</a:t>
            </a:r>
          </a:p>
          <a:p>
            <a:r>
              <a:rPr lang="en-US" altLang="ja-JP" sz="3600" dirty="0"/>
              <a:t>comparison with lunar observation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28044332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>
            <a:extLst>
              <a:ext uri="{FF2B5EF4-FFF2-40B4-BE49-F238E27FC236}">
                <a16:creationId xmlns:a16="http://schemas.microsoft.com/office/drawing/2014/main" id="{7705156D-CC80-4D3C-B95B-D9F8061659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701" t="12037" r="15663"/>
          <a:stretch/>
        </p:blipFill>
        <p:spPr>
          <a:xfrm>
            <a:off x="843023" y="2873419"/>
            <a:ext cx="4636850" cy="365673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D99D92-3849-475A-AEF6-165FA5DE9B7B}"/>
              </a:ext>
            </a:extLst>
          </p:cNvPr>
          <p:cNvSpPr txBox="1"/>
          <p:nvPr/>
        </p:nvSpPr>
        <p:spPr>
          <a:xfrm>
            <a:off x="369650" y="175099"/>
            <a:ext cx="1042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Update: SP model availability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D34066CB-49B1-4D43-821C-DDD10A725FEE}"/>
              </a:ext>
            </a:extLst>
          </p:cNvPr>
          <p:cNvSpPr txBox="1"/>
          <p:nvPr/>
        </p:nvSpPr>
        <p:spPr>
          <a:xfrm>
            <a:off x="369650" y="1028700"/>
            <a:ext cx="10617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The SP model cube will be released </a:t>
            </a:r>
            <a:r>
              <a:rPr kumimoji="1" lang="en-US" altLang="ja-JP" sz="2800" b="1" dirty="0"/>
              <a:t>via JAXA’s site</a:t>
            </a:r>
            <a:r>
              <a:rPr kumimoji="1" lang="en-US" altLang="ja-JP" sz="2800" dirty="0"/>
              <a:t>.</a:t>
            </a:r>
          </a:p>
          <a:p>
            <a:pPr marL="457200" indent="-457200">
              <a:buFontTx/>
              <a:buChar char="-"/>
            </a:pPr>
            <a:r>
              <a:rPr kumimoji="1" lang="en-US" altLang="ja-JP" sz="2800" dirty="0"/>
              <a:t>Dr. Yokota, now in JAXA’s data analysis/archive section, is working hard for the release.</a:t>
            </a:r>
          </a:p>
          <a:p>
            <a:pPr marL="457200" indent="-457200">
              <a:buFontTx/>
              <a:buChar char="-"/>
            </a:pPr>
            <a:r>
              <a:rPr lang="en-US" altLang="ja-JP" sz="2800" dirty="0"/>
              <a:t>Maybe near future…</a:t>
            </a:r>
            <a:endParaRPr kumimoji="1" lang="ja-JP" altLang="en-US" sz="2800" dirty="0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DED15D1-2ECC-4153-ADF5-8C808364430E}"/>
              </a:ext>
            </a:extLst>
          </p:cNvPr>
          <p:cNvGrpSpPr>
            <a:grpSpLocks noChangeAspect="1"/>
          </p:cNvGrpSpPr>
          <p:nvPr/>
        </p:nvGrpSpPr>
        <p:grpSpPr>
          <a:xfrm>
            <a:off x="6419953" y="2928742"/>
            <a:ext cx="5173927" cy="3289736"/>
            <a:chOff x="7391400" y="3429000"/>
            <a:chExt cx="4459506" cy="283548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820E68E5-D2DE-4B8B-AD4B-926286009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650" t="19814" r="11616"/>
            <a:stretch/>
          </p:blipFill>
          <p:spPr>
            <a:xfrm>
              <a:off x="7391400" y="3429000"/>
              <a:ext cx="4459506" cy="2835486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BAC73E62-9268-47D2-83AF-1F65EC31DBC0}"/>
                </a:ext>
              </a:extLst>
            </p:cNvPr>
            <p:cNvSpPr txBox="1"/>
            <p:nvPr/>
          </p:nvSpPr>
          <p:spPr>
            <a:xfrm>
              <a:off x="7833225" y="4476517"/>
              <a:ext cx="3672106" cy="246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400" dirty="0"/>
                <a:t>Hyperspectral map of lunar surface reflectance</a:t>
              </a:r>
              <a:endParaRPr kumimoji="1" lang="ja-JP" altLang="en-US" sz="1400" dirty="0"/>
            </a:p>
          </p:txBody>
        </p: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BDA803C-70D0-4763-90BE-DD3CCF815AA9}"/>
              </a:ext>
            </a:extLst>
          </p:cNvPr>
          <p:cNvSpPr txBox="1"/>
          <p:nvPr/>
        </p:nvSpPr>
        <p:spPr>
          <a:xfrm>
            <a:off x="6294151" y="6345486"/>
            <a:ext cx="55791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https://jlpeda.jaxa.jp/product/archive/detail_10/</a:t>
            </a:r>
          </a:p>
        </p:txBody>
      </p:sp>
    </p:spTree>
    <p:extLst>
      <p:ext uri="{BB962C8B-B14F-4D97-AF65-F5344CB8AC3E}">
        <p14:creationId xmlns:p14="http://schemas.microsoft.com/office/powerpoint/2010/main" val="346166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D99D92-3849-475A-AEF6-165FA5DE9B7B}"/>
              </a:ext>
            </a:extLst>
          </p:cNvPr>
          <p:cNvSpPr txBox="1"/>
          <p:nvPr/>
        </p:nvSpPr>
        <p:spPr>
          <a:xfrm>
            <a:off x="369650" y="175099"/>
            <a:ext cx="1042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Update: SP model availability 2</a:t>
            </a:r>
            <a:endParaRPr kumimoji="1" lang="ja-JP" altLang="en-US" sz="4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190992-97BF-4838-B0C0-67724939EEB9}"/>
              </a:ext>
            </a:extLst>
          </p:cNvPr>
          <p:cNvSpPr txBox="1"/>
          <p:nvPr/>
        </p:nvSpPr>
        <p:spPr>
          <a:xfrm>
            <a:off x="369650" y="1028700"/>
            <a:ext cx="1149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The SP model cube is also available </a:t>
            </a:r>
            <a:r>
              <a:rPr kumimoji="1" lang="en-US" altLang="ja-JP" sz="2800" b="1" dirty="0"/>
              <a:t>from me</a:t>
            </a:r>
            <a:r>
              <a:rPr kumimoji="1" lang="en-US" altLang="ja-JP" sz="2800" dirty="0"/>
              <a:t>.</a:t>
            </a:r>
          </a:p>
          <a:p>
            <a:pPr marL="457200" indent="-457200">
              <a:buFontTx/>
              <a:buChar char="-"/>
            </a:pPr>
            <a:r>
              <a:rPr kumimoji="1" lang="en-US" altLang="ja-JP" sz="2800" dirty="0"/>
              <a:t>Dr. Matsunaga (PI of SP) allows me to share the model to researchers personally.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830ECDD-0D01-40BB-9169-905B05EA894B}"/>
              </a:ext>
            </a:extLst>
          </p:cNvPr>
          <p:cNvSpPr txBox="1"/>
          <p:nvPr/>
        </p:nvSpPr>
        <p:spPr>
          <a:xfrm>
            <a:off x="255350" y="2640377"/>
            <a:ext cx="4265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A sample IDL code:</a:t>
            </a:r>
            <a:endParaRPr kumimoji="1" lang="ja-JP" altLang="en-US" sz="2400" b="1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406A0C61-7613-47DF-B0D9-D01A9D455D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810" b="13196"/>
          <a:stretch/>
        </p:blipFill>
        <p:spPr>
          <a:xfrm>
            <a:off x="609600" y="5085107"/>
            <a:ext cx="2959100" cy="1597794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AA7587A5-DBB8-4663-8F99-8DE79B0EBF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10" b="13196"/>
          <a:stretch/>
        </p:blipFill>
        <p:spPr>
          <a:xfrm>
            <a:off x="609600" y="3335260"/>
            <a:ext cx="2959100" cy="1597794"/>
          </a:xfrm>
          <a:prstGeom prst="rect">
            <a:avLst/>
          </a:prstGeom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C3C69FD7-772B-4DE3-8F0B-0949EEB53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5216" y="3335260"/>
            <a:ext cx="2200184" cy="3300277"/>
          </a:xfrm>
          <a:prstGeom prst="rect">
            <a:avLst/>
          </a:prstGeom>
        </p:spPr>
      </p:pic>
      <p:sp>
        <p:nvSpPr>
          <p:cNvPr id="12" name="矢印: 右 11">
            <a:extLst>
              <a:ext uri="{FF2B5EF4-FFF2-40B4-BE49-F238E27FC236}">
                <a16:creationId xmlns:a16="http://schemas.microsoft.com/office/drawing/2014/main" id="{07B11129-0422-4659-94FE-A1633BF6C250}"/>
              </a:ext>
            </a:extLst>
          </p:cNvPr>
          <p:cNvSpPr/>
          <p:nvPr/>
        </p:nvSpPr>
        <p:spPr>
          <a:xfrm>
            <a:off x="6493799" y="4790839"/>
            <a:ext cx="713317" cy="546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86B2A49-4F88-479E-8612-CC2C5AF118BB}"/>
              </a:ext>
            </a:extLst>
          </p:cNvPr>
          <p:cNvSpPr txBox="1"/>
          <p:nvPr/>
        </p:nvSpPr>
        <p:spPr>
          <a:xfrm>
            <a:off x="609600" y="3429000"/>
            <a:ext cx="275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>
                <a:solidFill>
                  <a:schemeClr val="bg1"/>
                </a:solidFill>
              </a:rPr>
              <a:t>Quick look for</a:t>
            </a:r>
          </a:p>
          <a:p>
            <a:r>
              <a:rPr lang="en-US" altLang="ja-JP" b="1" dirty="0">
                <a:solidFill>
                  <a:schemeClr val="bg1"/>
                </a:solidFill>
              </a:rPr>
              <a:t>SP reflectance map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00454FF9-859F-46C3-BE01-3D1DD741F10D}"/>
              </a:ext>
            </a:extLst>
          </p:cNvPr>
          <p:cNvSpPr txBox="1"/>
          <p:nvPr/>
        </p:nvSpPr>
        <p:spPr>
          <a:xfrm>
            <a:off x="609600" y="6176270"/>
            <a:ext cx="275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Map of Albedo groups</a:t>
            </a:r>
            <a:endParaRPr kumimoji="1" lang="ja-JP" altLang="en-US" b="1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EBBF130F-FA74-48B2-8C7A-FC50AC10EFE2}"/>
              </a:ext>
            </a:extLst>
          </p:cNvPr>
          <p:cNvSpPr txBox="1"/>
          <p:nvPr/>
        </p:nvSpPr>
        <p:spPr>
          <a:xfrm>
            <a:off x="3365500" y="2661799"/>
            <a:ext cx="387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Geometry maps</a:t>
            </a:r>
          </a:p>
          <a:p>
            <a:pPr algn="ctr"/>
            <a:r>
              <a:rPr kumimoji="1" lang="en-US" altLang="ja-JP" dirty="0"/>
              <a:t>for a given observation cond</a:t>
            </a:r>
            <a:r>
              <a:rPr lang="en-US" altLang="ja-JP" dirty="0"/>
              <a:t>ition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8C2A06A-50A5-45CD-A90C-D4F39618DBC0}"/>
              </a:ext>
            </a:extLst>
          </p:cNvPr>
          <p:cNvSpPr txBox="1"/>
          <p:nvPr/>
        </p:nvSpPr>
        <p:spPr>
          <a:xfrm>
            <a:off x="4175215" y="3357640"/>
            <a:ext cx="113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Incident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AB2471-E752-4A4B-8A1C-D644973F8326}"/>
              </a:ext>
            </a:extLst>
          </p:cNvPr>
          <p:cNvSpPr txBox="1"/>
          <p:nvPr/>
        </p:nvSpPr>
        <p:spPr>
          <a:xfrm>
            <a:off x="4175215" y="4477198"/>
            <a:ext cx="131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Emission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A0E2795E-C4BA-4896-8C5E-4DA914653823}"/>
              </a:ext>
            </a:extLst>
          </p:cNvPr>
          <p:cNvSpPr txBox="1"/>
          <p:nvPr/>
        </p:nvSpPr>
        <p:spPr>
          <a:xfrm>
            <a:off x="4175215" y="5556367"/>
            <a:ext cx="1319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Phase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8E0BF11-4DB7-4728-9094-A50AF4893A72}"/>
              </a:ext>
            </a:extLst>
          </p:cNvPr>
          <p:cNvGrpSpPr>
            <a:grpSpLocks noChangeAspect="1"/>
          </p:cNvGrpSpPr>
          <p:nvPr/>
        </p:nvGrpSpPr>
        <p:grpSpPr>
          <a:xfrm>
            <a:off x="7374151" y="3559559"/>
            <a:ext cx="4487649" cy="2616711"/>
            <a:chOff x="6645920" y="3400835"/>
            <a:chExt cx="4789126" cy="2792500"/>
          </a:xfrm>
        </p:grpSpPr>
        <p:pic>
          <p:nvPicPr>
            <p:cNvPr id="26" name="図 25">
              <a:extLst>
                <a:ext uri="{FF2B5EF4-FFF2-40B4-BE49-F238E27FC236}">
                  <a16:creationId xmlns:a16="http://schemas.microsoft.com/office/drawing/2014/main" id="{D9626107-D66F-4B2E-A238-8FFC29568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645920" y="4031413"/>
              <a:ext cx="4323841" cy="2161921"/>
            </a:xfrm>
            <a:prstGeom prst="rect">
              <a:avLst/>
            </a:prstGeom>
          </p:spPr>
        </p:pic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7F8A5800-9D21-492F-8293-904354713A1D}"/>
                </a:ext>
              </a:extLst>
            </p:cNvPr>
            <p:cNvSpPr txBox="1"/>
            <p:nvPr/>
          </p:nvSpPr>
          <p:spPr>
            <a:xfrm>
              <a:off x="6645920" y="3400835"/>
              <a:ext cx="3055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/>
                <a:t>Radiance map (cube)</a:t>
              </a:r>
              <a:endParaRPr kumimoji="1" lang="ja-JP" altLang="en-US" b="1" dirty="0"/>
            </a:p>
          </p:txBody>
        </p:sp>
        <p:sp>
          <p:nvSpPr>
            <p:cNvPr id="29" name="平行四辺形 28">
              <a:extLst>
                <a:ext uri="{FF2B5EF4-FFF2-40B4-BE49-F238E27FC236}">
                  <a16:creationId xmlns:a16="http://schemas.microsoft.com/office/drawing/2014/main" id="{96EDF9DA-CF48-4F06-8D28-3143679B23CF}"/>
                </a:ext>
              </a:extLst>
            </p:cNvPr>
            <p:cNvSpPr/>
            <p:nvPr/>
          </p:nvSpPr>
          <p:spPr>
            <a:xfrm>
              <a:off x="6645920" y="3829344"/>
              <a:ext cx="4789126" cy="212226"/>
            </a:xfrm>
            <a:prstGeom prst="parallelogram">
              <a:avLst>
                <a:gd name="adj" fmla="val 224189"/>
              </a:avLst>
            </a:prstGeom>
            <a:gradFill>
              <a:gsLst>
                <a:gs pos="78000">
                  <a:srgbClr val="FF8000"/>
                </a:gs>
                <a:gs pos="59000">
                  <a:srgbClr val="FFFF00"/>
                </a:gs>
                <a:gs pos="40000">
                  <a:srgbClr val="00B050"/>
                </a:gs>
                <a:gs pos="20000">
                  <a:srgbClr val="00B0F0"/>
                </a:gs>
                <a:gs pos="0">
                  <a:schemeClr val="accent1">
                    <a:lumMod val="50000"/>
                  </a:schemeClr>
                </a:gs>
                <a:gs pos="97000">
                  <a:srgbClr val="FF00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平行四辺形 29">
              <a:extLst>
                <a:ext uri="{FF2B5EF4-FFF2-40B4-BE49-F238E27FC236}">
                  <a16:creationId xmlns:a16="http://schemas.microsoft.com/office/drawing/2014/main" id="{81993C18-C269-4B09-9187-1ED6D207EA0E}"/>
                </a:ext>
              </a:extLst>
            </p:cNvPr>
            <p:cNvSpPr/>
            <p:nvPr/>
          </p:nvSpPr>
          <p:spPr>
            <a:xfrm rot="5400000" flipV="1">
              <a:off x="10015295" y="4773584"/>
              <a:ext cx="2374218" cy="465283"/>
            </a:xfrm>
            <a:prstGeom prst="parallelogram">
              <a:avLst>
                <a:gd name="adj" fmla="val 46819"/>
              </a:avLst>
            </a:prstGeom>
            <a:gradFill flip="none" rotWithShape="1">
              <a:gsLst>
                <a:gs pos="78000">
                  <a:srgbClr val="FF8000"/>
                </a:gs>
                <a:gs pos="59000">
                  <a:srgbClr val="FFFF00"/>
                </a:gs>
                <a:gs pos="40000">
                  <a:srgbClr val="00B050"/>
                </a:gs>
                <a:gs pos="20000">
                  <a:srgbClr val="00B0F0"/>
                </a:gs>
                <a:gs pos="0">
                  <a:schemeClr val="accent1">
                    <a:lumMod val="50000"/>
                  </a:schemeClr>
                </a:gs>
                <a:gs pos="97000">
                  <a:srgbClr val="FF00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E4BF1FF-DD18-44BC-A6E9-74F6B47DFB76}"/>
              </a:ext>
            </a:extLst>
          </p:cNvPr>
          <p:cNvSpPr txBox="1"/>
          <p:nvPr/>
        </p:nvSpPr>
        <p:spPr>
          <a:xfrm>
            <a:off x="7258525" y="2091484"/>
            <a:ext cx="3423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Shared with NOAA, JMA, </a:t>
            </a:r>
            <a:r>
              <a:rPr lang="en-US" altLang="ja-JP" dirty="0" err="1"/>
              <a:t>etc</a:t>
            </a:r>
            <a:r>
              <a:rPr lang="en-US" altLang="ja-JP" dirty="0"/>
              <a:t>…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22106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四角形: 角を丸くする 52">
            <a:extLst>
              <a:ext uri="{FF2B5EF4-FFF2-40B4-BE49-F238E27FC236}">
                <a16:creationId xmlns:a16="http://schemas.microsoft.com/office/drawing/2014/main" id="{FD5BB6FC-B417-4FBD-8BC5-B3CC4D62BDC4}"/>
              </a:ext>
            </a:extLst>
          </p:cNvPr>
          <p:cNvSpPr/>
          <p:nvPr/>
        </p:nvSpPr>
        <p:spPr>
          <a:xfrm>
            <a:off x="6367819" y="2743199"/>
            <a:ext cx="5630403" cy="4063999"/>
          </a:xfrm>
          <a:prstGeom prst="roundRect">
            <a:avLst>
              <a:gd name="adj" fmla="val 808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四角形: 角を丸くする 37">
            <a:extLst>
              <a:ext uri="{FF2B5EF4-FFF2-40B4-BE49-F238E27FC236}">
                <a16:creationId xmlns:a16="http://schemas.microsoft.com/office/drawing/2014/main" id="{7E815327-EB42-43B7-9134-AC2D0976798F}"/>
              </a:ext>
            </a:extLst>
          </p:cNvPr>
          <p:cNvSpPr/>
          <p:nvPr/>
        </p:nvSpPr>
        <p:spPr>
          <a:xfrm>
            <a:off x="369650" y="3541534"/>
            <a:ext cx="3782220" cy="2918534"/>
          </a:xfrm>
          <a:prstGeom prst="roundRect">
            <a:avLst>
              <a:gd name="adj" fmla="val 8080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D99D92-3849-475A-AEF6-165FA5DE9B7B}"/>
              </a:ext>
            </a:extLst>
          </p:cNvPr>
          <p:cNvSpPr txBox="1"/>
          <p:nvPr/>
        </p:nvSpPr>
        <p:spPr>
          <a:xfrm>
            <a:off x="369650" y="175099"/>
            <a:ext cx="1042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Update: SP model availability 2</a:t>
            </a:r>
            <a:endParaRPr kumimoji="1" lang="ja-JP" altLang="en-US" sz="4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A190992-97BF-4838-B0C0-67724939EEB9}"/>
              </a:ext>
            </a:extLst>
          </p:cNvPr>
          <p:cNvSpPr txBox="1"/>
          <p:nvPr/>
        </p:nvSpPr>
        <p:spPr>
          <a:xfrm>
            <a:off x="369650" y="1028700"/>
            <a:ext cx="11492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The SP model cube is also available </a:t>
            </a:r>
            <a:r>
              <a:rPr kumimoji="1" lang="en-US" altLang="ja-JP" sz="2800" b="1" dirty="0"/>
              <a:t>from me</a:t>
            </a:r>
            <a:r>
              <a:rPr kumimoji="1" lang="en-US" altLang="ja-JP" sz="2800" dirty="0"/>
              <a:t>.</a:t>
            </a:r>
          </a:p>
          <a:p>
            <a:pPr marL="457200" indent="-457200">
              <a:buFontTx/>
              <a:buChar char="-"/>
            </a:pPr>
            <a:r>
              <a:rPr kumimoji="1" lang="en-US" altLang="ja-JP" sz="2800" dirty="0"/>
              <a:t>Dr. Matsunaga (PI of SP) allows me to share the model to the researchers personally.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643EF8-DA33-4969-8CD0-4EDF007F686A}"/>
              </a:ext>
            </a:extLst>
          </p:cNvPr>
          <p:cNvSpPr txBox="1"/>
          <p:nvPr/>
        </p:nvSpPr>
        <p:spPr>
          <a:xfrm>
            <a:off x="255350" y="2457163"/>
            <a:ext cx="904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b="1" dirty="0"/>
              <a:t>Developing an </a:t>
            </a:r>
            <a:r>
              <a:rPr kumimoji="1" lang="en-US" altLang="ja-JP" sz="2400" b="1" dirty="0"/>
              <a:t>application (lead by Masataka Imai):</a:t>
            </a:r>
            <a:endParaRPr kumimoji="1" lang="ja-JP" altLang="en-US" sz="2400" b="1" dirty="0"/>
          </a:p>
        </p:txBody>
      </p:sp>
      <p:sp>
        <p:nvSpPr>
          <p:cNvPr id="6" name="四角形: 1 つの角を切り取る 5">
            <a:extLst>
              <a:ext uri="{FF2B5EF4-FFF2-40B4-BE49-F238E27FC236}">
                <a16:creationId xmlns:a16="http://schemas.microsoft.com/office/drawing/2014/main" id="{B2F41392-7159-4B27-B9D1-9E601A87747E}"/>
              </a:ext>
            </a:extLst>
          </p:cNvPr>
          <p:cNvSpPr/>
          <p:nvPr/>
        </p:nvSpPr>
        <p:spPr>
          <a:xfrm flipH="1">
            <a:off x="494270" y="3937000"/>
            <a:ext cx="1639330" cy="105159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Observation date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59B4F89-91E7-4E96-A5EB-9B2B4249F31F}"/>
              </a:ext>
            </a:extLst>
          </p:cNvPr>
          <p:cNvSpPr txBox="1"/>
          <p:nvPr/>
        </p:nvSpPr>
        <p:spPr>
          <a:xfrm>
            <a:off x="607057" y="3356867"/>
            <a:ext cx="92540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/>
              <a:t>Inputs</a:t>
            </a:r>
            <a:endParaRPr kumimoji="1" lang="ja-JP" altLang="en-US" b="1" dirty="0"/>
          </a:p>
        </p:txBody>
      </p:sp>
      <p:sp>
        <p:nvSpPr>
          <p:cNvPr id="10" name="四角形: 1 つの角を切り取る 9">
            <a:extLst>
              <a:ext uri="{FF2B5EF4-FFF2-40B4-BE49-F238E27FC236}">
                <a16:creationId xmlns:a16="http://schemas.microsoft.com/office/drawing/2014/main" id="{C7E8A728-2196-4F73-BAD5-A8EE38EFBB75}"/>
              </a:ext>
            </a:extLst>
          </p:cNvPr>
          <p:cNvSpPr/>
          <p:nvPr/>
        </p:nvSpPr>
        <p:spPr>
          <a:xfrm flipH="1">
            <a:off x="494270" y="5240002"/>
            <a:ext cx="1639330" cy="105159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Satellite position</a:t>
            </a:r>
          </a:p>
          <a:p>
            <a:pPr algn="ctr"/>
            <a:r>
              <a:rPr lang="en-US" altLang="ja-JP" dirty="0"/>
              <a:t>(or TLE)</a:t>
            </a:r>
            <a:endParaRPr kumimoji="1" lang="ja-JP" altLang="en-US" dirty="0"/>
          </a:p>
        </p:txBody>
      </p:sp>
      <p:sp>
        <p:nvSpPr>
          <p:cNvPr id="13" name="四角形: 1 つの角を切り取る 12">
            <a:extLst>
              <a:ext uri="{FF2B5EF4-FFF2-40B4-BE49-F238E27FC236}">
                <a16:creationId xmlns:a16="http://schemas.microsoft.com/office/drawing/2014/main" id="{1FE55B19-7615-4517-93D5-0FB5E525212D}"/>
              </a:ext>
            </a:extLst>
          </p:cNvPr>
          <p:cNvSpPr/>
          <p:nvPr/>
        </p:nvSpPr>
        <p:spPr>
          <a:xfrm flipH="1">
            <a:off x="2335427" y="3911481"/>
            <a:ext cx="1639330" cy="105159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Spectral response function</a:t>
            </a:r>
            <a:endParaRPr kumimoji="1" lang="ja-JP" altLang="en-US" dirty="0"/>
          </a:p>
        </p:txBody>
      </p:sp>
      <p:sp>
        <p:nvSpPr>
          <p:cNvPr id="16" name="四角形: 1 つの角を切り取る 15">
            <a:extLst>
              <a:ext uri="{FF2B5EF4-FFF2-40B4-BE49-F238E27FC236}">
                <a16:creationId xmlns:a16="http://schemas.microsoft.com/office/drawing/2014/main" id="{1340AC03-3EAE-406F-A1E7-213DC6D351FA}"/>
              </a:ext>
            </a:extLst>
          </p:cNvPr>
          <p:cNvSpPr/>
          <p:nvPr/>
        </p:nvSpPr>
        <p:spPr>
          <a:xfrm flipH="1">
            <a:off x="2335427" y="5240002"/>
            <a:ext cx="1639330" cy="1051596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/>
              <a:t>Spatial resolution</a:t>
            </a:r>
            <a:endParaRPr kumimoji="1" lang="ja-JP" altLang="en-US" dirty="0"/>
          </a:p>
        </p:txBody>
      </p: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B9A8F4D1-24BA-4214-A2D4-A3A29530F2BF}"/>
              </a:ext>
            </a:extLst>
          </p:cNvPr>
          <p:cNvGrpSpPr>
            <a:grpSpLocks noChangeAspect="1"/>
          </p:cNvGrpSpPr>
          <p:nvPr/>
        </p:nvGrpSpPr>
        <p:grpSpPr>
          <a:xfrm>
            <a:off x="8090304" y="2838956"/>
            <a:ext cx="3171873" cy="1821554"/>
            <a:chOff x="5298390" y="3127599"/>
            <a:chExt cx="3938175" cy="2261628"/>
          </a:xfrm>
        </p:grpSpPr>
        <p:pic>
          <p:nvPicPr>
            <p:cNvPr id="35" name="図 34">
              <a:extLst>
                <a:ext uri="{FF2B5EF4-FFF2-40B4-BE49-F238E27FC236}">
                  <a16:creationId xmlns:a16="http://schemas.microsoft.com/office/drawing/2014/main" id="{B4713E37-A1B0-40EC-89C9-2CFAD5A949C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6428225" y="3593551"/>
              <a:ext cx="2808340" cy="1404170"/>
            </a:xfrm>
            <a:prstGeom prst="rect">
              <a:avLst/>
            </a:prstGeom>
          </p:spPr>
        </p:pic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8A659641-6A4C-4DD7-8E5F-179952650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976706" y="3789304"/>
              <a:ext cx="2808340" cy="1404170"/>
            </a:xfrm>
            <a:prstGeom prst="rect">
              <a:avLst/>
            </a:prstGeom>
          </p:spPr>
        </p:pic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1018B4B1-3B02-4055-80A4-DBA576F0B1B3}"/>
                </a:ext>
              </a:extLst>
            </p:cNvPr>
            <p:cNvSpPr txBox="1"/>
            <p:nvPr/>
          </p:nvSpPr>
          <p:spPr>
            <a:xfrm>
              <a:off x="5298390" y="3127599"/>
              <a:ext cx="3479800" cy="4585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/>
                <a:t>Radiance map (band)</a:t>
              </a:r>
              <a:endParaRPr kumimoji="1" lang="ja-JP" altLang="en-US" b="1" dirty="0"/>
            </a:p>
          </p:txBody>
        </p:sp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71620E3A-5F6C-4E58-A84A-683871AFF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5525187" y="3985057"/>
              <a:ext cx="2808340" cy="1404170"/>
            </a:xfrm>
            <a:prstGeom prst="rect">
              <a:avLst/>
            </a:prstGeom>
          </p:spPr>
        </p:pic>
      </p:grp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B5FE55CB-22CC-4CBE-B7E0-32A968EFF848}"/>
              </a:ext>
            </a:extLst>
          </p:cNvPr>
          <p:cNvSpPr/>
          <p:nvPr/>
        </p:nvSpPr>
        <p:spPr>
          <a:xfrm>
            <a:off x="4477937" y="4765980"/>
            <a:ext cx="1462216" cy="46166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000" dirty="0">
                <a:solidFill>
                  <a:schemeClr val="tx1"/>
                </a:solidFill>
              </a:rPr>
              <a:t>SP model</a:t>
            </a:r>
            <a:endParaRPr kumimoji="1" lang="ja-JP" altLang="en-US" sz="2000" dirty="0">
              <a:solidFill>
                <a:schemeClr val="tx1"/>
              </a:solidFill>
            </a:endParaRPr>
          </a:p>
        </p:txBody>
      </p:sp>
      <p:cxnSp>
        <p:nvCxnSpPr>
          <p:cNvPr id="40" name="直線矢印コネクタ 39">
            <a:extLst>
              <a:ext uri="{FF2B5EF4-FFF2-40B4-BE49-F238E27FC236}">
                <a16:creationId xmlns:a16="http://schemas.microsoft.com/office/drawing/2014/main" id="{8BC0A833-8467-424D-8D09-686F45FD84BB}"/>
              </a:ext>
            </a:extLst>
          </p:cNvPr>
          <p:cNvCxnSpPr>
            <a:stCxn id="38" idx="3"/>
            <a:endCxn id="37" idx="1"/>
          </p:cNvCxnSpPr>
          <p:nvPr/>
        </p:nvCxnSpPr>
        <p:spPr>
          <a:xfrm flipV="1">
            <a:off x="4151870" y="4996813"/>
            <a:ext cx="326067" cy="3988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A62B9AA6-067D-485F-BD77-80697C447936}"/>
              </a:ext>
            </a:extLst>
          </p:cNvPr>
          <p:cNvSpPr txBox="1"/>
          <p:nvPr/>
        </p:nvSpPr>
        <p:spPr>
          <a:xfrm>
            <a:off x="6107393" y="3045515"/>
            <a:ext cx="118995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/>
              <a:t>Outputs</a:t>
            </a:r>
            <a:endParaRPr kumimoji="1" lang="ja-JP" altLang="en-US" b="1" dirty="0"/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50EF0353-7557-4EDE-8120-C8FEB0168B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850568" y="5092512"/>
            <a:ext cx="1639590" cy="1639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63B7645F-040F-4E30-AFF3-EE62C0B6DA98}"/>
              </a:ext>
            </a:extLst>
          </p:cNvPr>
          <p:cNvSpPr txBox="1"/>
          <p:nvPr/>
        </p:nvSpPr>
        <p:spPr>
          <a:xfrm>
            <a:off x="6438200" y="4702753"/>
            <a:ext cx="2802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2D image projection</a:t>
            </a:r>
            <a:endParaRPr kumimoji="1" lang="ja-JP" altLang="en-US" b="1" dirty="0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FDB21B51-475F-449A-806F-540688FC6B94}"/>
              </a:ext>
            </a:extLst>
          </p:cNvPr>
          <p:cNvSpPr txBox="1"/>
          <p:nvPr/>
        </p:nvSpPr>
        <p:spPr>
          <a:xfrm>
            <a:off x="8891666" y="5240002"/>
            <a:ext cx="2479135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0000"/>
                </a:solidFill>
              </a:rPr>
              <a:t>Disk-integrated Irradiance (band)</a:t>
            </a:r>
            <a:endParaRPr kumimoji="1" lang="ja-JP" altLang="en-US" b="1" dirty="0">
              <a:solidFill>
                <a:srgbClr val="FF0000"/>
              </a:solidFill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22472101-4BC4-43C2-BD00-5D0C1F6D1187}"/>
              </a:ext>
            </a:extLst>
          </p:cNvPr>
          <p:cNvSpPr txBox="1"/>
          <p:nvPr/>
        </p:nvSpPr>
        <p:spPr>
          <a:xfrm>
            <a:off x="10379488" y="6090736"/>
            <a:ext cx="161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ROLO/GIRO</a:t>
            </a:r>
            <a:endParaRPr kumimoji="1" lang="ja-JP" altLang="en-US" dirty="0"/>
          </a:p>
        </p:txBody>
      </p:sp>
      <p:cxnSp>
        <p:nvCxnSpPr>
          <p:cNvPr id="51" name="コネクタ: カギ線 50">
            <a:extLst>
              <a:ext uri="{FF2B5EF4-FFF2-40B4-BE49-F238E27FC236}">
                <a16:creationId xmlns:a16="http://schemas.microsoft.com/office/drawing/2014/main" id="{6E030D2B-F195-445B-87A9-E3667BC6A90B}"/>
              </a:ext>
            </a:extLst>
          </p:cNvPr>
          <p:cNvCxnSpPr>
            <a:stCxn id="48" idx="2"/>
            <a:endCxn id="49" idx="1"/>
          </p:cNvCxnSpPr>
          <p:nvPr/>
        </p:nvCxnSpPr>
        <p:spPr>
          <a:xfrm rot="16200000" flipH="1">
            <a:off x="10060827" y="5956740"/>
            <a:ext cx="389069" cy="248254"/>
          </a:xfrm>
          <a:prstGeom prst="bentConnector2">
            <a:avLst/>
          </a:prstGeom>
          <a:ln w="381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コネクタ: カギ線 54">
            <a:extLst>
              <a:ext uri="{FF2B5EF4-FFF2-40B4-BE49-F238E27FC236}">
                <a16:creationId xmlns:a16="http://schemas.microsoft.com/office/drawing/2014/main" id="{3DA86CFC-1F5C-4354-9FF7-715CD1BDE2B8}"/>
              </a:ext>
            </a:extLst>
          </p:cNvPr>
          <p:cNvCxnSpPr>
            <a:stCxn id="37" idx="3"/>
            <a:endCxn id="53" idx="1"/>
          </p:cNvCxnSpPr>
          <p:nvPr/>
        </p:nvCxnSpPr>
        <p:spPr>
          <a:xfrm flipV="1">
            <a:off x="5940153" y="4775199"/>
            <a:ext cx="427666" cy="221614"/>
          </a:xfrm>
          <a:prstGeom prst="bentConnector3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929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1B1DAA9-1B34-4B4D-9DF5-797991686B6E}"/>
              </a:ext>
            </a:extLst>
          </p:cNvPr>
          <p:cNvSpPr txBox="1"/>
          <p:nvPr/>
        </p:nvSpPr>
        <p:spPr>
          <a:xfrm>
            <a:off x="466927" y="273490"/>
            <a:ext cx="747084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Summary </a:t>
            </a:r>
            <a:r>
              <a:rPr lang="en-US" altLang="ja-JP" sz="4400" dirty="0"/>
              <a:t>&amp; </a:t>
            </a:r>
            <a:r>
              <a:rPr kumimoji="1" lang="en-US" altLang="ja-JP" sz="4400" dirty="0"/>
              <a:t>Future plan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D8C040E-B6A5-4611-B473-F3E6014C41BF}"/>
              </a:ext>
            </a:extLst>
          </p:cNvPr>
          <p:cNvSpPr txBox="1"/>
          <p:nvPr/>
        </p:nvSpPr>
        <p:spPr>
          <a:xfrm>
            <a:off x="369653" y="1041503"/>
            <a:ext cx="1145734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SP model (disk-resolved hyperspectral model) was proposed, and </a:t>
            </a:r>
            <a:r>
              <a:rPr lang="en-US" altLang="ja-JP" sz="2800" dirty="0"/>
              <a:t>it shows a good performance to evaluate sensitivity degradation</a:t>
            </a:r>
            <a:r>
              <a:rPr kumimoji="1" lang="en-US" altLang="ja-JP" sz="2800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800" dirty="0"/>
              <a:t>Bias (</a:t>
            </a:r>
            <a:r>
              <a:rPr lang="en-US" altLang="ja-JP" sz="2800" dirty="0" err="1"/>
              <a:t>redding</a:t>
            </a:r>
            <a:r>
              <a:rPr lang="en-US" altLang="ja-JP" sz="2800" dirty="0"/>
              <a:t> trend) in the SP observation, thus in SP model, was confirmed. It can be corrected through the comparison with ROLO.</a:t>
            </a:r>
            <a:br>
              <a:rPr lang="en-US" altLang="ja-JP" sz="2800" dirty="0"/>
            </a:br>
            <a:r>
              <a:rPr lang="en-US" altLang="ja-JP" sz="2800" dirty="0"/>
              <a:t>=&gt; Model comparison (fusion) is essential for SP model</a:t>
            </a:r>
          </a:p>
          <a:p>
            <a:endParaRPr kumimoji="1"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The SP model can be shared, please contact me.</a:t>
            </a:r>
            <a:br>
              <a:rPr kumimoji="1" lang="en-US" altLang="ja-JP" sz="2800" dirty="0"/>
            </a:br>
            <a:r>
              <a:rPr kumimoji="1" lang="en-US" altLang="ja-JP" sz="2800" dirty="0"/>
              <a:t>Also JAXA has a plan to release the SP model to the public.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800" dirty="0"/>
              <a:t>Investigation for further update of SP model and inter-model comparison is continuing: </a:t>
            </a:r>
            <a:r>
              <a:rPr lang="en-US" altLang="ja-JP" sz="2800" dirty="0"/>
              <a:t>e.g. expanding wavelength range, p</a:t>
            </a:r>
            <a:r>
              <a:rPr kumimoji="1" lang="en-US" altLang="ja-JP" sz="2800" dirty="0"/>
              <a:t>hase angle dependence, </a:t>
            </a:r>
            <a:r>
              <a:rPr lang="en-US" altLang="ja-JP" sz="2800" dirty="0" err="1"/>
              <a:t>l</a:t>
            </a:r>
            <a:r>
              <a:rPr kumimoji="1" lang="en-US" altLang="ja-JP" sz="2800" dirty="0" err="1"/>
              <a:t>ibration</a:t>
            </a:r>
            <a:r>
              <a:rPr kumimoji="1" lang="en-US" altLang="ja-JP" sz="2800" dirty="0"/>
              <a:t> dependence</a:t>
            </a:r>
            <a:r>
              <a:rPr lang="en-US" altLang="ja-JP" sz="2800" dirty="0"/>
              <a:t>,</a:t>
            </a:r>
            <a:r>
              <a:rPr lang="ja-JP" altLang="en-US" sz="2800" dirty="0"/>
              <a:t> </a:t>
            </a:r>
            <a:r>
              <a:rPr lang="en-US" altLang="ja-JP" sz="2800" dirty="0" err="1"/>
              <a:t>etc</a:t>
            </a:r>
            <a:r>
              <a:rPr lang="en-US" altLang="ja-JP" sz="2800" dirty="0"/>
              <a:t>…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082395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E57D4C4-884F-4CA1-8F8A-196781BE1480}"/>
              </a:ext>
            </a:extLst>
          </p:cNvPr>
          <p:cNvSpPr txBox="1"/>
          <p:nvPr/>
        </p:nvSpPr>
        <p:spPr>
          <a:xfrm>
            <a:off x="466928" y="486383"/>
            <a:ext cx="70428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600" dirty="0"/>
              <a:t>Thank you!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D458E2C-3F3B-45C2-BEEC-718416E8AB1D}"/>
              </a:ext>
            </a:extLst>
          </p:cNvPr>
          <p:cNvSpPr txBox="1"/>
          <p:nvPr/>
        </p:nvSpPr>
        <p:spPr>
          <a:xfrm>
            <a:off x="466928" y="2652574"/>
            <a:ext cx="975846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b="1" dirty="0"/>
              <a:t>References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Yokota et al.,  2011. Lunar photometric properties at wavelengths 0.5–1.6 </a:t>
            </a:r>
            <a:r>
              <a:rPr lang="el-GR" altLang="ja-JP" dirty="0"/>
              <a:t>μ</a:t>
            </a:r>
            <a:r>
              <a:rPr lang="en-US" altLang="ja-JP" dirty="0"/>
              <a:t>m acquired by SELENE Spectral Profiler and their dependency on local albedo and latitudinal zones. Icarus215,639–660.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ja-JP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dirty="0"/>
              <a:t>Kouyama et al., 2016. Development of an application scheme for the SELENE/SP lunar reflectance model for radiometric calibration of hyperspectral and multi spectral sensors, Planetary and Space Science.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687000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A7488A-D66C-40C0-BCFB-FE35272E496E}"/>
              </a:ext>
            </a:extLst>
          </p:cNvPr>
          <p:cNvSpPr txBox="1"/>
          <p:nvPr/>
        </p:nvSpPr>
        <p:spPr>
          <a:xfrm>
            <a:off x="508000" y="463034"/>
            <a:ext cx="6096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800" dirty="0"/>
              <a:t>Backup slides…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627406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D99D92-3849-475A-AEF6-165FA5DE9B7B}"/>
              </a:ext>
            </a:extLst>
          </p:cNvPr>
          <p:cNvSpPr txBox="1"/>
          <p:nvPr/>
        </p:nvSpPr>
        <p:spPr>
          <a:xfrm>
            <a:off x="369650" y="175099"/>
            <a:ext cx="1042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(Future) Update: Wavelength range</a:t>
            </a:r>
            <a:endParaRPr kumimoji="1" lang="ja-JP" altLang="en-US" sz="4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A33C976-54B9-45ED-8402-F2CB799294B9}"/>
              </a:ext>
            </a:extLst>
          </p:cNvPr>
          <p:cNvSpPr txBox="1"/>
          <p:nvPr/>
        </p:nvSpPr>
        <p:spPr>
          <a:xfrm>
            <a:off x="831850" y="5851904"/>
            <a:ext cx="105283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Dr. Yokota has prepared updated version of SP model (510 – 2100 nm), but not validated yet</a:t>
            </a:r>
            <a:endParaRPr kumimoji="1" lang="ja-JP" altLang="en-US" sz="2400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3238B96-AF43-4DFF-8CFC-70D88513E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50" y="1226804"/>
            <a:ext cx="6626486" cy="4712168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978AFD83-DC19-4E4A-9AB4-8FFA3CA210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9700" y="1423888"/>
            <a:ext cx="2159000" cy="2159000"/>
          </a:xfrm>
          <a:prstGeom prst="rect">
            <a:avLst/>
          </a:prstGeom>
        </p:spPr>
      </p:pic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32F830E5-D913-463A-BF54-916F49CB2929}"/>
              </a:ext>
            </a:extLst>
          </p:cNvPr>
          <p:cNvCxnSpPr>
            <a:stCxn id="7" idx="1"/>
          </p:cNvCxnSpPr>
          <p:nvPr/>
        </p:nvCxnSpPr>
        <p:spPr>
          <a:xfrm flipH="1">
            <a:off x="6096000" y="2503388"/>
            <a:ext cx="1663700" cy="7986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0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図 12">
            <a:extLst>
              <a:ext uri="{FF2B5EF4-FFF2-40B4-BE49-F238E27FC236}">
                <a16:creationId xmlns:a16="http://schemas.microsoft.com/office/drawing/2014/main" id="{80205C8A-FF36-4052-9E9A-577B920BBE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642611"/>
            <a:ext cx="8572500" cy="6105525"/>
          </a:xfrm>
          <a:prstGeom prst="rect">
            <a:avLst/>
          </a:prstGeom>
        </p:spPr>
      </p:pic>
      <p:pic>
        <p:nvPicPr>
          <p:cNvPr id="3" name="Picture 6" descr="http://www.kaguya.jaxa.jp/image/document/KAGUYA-0003.jpg">
            <a:extLst>
              <a:ext uri="{FF2B5EF4-FFF2-40B4-BE49-F238E27FC236}">
                <a16:creationId xmlns:a16="http://schemas.microsoft.com/office/drawing/2014/main" id="{C6E94D27-9EE6-4E9B-8851-A6F60349A1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1487488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21FE648-A01B-4841-A2C2-D9581B256E9F}"/>
              </a:ext>
            </a:extLst>
          </p:cNvPr>
          <p:cNvSpPr txBox="1"/>
          <p:nvPr/>
        </p:nvSpPr>
        <p:spPr>
          <a:xfrm>
            <a:off x="1809750" y="381000"/>
            <a:ext cx="81343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Phase angle dependence of SP model and ROLO</a:t>
            </a:r>
            <a:endParaRPr lang="ja-JP" altLang="en-US" sz="280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8E5FAB5-68D2-4B3C-9894-6A040A884374}"/>
              </a:ext>
            </a:extLst>
          </p:cNvPr>
          <p:cNvSpPr txBox="1"/>
          <p:nvPr/>
        </p:nvSpPr>
        <p:spPr>
          <a:xfrm>
            <a:off x="4044778" y="5177482"/>
            <a:ext cx="181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@ 745.3 nm</a:t>
            </a:r>
            <a:endParaRPr lang="ja-JP" altLang="en-US" sz="240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6" name="楕円 5">
            <a:extLst>
              <a:ext uri="{FF2B5EF4-FFF2-40B4-BE49-F238E27FC236}">
                <a16:creationId xmlns:a16="http://schemas.microsoft.com/office/drawing/2014/main" id="{7E55D635-A5BF-4EA5-AE7E-49FAF7697A1C}"/>
              </a:ext>
            </a:extLst>
          </p:cNvPr>
          <p:cNvSpPr/>
          <p:nvPr/>
        </p:nvSpPr>
        <p:spPr>
          <a:xfrm>
            <a:off x="7356389" y="1334530"/>
            <a:ext cx="216000" cy="216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59282B9-EB41-4366-978E-8FF4CE031384}"/>
              </a:ext>
            </a:extLst>
          </p:cNvPr>
          <p:cNvSpPr txBox="1"/>
          <p:nvPr/>
        </p:nvSpPr>
        <p:spPr>
          <a:xfrm>
            <a:off x="7690022" y="1256234"/>
            <a:ext cx="172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ROLO</a:t>
            </a:r>
            <a:endParaRPr lang="ja-JP" altLang="en-US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7E3FC599-2FB6-4F79-98A7-EA5D49414DCC}"/>
              </a:ext>
            </a:extLst>
          </p:cNvPr>
          <p:cNvSpPr/>
          <p:nvPr/>
        </p:nvSpPr>
        <p:spPr>
          <a:xfrm>
            <a:off x="7356389" y="1764840"/>
            <a:ext cx="216000" cy="216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2174ABF-8F22-4A5E-85B0-74877312AD61}"/>
              </a:ext>
            </a:extLst>
          </p:cNvPr>
          <p:cNvSpPr txBox="1"/>
          <p:nvPr/>
        </p:nvSpPr>
        <p:spPr>
          <a:xfrm>
            <a:off x="7690022" y="1686544"/>
            <a:ext cx="1729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SP model</a:t>
            </a:r>
            <a:endParaRPr lang="ja-JP" altLang="en-US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3671D85-9EB0-47D4-B80E-B5183C8C1408}"/>
              </a:ext>
            </a:extLst>
          </p:cNvPr>
          <p:cNvSpPr txBox="1"/>
          <p:nvPr/>
        </p:nvSpPr>
        <p:spPr>
          <a:xfrm rot="16200000">
            <a:off x="513918" y="3116360"/>
            <a:ext cx="3534033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Disk reflectance</a:t>
            </a:r>
          </a:p>
          <a:p>
            <a:pPr algn="ctr"/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(Normalized by 30°)</a:t>
            </a:r>
          </a:p>
        </p:txBody>
      </p:sp>
    </p:spTree>
    <p:extLst>
      <p:ext uri="{BB962C8B-B14F-4D97-AF65-F5344CB8AC3E}">
        <p14:creationId xmlns:p14="http://schemas.microsoft.com/office/powerpoint/2010/main" val="1137560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isas.jaxa.jp/j/enterp/missions/kaguya/image/pct_main_kaguya.jpg">
            <a:extLst>
              <a:ext uri="{FF2B5EF4-FFF2-40B4-BE49-F238E27FC236}">
                <a16:creationId xmlns:a16="http://schemas.microsoft.com/office/drawing/2014/main" id="{B1011765-BA36-49AB-9CD4-B2B21B1A52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7" b="22329"/>
          <a:stretch/>
        </p:blipFill>
        <p:spPr bwMode="auto">
          <a:xfrm>
            <a:off x="454463" y="399927"/>
            <a:ext cx="11283073" cy="277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4E9E19A-BB49-4F8F-8F4B-9552AE9B8CD8}"/>
              </a:ext>
            </a:extLst>
          </p:cNvPr>
          <p:cNvSpPr txBox="1"/>
          <p:nvPr/>
        </p:nvSpPr>
        <p:spPr>
          <a:xfrm>
            <a:off x="492777" y="3780417"/>
            <a:ext cx="73471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/>
              <a:t>KAGUYA | SELENE: A Japanese Lunar orbiter</a:t>
            </a:r>
          </a:p>
          <a:p>
            <a:r>
              <a:rPr lang="ja-JP" altLang="en-US" sz="2400" dirty="0"/>
              <a:t>・</a:t>
            </a:r>
            <a:r>
              <a:rPr lang="en-US" altLang="ja-JP" sz="2400" dirty="0"/>
              <a:t>Size: 2 x 2 x 5m, 14 science instruments</a:t>
            </a:r>
            <a:endParaRPr kumimoji="1" lang="en-US" altLang="ja-JP" sz="2400" dirty="0"/>
          </a:p>
          <a:p>
            <a:r>
              <a:rPr lang="ja-JP" altLang="en-US" sz="2400" dirty="0"/>
              <a:t>・</a:t>
            </a:r>
            <a:r>
              <a:rPr lang="en-US" altLang="ja-JP" sz="2400" dirty="0"/>
              <a:t>Orbit: </a:t>
            </a:r>
            <a:r>
              <a:rPr kumimoji="1" lang="en-US" altLang="ja-JP" sz="2400" dirty="0"/>
              <a:t>Polar orbit (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non sun-synchronous</a:t>
            </a:r>
            <a:r>
              <a:rPr kumimoji="1" lang="en-US" altLang="ja-JP" sz="2400" dirty="0"/>
              <a:t>)</a:t>
            </a:r>
          </a:p>
          <a:p>
            <a:r>
              <a:rPr lang="ja-JP" altLang="en-US" sz="2400" dirty="0"/>
              <a:t>     </a:t>
            </a:r>
            <a:r>
              <a:rPr lang="en-US" altLang="ja-JP" sz="2400" dirty="0"/>
              <a:t>Altitude: 100 km</a:t>
            </a:r>
          </a:p>
          <a:p>
            <a:r>
              <a:rPr lang="ja-JP" altLang="en-US" sz="2400" dirty="0"/>
              <a:t>     </a:t>
            </a:r>
            <a:r>
              <a:rPr lang="en-US" altLang="ja-JP" sz="2400" dirty="0"/>
              <a:t>Ground track repeat cycle: ~ 30 days</a:t>
            </a:r>
          </a:p>
          <a:p>
            <a:r>
              <a:rPr lang="ja-JP" altLang="en-US" sz="2400" dirty="0"/>
              <a:t>・</a:t>
            </a:r>
            <a:r>
              <a:rPr lang="en-US" altLang="ja-JP" sz="2400" dirty="0"/>
              <a:t>Mission period: 2007 – 2009 (finished)</a:t>
            </a:r>
          </a:p>
          <a:p>
            <a:r>
              <a:rPr lang="ja-JP" altLang="en-US" sz="2400" dirty="0"/>
              <a:t>・</a:t>
            </a:r>
            <a:r>
              <a:rPr lang="en-US" altLang="ja-JP" sz="2400" dirty="0"/>
              <a:t>14 instruments, including SP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6E9A52BF-6626-422B-9DE5-D881B15F62D7}"/>
              </a:ext>
            </a:extLst>
          </p:cNvPr>
          <p:cNvSpPr/>
          <p:nvPr/>
        </p:nvSpPr>
        <p:spPr>
          <a:xfrm>
            <a:off x="7565077" y="4994111"/>
            <a:ext cx="41341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Observing lunar surface</a:t>
            </a:r>
          </a:p>
          <a:p>
            <a:r>
              <a:rPr lang="en-US" altLang="ja-JP" sz="2000" dirty="0"/>
              <a:t>with various solar incident and phase angle conditions.</a:t>
            </a:r>
          </a:p>
        </p:txBody>
      </p:sp>
      <p:cxnSp>
        <p:nvCxnSpPr>
          <p:cNvPr id="6" name="カギ線コネクタ 7">
            <a:extLst>
              <a:ext uri="{FF2B5EF4-FFF2-40B4-BE49-F238E27FC236}">
                <a16:creationId xmlns:a16="http://schemas.microsoft.com/office/drawing/2014/main" id="{E3EBFF47-7381-40EB-9BE2-14FF48BC3900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7261085" y="4776525"/>
            <a:ext cx="2371065" cy="217586"/>
          </a:xfrm>
          <a:prstGeom prst="bentConnector2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89716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kaguya.jaxa.jp/image/document/KAGUYA-0003.jpg">
            <a:extLst>
              <a:ext uri="{FF2B5EF4-FFF2-40B4-BE49-F238E27FC236}">
                <a16:creationId xmlns:a16="http://schemas.microsoft.com/office/drawing/2014/main" id="{E55BEA47-2D18-49D7-BA6C-E0EFF0A6F8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1487488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477D0F-7D38-447C-90FA-238F696D17F5}"/>
              </a:ext>
            </a:extLst>
          </p:cNvPr>
          <p:cNvSpPr txBox="1"/>
          <p:nvPr/>
        </p:nvSpPr>
        <p:spPr>
          <a:xfrm>
            <a:off x="1809750" y="381000"/>
            <a:ext cx="8350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Phase angle dependence</a:t>
            </a:r>
            <a:r>
              <a:rPr lang="ja-JP" altLang="en-US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 </a:t>
            </a:r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between ROLO and SP</a:t>
            </a:r>
            <a:endParaRPr lang="ja-JP" altLang="en-US" sz="280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97876FF-7A57-40E5-883D-8D88712EA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951" y="1115969"/>
            <a:ext cx="7477125" cy="4972050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5E0509F3-BBB9-4BD8-A7AE-13FAC2013135}"/>
              </a:ext>
            </a:extLst>
          </p:cNvPr>
          <p:cNvSpPr txBox="1"/>
          <p:nvPr/>
        </p:nvSpPr>
        <p:spPr>
          <a:xfrm>
            <a:off x="7405816" y="4720282"/>
            <a:ext cx="18164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@ 745.3 nm</a:t>
            </a:r>
            <a:endParaRPr lang="ja-JP" altLang="en-US" sz="240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9F4E2E21-670F-4C6B-8727-E6BBB183EA7B}"/>
              </a:ext>
            </a:extLst>
          </p:cNvPr>
          <p:cNvSpPr txBox="1"/>
          <p:nvPr/>
        </p:nvSpPr>
        <p:spPr>
          <a:xfrm>
            <a:off x="4959179" y="6289589"/>
            <a:ext cx="5053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*This structure is different in different wavelengths</a:t>
            </a:r>
            <a:endParaRPr lang="ja-JP" altLang="en-US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7907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www.kaguya.jaxa.jp/image/document/KAGUYA-000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1487488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2002631" y="1121777"/>
            <a:ext cx="79649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Stability of SP sensitivity during mission</a:t>
            </a:r>
            <a:endParaRPr lang="ja-JP" altLang="en-US" sz="320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940322" y="5642737"/>
            <a:ext cx="83843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The degradation of SP was not significant over the mission period (up to 1 %).</a:t>
            </a:r>
          </a:p>
          <a:p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= Good performance for measuring relative degradation.</a:t>
            </a:r>
            <a:endParaRPr lang="ja-JP" altLang="en-US" sz="240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420AA14E-A4EE-46DB-86EC-B7E200037B75}"/>
              </a:ext>
            </a:extLst>
          </p:cNvPr>
          <p:cNvGrpSpPr>
            <a:grpSpLocks noChangeAspect="1"/>
          </p:cNvGrpSpPr>
          <p:nvPr/>
        </p:nvGrpSpPr>
        <p:grpSpPr>
          <a:xfrm>
            <a:off x="2227488" y="1706551"/>
            <a:ext cx="7700512" cy="3833354"/>
            <a:chOff x="516731" y="1716701"/>
            <a:chExt cx="8229600" cy="4096737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6731" y="1716701"/>
              <a:ext cx="8229600" cy="4096737"/>
            </a:xfrm>
            <a:prstGeom prst="rect">
              <a:avLst/>
            </a:prstGeom>
          </p:spPr>
        </p:pic>
        <p:sp>
          <p:nvSpPr>
            <p:cNvPr id="10" name="テキスト ボックス 9"/>
            <p:cNvSpPr txBox="1"/>
            <p:nvPr/>
          </p:nvSpPr>
          <p:spPr>
            <a:xfrm>
              <a:off x="1840108" y="2079464"/>
              <a:ext cx="5699910" cy="6907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Comparison of four observations of</a:t>
              </a:r>
            </a:p>
            <a:p>
              <a:r>
                <a:rPr lang="en-US" altLang="ja-JP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Apollo 16 landing site [Yamamoto et al., 2011]</a:t>
              </a:r>
              <a:endParaRPr lang="ja-JP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4461084" y="3934470"/>
              <a:ext cx="2356643" cy="3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Nov. 19, 2007</a:t>
              </a:r>
              <a:endParaRPr lang="ja-JP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4461083" y="4634614"/>
              <a:ext cx="2356643" cy="3947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  <a:latin typeface="Calibri" panose="020F0502020204030204"/>
                  <a:ea typeface="ＭＳ Ｐゴシック" panose="020B0600070205080204" pitchFamily="50" charset="-128"/>
                </a:rPr>
                <a:t>Mar. 12, 2009</a:t>
              </a:r>
              <a:endParaRPr lang="ja-JP" altLang="en-US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cxnSp>
          <p:nvCxnSpPr>
            <p:cNvPr id="3" name="直線コネクタ 2"/>
            <p:cNvCxnSpPr/>
            <p:nvPr/>
          </p:nvCxnSpPr>
          <p:spPr>
            <a:xfrm>
              <a:off x="5146040" y="4303802"/>
              <a:ext cx="3477" cy="330812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A8AF844-A3F9-486E-A713-A149FB5911B9}"/>
              </a:ext>
            </a:extLst>
          </p:cNvPr>
          <p:cNvSpPr txBox="1"/>
          <p:nvPr/>
        </p:nvSpPr>
        <p:spPr>
          <a:xfrm>
            <a:off x="1771424" y="429399"/>
            <a:ext cx="4757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SP model accuracy</a:t>
            </a:r>
            <a:endParaRPr lang="ja-JP" altLang="en-US" sz="360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5876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862844" y="384270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Other issues</a:t>
            </a:r>
            <a:endParaRPr lang="ja-JP" altLang="en-US" sz="3200" dirty="0">
              <a:solidFill>
                <a:prstClr val="black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991544" y="884506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Not good model accuracy in high emission angle and high latitude regions</a:t>
            </a:r>
          </a:p>
        </p:txBody>
      </p: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3428140" y="2049235"/>
            <a:ext cx="5408746" cy="2365450"/>
            <a:chOff x="1475656" y="2780928"/>
            <a:chExt cx="6760933" cy="2956812"/>
          </a:xfrm>
        </p:grpSpPr>
        <p:pic>
          <p:nvPicPr>
            <p:cNvPr id="4" name="Picture 2" descr="Moon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731" t="41347" r="54569" b="13650"/>
            <a:stretch/>
          </p:blipFill>
          <p:spPr bwMode="auto">
            <a:xfrm>
              <a:off x="1475656" y="2780928"/>
              <a:ext cx="3078032" cy="2956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2" descr="Moons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634" t="42463" r="2526" b="13650"/>
            <a:stretch/>
          </p:blipFill>
          <p:spPr bwMode="auto">
            <a:xfrm>
              <a:off x="5004048" y="2852936"/>
              <a:ext cx="3232541" cy="2883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円/楕円 5"/>
            <p:cNvSpPr/>
            <p:nvPr/>
          </p:nvSpPr>
          <p:spPr>
            <a:xfrm rot="2732575">
              <a:off x="3059832" y="4221088"/>
              <a:ext cx="720080" cy="144016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 rot="2732575">
              <a:off x="6418258" y="4334330"/>
              <a:ext cx="720080" cy="1440160"/>
            </a:xfrm>
            <a:prstGeom prst="ellipse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  <a:latin typeface="Calibri" panose="020F0502020204030204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11" name="テキスト ボックス 10"/>
          <p:cNvSpPr txBox="1"/>
          <p:nvPr/>
        </p:nvSpPr>
        <p:spPr>
          <a:xfrm>
            <a:off x="2092411" y="4524104"/>
            <a:ext cx="8360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Yokota’s recommendation: emission angle &lt; 45 degrees.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604604" y="399345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prstClr val="white"/>
                </a:solidFill>
                <a:latin typeface="Calibri" panose="020F0502020204030204"/>
                <a:ea typeface="ＭＳ Ｐゴシック" panose="020B0600070205080204" pitchFamily="50" charset="-128"/>
              </a:rPr>
              <a:t>Model</a:t>
            </a:r>
            <a:endParaRPr lang="ja-JP" altLang="en-US" dirty="0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4652276" y="3993451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dirty="0">
                <a:solidFill>
                  <a:prstClr val="white"/>
                </a:solidFill>
                <a:latin typeface="Calibri" panose="020F0502020204030204"/>
                <a:ea typeface="ＭＳ Ｐゴシック" panose="020B0600070205080204" pitchFamily="50" charset="-128"/>
              </a:rPr>
              <a:t>ASTER</a:t>
            </a:r>
            <a:endParaRPr lang="ja-JP" altLang="en-US" dirty="0">
              <a:solidFill>
                <a:prstClr val="white"/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14" name="スライド番号プレースホルダー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lang="ja-JP" altLang="en-US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ＭＳ Ｐゴシック" panose="020B0600070205080204" pitchFamily="50" charset="-128"/>
              </a:rPr>
              <a:pPr/>
              <a:t>22</a:t>
            </a:fld>
            <a:endParaRPr lang="ja-JP" alt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ＭＳ Ｐゴシック" panose="020B0600070205080204" pitchFamily="50" charset="-128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ABBA631-5F66-48C8-A960-F9CBFD988D68}"/>
              </a:ext>
            </a:extLst>
          </p:cNvPr>
          <p:cNvSpPr txBox="1"/>
          <p:nvPr/>
        </p:nvSpPr>
        <p:spPr>
          <a:xfrm>
            <a:off x="1991544" y="5120398"/>
            <a:ext cx="8280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SP model is a radiance model.</a:t>
            </a:r>
            <a:br>
              <a:rPr lang="en-US" altLang="ja-JP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</a:br>
            <a:r>
              <a:rPr lang="en-US" altLang="ja-JP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50" charset="-128"/>
              </a:rPr>
              <a:t>Accuracy of image registration may affect uncertainty.</a:t>
            </a:r>
          </a:p>
        </p:txBody>
      </p:sp>
      <p:pic>
        <p:nvPicPr>
          <p:cNvPr id="16" name="Picture 6" descr="http://www.kaguya.jaxa.jp/image/document/KAGUYA-0003.jpg">
            <a:extLst>
              <a:ext uri="{FF2B5EF4-FFF2-40B4-BE49-F238E27FC236}">
                <a16:creationId xmlns:a16="http://schemas.microsoft.com/office/drawing/2014/main" id="{0F68FABC-86B7-4020-9B3C-C6739438DB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07" b="62008"/>
          <a:stretch/>
        </p:blipFill>
        <p:spPr bwMode="auto">
          <a:xfrm>
            <a:off x="1487488" y="0"/>
            <a:ext cx="9180512" cy="315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666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図 36">
            <a:extLst>
              <a:ext uri="{FF2B5EF4-FFF2-40B4-BE49-F238E27FC236}">
                <a16:creationId xmlns:a16="http://schemas.microsoft.com/office/drawing/2014/main" id="{EB412D8A-F674-4786-BE32-92C7F40712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909" t="22575" r="20148" b="23200"/>
          <a:stretch/>
        </p:blipFill>
        <p:spPr>
          <a:xfrm>
            <a:off x="8713464" y="740485"/>
            <a:ext cx="2770321" cy="3084712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94D408A-9DF8-4FF2-95D7-90E60C408351}"/>
              </a:ext>
            </a:extLst>
          </p:cNvPr>
          <p:cNvSpPr txBox="1"/>
          <p:nvPr/>
        </p:nvSpPr>
        <p:spPr>
          <a:xfrm>
            <a:off x="6557373" y="354626"/>
            <a:ext cx="410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(</a:t>
            </a:r>
            <a:r>
              <a:rPr kumimoji="1" lang="en-US" altLang="ja-JP" sz="2800" dirty="0"/>
              <a:t>Spectral Profiler)</a:t>
            </a:r>
            <a:endParaRPr kumimoji="1" lang="ja-JP" altLang="en-US" sz="2800" dirty="0"/>
          </a:p>
        </p:txBody>
      </p:sp>
      <p:sp>
        <p:nvSpPr>
          <p:cNvPr id="3" name="スライド番号プレースホルダー 3">
            <a:extLst>
              <a:ext uri="{FF2B5EF4-FFF2-40B4-BE49-F238E27FC236}">
                <a16:creationId xmlns:a16="http://schemas.microsoft.com/office/drawing/2014/main" id="{59C83F07-B25B-432B-8202-3F86263B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096000" y="6320811"/>
            <a:ext cx="2057400" cy="365125"/>
          </a:xfrm>
        </p:spPr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F84FDD7D-0CB9-40B5-9FF0-06F90A06175E}"/>
              </a:ext>
            </a:extLst>
          </p:cNvPr>
          <p:cNvGrpSpPr/>
          <p:nvPr/>
        </p:nvGrpSpPr>
        <p:grpSpPr>
          <a:xfrm>
            <a:off x="374985" y="1075252"/>
            <a:ext cx="7687455" cy="5367964"/>
            <a:chOff x="628650" y="1170949"/>
            <a:chExt cx="7687455" cy="5367964"/>
          </a:xfrm>
        </p:grpSpPr>
        <p:pic>
          <p:nvPicPr>
            <p:cNvPr id="5" name="Picture 2" descr="SP">
              <a:extLst>
                <a:ext uri="{FF2B5EF4-FFF2-40B4-BE49-F238E27FC236}">
                  <a16:creationId xmlns:a16="http://schemas.microsoft.com/office/drawing/2014/main" id="{A0F13240-EF88-40B6-94C8-0B7CC7AFEB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8650" y="1170949"/>
              <a:ext cx="7687455" cy="536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01162B9A-C17E-46F2-B759-1987ACF6A397}"/>
                </a:ext>
              </a:extLst>
            </p:cNvPr>
            <p:cNvSpPr/>
            <p:nvPr/>
          </p:nvSpPr>
          <p:spPr>
            <a:xfrm>
              <a:off x="2303812" y="1401064"/>
              <a:ext cx="2054431" cy="2971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正方形/長方形 6">
              <a:extLst>
                <a:ext uri="{FF2B5EF4-FFF2-40B4-BE49-F238E27FC236}">
                  <a16:creationId xmlns:a16="http://schemas.microsoft.com/office/drawing/2014/main" id="{C7816087-256B-4451-9EA3-1D7327097A60}"/>
                </a:ext>
              </a:extLst>
            </p:cNvPr>
            <p:cNvSpPr/>
            <p:nvPr/>
          </p:nvSpPr>
          <p:spPr>
            <a:xfrm>
              <a:off x="909940" y="2975894"/>
              <a:ext cx="944259" cy="1864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F817D33B-3FB0-4C42-9126-62A8C312A7F4}"/>
                </a:ext>
              </a:extLst>
            </p:cNvPr>
            <p:cNvSpPr/>
            <p:nvPr/>
          </p:nvSpPr>
          <p:spPr>
            <a:xfrm>
              <a:off x="3331027" y="3361268"/>
              <a:ext cx="1240973" cy="254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40213302-77EC-4A91-ACE1-C92619351199}"/>
                </a:ext>
              </a:extLst>
            </p:cNvPr>
            <p:cNvSpPr/>
            <p:nvPr/>
          </p:nvSpPr>
          <p:spPr>
            <a:xfrm>
              <a:off x="847647" y="4191001"/>
              <a:ext cx="2555953" cy="3084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8B70B55E-AD37-4B13-ABCC-F06847F192B5}"/>
                </a:ext>
              </a:extLst>
            </p:cNvPr>
            <p:cNvSpPr/>
            <p:nvPr/>
          </p:nvSpPr>
          <p:spPr>
            <a:xfrm>
              <a:off x="3897008" y="6204538"/>
              <a:ext cx="1728758" cy="254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C6855ED3-AB21-4672-B2D7-C1BACDF6F8EE}"/>
                </a:ext>
              </a:extLst>
            </p:cNvPr>
            <p:cNvSpPr/>
            <p:nvPr/>
          </p:nvSpPr>
          <p:spPr>
            <a:xfrm>
              <a:off x="7050971" y="6204538"/>
              <a:ext cx="892879" cy="2541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DC2AF639-F54E-49E9-A5B1-0D7EFCC759C6}"/>
                </a:ext>
              </a:extLst>
            </p:cNvPr>
            <p:cNvSpPr txBox="1"/>
            <p:nvPr/>
          </p:nvSpPr>
          <p:spPr>
            <a:xfrm>
              <a:off x="703294" y="2904956"/>
              <a:ext cx="120203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sz="1600" b="1" dirty="0"/>
                <a:t>Spectral</a:t>
              </a:r>
              <a:endParaRPr kumimoji="1" lang="ja-JP" altLang="en-US" sz="1600" b="1" dirty="0"/>
            </a:p>
          </p:txBody>
        </p:sp>
        <p:sp>
          <p:nvSpPr>
            <p:cNvPr id="13" name="正方形/長方形 12">
              <a:extLst>
                <a:ext uri="{FF2B5EF4-FFF2-40B4-BE49-F238E27FC236}">
                  <a16:creationId xmlns:a16="http://schemas.microsoft.com/office/drawing/2014/main" id="{C97FA892-62F9-4EE0-985D-7769093F2B6B}"/>
                </a:ext>
              </a:extLst>
            </p:cNvPr>
            <p:cNvSpPr/>
            <p:nvPr/>
          </p:nvSpPr>
          <p:spPr>
            <a:xfrm>
              <a:off x="2303812" y="1710259"/>
              <a:ext cx="2168565" cy="2822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0A5CBCEE-AA19-4EB1-B444-CE92B68B0607}"/>
                </a:ext>
              </a:extLst>
            </p:cNvPr>
            <p:cNvSpPr txBox="1"/>
            <p:nvPr/>
          </p:nvSpPr>
          <p:spPr>
            <a:xfrm>
              <a:off x="1285977" y="1342184"/>
              <a:ext cx="37448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2000" dirty="0"/>
                <a:t>: </a:t>
              </a:r>
              <a:r>
                <a:rPr kumimoji="1" lang="en-US" altLang="ja-JP" sz="2000" dirty="0"/>
                <a:t>Spectrometer</a:t>
              </a:r>
            </a:p>
            <a:p>
              <a:r>
                <a:rPr lang="en-US" altLang="ja-JP" sz="2000" dirty="0"/>
                <a:t>  Point sensor</a:t>
              </a:r>
              <a:endParaRPr kumimoji="1" lang="en-US" altLang="ja-JP" sz="2000" dirty="0"/>
            </a:p>
          </p:txBody>
        </p:sp>
      </p:grp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C64E1522-ED98-49D3-8466-E8E87BC9F4FD}"/>
              </a:ext>
            </a:extLst>
          </p:cNvPr>
          <p:cNvSpPr/>
          <p:nvPr/>
        </p:nvSpPr>
        <p:spPr>
          <a:xfrm>
            <a:off x="2389716" y="6449028"/>
            <a:ext cx="59471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/>
              <a:t>http://www.kaguya.jaxa.jp/en/equipment/tc_e.htm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5B7E37E-E2A4-4A73-B408-5A507674A2D9}"/>
              </a:ext>
            </a:extLst>
          </p:cNvPr>
          <p:cNvSpPr txBox="1"/>
          <p:nvPr/>
        </p:nvSpPr>
        <p:spPr>
          <a:xfrm>
            <a:off x="2351901" y="3917037"/>
            <a:ext cx="224761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Multi-band Imager</a:t>
            </a:r>
            <a:endParaRPr kumimoji="1" lang="ja-JP" altLang="en-US" dirty="0"/>
          </a:p>
        </p:txBody>
      </p:sp>
      <p:sp>
        <p:nvSpPr>
          <p:cNvPr id="17" name="フリーフォーム 26">
            <a:extLst>
              <a:ext uri="{FF2B5EF4-FFF2-40B4-BE49-F238E27FC236}">
                <a16:creationId xmlns:a16="http://schemas.microsoft.com/office/drawing/2014/main" id="{5E310651-6FCD-4FC0-915B-F80A45137B54}"/>
              </a:ext>
            </a:extLst>
          </p:cNvPr>
          <p:cNvSpPr/>
          <p:nvPr/>
        </p:nvSpPr>
        <p:spPr>
          <a:xfrm>
            <a:off x="2233853" y="4097466"/>
            <a:ext cx="171460" cy="318678"/>
          </a:xfrm>
          <a:custGeom>
            <a:avLst/>
            <a:gdLst>
              <a:gd name="connsiteX0" fmla="*/ 171460 w 171460"/>
              <a:gd name="connsiteY0" fmla="*/ 5857 h 318678"/>
              <a:gd name="connsiteX1" fmla="*/ 15050 w 171460"/>
              <a:gd name="connsiteY1" fmla="*/ 41952 h 318678"/>
              <a:gd name="connsiteX2" fmla="*/ 15050 w 171460"/>
              <a:gd name="connsiteY2" fmla="*/ 318678 h 318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460" h="318678">
                <a:moveTo>
                  <a:pt x="171460" y="5857"/>
                </a:moveTo>
                <a:cubicBezTo>
                  <a:pt x="106289" y="-2164"/>
                  <a:pt x="41118" y="-10185"/>
                  <a:pt x="15050" y="41952"/>
                </a:cubicBezTo>
                <a:cubicBezTo>
                  <a:pt x="-11018" y="94089"/>
                  <a:pt x="2016" y="206383"/>
                  <a:pt x="15050" y="318678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EBCBF44-5EA6-4A34-BB11-849489B0B794}"/>
              </a:ext>
            </a:extLst>
          </p:cNvPr>
          <p:cNvSpPr txBox="1"/>
          <p:nvPr/>
        </p:nvSpPr>
        <p:spPr>
          <a:xfrm>
            <a:off x="158152" y="4765401"/>
            <a:ext cx="200846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Terrain Camera</a:t>
            </a:r>
            <a:endParaRPr kumimoji="1" lang="ja-JP" altLang="en-US" dirty="0"/>
          </a:p>
        </p:txBody>
      </p:sp>
      <p:sp>
        <p:nvSpPr>
          <p:cNvPr id="19" name="フリーフォーム 29">
            <a:extLst>
              <a:ext uri="{FF2B5EF4-FFF2-40B4-BE49-F238E27FC236}">
                <a16:creationId xmlns:a16="http://schemas.microsoft.com/office/drawing/2014/main" id="{02FFA372-9A72-4084-AACD-B93232922B9F}"/>
              </a:ext>
            </a:extLst>
          </p:cNvPr>
          <p:cNvSpPr/>
          <p:nvPr/>
        </p:nvSpPr>
        <p:spPr>
          <a:xfrm>
            <a:off x="2076450" y="4756593"/>
            <a:ext cx="440267" cy="233400"/>
          </a:xfrm>
          <a:custGeom>
            <a:avLst/>
            <a:gdLst>
              <a:gd name="connsiteX0" fmla="*/ 0 w 440267"/>
              <a:gd name="connsiteY0" fmla="*/ 228600 h 233400"/>
              <a:gd name="connsiteX1" fmla="*/ 237067 w 440267"/>
              <a:gd name="connsiteY1" fmla="*/ 203200 h 233400"/>
              <a:gd name="connsiteX2" fmla="*/ 440267 w 440267"/>
              <a:gd name="connsiteY2" fmla="*/ 0 h 2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0267" h="233400">
                <a:moveTo>
                  <a:pt x="0" y="228600"/>
                </a:moveTo>
                <a:cubicBezTo>
                  <a:pt x="81844" y="234950"/>
                  <a:pt x="163689" y="241300"/>
                  <a:pt x="237067" y="203200"/>
                </a:cubicBezTo>
                <a:cubicBezTo>
                  <a:pt x="310445" y="165100"/>
                  <a:pt x="375356" y="82550"/>
                  <a:pt x="440267" y="0"/>
                </a:cubicBezTo>
              </a:path>
            </a:pathLst>
          </a:custGeom>
          <a:noFill/>
          <a:ln w="28575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96E873EE-3C74-470D-927A-5D802C1E0346}"/>
              </a:ext>
            </a:extLst>
          </p:cNvPr>
          <p:cNvSpPr/>
          <p:nvPr/>
        </p:nvSpPr>
        <p:spPr>
          <a:xfrm>
            <a:off x="579691" y="5201951"/>
            <a:ext cx="1136733" cy="3849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EEA2D13-998E-4257-99E9-38252034B43C}"/>
              </a:ext>
            </a:extLst>
          </p:cNvPr>
          <p:cNvSpPr txBox="1"/>
          <p:nvPr/>
        </p:nvSpPr>
        <p:spPr>
          <a:xfrm>
            <a:off x="736935" y="293071"/>
            <a:ext cx="60992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en-US" altLang="ja-JP" sz="3600" dirty="0"/>
              <a:t>SELENE(KAGUYA) and SP</a:t>
            </a:r>
            <a:endParaRPr lang="ja-JP" altLang="en-US" sz="3600" dirty="0"/>
          </a:p>
        </p:txBody>
      </p:sp>
      <p:pic>
        <p:nvPicPr>
          <p:cNvPr id="39" name="図 38">
            <a:extLst>
              <a:ext uri="{FF2B5EF4-FFF2-40B4-BE49-F238E27FC236}">
                <a16:creationId xmlns:a16="http://schemas.microsoft.com/office/drawing/2014/main" id="{BB76CFF2-9693-4992-A0C6-89F7A8BEF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66" t="22575" r="52690" b="23200"/>
          <a:stretch/>
        </p:blipFill>
        <p:spPr>
          <a:xfrm>
            <a:off x="8554566" y="3592377"/>
            <a:ext cx="2770321" cy="3084712"/>
          </a:xfrm>
          <a:prstGeom prst="rect">
            <a:avLst/>
          </a:prstGeom>
        </p:spPr>
      </p:pic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42A569EC-0AB1-448A-88EC-C841A8BD7FAB}"/>
              </a:ext>
            </a:extLst>
          </p:cNvPr>
          <p:cNvCxnSpPr>
            <a:cxnSpLocks/>
          </p:cNvCxnSpPr>
          <p:nvPr/>
        </p:nvCxnSpPr>
        <p:spPr>
          <a:xfrm>
            <a:off x="8879855" y="3870560"/>
            <a:ext cx="0" cy="2358411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8DDE8559-4AD3-4BA4-860F-61FDAD3FC53F}"/>
              </a:ext>
            </a:extLst>
          </p:cNvPr>
          <p:cNvSpPr txBox="1"/>
          <p:nvPr/>
        </p:nvSpPr>
        <p:spPr>
          <a:xfrm rot="16200000">
            <a:off x="7902972" y="4858227"/>
            <a:ext cx="1409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Spatial</a:t>
            </a:r>
            <a:endParaRPr kumimoji="1" lang="ja-JP" altLang="en-US" dirty="0"/>
          </a:p>
        </p:txBody>
      </p:sp>
      <p:cxnSp>
        <p:nvCxnSpPr>
          <p:cNvPr id="44" name="直線矢印コネクタ 43">
            <a:extLst>
              <a:ext uri="{FF2B5EF4-FFF2-40B4-BE49-F238E27FC236}">
                <a16:creationId xmlns:a16="http://schemas.microsoft.com/office/drawing/2014/main" id="{458DD138-110A-4DE8-930E-E9B18CC02764}"/>
              </a:ext>
            </a:extLst>
          </p:cNvPr>
          <p:cNvCxnSpPr>
            <a:cxnSpLocks/>
          </p:cNvCxnSpPr>
          <p:nvPr/>
        </p:nvCxnSpPr>
        <p:spPr>
          <a:xfrm flipH="1">
            <a:off x="8879855" y="6228971"/>
            <a:ext cx="2269605" cy="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14A6F2EC-3E2B-47A9-BC7E-66A94A5984BE}"/>
              </a:ext>
            </a:extLst>
          </p:cNvPr>
          <p:cNvSpPr txBox="1"/>
          <p:nvPr/>
        </p:nvSpPr>
        <p:spPr>
          <a:xfrm>
            <a:off x="9908558" y="6205219"/>
            <a:ext cx="1431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Wavelength</a:t>
            </a:r>
            <a:endParaRPr kumimoji="1" lang="ja-JP" altLang="en-US" sz="1400" dirty="0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E88D9EE4-B567-444A-B36D-41EA534E2578}"/>
              </a:ext>
            </a:extLst>
          </p:cNvPr>
          <p:cNvSpPr txBox="1"/>
          <p:nvPr/>
        </p:nvSpPr>
        <p:spPr>
          <a:xfrm>
            <a:off x="8792488" y="1075252"/>
            <a:ext cx="2030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Multiband Imager</a:t>
            </a:r>
            <a:endParaRPr kumimoji="1" lang="ja-JP" altLang="en-US" b="1" dirty="0">
              <a:solidFill>
                <a:schemeClr val="bg1"/>
              </a:solidFill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1187CF63-395C-40AF-B20E-2B0B18799880}"/>
              </a:ext>
            </a:extLst>
          </p:cNvPr>
          <p:cNvSpPr txBox="1"/>
          <p:nvPr/>
        </p:nvSpPr>
        <p:spPr>
          <a:xfrm>
            <a:off x="8922161" y="4007096"/>
            <a:ext cx="796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/>
              <a:t>SP</a:t>
            </a:r>
            <a:endParaRPr kumimoji="1" lang="ja-JP" altLang="en-US" b="1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1E6C6D9A-5762-4301-9EB5-FEBE5C7FCF95}"/>
              </a:ext>
            </a:extLst>
          </p:cNvPr>
          <p:cNvSpPr/>
          <p:nvPr/>
        </p:nvSpPr>
        <p:spPr>
          <a:xfrm>
            <a:off x="6434667" y="4157133"/>
            <a:ext cx="685800" cy="2192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4EF65E62-2C52-46AC-B021-E4CB4A222EAA}"/>
              </a:ext>
            </a:extLst>
          </p:cNvPr>
          <p:cNvSpPr/>
          <p:nvPr/>
        </p:nvSpPr>
        <p:spPr>
          <a:xfrm>
            <a:off x="6091767" y="5042893"/>
            <a:ext cx="892878" cy="30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687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B4997D5-9AC2-4208-922A-544F7EF14C48}"/>
              </a:ext>
            </a:extLst>
          </p:cNvPr>
          <p:cNvSpPr txBox="1"/>
          <p:nvPr/>
        </p:nvSpPr>
        <p:spPr>
          <a:xfrm>
            <a:off x="271311" y="69244"/>
            <a:ext cx="11464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dirty="0">
                <a:latin typeface="Calibri" pitchFamily="34" charset="0"/>
              </a:rPr>
              <a:t>SP Lunar Reflectance model </a:t>
            </a:r>
            <a:r>
              <a:rPr lang="en-US" altLang="ja-JP" sz="2800" dirty="0">
                <a:latin typeface="Calibri" pitchFamily="34" charset="0"/>
              </a:rPr>
              <a:t>(Yokota et al., 2011, Kouyama et al., 2016)</a:t>
            </a:r>
            <a:endParaRPr lang="ja-JP" altLang="en-US" sz="3200" dirty="0">
              <a:latin typeface="Calibri" pitchFamily="34" charset="0"/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4211450E-060C-47E4-BFE2-B27865508ED5}"/>
              </a:ext>
            </a:extLst>
          </p:cNvPr>
          <p:cNvGrpSpPr>
            <a:grpSpLocks noChangeAspect="1"/>
          </p:cNvGrpSpPr>
          <p:nvPr/>
        </p:nvGrpSpPr>
        <p:grpSpPr>
          <a:xfrm>
            <a:off x="303863" y="1044784"/>
            <a:ext cx="6182592" cy="5370122"/>
            <a:chOff x="110982" y="695714"/>
            <a:chExt cx="6947690" cy="6034677"/>
          </a:xfrm>
        </p:grpSpPr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356560F6-DEA5-4E1F-A259-04761A09A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82" y="695714"/>
              <a:ext cx="6794738" cy="6034677"/>
            </a:xfrm>
            <a:prstGeom prst="rect">
              <a:avLst/>
            </a:prstGeom>
          </p:spPr>
        </p:pic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8CF48B1D-1FCF-4431-818B-F872ACA2C76F}"/>
                </a:ext>
              </a:extLst>
            </p:cNvPr>
            <p:cNvSpPr txBox="1"/>
            <p:nvPr/>
          </p:nvSpPr>
          <p:spPr>
            <a:xfrm>
              <a:off x="3790468" y="5016649"/>
              <a:ext cx="3268204" cy="103759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Reflectance spectrum</a:t>
              </a:r>
            </a:p>
            <a:p>
              <a:r>
                <a:rPr kumimoji="1" lang="en-US" altLang="ja-JP" dirty="0"/>
                <a:t>at a reference condition</a:t>
              </a:r>
            </a:p>
            <a:p>
              <a:r>
                <a:rPr kumimoji="1" lang="en-US" altLang="ja-JP" i="1" dirty="0" err="1"/>
                <a:t>i</a:t>
              </a:r>
              <a:r>
                <a:rPr kumimoji="1" lang="en-US" altLang="ja-JP" dirty="0"/>
                <a:t> = 30°, </a:t>
              </a:r>
              <a:r>
                <a:rPr kumimoji="1" lang="en-US" altLang="ja-JP" i="1" dirty="0"/>
                <a:t>e</a:t>
              </a:r>
              <a:r>
                <a:rPr kumimoji="1" lang="en-US" altLang="ja-JP" dirty="0"/>
                <a:t>=0°, </a:t>
              </a:r>
              <a:r>
                <a:rPr lang="en-US" altLang="ja-JP" dirty="0"/>
                <a:t>α</a:t>
              </a:r>
              <a:r>
                <a:rPr kumimoji="1" lang="en-US" altLang="ja-JP" dirty="0"/>
                <a:t>=30°</a:t>
              </a:r>
              <a:endParaRPr kumimoji="1" lang="ja-JP" altLang="en-US" dirty="0"/>
            </a:p>
          </p:txBody>
        </p:sp>
        <p:sp>
          <p:nvSpPr>
            <p:cNvPr id="6" name="右矢印 29">
              <a:extLst>
                <a:ext uri="{FF2B5EF4-FFF2-40B4-BE49-F238E27FC236}">
                  <a16:creationId xmlns:a16="http://schemas.microsoft.com/office/drawing/2014/main" id="{E50E9521-77C3-4430-9E2C-CD7B9B588B5A}"/>
                </a:ext>
              </a:extLst>
            </p:cNvPr>
            <p:cNvSpPr/>
            <p:nvPr/>
          </p:nvSpPr>
          <p:spPr>
            <a:xfrm rot="5551084">
              <a:off x="2664663" y="3321724"/>
              <a:ext cx="1672756" cy="344340"/>
            </a:xfrm>
            <a:prstGeom prst="rightArrow">
              <a:avLst>
                <a:gd name="adj1" fmla="val 25994"/>
                <a:gd name="adj2" fmla="val 86079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DF3210F-8040-4E52-998B-1A8BD19A113C}"/>
                </a:ext>
              </a:extLst>
            </p:cNvPr>
            <p:cNvSpPr txBox="1"/>
            <p:nvPr/>
          </p:nvSpPr>
          <p:spPr>
            <a:xfrm>
              <a:off x="3001093" y="1050939"/>
              <a:ext cx="3094907" cy="7263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en-US" altLang="ja-JP" dirty="0">
                  <a:solidFill>
                    <a:schemeClr val="bg1"/>
                  </a:solidFill>
                </a:rPr>
                <a:t>Ref</a:t>
              </a:r>
              <a:r>
                <a:rPr lang="en-US" altLang="ja-JP" dirty="0">
                  <a:solidFill>
                    <a:schemeClr val="bg1"/>
                  </a:solidFill>
                </a:rPr>
                <a:t>l</a:t>
              </a:r>
              <a:r>
                <a:rPr kumimoji="1" lang="en-US" altLang="ja-JP" dirty="0">
                  <a:solidFill>
                    <a:schemeClr val="bg1"/>
                  </a:solidFill>
                </a:rPr>
                <a:t>ectance map (cube) - example: 758nm</a:t>
              </a:r>
              <a:endParaRPr kumimoji="1" lang="ja-JP" alt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8B21C1E4-542C-4CD8-AD54-079701427028}"/>
              </a:ext>
            </a:extLst>
          </p:cNvPr>
          <p:cNvGrpSpPr>
            <a:grpSpLocks noChangeAspect="1"/>
          </p:cNvGrpSpPr>
          <p:nvPr/>
        </p:nvGrpSpPr>
        <p:grpSpPr>
          <a:xfrm>
            <a:off x="7681951" y="1519296"/>
            <a:ext cx="3268683" cy="1767595"/>
            <a:chOff x="7232784" y="1420271"/>
            <a:chExt cx="4015360" cy="2171373"/>
          </a:xfrm>
        </p:grpSpPr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id="{DD240AC3-0C18-45FD-AE67-44046FFCFB25}"/>
                </a:ext>
              </a:extLst>
            </p:cNvPr>
            <p:cNvCxnSpPr>
              <a:cxnSpLocks/>
            </p:cNvCxnSpPr>
            <p:nvPr/>
          </p:nvCxnSpPr>
          <p:spPr>
            <a:xfrm>
              <a:off x="7984401" y="3031098"/>
              <a:ext cx="216635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D268056E-D981-4581-9FD8-84C849FE86E0}"/>
                </a:ext>
              </a:extLst>
            </p:cNvPr>
            <p:cNvCxnSpPr/>
            <p:nvPr/>
          </p:nvCxnSpPr>
          <p:spPr>
            <a:xfrm flipV="1">
              <a:off x="8721001" y="1449276"/>
              <a:ext cx="0" cy="15818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6622AECE-0318-4679-8541-A67E4F5DA21A}"/>
                </a:ext>
              </a:extLst>
            </p:cNvPr>
            <p:cNvCxnSpPr>
              <a:cxnSpLocks/>
            </p:cNvCxnSpPr>
            <p:nvPr/>
          </p:nvCxnSpPr>
          <p:spPr>
            <a:xfrm>
              <a:off x="7542307" y="1938025"/>
              <a:ext cx="1178694" cy="109307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07D648E9-BB08-4738-A38E-0D436DEE21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31448" y="2782704"/>
              <a:ext cx="795705" cy="71663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C908D330-F6ED-4FB5-B832-7B59C7B618A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721001" y="1760426"/>
              <a:ext cx="1027619" cy="1270672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直線コネクタ 24">
              <a:extLst>
                <a:ext uri="{FF2B5EF4-FFF2-40B4-BE49-F238E27FC236}">
                  <a16:creationId xmlns:a16="http://schemas.microsoft.com/office/drawing/2014/main" id="{4BFF6EBC-B0AF-4460-972F-7D29394D4A1C}"/>
                </a:ext>
              </a:extLst>
            </p:cNvPr>
            <p:cNvCxnSpPr/>
            <p:nvPr/>
          </p:nvCxnSpPr>
          <p:spPr>
            <a:xfrm flipV="1">
              <a:off x="8721001" y="2736922"/>
              <a:ext cx="1429753" cy="2941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円弧 33">
              <a:extLst>
                <a:ext uri="{FF2B5EF4-FFF2-40B4-BE49-F238E27FC236}">
                  <a16:creationId xmlns:a16="http://schemas.microsoft.com/office/drawing/2014/main" id="{BE790E38-0A43-44D1-B84B-80D27DBD310A}"/>
                </a:ext>
              </a:extLst>
            </p:cNvPr>
            <p:cNvSpPr/>
            <p:nvPr/>
          </p:nvSpPr>
          <p:spPr>
            <a:xfrm>
              <a:off x="8270151" y="2390806"/>
              <a:ext cx="914400" cy="914400"/>
            </a:xfrm>
            <a:prstGeom prst="arc">
              <a:avLst>
                <a:gd name="adj1" fmla="val 12454209"/>
                <a:gd name="adj2" fmla="val 1618190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弧 35">
              <a:extLst>
                <a:ext uri="{FF2B5EF4-FFF2-40B4-BE49-F238E27FC236}">
                  <a16:creationId xmlns:a16="http://schemas.microsoft.com/office/drawing/2014/main" id="{4E018C35-5BE5-4C8A-80B6-56B962BB9C71}"/>
                </a:ext>
              </a:extLst>
            </p:cNvPr>
            <p:cNvSpPr/>
            <p:nvPr/>
          </p:nvSpPr>
          <p:spPr>
            <a:xfrm>
              <a:off x="8270151" y="2517333"/>
              <a:ext cx="914400" cy="914400"/>
            </a:xfrm>
            <a:prstGeom prst="arc">
              <a:avLst>
                <a:gd name="adj1" fmla="val 16187309"/>
                <a:gd name="adj2" fmla="val 1863097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35046AF8-7FAD-40A4-8816-5ACA4917EB01}"/>
                    </a:ext>
                  </a:extLst>
                </p:cNvPr>
                <p:cNvSpPr txBox="1"/>
                <p:nvPr/>
              </p:nvSpPr>
              <p:spPr>
                <a:xfrm>
                  <a:off x="8346351" y="2151534"/>
                  <a:ext cx="1397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0" name="テキスト ボックス 39">
                  <a:extLst>
                    <a:ext uri="{FF2B5EF4-FFF2-40B4-BE49-F238E27FC236}">
                      <a16:creationId xmlns:a16="http://schemas.microsoft.com/office/drawing/2014/main" id="{35046AF8-7FAD-40A4-8816-5ACA4917EB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46351" y="2151534"/>
                  <a:ext cx="139700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57895" r="-52632" b="-3243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90CDE445-0E67-4340-AE6E-FE5A6214E223}"/>
                    </a:ext>
                  </a:extLst>
                </p:cNvPr>
                <p:cNvSpPr txBox="1"/>
                <p:nvPr/>
              </p:nvSpPr>
              <p:spPr>
                <a:xfrm>
                  <a:off x="8851175" y="2247976"/>
                  <a:ext cx="1397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2" name="テキスト ボックス 41">
                  <a:extLst>
                    <a:ext uri="{FF2B5EF4-FFF2-40B4-BE49-F238E27FC236}">
                      <a16:creationId xmlns:a16="http://schemas.microsoft.com/office/drawing/2014/main" id="{90CDE445-0E67-4340-AE6E-FE5A6214E2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51175" y="2247976"/>
                  <a:ext cx="139700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52632" r="-52632" b="-216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4" name="円弧 43">
              <a:extLst>
                <a:ext uri="{FF2B5EF4-FFF2-40B4-BE49-F238E27FC236}">
                  <a16:creationId xmlns:a16="http://schemas.microsoft.com/office/drawing/2014/main" id="{00EA7D4B-07AC-41C6-B8DF-321BC7D723C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27351" y="1938025"/>
              <a:ext cx="1800000" cy="1453608"/>
            </a:xfrm>
            <a:prstGeom prst="arc">
              <a:avLst>
                <a:gd name="adj1" fmla="val 12350507"/>
                <a:gd name="adj2" fmla="val 1943008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太陽 44">
              <a:extLst>
                <a:ext uri="{FF2B5EF4-FFF2-40B4-BE49-F238E27FC236}">
                  <a16:creationId xmlns:a16="http://schemas.microsoft.com/office/drawing/2014/main" id="{3D22E971-8D91-4B7E-AA96-39D0243CBC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32784" y="1548747"/>
              <a:ext cx="288000" cy="288000"/>
            </a:xfrm>
            <a:prstGeom prst="sun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24544D9E-5381-476B-B3DC-FCBD9B3DC9CC}"/>
                    </a:ext>
                  </a:extLst>
                </p:cNvPr>
                <p:cNvSpPr txBox="1"/>
                <p:nvPr/>
              </p:nvSpPr>
              <p:spPr>
                <a:xfrm>
                  <a:off x="8923644" y="1686175"/>
                  <a:ext cx="13970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kumimoji="1" lang="ja-JP" altLang="en-US" dirty="0"/>
                </a:p>
              </p:txBody>
            </p:sp>
          </mc:Choice>
          <mc:Fallback xmlns="">
            <p:sp>
              <p:nvSpPr>
                <p:cNvPr id="47" name="テキスト ボックス 46">
                  <a:extLst>
                    <a:ext uri="{FF2B5EF4-FFF2-40B4-BE49-F238E27FC236}">
                      <a16:creationId xmlns:a16="http://schemas.microsoft.com/office/drawing/2014/main" id="{24544D9E-5381-476B-B3DC-FCBD9B3DC9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3644" y="1686175"/>
                  <a:ext cx="139700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52632" r="-73684" b="-2162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53" name="グループ化 52">
              <a:extLst>
                <a:ext uri="{FF2B5EF4-FFF2-40B4-BE49-F238E27FC236}">
                  <a16:creationId xmlns:a16="http://schemas.microsoft.com/office/drawing/2014/main" id="{CB117EAF-1B21-48A3-878E-5FC66C92AC4E}"/>
                </a:ext>
              </a:extLst>
            </p:cNvPr>
            <p:cNvGrpSpPr/>
            <p:nvPr/>
          </p:nvGrpSpPr>
          <p:grpSpPr>
            <a:xfrm>
              <a:off x="9662733" y="1420271"/>
              <a:ext cx="516972" cy="256951"/>
              <a:chOff x="9608874" y="1163318"/>
              <a:chExt cx="516972" cy="256951"/>
            </a:xfrm>
          </p:grpSpPr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24302DA5-A684-4FB1-877B-C8805DB4E976}"/>
                  </a:ext>
                </a:extLst>
              </p:cNvPr>
              <p:cNvSpPr/>
              <p:nvPr/>
            </p:nvSpPr>
            <p:spPr>
              <a:xfrm>
                <a:off x="9752520" y="1163318"/>
                <a:ext cx="229680" cy="25695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0" name="正方形/長方形 49">
                <a:extLst>
                  <a:ext uri="{FF2B5EF4-FFF2-40B4-BE49-F238E27FC236}">
                    <a16:creationId xmlns:a16="http://schemas.microsoft.com/office/drawing/2014/main" id="{B351BFBD-095E-43EA-A768-F2209EE986A7}"/>
                  </a:ext>
                </a:extLst>
              </p:cNvPr>
              <p:cNvSpPr/>
              <p:nvPr/>
            </p:nvSpPr>
            <p:spPr>
              <a:xfrm>
                <a:off x="10011006" y="1163318"/>
                <a:ext cx="114840" cy="25695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52" name="正方形/長方形 51">
                <a:extLst>
                  <a:ext uri="{FF2B5EF4-FFF2-40B4-BE49-F238E27FC236}">
                    <a16:creationId xmlns:a16="http://schemas.microsoft.com/office/drawing/2014/main" id="{01A30DA1-1E93-4526-8F2F-F6EDFD49287F}"/>
                  </a:ext>
                </a:extLst>
              </p:cNvPr>
              <p:cNvSpPr/>
              <p:nvPr/>
            </p:nvSpPr>
            <p:spPr>
              <a:xfrm>
                <a:off x="9608874" y="1163318"/>
                <a:ext cx="114840" cy="25695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55" name="テキスト ボックス 54">
              <a:extLst>
                <a:ext uri="{FF2B5EF4-FFF2-40B4-BE49-F238E27FC236}">
                  <a16:creationId xmlns:a16="http://schemas.microsoft.com/office/drawing/2014/main" id="{0127AE15-BC0A-4E48-956D-574780819CC5}"/>
                </a:ext>
              </a:extLst>
            </p:cNvPr>
            <p:cNvSpPr txBox="1"/>
            <p:nvPr/>
          </p:nvSpPr>
          <p:spPr>
            <a:xfrm>
              <a:off x="8907132" y="3137944"/>
              <a:ext cx="2341012" cy="4537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/>
                <a:t>Lunar surface</a:t>
              </a:r>
              <a:endParaRPr kumimoji="1" lang="ja-JP" altLang="en-US" dirty="0"/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682A1048-CF19-4C9A-98F1-C141FC30669C}"/>
              </a:ext>
            </a:extLst>
          </p:cNvPr>
          <p:cNvSpPr txBox="1"/>
          <p:nvPr/>
        </p:nvSpPr>
        <p:spPr>
          <a:xfrm>
            <a:off x="6373990" y="738782"/>
            <a:ext cx="5361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Photometric property is also modeled as a function of (</a:t>
            </a:r>
            <a:r>
              <a:rPr kumimoji="1" lang="en-US" altLang="ja-JP" i="1" dirty="0" err="1"/>
              <a:t>i</a:t>
            </a:r>
            <a:r>
              <a:rPr kumimoji="1" lang="en-US" altLang="ja-JP" i="1" dirty="0"/>
              <a:t>, e, α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grpSp>
        <p:nvGrpSpPr>
          <p:cNvPr id="70" name="グループ化 69">
            <a:extLst>
              <a:ext uri="{FF2B5EF4-FFF2-40B4-BE49-F238E27FC236}">
                <a16:creationId xmlns:a16="http://schemas.microsoft.com/office/drawing/2014/main" id="{E1F920C5-8D59-4E27-8D36-9BC4B704E528}"/>
              </a:ext>
            </a:extLst>
          </p:cNvPr>
          <p:cNvGrpSpPr>
            <a:grpSpLocks noChangeAspect="1"/>
          </p:cNvGrpSpPr>
          <p:nvPr/>
        </p:nvGrpSpPr>
        <p:grpSpPr>
          <a:xfrm>
            <a:off x="5920687" y="3566307"/>
            <a:ext cx="6046482" cy="3144295"/>
            <a:chOff x="5661434" y="3382968"/>
            <a:chExt cx="6452681" cy="3355527"/>
          </a:xfrm>
        </p:grpSpPr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82A8C9DA-196E-4EFE-AF10-0D4238DEA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45920" y="4031413"/>
              <a:ext cx="4323841" cy="2161921"/>
            </a:xfrm>
            <a:prstGeom prst="rect">
              <a:avLst/>
            </a:prstGeom>
          </p:spPr>
        </p:pic>
        <p:sp>
          <p:nvSpPr>
            <p:cNvPr id="59" name="テキスト ボックス 58">
              <a:extLst>
                <a:ext uri="{FF2B5EF4-FFF2-40B4-BE49-F238E27FC236}">
                  <a16:creationId xmlns:a16="http://schemas.microsoft.com/office/drawing/2014/main" id="{CF43EFD0-780B-45E9-ADC2-406FAC64F056}"/>
                </a:ext>
              </a:extLst>
            </p:cNvPr>
            <p:cNvSpPr txBox="1"/>
            <p:nvPr/>
          </p:nvSpPr>
          <p:spPr>
            <a:xfrm>
              <a:off x="6106073" y="3382968"/>
              <a:ext cx="305586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/>
                <a:t>Radiance map (cube)</a:t>
              </a:r>
              <a:endParaRPr kumimoji="1" lang="ja-JP" altLang="en-US" b="1" dirty="0"/>
            </a:p>
          </p:txBody>
        </p:sp>
        <p:sp>
          <p:nvSpPr>
            <p:cNvPr id="61" name="テキスト ボックス 60">
              <a:extLst>
                <a:ext uri="{FF2B5EF4-FFF2-40B4-BE49-F238E27FC236}">
                  <a16:creationId xmlns:a16="http://schemas.microsoft.com/office/drawing/2014/main" id="{68E6564C-ED3D-434C-83CA-802506D10092}"/>
                </a:ext>
              </a:extLst>
            </p:cNvPr>
            <p:cNvSpPr txBox="1"/>
            <p:nvPr/>
          </p:nvSpPr>
          <p:spPr>
            <a:xfrm>
              <a:off x="5661434" y="6377197"/>
              <a:ext cx="6452681" cy="361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/>
                <a:t>(Sub solar </a:t>
              </a:r>
              <a:r>
                <a:rPr kumimoji="1" lang="en-US" altLang="ja-JP" sz="1600" dirty="0" err="1"/>
                <a:t>lon</a:t>
              </a:r>
              <a:r>
                <a:rPr kumimoji="1" lang="en-US" altLang="ja-JP" sz="1600" dirty="0"/>
                <a:t>, </a:t>
              </a:r>
              <a:r>
                <a:rPr kumimoji="1" lang="en-US" altLang="ja-JP" sz="1600" dirty="0" err="1"/>
                <a:t>lat</a:t>
              </a:r>
              <a:r>
                <a:rPr kumimoji="1" lang="en-US" altLang="ja-JP" sz="1600" dirty="0"/>
                <a:t>)</a:t>
              </a:r>
              <a:r>
                <a:rPr lang="en-US" altLang="ja-JP" sz="1600" dirty="0"/>
                <a:t> = (+10, 3), </a:t>
              </a:r>
              <a:r>
                <a:rPr kumimoji="1" lang="en-US" altLang="ja-JP" sz="1600" dirty="0"/>
                <a:t>(Sub observer </a:t>
              </a:r>
              <a:r>
                <a:rPr kumimoji="1" lang="en-US" altLang="ja-JP" sz="1600" dirty="0" err="1"/>
                <a:t>lon</a:t>
              </a:r>
              <a:r>
                <a:rPr lang="en-US" altLang="ja-JP" sz="1600" dirty="0"/>
                <a:t>, </a:t>
              </a:r>
              <a:r>
                <a:rPr lang="en-US" altLang="ja-JP" sz="1600" dirty="0" err="1"/>
                <a:t>lat</a:t>
              </a:r>
              <a:r>
                <a:rPr lang="en-US" altLang="ja-JP" sz="1600" dirty="0"/>
                <a:t>) = (0, 3)</a:t>
              </a:r>
              <a:endParaRPr kumimoji="1" lang="ja-JP" altLang="en-US" sz="1600" dirty="0"/>
            </a:p>
          </p:txBody>
        </p:sp>
        <p:sp>
          <p:nvSpPr>
            <p:cNvPr id="66" name="平行四辺形 65">
              <a:extLst>
                <a:ext uri="{FF2B5EF4-FFF2-40B4-BE49-F238E27FC236}">
                  <a16:creationId xmlns:a16="http://schemas.microsoft.com/office/drawing/2014/main" id="{4A30DCC6-ED07-49E0-ABFE-0E70C41D1DC7}"/>
                </a:ext>
              </a:extLst>
            </p:cNvPr>
            <p:cNvSpPr/>
            <p:nvPr/>
          </p:nvSpPr>
          <p:spPr>
            <a:xfrm>
              <a:off x="6645920" y="3829344"/>
              <a:ext cx="4789126" cy="212226"/>
            </a:xfrm>
            <a:prstGeom prst="parallelogram">
              <a:avLst>
                <a:gd name="adj" fmla="val 224189"/>
              </a:avLst>
            </a:prstGeom>
            <a:gradFill>
              <a:gsLst>
                <a:gs pos="78000">
                  <a:srgbClr val="FF8000"/>
                </a:gs>
                <a:gs pos="59000">
                  <a:srgbClr val="FFFF00"/>
                </a:gs>
                <a:gs pos="40000">
                  <a:srgbClr val="00B050"/>
                </a:gs>
                <a:gs pos="20000">
                  <a:srgbClr val="00B0F0"/>
                </a:gs>
                <a:gs pos="0">
                  <a:schemeClr val="accent1">
                    <a:lumMod val="50000"/>
                  </a:schemeClr>
                </a:gs>
                <a:gs pos="97000">
                  <a:srgbClr val="FF0000"/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平行四辺形 67">
              <a:extLst>
                <a:ext uri="{FF2B5EF4-FFF2-40B4-BE49-F238E27FC236}">
                  <a16:creationId xmlns:a16="http://schemas.microsoft.com/office/drawing/2014/main" id="{F4680A1A-DB0E-4FCB-9653-7EDFD6AA469C}"/>
                </a:ext>
              </a:extLst>
            </p:cNvPr>
            <p:cNvSpPr/>
            <p:nvPr/>
          </p:nvSpPr>
          <p:spPr>
            <a:xfrm rot="5400000" flipV="1">
              <a:off x="10015295" y="4773584"/>
              <a:ext cx="2374218" cy="465283"/>
            </a:xfrm>
            <a:prstGeom prst="parallelogram">
              <a:avLst>
                <a:gd name="adj" fmla="val 46819"/>
              </a:avLst>
            </a:prstGeom>
            <a:gradFill flip="none" rotWithShape="1">
              <a:gsLst>
                <a:gs pos="78000">
                  <a:srgbClr val="FF8000"/>
                </a:gs>
                <a:gs pos="59000">
                  <a:srgbClr val="FFFF00"/>
                </a:gs>
                <a:gs pos="40000">
                  <a:srgbClr val="00B050"/>
                </a:gs>
                <a:gs pos="20000">
                  <a:srgbClr val="00B0F0"/>
                </a:gs>
                <a:gs pos="0">
                  <a:schemeClr val="accent1">
                    <a:lumMod val="50000"/>
                  </a:schemeClr>
                </a:gs>
                <a:gs pos="97000">
                  <a:srgbClr val="FF0000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10210B93-62FA-4F13-89D3-B81A69AC083C}"/>
              </a:ext>
            </a:extLst>
          </p:cNvPr>
          <p:cNvSpPr txBox="1"/>
          <p:nvPr/>
        </p:nvSpPr>
        <p:spPr>
          <a:xfrm>
            <a:off x="271311" y="712384"/>
            <a:ext cx="5455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Hyperspectral reflectance map (</a:t>
            </a:r>
            <a:r>
              <a:rPr kumimoji="1" lang="en-US" altLang="ja-JP" b="1" dirty="0"/>
              <a:t>516 – 1600 nm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7681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1E4CFA4-38BB-4275-AD1D-58FAAAC34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955" y="695498"/>
            <a:ext cx="3178324" cy="317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AFE47BE2-EC47-4CC2-9501-7BBC44521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528716" y="2015338"/>
            <a:ext cx="3173338" cy="317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162F1854-7F5B-4F85-B737-354311650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35490" y="3569842"/>
            <a:ext cx="3168352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7AB1B30F-9A61-4FEF-958E-B7DB29A67C48}"/>
              </a:ext>
            </a:extLst>
          </p:cNvPr>
          <p:cNvSpPr/>
          <p:nvPr/>
        </p:nvSpPr>
        <p:spPr>
          <a:xfrm>
            <a:off x="716955" y="695498"/>
            <a:ext cx="19207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April 13, 2003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FB5BB56-0444-469F-A07F-889506C68195}"/>
              </a:ext>
            </a:extLst>
          </p:cNvPr>
          <p:cNvSpPr/>
          <p:nvPr/>
        </p:nvSpPr>
        <p:spPr>
          <a:xfrm>
            <a:off x="4984643" y="2015338"/>
            <a:ext cx="1152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April 15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4738539-51D5-4876-8BE7-0A4888E3FF7F}"/>
              </a:ext>
            </a:extLst>
          </p:cNvPr>
          <p:cNvSpPr/>
          <p:nvPr/>
        </p:nvSpPr>
        <p:spPr>
          <a:xfrm>
            <a:off x="10207698" y="3699191"/>
            <a:ext cx="1152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2400" dirty="0">
                <a:solidFill>
                  <a:schemeClr val="bg1"/>
                </a:solidFill>
              </a:rPr>
              <a:t>April 18</a:t>
            </a:r>
            <a:endParaRPr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F23D2AF-0D02-4A5A-9751-78340F691CEB}"/>
              </a:ext>
            </a:extLst>
          </p:cNvPr>
          <p:cNvSpPr txBox="1"/>
          <p:nvPr/>
        </p:nvSpPr>
        <p:spPr>
          <a:xfrm>
            <a:off x="4648870" y="172278"/>
            <a:ext cx="70732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800" dirty="0">
                <a:solidFill>
                  <a:schemeClr val="bg1"/>
                </a:solidFill>
              </a:rPr>
              <a:t>Simulating Moon observations</a:t>
            </a:r>
          </a:p>
          <a:p>
            <a:pPr algn="r"/>
            <a:r>
              <a:rPr lang="en-US" altLang="ja-JP" sz="2800" dirty="0">
                <a:solidFill>
                  <a:schemeClr val="bg1"/>
                </a:solidFill>
              </a:rPr>
              <a:t>(2D image projection)</a:t>
            </a:r>
            <a:endParaRPr kumimoji="1" lang="ja-JP" altLang="en-US" sz="28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7DD226B2-309F-4A71-AE52-7509F13F0619}"/>
              </a:ext>
            </a:extLst>
          </p:cNvPr>
          <p:cNvSpPr txBox="1"/>
          <p:nvPr/>
        </p:nvSpPr>
        <p:spPr>
          <a:xfrm>
            <a:off x="369652" y="5308187"/>
            <a:ext cx="7965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kumimoji="1" lang="en-US" altLang="ja-JP" sz="2400" dirty="0">
                <a:solidFill>
                  <a:schemeClr val="bg1"/>
                </a:solidFill>
              </a:rPr>
              <a:t>SP </a:t>
            </a:r>
            <a:r>
              <a:rPr lang="en-US" altLang="ja-JP" sz="2400" dirty="0">
                <a:solidFill>
                  <a:schemeClr val="bg1"/>
                </a:solidFill>
              </a:rPr>
              <a:t>model is a disk-resolved, radiance-based model.</a:t>
            </a:r>
          </a:p>
          <a:p>
            <a:pPr marL="342900" indent="-342900">
              <a:buFontTx/>
              <a:buChar char="-"/>
            </a:pPr>
            <a:r>
              <a:rPr kumimoji="1" lang="en-US" altLang="ja-JP" sz="2400" dirty="0">
                <a:solidFill>
                  <a:schemeClr val="bg1"/>
                </a:solidFill>
              </a:rPr>
              <a:t>Also </a:t>
            </a:r>
            <a:r>
              <a:rPr lang="en-US" altLang="ja-JP" sz="2400" dirty="0">
                <a:solidFill>
                  <a:schemeClr val="bg1"/>
                </a:solidFill>
              </a:rPr>
              <a:t>it can be used as a irradiance model by integrating whole brightness of the lunar disk.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501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84A8199-88F7-497C-9D29-E6AC5BEF8108}"/>
              </a:ext>
            </a:extLst>
          </p:cNvPr>
          <p:cNvSpPr txBox="1"/>
          <p:nvPr/>
        </p:nvSpPr>
        <p:spPr>
          <a:xfrm>
            <a:off x="596124" y="175403"/>
            <a:ext cx="11001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Applying SP model to lunar calibration</a:t>
            </a:r>
            <a:endParaRPr kumimoji="1" lang="ja-JP" altLang="en-US" sz="400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871FAE51-0F29-4942-AAA7-9F08EF52E963}"/>
              </a:ext>
            </a:extLst>
          </p:cNvPr>
          <p:cNvGrpSpPr>
            <a:grpSpLocks noChangeAspect="1"/>
          </p:cNvGrpSpPr>
          <p:nvPr/>
        </p:nvGrpSpPr>
        <p:grpSpPr>
          <a:xfrm>
            <a:off x="994110" y="1217042"/>
            <a:ext cx="10564479" cy="5599087"/>
            <a:chOff x="466003" y="33176644"/>
            <a:chExt cx="15621248" cy="8279132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E4340573-8C19-488A-A196-B48D8BF9D9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1442"/>
            <a:stretch/>
          </p:blipFill>
          <p:spPr>
            <a:xfrm>
              <a:off x="1393855" y="33712231"/>
              <a:ext cx="3222369" cy="3384435"/>
            </a:xfrm>
            <a:prstGeom prst="rect">
              <a:avLst/>
            </a:prstGeom>
          </p:spPr>
        </p:pic>
        <p:pic>
          <p:nvPicPr>
            <p:cNvPr id="8" name="図 7">
              <a:extLst>
                <a:ext uri="{FF2B5EF4-FFF2-40B4-BE49-F238E27FC236}">
                  <a16:creationId xmlns:a16="http://schemas.microsoft.com/office/drawing/2014/main" id="{E8A585F5-7D3C-4E36-BD2D-DC8C1B8045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512"/>
            <a:stretch/>
          </p:blipFill>
          <p:spPr>
            <a:xfrm>
              <a:off x="5101070" y="37327548"/>
              <a:ext cx="3350475" cy="3384435"/>
            </a:xfrm>
            <a:prstGeom prst="rect">
              <a:avLst/>
            </a:prstGeom>
          </p:spPr>
        </p:pic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EBC773F4-F5F5-4AAA-9BC5-D7235A510306}"/>
                </a:ext>
              </a:extLst>
            </p:cNvPr>
            <p:cNvGrpSpPr/>
            <p:nvPr/>
          </p:nvGrpSpPr>
          <p:grpSpPr>
            <a:xfrm>
              <a:off x="9848213" y="33690290"/>
              <a:ext cx="4572288" cy="3435354"/>
              <a:chOff x="9848213" y="33167778"/>
              <a:chExt cx="4572288" cy="3435354"/>
            </a:xfrm>
          </p:grpSpPr>
          <p:pic>
            <p:nvPicPr>
              <p:cNvPr id="32" name="図 31">
                <a:extLst>
                  <a:ext uri="{FF2B5EF4-FFF2-40B4-BE49-F238E27FC236}">
                    <a16:creationId xmlns:a16="http://schemas.microsoft.com/office/drawing/2014/main" id="{00367E0C-638D-475F-BA08-A5A4E617CC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48213" y="33185302"/>
                <a:ext cx="3379596" cy="3379596"/>
              </a:xfrm>
              <a:prstGeom prst="rect">
                <a:avLst/>
              </a:prstGeom>
            </p:spPr>
          </p:pic>
          <p:pic>
            <p:nvPicPr>
              <p:cNvPr id="33" name="図 32">
                <a:extLst>
                  <a:ext uri="{FF2B5EF4-FFF2-40B4-BE49-F238E27FC236}">
                    <a16:creationId xmlns:a16="http://schemas.microsoft.com/office/drawing/2014/main" id="{43BBCF0C-8337-4D01-A1C5-085189776E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90435"/>
              <a:stretch/>
            </p:blipFill>
            <p:spPr>
              <a:xfrm>
                <a:off x="13328441" y="33167778"/>
                <a:ext cx="1092060" cy="3435354"/>
              </a:xfrm>
              <a:prstGeom prst="rect">
                <a:avLst/>
              </a:prstGeom>
            </p:spPr>
          </p:pic>
        </p:grpSp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7F5F3918-0E72-4764-9634-3F7BF85E2874}"/>
                </a:ext>
              </a:extLst>
            </p:cNvPr>
            <p:cNvSpPr txBox="1"/>
            <p:nvPr/>
          </p:nvSpPr>
          <p:spPr>
            <a:xfrm>
              <a:off x="1505164" y="33191405"/>
              <a:ext cx="2774225" cy="682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Observation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DEA95233-8D44-4FEC-B365-1618DE843BB9}"/>
                </a:ext>
              </a:extLst>
            </p:cNvPr>
            <p:cNvSpPr txBox="1"/>
            <p:nvPr/>
          </p:nvSpPr>
          <p:spPr>
            <a:xfrm rot="16200000">
              <a:off x="-579785" y="38387902"/>
              <a:ext cx="2774225" cy="68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2017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3F491B5-0B32-4275-BE3C-8B22E6C6CF5B}"/>
                </a:ext>
              </a:extLst>
            </p:cNvPr>
            <p:cNvSpPr txBox="1"/>
            <p:nvPr/>
          </p:nvSpPr>
          <p:spPr>
            <a:xfrm>
              <a:off x="10003310" y="33176644"/>
              <a:ext cx="3069404" cy="9557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Observation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/ Simulation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7EDAA721-BEBC-4DE1-B04B-4598A23CC4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442"/>
            <a:stretch/>
          </p:blipFill>
          <p:spPr>
            <a:xfrm>
              <a:off x="1393854" y="37327548"/>
              <a:ext cx="3222370" cy="3384435"/>
            </a:xfrm>
            <a:prstGeom prst="rect">
              <a:avLst/>
            </a:prstGeom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A077F72A-9A37-4E59-831C-EC245C0F7D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512"/>
            <a:stretch/>
          </p:blipFill>
          <p:spPr>
            <a:xfrm>
              <a:off x="5101071" y="33707814"/>
              <a:ext cx="3350475" cy="3384435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4427B90B-C6D8-4FE0-9803-D7CBE21F4113}"/>
                </a:ext>
              </a:extLst>
            </p:cNvPr>
            <p:cNvSpPr txBox="1"/>
            <p:nvPr/>
          </p:nvSpPr>
          <p:spPr>
            <a:xfrm>
              <a:off x="5374475" y="33221332"/>
              <a:ext cx="2774225" cy="6826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Simulation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BE37DC8A-42D4-4457-AC03-FD4D5FF32D29}"/>
                </a:ext>
              </a:extLst>
            </p:cNvPr>
            <p:cNvSpPr txBox="1"/>
            <p:nvPr/>
          </p:nvSpPr>
          <p:spPr>
            <a:xfrm rot="16200000">
              <a:off x="-579787" y="35363812"/>
              <a:ext cx="2774225" cy="682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2003</a:t>
              </a:r>
              <a:endPara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grpSp>
          <p:nvGrpSpPr>
            <p:cNvPr id="17" name="グループ化 16">
              <a:extLst>
                <a:ext uri="{FF2B5EF4-FFF2-40B4-BE49-F238E27FC236}">
                  <a16:creationId xmlns:a16="http://schemas.microsoft.com/office/drawing/2014/main" id="{8F2A7E81-32FB-45BB-AD14-DB9DAF159AEF}"/>
                </a:ext>
              </a:extLst>
            </p:cNvPr>
            <p:cNvGrpSpPr/>
            <p:nvPr/>
          </p:nvGrpSpPr>
          <p:grpSpPr>
            <a:xfrm>
              <a:off x="9848213" y="37205978"/>
              <a:ext cx="4572288" cy="3463649"/>
              <a:chOff x="9848213" y="36683466"/>
              <a:chExt cx="4572288" cy="3463649"/>
            </a:xfrm>
          </p:grpSpPr>
          <p:pic>
            <p:nvPicPr>
              <p:cNvPr id="30" name="図 29">
                <a:extLst>
                  <a:ext uri="{FF2B5EF4-FFF2-40B4-BE49-F238E27FC236}">
                    <a16:creationId xmlns:a16="http://schemas.microsoft.com/office/drawing/2014/main" id="{BE3228A5-AF6C-4EC5-B732-FF393DA7C2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848213" y="36767519"/>
                <a:ext cx="3379596" cy="3379596"/>
              </a:xfrm>
              <a:prstGeom prst="rect">
                <a:avLst/>
              </a:prstGeom>
            </p:spPr>
          </p:pic>
          <p:pic>
            <p:nvPicPr>
              <p:cNvPr id="31" name="図 30">
                <a:extLst>
                  <a:ext uri="{FF2B5EF4-FFF2-40B4-BE49-F238E27FC236}">
                    <a16:creationId xmlns:a16="http://schemas.microsoft.com/office/drawing/2014/main" id="{DD10AA97-61B5-4FCB-8393-518C08DEE55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90435"/>
              <a:stretch/>
            </p:blipFill>
            <p:spPr>
              <a:xfrm>
                <a:off x="13328441" y="36683466"/>
                <a:ext cx="1092060" cy="3435354"/>
              </a:xfrm>
              <a:prstGeom prst="rect">
                <a:avLst/>
              </a:prstGeom>
            </p:spPr>
          </p:pic>
        </p:grpSp>
        <p:sp>
          <p:nvSpPr>
            <p:cNvPr id="18" name="矢印: 右 17">
              <a:extLst>
                <a:ext uri="{FF2B5EF4-FFF2-40B4-BE49-F238E27FC236}">
                  <a16:creationId xmlns:a16="http://schemas.microsoft.com/office/drawing/2014/main" id="{4B52AD1D-1B86-4DFA-BAAB-49D3A759960F}"/>
                </a:ext>
              </a:extLst>
            </p:cNvPr>
            <p:cNvSpPr/>
            <p:nvPr/>
          </p:nvSpPr>
          <p:spPr>
            <a:xfrm>
              <a:off x="8700613" y="34864916"/>
              <a:ext cx="875955" cy="893813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19" name="矢印: 右 18">
              <a:extLst>
                <a:ext uri="{FF2B5EF4-FFF2-40B4-BE49-F238E27FC236}">
                  <a16:creationId xmlns:a16="http://schemas.microsoft.com/office/drawing/2014/main" id="{FC8E098D-8212-4A5C-8C1A-6DF2115D155D}"/>
                </a:ext>
              </a:extLst>
            </p:cNvPr>
            <p:cNvSpPr/>
            <p:nvPr/>
          </p:nvSpPr>
          <p:spPr>
            <a:xfrm>
              <a:off x="8711901" y="38282319"/>
              <a:ext cx="875955" cy="893813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1FA5A486-2AC2-45DF-BF30-4DD4094F76C1}"/>
                </a:ext>
              </a:extLst>
            </p:cNvPr>
            <p:cNvSpPr txBox="1"/>
            <p:nvPr/>
          </p:nvSpPr>
          <p:spPr>
            <a:xfrm>
              <a:off x="10134598" y="36377234"/>
              <a:ext cx="2175406" cy="386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Band 1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id="{5516855E-7495-4837-8B39-3F72614D5CB1}"/>
                </a:ext>
              </a:extLst>
            </p:cNvPr>
            <p:cNvSpPr txBox="1"/>
            <p:nvPr/>
          </p:nvSpPr>
          <p:spPr>
            <a:xfrm>
              <a:off x="10134598" y="39931675"/>
              <a:ext cx="2175406" cy="386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Band 1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7A31EE1C-EBE4-4D8E-92B1-080F0201F752}"/>
                </a:ext>
              </a:extLst>
            </p:cNvPr>
            <p:cNvSpPr/>
            <p:nvPr/>
          </p:nvSpPr>
          <p:spPr>
            <a:xfrm>
              <a:off x="7404100" y="36351834"/>
              <a:ext cx="1047445" cy="6683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C1EFD27D-D3E2-4970-88AF-5579B3A9DB22}"/>
                </a:ext>
              </a:extLst>
            </p:cNvPr>
            <p:cNvSpPr/>
            <p:nvPr/>
          </p:nvSpPr>
          <p:spPr>
            <a:xfrm>
              <a:off x="3568779" y="36305300"/>
              <a:ext cx="1047445" cy="6683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74A96ED1-A70E-4BAC-AE82-A4CB0168ADAE}"/>
                </a:ext>
              </a:extLst>
            </p:cNvPr>
            <p:cNvSpPr/>
            <p:nvPr/>
          </p:nvSpPr>
          <p:spPr>
            <a:xfrm>
              <a:off x="5106637" y="39943363"/>
              <a:ext cx="1169035" cy="6683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F1F4CBD4-2FA6-4CD8-8560-8CD7E76312BF}"/>
                </a:ext>
              </a:extLst>
            </p:cNvPr>
            <p:cNvSpPr/>
            <p:nvPr/>
          </p:nvSpPr>
          <p:spPr>
            <a:xfrm>
              <a:off x="1400968" y="39963536"/>
              <a:ext cx="1047445" cy="6683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9BE47EE3-C218-4CD7-A5AE-4C945AF6BBAB}"/>
                </a:ext>
              </a:extLst>
            </p:cNvPr>
            <p:cNvSpPr txBox="1"/>
            <p:nvPr/>
          </p:nvSpPr>
          <p:spPr>
            <a:xfrm>
              <a:off x="1547110" y="40161717"/>
              <a:ext cx="2621753" cy="386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Degradation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92447816-524F-4D24-AC20-0EA237171B5C}"/>
                </a:ext>
              </a:extLst>
            </p:cNvPr>
            <p:cNvSpPr txBox="1"/>
            <p:nvPr/>
          </p:nvSpPr>
          <p:spPr>
            <a:xfrm>
              <a:off x="5173194" y="40092848"/>
              <a:ext cx="3222369" cy="386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We can assume no-degradation</a:t>
              </a:r>
              <a:endParaRPr kumimoji="1" lang="ja-JP" alt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8" name="円弧 27">
              <a:extLst>
                <a:ext uri="{FF2B5EF4-FFF2-40B4-BE49-F238E27FC236}">
                  <a16:creationId xmlns:a16="http://schemas.microsoft.com/office/drawing/2014/main" id="{5CBE6F8F-17C5-47E8-B0F4-AED191CBC1AE}"/>
                </a:ext>
              </a:extLst>
            </p:cNvPr>
            <p:cNvSpPr/>
            <p:nvPr/>
          </p:nvSpPr>
          <p:spPr>
            <a:xfrm>
              <a:off x="13683535" y="36055177"/>
              <a:ext cx="1460208" cy="2573865"/>
            </a:xfrm>
            <a:prstGeom prst="arc">
              <a:avLst>
                <a:gd name="adj1" fmla="val 16746682"/>
                <a:gd name="adj2" fmla="val 4648423"/>
              </a:avLst>
            </a:prstGeom>
            <a:ln w="38100">
              <a:solidFill>
                <a:schemeClr val="bg1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E72662ED-ACCC-4816-9B3A-5B3B0682DCDA}"/>
                </a:ext>
              </a:extLst>
            </p:cNvPr>
            <p:cNvSpPr txBox="1"/>
            <p:nvPr/>
          </p:nvSpPr>
          <p:spPr>
            <a:xfrm rot="5400000">
              <a:off x="14830290" y="36811534"/>
              <a:ext cx="2013318" cy="5006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游ゴシック" panose="020B0400000000000000" pitchFamily="50" charset="-128"/>
                  <a:cs typeface="Arial" panose="020B0604020202020204" pitchFamily="34" charset="0"/>
                </a:rPr>
                <a:t>Compare</a:t>
              </a:r>
              <a:endPara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65D1FAED-FEA1-4983-BDCA-EBC5428D2A0E}"/>
                    </a:ext>
                  </a:extLst>
                </p:cNvPr>
                <p:cNvSpPr/>
                <p:nvPr/>
              </p:nvSpPr>
              <p:spPr>
                <a:xfrm>
                  <a:off x="6342230" y="40234601"/>
                  <a:ext cx="8520564" cy="122117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ja-JP" altLang="en-US" sz="20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sSubPr>
                          <m:e>
                            <m: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𝑟</m:t>
                            </m:r>
                          </m:e>
                          <m:sub>
                            <m:r>
                              <a:rPr kumimoji="1" lang="ja-JP" altLang="en-US" sz="20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  <m:t>2003→2017</m:t>
                            </m:r>
                          </m:sub>
                        </m:sSub>
                        <m:r>
                          <a:rPr kumimoji="1" lang="ja-JP" alt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white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cs typeface="+mn-cs"/>
                          </a:rPr>
                          <m:t>=</m:t>
                        </m:r>
                        <m:f>
                          <m:fPr>
                            <m:type m:val="lin"/>
                            <m:ctrlPr>
                              <a:rPr kumimoji="1" lang="ja-JP" altLang="en-US" sz="20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white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cs typeface="+mn-cs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kumimoji="1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1" lang="ja-JP" alt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kumimoji="1" lang="ja-JP" altLang="en-US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white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white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white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𝑜𝑏𝑠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kumimoji="1" lang="ja-JP" altLang="en-US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white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white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white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𝑠𝑖𝑚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kumimoji="1" lang="ja-JP" altLang="en-US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2017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kumimoji="1" lang="ja-JP" altLang="en-US" sz="2000" b="0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kumimoji="1" lang="ja-JP" altLang="en-US" sz="2000" b="0" i="1" u="none" strike="noStrike" kern="1200" cap="none" spc="0" normalizeH="0" baseline="0" noProof="0">
                                        <a:ln>
                                          <a:noFill/>
                                        </a:ln>
                                        <a:solidFill>
                                          <a:prstClr val="white"/>
                                        </a:solidFill>
                                        <a:effectLst/>
                                        <a:uLnTx/>
                                        <a:uFillTx/>
                                        <a:latin typeface="Cambria Math" panose="02040503050406030204" pitchFamily="18" charset="0"/>
                                        <a:cs typeface="+mn-cs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kumimoji="1" lang="ja-JP" altLang="en-US" sz="2000" b="0" i="1" u="none" strike="noStrike" kern="1200" cap="none" spc="0" normalizeH="0" baseline="0" noProof="0">
                                            <a:ln>
                                              <a:noFill/>
                                            </a:ln>
                                            <a:solidFill>
                                              <a:prstClr val="white"/>
                                            </a:solidFill>
                                            <a:effectLst/>
                                            <a:uLnTx/>
                                            <a:uFillTx/>
                                            <a:latin typeface="Cambria Math" panose="02040503050406030204" pitchFamily="18" charset="0"/>
                                            <a:cs typeface="+mn-cs"/>
                                          </a:rPr>
                                        </m:ctrlPr>
                                      </m:fPr>
                                      <m:num>
                                        <m:sSub>
                                          <m:sSubPr>
                                            <m:ctrlPr>
                                              <a:rPr kumimoji="1" lang="ja-JP" altLang="en-US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white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white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kumimoji="1" lang="ja-JP" altLang="en-US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white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𝑜𝑏𝑠</m:t>
                                            </m:r>
                                          </m:sub>
                                        </m:sSub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kumimoji="1" lang="ja-JP" altLang="en-US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white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kumimoji="1" lang="ja-JP" altLang="en-US" sz="2000" b="0" i="1" u="none" strike="noStrike" kern="1200" cap="none" spc="0" normalizeH="0" baseline="0" noProof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white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𝐼</m:t>
                                            </m:r>
                                          </m:e>
                                          <m:sub>
                                            <m:r>
                                              <a:rPr kumimoji="1" lang="en-US" altLang="ja-JP" sz="2000" b="0" i="1" u="none" strike="noStrike" kern="1200" cap="none" spc="0" normalizeH="0" baseline="0" noProof="0" smtClean="0">
                                                <a:ln>
                                                  <a:noFill/>
                                                </a:ln>
                                                <a:solidFill>
                                                  <a:prstClr val="white"/>
                                                </a:solidFill>
                                                <a:effectLst/>
                                                <a:uLnTx/>
                                                <a:uFillTx/>
                                                <a:latin typeface="Cambria Math" panose="02040503050406030204" pitchFamily="18" charset="0"/>
                                                <a:cs typeface="+mn-cs"/>
                                              </a:rPr>
                                              <m:t>𝑠𝑖𝑚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</m:e>
                                </m:d>
                              </m:e>
                              <m:sub>
                                <m:r>
                                  <a:rPr kumimoji="1" lang="ja-JP" altLang="en-US" sz="2000" b="0" i="0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white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cs typeface="+mn-cs"/>
                                  </a:rPr>
                                  <m:t>2003</m:t>
                                </m:r>
                              </m:sub>
                            </m:sSub>
                          </m:den>
                        </m:f>
                      </m:oMath>
                    </m:oMathPara>
                  </a14:m>
                  <a:endParaRPr kumimoji="1" lang="ja-JP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游ゴシック" panose="020B0400000000000000" pitchFamily="50" charset="-128"/>
                    <a:cs typeface="Arial" panose="020B0604020202020204" pitchFamily="34" charset="0"/>
                  </a:endParaRPr>
                </a:p>
              </p:txBody>
            </p:sp>
          </mc:Choice>
          <mc:Fallback xmlns="">
            <p:sp>
              <p:nvSpPr>
                <p:cNvPr id="6" name="正方形/長方形 5">
                  <a:extLst>
                    <a:ext uri="{FF2B5EF4-FFF2-40B4-BE49-F238E27FC236}">
                      <a16:creationId xmlns:a16="http://schemas.microsoft.com/office/drawing/2014/main" id="{65D1FAED-FEA1-4983-BDCA-EBC5428D2A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42230" y="40234601"/>
                  <a:ext cx="8520564" cy="12211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B2B7F74-CEAB-4FA4-8D3D-EE6753B89C8C}"/>
              </a:ext>
            </a:extLst>
          </p:cNvPr>
          <p:cNvSpPr txBox="1"/>
          <p:nvPr/>
        </p:nvSpPr>
        <p:spPr>
          <a:xfrm>
            <a:off x="6114768" y="1953635"/>
            <a:ext cx="143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compare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2ECA01F-C75C-44B7-BFE3-7302F9315B51}"/>
              </a:ext>
            </a:extLst>
          </p:cNvPr>
          <p:cNvSpPr txBox="1"/>
          <p:nvPr/>
        </p:nvSpPr>
        <p:spPr>
          <a:xfrm>
            <a:off x="6114768" y="4269958"/>
            <a:ext cx="1436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chemeClr val="bg1"/>
                </a:solidFill>
              </a:rPr>
              <a:t>compare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50E92E33-AF71-4003-B3FE-4D79F4D62A50}"/>
              </a:ext>
            </a:extLst>
          </p:cNvPr>
          <p:cNvSpPr txBox="1"/>
          <p:nvPr/>
        </p:nvSpPr>
        <p:spPr>
          <a:xfrm>
            <a:off x="290073" y="6446797"/>
            <a:ext cx="3754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[cf. Kouyama et al., 2019]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269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9A9053-990F-48ED-92E8-2D536D211796}"/>
              </a:ext>
            </a:extLst>
          </p:cNvPr>
          <p:cNvSpPr txBox="1"/>
          <p:nvPr/>
        </p:nvSpPr>
        <p:spPr>
          <a:xfrm>
            <a:off x="369650" y="175099"/>
            <a:ext cx="1042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SP model performance</a:t>
            </a:r>
            <a:endParaRPr kumimoji="1" lang="ja-JP" altLang="en-US" sz="4400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1FCE220-31A1-4372-BF18-7D8D8059641F}"/>
              </a:ext>
            </a:extLst>
          </p:cNvPr>
          <p:cNvSpPr txBox="1"/>
          <p:nvPr/>
        </p:nvSpPr>
        <p:spPr>
          <a:xfrm>
            <a:off x="369650" y="1020606"/>
            <a:ext cx="651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Measuring sensitivity degradation</a:t>
            </a:r>
            <a:endParaRPr kumimoji="1" lang="ja-JP" altLang="en-US" sz="2400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46BB02B2-2F24-4D43-A2E0-7891133C3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130" y="1558338"/>
            <a:ext cx="8933740" cy="459577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568E322-30FF-43EE-BB07-BC868E6ADE50}"/>
              </a:ext>
            </a:extLst>
          </p:cNvPr>
          <p:cNvSpPr txBox="1"/>
          <p:nvPr/>
        </p:nvSpPr>
        <p:spPr>
          <a:xfrm>
            <a:off x="2150894" y="5649226"/>
            <a:ext cx="2003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587B9CD5-1B5A-4483-9306-A77609D8EFC4}"/>
              </a:ext>
            </a:extLst>
          </p:cNvPr>
          <p:cNvSpPr txBox="1"/>
          <p:nvPr/>
        </p:nvSpPr>
        <p:spPr>
          <a:xfrm>
            <a:off x="9039157" y="5649225"/>
            <a:ext cx="20038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kumimoji="1"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2" descr="https://www.axelspace.com/wp-content/uploads/2015/11/hodoyoshi1_hover_small.png">
            <a:extLst>
              <a:ext uri="{FF2B5EF4-FFF2-40B4-BE49-F238E27FC236}">
                <a16:creationId xmlns:a16="http://schemas.microsoft.com/office/drawing/2014/main" id="{79C94E29-2FC2-4C95-ACA2-02CBCE0718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9280" y="412678"/>
            <a:ext cx="747363" cy="88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09C1C68A-444E-4C7F-B6EF-CE3E009CE47E}"/>
              </a:ext>
            </a:extLst>
          </p:cNvPr>
          <p:cNvSpPr txBox="1"/>
          <p:nvPr/>
        </p:nvSpPr>
        <p:spPr>
          <a:xfrm>
            <a:off x="8813260" y="6230175"/>
            <a:ext cx="3210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/>
              <a:t>[Kouyama et al., 2017]</a:t>
            </a:r>
            <a:endParaRPr kumimoji="1" lang="ja-JP" altLang="en-US" dirty="0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4A75F05A-1F6B-4AF5-B589-3058914D5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43054" y="380726"/>
            <a:ext cx="880021" cy="880020"/>
          </a:xfrm>
          <a:prstGeom prst="rect">
            <a:avLst/>
          </a:prstGeom>
        </p:spPr>
      </p:pic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E75FD51-7DC7-4DEC-B4AD-3117A85CDF15}"/>
              </a:ext>
            </a:extLst>
          </p:cNvPr>
          <p:cNvSpPr txBox="1"/>
          <p:nvPr/>
        </p:nvSpPr>
        <p:spPr>
          <a:xfrm>
            <a:off x="7410444" y="529522"/>
            <a:ext cx="2363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50-kg small satellite</a:t>
            </a:r>
          </a:p>
          <a:p>
            <a:r>
              <a:rPr lang="en-US" altLang="ja-JP" dirty="0"/>
              <a:t>“Hodoyoshi-1”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930266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2CFD4BF9-3E14-48B4-AA32-B60FB559C1EF}"/>
              </a:ext>
            </a:extLst>
          </p:cNvPr>
          <p:cNvSpPr txBox="1"/>
          <p:nvPr/>
        </p:nvSpPr>
        <p:spPr>
          <a:xfrm>
            <a:off x="369650" y="1020606"/>
            <a:ext cx="6517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Comparing with ROLO</a:t>
            </a:r>
            <a:endParaRPr kumimoji="1" lang="ja-JP" altLang="en-US" sz="24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89A9053-990F-48ED-92E8-2D536D211796}"/>
              </a:ext>
            </a:extLst>
          </p:cNvPr>
          <p:cNvSpPr txBox="1"/>
          <p:nvPr/>
        </p:nvSpPr>
        <p:spPr>
          <a:xfrm>
            <a:off x="369650" y="175099"/>
            <a:ext cx="1042805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dirty="0"/>
              <a:t>SP model performance</a:t>
            </a:r>
            <a:endParaRPr kumimoji="1" lang="ja-JP" altLang="en-US" sz="4400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466B6BCE-B720-45EE-90FC-32593EA565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0733"/>
          <a:stretch/>
        </p:blipFill>
        <p:spPr>
          <a:xfrm>
            <a:off x="369650" y="1890616"/>
            <a:ext cx="7050831" cy="471255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AE6F3AF-C215-426A-96E8-470E41F89C38}"/>
              </a:ext>
            </a:extLst>
          </p:cNvPr>
          <p:cNvSpPr txBox="1"/>
          <p:nvPr/>
        </p:nvSpPr>
        <p:spPr>
          <a:xfrm>
            <a:off x="1248281" y="1558337"/>
            <a:ext cx="6172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Sensitivity degradation in ASTER (2003 </a:t>
            </a:r>
            <a:r>
              <a:rPr kumimoji="1" lang="ja-JP" altLang="en-US" sz="2000" dirty="0"/>
              <a:t>→ </a:t>
            </a:r>
            <a:r>
              <a:rPr kumimoji="1" lang="en-US" altLang="ja-JP" sz="2000" dirty="0"/>
              <a:t>2017)</a:t>
            </a:r>
            <a:endParaRPr kumimoji="1" lang="ja-JP" altLang="en-US" sz="2000" dirty="0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1A54E0E-6C45-44F7-A1B6-348E09CC0A31}"/>
              </a:ext>
            </a:extLst>
          </p:cNvPr>
          <p:cNvSpPr txBox="1"/>
          <p:nvPr/>
        </p:nvSpPr>
        <p:spPr>
          <a:xfrm>
            <a:off x="4715381" y="5462047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Onboard</a:t>
            </a:r>
            <a:r>
              <a:rPr lang="ja-JP" altLang="en-US" dirty="0"/>
              <a:t> </a:t>
            </a:r>
            <a:r>
              <a:rPr lang="en-US" altLang="ja-JP" dirty="0"/>
              <a:t>lamp</a:t>
            </a:r>
            <a:endParaRPr kumimoji="1"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E6BA7BE-AA99-4D7F-A91A-7DD4FF30F993}"/>
              </a:ext>
            </a:extLst>
          </p:cNvPr>
          <p:cNvSpPr txBox="1"/>
          <p:nvPr/>
        </p:nvSpPr>
        <p:spPr>
          <a:xfrm>
            <a:off x="4782664" y="2625659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Vicarious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CBE77E02-F07F-4AD7-8D94-16943EC132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42" b="19127"/>
          <a:stretch/>
        </p:blipFill>
        <p:spPr>
          <a:xfrm>
            <a:off x="7781853" y="563851"/>
            <a:ext cx="1893732" cy="1608545"/>
          </a:xfrm>
          <a:prstGeom prst="rect">
            <a:avLst/>
          </a:prstGeom>
        </p:spPr>
      </p:pic>
      <p:pic>
        <p:nvPicPr>
          <p:cNvPr id="15" name="図 14">
            <a:extLst>
              <a:ext uri="{FF2B5EF4-FFF2-40B4-BE49-F238E27FC236}">
                <a16:creationId xmlns:a16="http://schemas.microsoft.com/office/drawing/2014/main" id="{12467BC2-EC93-4186-B6D5-391B756169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2" b="19127"/>
          <a:stretch/>
        </p:blipFill>
        <p:spPr>
          <a:xfrm>
            <a:off x="9996852" y="588716"/>
            <a:ext cx="1893733" cy="1608545"/>
          </a:xfrm>
          <a:prstGeom prst="rect">
            <a:avLst/>
          </a:prstGeom>
        </p:spPr>
      </p:pic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BC8E3B-16AF-4639-8472-41027D9C5513}"/>
              </a:ext>
            </a:extLst>
          </p:cNvPr>
          <p:cNvSpPr txBox="1"/>
          <p:nvPr/>
        </p:nvSpPr>
        <p:spPr>
          <a:xfrm>
            <a:off x="1307549" y="6513802"/>
            <a:ext cx="1530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(Green)</a:t>
            </a:r>
            <a:endParaRPr kumimoji="1" lang="ja-JP" altLang="en-US" sz="14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2C24AAD1-2A05-4F52-94C8-743B308C0373}"/>
              </a:ext>
            </a:extLst>
          </p:cNvPr>
          <p:cNvSpPr txBox="1"/>
          <p:nvPr/>
        </p:nvSpPr>
        <p:spPr>
          <a:xfrm>
            <a:off x="2804063" y="6513802"/>
            <a:ext cx="1530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(</a:t>
            </a:r>
            <a:r>
              <a:rPr lang="en-US" altLang="ja-JP" sz="1400" dirty="0"/>
              <a:t>Red</a:t>
            </a:r>
            <a:r>
              <a:rPr kumimoji="1" lang="en-US" altLang="ja-JP" sz="1400" dirty="0"/>
              <a:t>)</a:t>
            </a:r>
            <a:endParaRPr kumimoji="1" lang="ja-JP" altLang="en-US" sz="1400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1BC64F3-5F9D-4108-81F3-51EF21A43BE2}"/>
              </a:ext>
            </a:extLst>
          </p:cNvPr>
          <p:cNvSpPr txBox="1"/>
          <p:nvPr/>
        </p:nvSpPr>
        <p:spPr>
          <a:xfrm>
            <a:off x="4300577" y="6513802"/>
            <a:ext cx="1530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(</a:t>
            </a:r>
            <a:r>
              <a:rPr lang="en-US" altLang="ja-JP" sz="1400" dirty="0"/>
              <a:t>IR</a:t>
            </a:r>
            <a:r>
              <a:rPr kumimoji="1" lang="en-US" altLang="ja-JP" sz="1400" dirty="0"/>
              <a:t>)</a:t>
            </a:r>
            <a:endParaRPr kumimoji="1" lang="ja-JP" altLang="en-US" sz="14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BCB38706-F391-46EC-BE6D-DAA4A5D182E6}"/>
              </a:ext>
            </a:extLst>
          </p:cNvPr>
          <p:cNvSpPr txBox="1"/>
          <p:nvPr/>
        </p:nvSpPr>
        <p:spPr>
          <a:xfrm>
            <a:off x="5735157" y="6513802"/>
            <a:ext cx="15303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/>
              <a:t>(</a:t>
            </a:r>
            <a:r>
              <a:rPr lang="en-US" altLang="ja-JP" sz="1400" dirty="0"/>
              <a:t>IR, Backward</a:t>
            </a:r>
            <a:r>
              <a:rPr kumimoji="1" lang="en-US" altLang="ja-JP" sz="1400" dirty="0"/>
              <a:t>)</a:t>
            </a:r>
            <a:endParaRPr kumimoji="1" lang="ja-JP" altLang="en-US" sz="1400" dirty="0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2BB6B2D7-9D92-4C31-9585-DB5F5F59B676}"/>
              </a:ext>
            </a:extLst>
          </p:cNvPr>
          <p:cNvSpPr txBox="1"/>
          <p:nvPr/>
        </p:nvSpPr>
        <p:spPr>
          <a:xfrm>
            <a:off x="7528820" y="2263034"/>
            <a:ext cx="4586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Phase angle = -27</a:t>
            </a:r>
            <a:r>
              <a:rPr kumimoji="1" lang="en-US" altLang="ja-JP" sz="1600" dirty="0"/>
              <a:t>°</a:t>
            </a:r>
            <a:r>
              <a:rPr kumimoji="1" lang="en-US" altLang="ja-JP" dirty="0"/>
              <a:t> (2003), -20</a:t>
            </a:r>
            <a:r>
              <a:rPr kumimoji="1" lang="en-US" altLang="ja-JP" sz="1600" dirty="0"/>
              <a:t>°</a:t>
            </a:r>
            <a:r>
              <a:rPr kumimoji="1" lang="en-US" altLang="ja-JP" dirty="0"/>
              <a:t> (2017)</a:t>
            </a:r>
            <a:endParaRPr kumimoji="1" lang="ja-JP" altLang="en-US" dirty="0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10F8564-4484-4613-8DA6-AC463CF3C55B}"/>
              </a:ext>
            </a:extLst>
          </p:cNvPr>
          <p:cNvSpPr txBox="1"/>
          <p:nvPr/>
        </p:nvSpPr>
        <p:spPr>
          <a:xfrm>
            <a:off x="7525915" y="2994991"/>
            <a:ext cx="42935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The results from SP model were well consistent with the ROLO results (within 1 %).</a:t>
            </a:r>
          </a:p>
          <a:p>
            <a:endParaRPr kumimoji="1" lang="en-US" altLang="ja-JP" dirty="0"/>
          </a:p>
          <a:p>
            <a:r>
              <a:rPr lang="en-US" altLang="ja-JP" dirty="0"/>
              <a:t>The results helped to update ASTER’s radiometric calibration coefficient.</a:t>
            </a:r>
            <a:endParaRPr kumimoji="1" lang="ja-JP" altLang="en-US" dirty="0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2FA5F876-3BE3-47E6-A5C6-CD18843B4191}"/>
              </a:ext>
            </a:extLst>
          </p:cNvPr>
          <p:cNvSpPr txBox="1"/>
          <p:nvPr/>
        </p:nvSpPr>
        <p:spPr>
          <a:xfrm>
            <a:off x="9480028" y="4884760"/>
            <a:ext cx="263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[Tsuchida et al., 2020]</a:t>
            </a:r>
            <a:endParaRPr kumimoji="1" lang="ja-JP" altLang="en-US" dirty="0"/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C4277B02-172B-49E5-B151-E9EBF760FB1B}"/>
              </a:ext>
            </a:extLst>
          </p:cNvPr>
          <p:cNvSpPr txBox="1"/>
          <p:nvPr/>
        </p:nvSpPr>
        <p:spPr>
          <a:xfrm>
            <a:off x="1699035" y="5642197"/>
            <a:ext cx="2635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[</a:t>
            </a:r>
            <a:r>
              <a:rPr lang="en-US" altLang="ja-JP" dirty="0"/>
              <a:t>Kouyama</a:t>
            </a:r>
            <a:r>
              <a:rPr kumimoji="1" lang="en-US" altLang="ja-JP" dirty="0"/>
              <a:t> et al., 2019]</a:t>
            </a:r>
            <a:endParaRPr kumimoji="1" lang="ja-JP" altLang="en-US" dirty="0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706C3BB-795E-4147-A9DA-73148368264E}"/>
              </a:ext>
            </a:extLst>
          </p:cNvPr>
          <p:cNvSpPr txBox="1"/>
          <p:nvPr/>
        </p:nvSpPr>
        <p:spPr>
          <a:xfrm>
            <a:off x="7420481" y="116730"/>
            <a:ext cx="469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ASTER’s lunar observations</a:t>
            </a:r>
            <a:endParaRPr kumimoji="1" lang="ja-JP" altLang="en-US" dirty="0"/>
          </a:p>
        </p:txBody>
      </p:sp>
      <p:pic>
        <p:nvPicPr>
          <p:cNvPr id="30" name="図 29">
            <a:extLst>
              <a:ext uri="{FF2B5EF4-FFF2-40B4-BE49-F238E27FC236}">
                <a16:creationId xmlns:a16="http://schemas.microsoft.com/office/drawing/2014/main" id="{B4A2DC08-551B-4FC8-ABFD-048DC0FBB6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636" t="61042" r="599" b="13428"/>
          <a:stretch/>
        </p:blipFill>
        <p:spPr>
          <a:xfrm>
            <a:off x="7293605" y="5487317"/>
            <a:ext cx="1847053" cy="1203145"/>
          </a:xfrm>
          <a:prstGeom prst="rect">
            <a:avLst/>
          </a:prstGeom>
        </p:spPr>
      </p:pic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9DF0B463-F3FF-44D5-BBE8-7424E2D8F077}"/>
              </a:ext>
            </a:extLst>
          </p:cNvPr>
          <p:cNvSpPr txBox="1"/>
          <p:nvPr/>
        </p:nvSpPr>
        <p:spPr>
          <a:xfrm>
            <a:off x="7818330" y="605187"/>
            <a:ext cx="147266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2003-04-14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1435C01-32B6-4B21-99AD-5E7CAA2424D4}"/>
              </a:ext>
            </a:extLst>
          </p:cNvPr>
          <p:cNvSpPr txBox="1"/>
          <p:nvPr/>
        </p:nvSpPr>
        <p:spPr>
          <a:xfrm>
            <a:off x="10020115" y="605187"/>
            <a:ext cx="147266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chemeClr val="bg1"/>
                </a:solidFill>
              </a:rPr>
              <a:t>2017-08-05</a:t>
            </a:r>
            <a:endParaRPr kumimoji="1" lang="ja-JP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28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グループ化 16"/>
          <p:cNvGrpSpPr>
            <a:grpSpLocks noChangeAspect="1"/>
          </p:cNvGrpSpPr>
          <p:nvPr/>
        </p:nvGrpSpPr>
        <p:grpSpPr>
          <a:xfrm>
            <a:off x="374438" y="1455632"/>
            <a:ext cx="4562791" cy="4340216"/>
            <a:chOff x="584784" y="1837573"/>
            <a:chExt cx="3514725" cy="3343275"/>
          </a:xfrm>
        </p:grpSpPr>
        <p:pic>
          <p:nvPicPr>
            <p:cNvPr id="3" name="図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84784" y="1837573"/>
              <a:ext cx="3514725" cy="3343275"/>
            </a:xfrm>
            <a:prstGeom prst="rect">
              <a:avLst/>
            </a:prstGeom>
          </p:spPr>
        </p:pic>
        <p:sp>
          <p:nvSpPr>
            <p:cNvPr id="15" name="フリーフォーム 14"/>
            <p:cNvSpPr/>
            <p:nvPr/>
          </p:nvSpPr>
          <p:spPr>
            <a:xfrm>
              <a:off x="1495425" y="2419350"/>
              <a:ext cx="2171700" cy="1828800"/>
            </a:xfrm>
            <a:custGeom>
              <a:avLst/>
              <a:gdLst>
                <a:gd name="connsiteX0" fmla="*/ 2171700 w 2171700"/>
                <a:gd name="connsiteY0" fmla="*/ 0 h 1828800"/>
                <a:gd name="connsiteX1" fmla="*/ 1895475 w 2171700"/>
                <a:gd name="connsiteY1" fmla="*/ 209550 h 1828800"/>
                <a:gd name="connsiteX2" fmla="*/ 1724025 w 2171700"/>
                <a:gd name="connsiteY2" fmla="*/ 276225 h 1828800"/>
                <a:gd name="connsiteX3" fmla="*/ 1457325 w 2171700"/>
                <a:gd name="connsiteY3" fmla="*/ 514350 h 1828800"/>
                <a:gd name="connsiteX4" fmla="*/ 1209675 w 2171700"/>
                <a:gd name="connsiteY4" fmla="*/ 600075 h 1828800"/>
                <a:gd name="connsiteX5" fmla="*/ 923925 w 2171700"/>
                <a:gd name="connsiteY5" fmla="*/ 676275 h 1828800"/>
                <a:gd name="connsiteX6" fmla="*/ 742950 w 2171700"/>
                <a:gd name="connsiteY6" fmla="*/ 866775 h 1828800"/>
                <a:gd name="connsiteX7" fmla="*/ 685800 w 2171700"/>
                <a:gd name="connsiteY7" fmla="*/ 971550 h 1828800"/>
                <a:gd name="connsiteX8" fmla="*/ 447675 w 2171700"/>
                <a:gd name="connsiteY8" fmla="*/ 1066800 h 1828800"/>
                <a:gd name="connsiteX9" fmla="*/ 295275 w 2171700"/>
                <a:gd name="connsiteY9" fmla="*/ 1200150 h 1828800"/>
                <a:gd name="connsiteX10" fmla="*/ 114300 w 2171700"/>
                <a:gd name="connsiteY10" fmla="*/ 1457325 h 1828800"/>
                <a:gd name="connsiteX11" fmla="*/ 28575 w 2171700"/>
                <a:gd name="connsiteY11" fmla="*/ 1657350 h 1828800"/>
                <a:gd name="connsiteX12" fmla="*/ 0 w 2171700"/>
                <a:gd name="connsiteY12" fmla="*/ 1828800 h 1828800"/>
                <a:gd name="connsiteX0" fmla="*/ 2171700 w 2171700"/>
                <a:gd name="connsiteY0" fmla="*/ 0 h 1828800"/>
                <a:gd name="connsiteX1" fmla="*/ 1895475 w 2171700"/>
                <a:gd name="connsiteY1" fmla="*/ 209550 h 1828800"/>
                <a:gd name="connsiteX2" fmla="*/ 1724025 w 2171700"/>
                <a:gd name="connsiteY2" fmla="*/ 276225 h 1828800"/>
                <a:gd name="connsiteX3" fmla="*/ 1457325 w 2171700"/>
                <a:gd name="connsiteY3" fmla="*/ 514350 h 1828800"/>
                <a:gd name="connsiteX4" fmla="*/ 1209675 w 2171700"/>
                <a:gd name="connsiteY4" fmla="*/ 600075 h 1828800"/>
                <a:gd name="connsiteX5" fmla="*/ 923925 w 2171700"/>
                <a:gd name="connsiteY5" fmla="*/ 676275 h 1828800"/>
                <a:gd name="connsiteX6" fmla="*/ 742950 w 2171700"/>
                <a:gd name="connsiteY6" fmla="*/ 866775 h 1828800"/>
                <a:gd name="connsiteX7" fmla="*/ 676275 w 2171700"/>
                <a:gd name="connsiteY7" fmla="*/ 923925 h 1828800"/>
                <a:gd name="connsiteX8" fmla="*/ 447675 w 2171700"/>
                <a:gd name="connsiteY8" fmla="*/ 1066800 h 1828800"/>
                <a:gd name="connsiteX9" fmla="*/ 295275 w 2171700"/>
                <a:gd name="connsiteY9" fmla="*/ 1200150 h 1828800"/>
                <a:gd name="connsiteX10" fmla="*/ 114300 w 2171700"/>
                <a:gd name="connsiteY10" fmla="*/ 1457325 h 1828800"/>
                <a:gd name="connsiteX11" fmla="*/ 28575 w 2171700"/>
                <a:gd name="connsiteY11" fmla="*/ 1657350 h 1828800"/>
                <a:gd name="connsiteX12" fmla="*/ 0 w 2171700"/>
                <a:gd name="connsiteY12" fmla="*/ 1828800 h 1828800"/>
                <a:gd name="connsiteX0" fmla="*/ 2171700 w 2171700"/>
                <a:gd name="connsiteY0" fmla="*/ 0 h 1828800"/>
                <a:gd name="connsiteX1" fmla="*/ 1895475 w 2171700"/>
                <a:gd name="connsiteY1" fmla="*/ 209550 h 1828800"/>
                <a:gd name="connsiteX2" fmla="*/ 1724025 w 2171700"/>
                <a:gd name="connsiteY2" fmla="*/ 276225 h 1828800"/>
                <a:gd name="connsiteX3" fmla="*/ 1457325 w 2171700"/>
                <a:gd name="connsiteY3" fmla="*/ 514350 h 1828800"/>
                <a:gd name="connsiteX4" fmla="*/ 1209675 w 2171700"/>
                <a:gd name="connsiteY4" fmla="*/ 600075 h 1828800"/>
                <a:gd name="connsiteX5" fmla="*/ 923925 w 2171700"/>
                <a:gd name="connsiteY5" fmla="*/ 676275 h 1828800"/>
                <a:gd name="connsiteX6" fmla="*/ 742950 w 2171700"/>
                <a:gd name="connsiteY6" fmla="*/ 866775 h 1828800"/>
                <a:gd name="connsiteX7" fmla="*/ 676275 w 2171700"/>
                <a:gd name="connsiteY7" fmla="*/ 923925 h 1828800"/>
                <a:gd name="connsiteX8" fmla="*/ 438150 w 2171700"/>
                <a:gd name="connsiteY8" fmla="*/ 1057275 h 1828800"/>
                <a:gd name="connsiteX9" fmla="*/ 295275 w 2171700"/>
                <a:gd name="connsiteY9" fmla="*/ 1200150 h 1828800"/>
                <a:gd name="connsiteX10" fmla="*/ 114300 w 2171700"/>
                <a:gd name="connsiteY10" fmla="*/ 1457325 h 1828800"/>
                <a:gd name="connsiteX11" fmla="*/ 28575 w 2171700"/>
                <a:gd name="connsiteY11" fmla="*/ 1657350 h 1828800"/>
                <a:gd name="connsiteX12" fmla="*/ 0 w 2171700"/>
                <a:gd name="connsiteY12" fmla="*/ 1828800 h 1828800"/>
                <a:gd name="connsiteX0" fmla="*/ 2171700 w 2171700"/>
                <a:gd name="connsiteY0" fmla="*/ 0 h 1828800"/>
                <a:gd name="connsiteX1" fmla="*/ 1895475 w 2171700"/>
                <a:gd name="connsiteY1" fmla="*/ 209550 h 1828800"/>
                <a:gd name="connsiteX2" fmla="*/ 1724025 w 2171700"/>
                <a:gd name="connsiteY2" fmla="*/ 276225 h 1828800"/>
                <a:gd name="connsiteX3" fmla="*/ 1457325 w 2171700"/>
                <a:gd name="connsiteY3" fmla="*/ 514350 h 1828800"/>
                <a:gd name="connsiteX4" fmla="*/ 1209675 w 2171700"/>
                <a:gd name="connsiteY4" fmla="*/ 600075 h 1828800"/>
                <a:gd name="connsiteX5" fmla="*/ 923925 w 2171700"/>
                <a:gd name="connsiteY5" fmla="*/ 676275 h 1828800"/>
                <a:gd name="connsiteX6" fmla="*/ 742950 w 2171700"/>
                <a:gd name="connsiteY6" fmla="*/ 866775 h 1828800"/>
                <a:gd name="connsiteX7" fmla="*/ 609600 w 2171700"/>
                <a:gd name="connsiteY7" fmla="*/ 962025 h 1828800"/>
                <a:gd name="connsiteX8" fmla="*/ 438150 w 2171700"/>
                <a:gd name="connsiteY8" fmla="*/ 1057275 h 1828800"/>
                <a:gd name="connsiteX9" fmla="*/ 295275 w 2171700"/>
                <a:gd name="connsiteY9" fmla="*/ 1200150 h 1828800"/>
                <a:gd name="connsiteX10" fmla="*/ 114300 w 2171700"/>
                <a:gd name="connsiteY10" fmla="*/ 1457325 h 1828800"/>
                <a:gd name="connsiteX11" fmla="*/ 28575 w 2171700"/>
                <a:gd name="connsiteY11" fmla="*/ 1657350 h 1828800"/>
                <a:gd name="connsiteX12" fmla="*/ 0 w 2171700"/>
                <a:gd name="connsiteY12" fmla="*/ 1828800 h 1828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71700" h="1828800">
                  <a:moveTo>
                    <a:pt x="2171700" y="0"/>
                  </a:moveTo>
                  <a:cubicBezTo>
                    <a:pt x="2070893" y="81756"/>
                    <a:pt x="1970087" y="163513"/>
                    <a:pt x="1895475" y="209550"/>
                  </a:cubicBezTo>
                  <a:cubicBezTo>
                    <a:pt x="1820863" y="255587"/>
                    <a:pt x="1797050" y="225425"/>
                    <a:pt x="1724025" y="276225"/>
                  </a:cubicBezTo>
                  <a:cubicBezTo>
                    <a:pt x="1651000" y="327025"/>
                    <a:pt x="1543050" y="460375"/>
                    <a:pt x="1457325" y="514350"/>
                  </a:cubicBezTo>
                  <a:cubicBezTo>
                    <a:pt x="1371600" y="568325"/>
                    <a:pt x="1298575" y="573088"/>
                    <a:pt x="1209675" y="600075"/>
                  </a:cubicBezTo>
                  <a:cubicBezTo>
                    <a:pt x="1120775" y="627063"/>
                    <a:pt x="1001712" y="631825"/>
                    <a:pt x="923925" y="676275"/>
                  </a:cubicBezTo>
                  <a:cubicBezTo>
                    <a:pt x="846137" y="720725"/>
                    <a:pt x="795338" y="819150"/>
                    <a:pt x="742950" y="866775"/>
                  </a:cubicBezTo>
                  <a:cubicBezTo>
                    <a:pt x="690563" y="914400"/>
                    <a:pt x="660400" y="930275"/>
                    <a:pt x="609600" y="962025"/>
                  </a:cubicBezTo>
                  <a:cubicBezTo>
                    <a:pt x="558800" y="993775"/>
                    <a:pt x="490538" y="1017588"/>
                    <a:pt x="438150" y="1057275"/>
                  </a:cubicBezTo>
                  <a:cubicBezTo>
                    <a:pt x="385763" y="1096963"/>
                    <a:pt x="349250" y="1133475"/>
                    <a:pt x="295275" y="1200150"/>
                  </a:cubicBezTo>
                  <a:cubicBezTo>
                    <a:pt x="241300" y="1266825"/>
                    <a:pt x="158750" y="1381125"/>
                    <a:pt x="114300" y="1457325"/>
                  </a:cubicBezTo>
                  <a:cubicBezTo>
                    <a:pt x="69850" y="1533525"/>
                    <a:pt x="47625" y="1595437"/>
                    <a:pt x="28575" y="1657350"/>
                  </a:cubicBezTo>
                  <a:cubicBezTo>
                    <a:pt x="9525" y="1719263"/>
                    <a:pt x="4762" y="1774031"/>
                    <a:pt x="0" y="1828800"/>
                  </a:cubicBezTo>
                </a:path>
              </a:pathLst>
            </a:custGeom>
            <a:noFill/>
            <a:ln w="76200">
              <a:solidFill>
                <a:srgbClr val="0070C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sp>
        <p:nvSpPr>
          <p:cNvPr id="9" name="テキスト ボックス 8"/>
          <p:cNvSpPr txBox="1"/>
          <p:nvPr/>
        </p:nvSpPr>
        <p:spPr>
          <a:xfrm>
            <a:off x="5151237" y="2458568"/>
            <a:ext cx="67204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SP reflectance shows a “</a:t>
            </a:r>
            <a:r>
              <a:rPr lang="en-US" altLang="ja-JP" sz="2800" dirty="0" err="1"/>
              <a:t>redding</a:t>
            </a:r>
            <a:r>
              <a:rPr lang="en-US" altLang="ja-JP" sz="2800" dirty="0"/>
              <a:t>” trend</a:t>
            </a:r>
          </a:p>
          <a:p>
            <a:pPr marL="457200" indent="-457200">
              <a:buFontTx/>
              <a:buChar char="-"/>
            </a:pPr>
            <a:r>
              <a:rPr lang="en-US" altLang="ja-JP" sz="2800" dirty="0"/>
              <a:t>darker in shorter wavelength</a:t>
            </a:r>
          </a:p>
          <a:p>
            <a:pPr marL="457200" indent="-457200">
              <a:buFontTx/>
              <a:buChar char="-"/>
            </a:pPr>
            <a:r>
              <a:rPr lang="en-US" altLang="ja-JP" sz="2800" dirty="0"/>
              <a:t>brighter in longer wavelength.</a:t>
            </a:r>
          </a:p>
          <a:p>
            <a:r>
              <a:rPr lang="en-US" altLang="ja-JP" sz="2000" dirty="0"/>
              <a:t>(cf. </a:t>
            </a:r>
            <a:r>
              <a:rPr lang="en-US" altLang="ja-JP" sz="2000" dirty="0" err="1"/>
              <a:t>Ohtake</a:t>
            </a:r>
            <a:r>
              <a:rPr lang="en-US" altLang="ja-JP" sz="2000" dirty="0"/>
              <a:t> et al., 2010 &amp; 2013)</a:t>
            </a:r>
            <a:endParaRPr lang="ja-JP" altLang="en-US" sz="2000" dirty="0"/>
          </a:p>
        </p:txBody>
      </p:sp>
      <p:cxnSp>
        <p:nvCxnSpPr>
          <p:cNvPr id="6" name="直線矢印コネクタ 5"/>
          <p:cNvCxnSpPr>
            <a:cxnSpLocks/>
            <a:stCxn id="14" idx="2"/>
          </p:cNvCxnSpPr>
          <p:nvPr/>
        </p:nvCxnSpPr>
        <p:spPr>
          <a:xfrm>
            <a:off x="1822997" y="2687466"/>
            <a:ext cx="550552" cy="602099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88446" y="2287356"/>
            <a:ext cx="2469102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SP’s reflectance</a:t>
            </a:r>
            <a:endParaRPr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176414" y="5794493"/>
            <a:ext cx="9839171" cy="954107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Not good absolute accuracy.</a:t>
            </a:r>
          </a:p>
          <a:p>
            <a:r>
              <a:rPr lang="en-US" altLang="ja-JP" sz="2800" dirty="0"/>
              <a:t>Less consistency among different wavelengths.</a:t>
            </a:r>
          </a:p>
        </p:txBody>
      </p:sp>
      <p:sp>
        <p:nvSpPr>
          <p:cNvPr id="20" name="正方形/長方形 19"/>
          <p:cNvSpPr/>
          <p:nvPr/>
        </p:nvSpPr>
        <p:spPr>
          <a:xfrm>
            <a:off x="1308727" y="1781459"/>
            <a:ext cx="225116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400" dirty="0"/>
              <a:t>[</a:t>
            </a:r>
            <a:r>
              <a:rPr lang="en-US" altLang="ja-JP" sz="1400" dirty="0" err="1"/>
              <a:t>Ohtake</a:t>
            </a:r>
            <a:r>
              <a:rPr lang="en-US" altLang="ja-JP" sz="1400" dirty="0"/>
              <a:t> et al., 2013]</a:t>
            </a:r>
            <a:endParaRPr lang="ja-JP" altLang="en-US" sz="1400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8863DF94-A47D-4BB2-B2F1-77FE635F821E}"/>
              </a:ext>
            </a:extLst>
          </p:cNvPr>
          <p:cNvSpPr txBox="1"/>
          <p:nvPr/>
        </p:nvSpPr>
        <p:spPr>
          <a:xfrm>
            <a:off x="199341" y="158028"/>
            <a:ext cx="118175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600" dirty="0"/>
              <a:t>Evaluation and correction of SP model tendency:</a:t>
            </a:r>
          </a:p>
          <a:p>
            <a:r>
              <a:rPr lang="en-US" altLang="ja-JP" sz="3600" dirty="0"/>
              <a:t>comparing with ROLO</a:t>
            </a:r>
            <a:r>
              <a:rPr lang="ja-JP" altLang="en-US" sz="3600" dirty="0"/>
              <a:t> </a:t>
            </a:r>
            <a:r>
              <a:rPr lang="en-US" altLang="ja-JP" sz="3600" dirty="0"/>
              <a:t>model</a:t>
            </a:r>
            <a:endParaRPr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41155063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5803</TotalTime>
  <Words>1276</Words>
  <Application>Microsoft Office PowerPoint</Application>
  <PresentationFormat>ワイド画面</PresentationFormat>
  <Paragraphs>205</Paragraphs>
  <Slides>22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3</vt:i4>
      </vt:variant>
      <vt:variant>
        <vt:lpstr>スライド タイトル</vt:lpstr>
      </vt:variant>
      <vt:variant>
        <vt:i4>22</vt:i4>
      </vt:variant>
    </vt:vector>
  </HeadingPairs>
  <TitlesOfParts>
    <vt:vector size="31" baseType="lpstr">
      <vt:lpstr>游ゴシック</vt:lpstr>
      <vt:lpstr>游ゴシック Light</vt:lpstr>
      <vt:lpstr>Arial</vt:lpstr>
      <vt:lpstr>Calibri</vt:lpstr>
      <vt:lpstr>Calibri Light</vt:lpstr>
      <vt:lpstr>Cambria Math</vt:lpstr>
      <vt:lpstr>Office テーマ</vt:lpstr>
      <vt:lpstr>1_Office テーマ</vt:lpstr>
      <vt:lpstr>2_Office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神山徹</dc:creator>
  <cp:lastModifiedBy>神山徹</cp:lastModifiedBy>
  <cp:revision>212</cp:revision>
  <dcterms:created xsi:type="dcterms:W3CDTF">2020-11-12T13:50:40Z</dcterms:created>
  <dcterms:modified xsi:type="dcterms:W3CDTF">2020-11-16T15:10:48Z</dcterms:modified>
</cp:coreProperties>
</file>