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050" r:id="rId4"/>
  </p:sldMasterIdLst>
  <p:notesMasterIdLst>
    <p:notesMasterId r:id="rId31"/>
  </p:notesMasterIdLst>
  <p:handoutMasterIdLst>
    <p:handoutMasterId r:id="rId32"/>
  </p:handoutMasterIdLst>
  <p:sldIdLst>
    <p:sldId id="341" r:id="rId5"/>
    <p:sldId id="351" r:id="rId6"/>
    <p:sldId id="353" r:id="rId7"/>
    <p:sldId id="336" r:id="rId8"/>
    <p:sldId id="343" r:id="rId9"/>
    <p:sldId id="344" r:id="rId10"/>
    <p:sldId id="346" r:id="rId11"/>
    <p:sldId id="371" r:id="rId12"/>
    <p:sldId id="372" r:id="rId13"/>
    <p:sldId id="357" r:id="rId14"/>
    <p:sldId id="366" r:id="rId15"/>
    <p:sldId id="374" r:id="rId16"/>
    <p:sldId id="380" r:id="rId17"/>
    <p:sldId id="383" r:id="rId18"/>
    <p:sldId id="384" r:id="rId19"/>
    <p:sldId id="385" r:id="rId20"/>
    <p:sldId id="381" r:id="rId21"/>
    <p:sldId id="387" r:id="rId22"/>
    <p:sldId id="376" r:id="rId23"/>
    <p:sldId id="389" r:id="rId24"/>
    <p:sldId id="377" r:id="rId25"/>
    <p:sldId id="392" r:id="rId26"/>
    <p:sldId id="378" r:id="rId27"/>
    <p:sldId id="375" r:id="rId28"/>
    <p:sldId id="386" r:id="rId29"/>
    <p:sldId id="393" r:id="rId30"/>
  </p:sldIdLst>
  <p:sldSz cx="12192000" cy="6858000"/>
  <p:notesSz cx="6794500" cy="9931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28"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28"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28"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28"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28"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28"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28"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28"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28" charset="-128"/>
        <a:cs typeface="+mn-cs"/>
      </a:defRPr>
    </a:lvl9pPr>
  </p:defaultTextStyle>
  <p:extLst>
    <p:ext uri="{521415D9-36F7-43E2-AB2F-B90AF26B5E84}">
      <p14:sectionLst xmlns:p14="http://schemas.microsoft.com/office/powerpoint/2010/main">
        <p14:section name="LIME Overview" id="{F62D57BA-F217-4835-A712-311A54876DEF}">
          <p14:sldIdLst>
            <p14:sldId id="341"/>
          </p14:sldIdLst>
        </p14:section>
        <p14:section name="Instrument and Calibration" id="{E7EC10A5-D3EF-4A57-8E14-C947456F02F2}">
          <p14:sldIdLst>
            <p14:sldId id="351"/>
            <p14:sldId id="353"/>
            <p14:sldId id="336"/>
            <p14:sldId id="343"/>
            <p14:sldId id="344"/>
            <p14:sldId id="346"/>
            <p14:sldId id="371"/>
          </p14:sldIdLst>
        </p14:section>
        <p14:section name="Derivation of TOA" id="{4DC1CC6D-5E12-4CBB-84FD-2DF69D12325F}">
          <p14:sldIdLst>
            <p14:sldId id="372"/>
          </p14:sldIdLst>
        </p14:section>
        <p14:section name="Uncertainty analysis" id="{AB334935-8951-4A71-B465-719066BEED80}">
          <p14:sldIdLst>
            <p14:sldId id="357"/>
            <p14:sldId id="366"/>
          </p14:sldIdLst>
        </p14:section>
        <p14:section name="Model Regression" id="{41D03F85-640F-4776-9D93-F4C8CB27B651}">
          <p14:sldIdLst>
            <p14:sldId id="374"/>
            <p14:sldId id="380"/>
            <p14:sldId id="383"/>
            <p14:sldId id="384"/>
            <p14:sldId id="385"/>
            <p14:sldId id="381"/>
          </p14:sldIdLst>
        </p14:section>
        <p14:section name="Comparison to datasets" id="{D108AD7B-FDE8-48D9-9BD1-45D08074833E}">
          <p14:sldIdLst>
            <p14:sldId id="387"/>
            <p14:sldId id="376"/>
            <p14:sldId id="389"/>
            <p14:sldId id="377"/>
            <p14:sldId id="392"/>
            <p14:sldId id="378"/>
          </p14:sldIdLst>
        </p14:section>
        <p14:section name="Polarisation" id="{6369F140-A0CE-48EA-8C79-F810F297D1D4}">
          <p14:sldIdLst>
            <p14:sldId id="375"/>
          </p14:sldIdLst>
        </p14:section>
        <p14:section name="Conclusion" id="{D59F594B-2ADE-419B-8B22-269848762528}">
          <p14:sldIdLst>
            <p14:sldId id="386"/>
            <p14:sldId id="393"/>
          </p14:sldIdLst>
        </p14:section>
        <p14:section name="Currently unused slides" id="{CA80B906-5AC6-437A-8630-5F639E23BAD3}">
          <p14:sldIdLst/>
        </p14:section>
      </p14:sectionLst>
    </p:ext>
    <p:ext uri="{EFAFB233-063F-42B5-8137-9DF3F51BA10A}">
      <p15:sldGuideLst xmlns:p15="http://schemas.microsoft.com/office/powerpoint/2012/main">
        <p15:guide id="1" orient="horz" pos="1162" userDrawn="1">
          <p15:clr>
            <a:srgbClr val="A4A3A4"/>
          </p15:clr>
        </p15:guide>
        <p15:guide id="2" pos="2784"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33"/>
    <a:srgbClr val="000099"/>
    <a:srgbClr val="99FF99"/>
    <a:srgbClr val="66FFCC"/>
    <a:srgbClr val="FF99FF"/>
    <a:srgbClr val="00CC99"/>
    <a:srgbClr val="00CC6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EE838C-8231-4986-A80F-2E5585172C1F}" v="1" dt="2020-11-16T09:54:50.7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0037" autoAdjust="0"/>
  </p:normalViewPr>
  <p:slideViewPr>
    <p:cSldViewPr snapToGrid="0">
      <p:cViewPr varScale="1">
        <p:scale>
          <a:sx n="77" d="100"/>
          <a:sy n="77" d="100"/>
        </p:scale>
        <p:origin x="1878" y="84"/>
      </p:cViewPr>
      <p:guideLst>
        <p:guide orient="horz" pos="1162"/>
        <p:guide pos="2784"/>
      </p:guideLst>
    </p:cSldViewPr>
  </p:slideViewPr>
  <p:outlineViewPr>
    <p:cViewPr>
      <p:scale>
        <a:sx n="33" d="100"/>
        <a:sy n="33" d="100"/>
      </p:scale>
      <p:origin x="0" y="-6402"/>
    </p:cViewPr>
  </p:outlineViewPr>
  <p:notesTextViewPr>
    <p:cViewPr>
      <p:scale>
        <a:sx n="1" d="1"/>
        <a:sy n="1" d="1"/>
      </p:scale>
      <p:origin x="0" y="0"/>
    </p:cViewPr>
  </p:notesTextViewPr>
  <p:sorterViewPr>
    <p:cViewPr>
      <p:scale>
        <a:sx n="100" d="100"/>
        <a:sy n="100" d="100"/>
      </p:scale>
      <p:origin x="0" y="-1672"/>
    </p:cViewPr>
  </p:sorterViewPr>
  <p:notesViewPr>
    <p:cSldViewPr snapToGrid="0">
      <p:cViewPr>
        <p:scale>
          <a:sx n="1" d="2"/>
          <a:sy n="1" d="2"/>
        </p:scale>
        <p:origin x="2720" y="-212"/>
      </p:cViewPr>
      <p:guideLst>
        <p:guide orient="horz" pos="3128"/>
        <p:guide pos="214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Taylor" userId="245d853e-94c4-42e4-b7e7-c751cc2c531f" providerId="ADAL" clId="{B5D00403-C9CC-4390-9C1D-21D243E516DB}"/>
    <pc:docChg chg="delSld modSld modSection">
      <pc:chgData name="Sarah Taylor" userId="245d853e-94c4-42e4-b7e7-c751cc2c531f" providerId="ADAL" clId="{B5D00403-C9CC-4390-9C1D-21D243E516DB}" dt="2020-11-16T09:55:27.115" v="27" actId="2696"/>
      <pc:docMkLst>
        <pc:docMk/>
      </pc:docMkLst>
      <pc:sldChg chg="modNotesTx">
        <pc:chgData name="Sarah Taylor" userId="245d853e-94c4-42e4-b7e7-c751cc2c531f" providerId="ADAL" clId="{B5D00403-C9CC-4390-9C1D-21D243E516DB}" dt="2020-11-16T09:53:59.233" v="0" actId="6549"/>
        <pc:sldMkLst>
          <pc:docMk/>
          <pc:sldMk cId="0" sldId="336"/>
        </pc:sldMkLst>
      </pc:sldChg>
      <pc:sldChg chg="modNotesTx">
        <pc:chgData name="Sarah Taylor" userId="245d853e-94c4-42e4-b7e7-c751cc2c531f" providerId="ADAL" clId="{B5D00403-C9CC-4390-9C1D-21D243E516DB}" dt="2020-11-16T09:54:03.717" v="1" actId="6549"/>
        <pc:sldMkLst>
          <pc:docMk/>
          <pc:sldMk cId="1778285457" sldId="343"/>
        </pc:sldMkLst>
      </pc:sldChg>
      <pc:sldChg chg="modNotesTx">
        <pc:chgData name="Sarah Taylor" userId="245d853e-94c4-42e4-b7e7-c751cc2c531f" providerId="ADAL" clId="{B5D00403-C9CC-4390-9C1D-21D243E516DB}" dt="2020-11-16T09:54:09.981" v="2" actId="6549"/>
        <pc:sldMkLst>
          <pc:docMk/>
          <pc:sldMk cId="2764564108" sldId="344"/>
        </pc:sldMkLst>
      </pc:sldChg>
      <pc:sldChg chg="modNotesTx">
        <pc:chgData name="Sarah Taylor" userId="245d853e-94c4-42e4-b7e7-c751cc2c531f" providerId="ADAL" clId="{B5D00403-C9CC-4390-9C1D-21D243E516DB}" dt="2020-11-16T09:54:14.778" v="3" actId="6549"/>
        <pc:sldMkLst>
          <pc:docMk/>
          <pc:sldMk cId="2609690314" sldId="346"/>
        </pc:sldMkLst>
      </pc:sldChg>
      <pc:sldChg chg="del">
        <pc:chgData name="Sarah Taylor" userId="245d853e-94c4-42e4-b7e7-c751cc2c531f" providerId="ADAL" clId="{B5D00403-C9CC-4390-9C1D-21D243E516DB}" dt="2020-11-16T09:55:27.101" v="26" actId="2696"/>
        <pc:sldMkLst>
          <pc:docMk/>
          <pc:sldMk cId="1901720709" sldId="355"/>
        </pc:sldMkLst>
      </pc:sldChg>
      <pc:sldChg chg="modNotesTx">
        <pc:chgData name="Sarah Taylor" userId="245d853e-94c4-42e4-b7e7-c751cc2c531f" providerId="ADAL" clId="{B5D00403-C9CC-4390-9C1D-21D243E516DB}" dt="2020-11-16T09:54:32.612" v="6" actId="6549"/>
        <pc:sldMkLst>
          <pc:docMk/>
          <pc:sldMk cId="2812393384" sldId="357"/>
        </pc:sldMkLst>
      </pc:sldChg>
      <pc:sldChg chg="del">
        <pc:chgData name="Sarah Taylor" userId="245d853e-94c4-42e4-b7e7-c751cc2c531f" providerId="ADAL" clId="{B5D00403-C9CC-4390-9C1D-21D243E516DB}" dt="2020-11-16T09:55:26.643" v="20" actId="2696"/>
        <pc:sldMkLst>
          <pc:docMk/>
          <pc:sldMk cId="563495957" sldId="359"/>
        </pc:sldMkLst>
      </pc:sldChg>
      <pc:sldChg chg="del">
        <pc:chgData name="Sarah Taylor" userId="245d853e-94c4-42e4-b7e7-c751cc2c531f" providerId="ADAL" clId="{B5D00403-C9CC-4390-9C1D-21D243E516DB}" dt="2020-11-16T09:55:27.002" v="21" actId="2696"/>
        <pc:sldMkLst>
          <pc:docMk/>
          <pc:sldMk cId="921295389" sldId="361"/>
        </pc:sldMkLst>
      </pc:sldChg>
      <pc:sldChg chg="del">
        <pc:chgData name="Sarah Taylor" userId="245d853e-94c4-42e4-b7e7-c751cc2c531f" providerId="ADAL" clId="{B5D00403-C9CC-4390-9C1D-21D243E516DB}" dt="2020-11-16T09:55:26.303" v="18" actId="2696"/>
        <pc:sldMkLst>
          <pc:docMk/>
          <pc:sldMk cId="1997284226" sldId="362"/>
        </pc:sldMkLst>
      </pc:sldChg>
      <pc:sldChg chg="del">
        <pc:chgData name="Sarah Taylor" userId="245d853e-94c4-42e4-b7e7-c751cc2c531f" providerId="ADAL" clId="{B5D00403-C9CC-4390-9C1D-21D243E516DB}" dt="2020-11-16T09:55:27.039" v="22" actId="2696"/>
        <pc:sldMkLst>
          <pc:docMk/>
          <pc:sldMk cId="179823382" sldId="364"/>
        </pc:sldMkLst>
      </pc:sldChg>
      <pc:sldChg chg="modNotesTx">
        <pc:chgData name="Sarah Taylor" userId="245d853e-94c4-42e4-b7e7-c751cc2c531f" providerId="ADAL" clId="{B5D00403-C9CC-4390-9C1D-21D243E516DB}" dt="2020-11-16T09:54:35.766" v="7" actId="6549"/>
        <pc:sldMkLst>
          <pc:docMk/>
          <pc:sldMk cId="2730858293" sldId="366"/>
        </pc:sldMkLst>
      </pc:sldChg>
      <pc:sldChg chg="del">
        <pc:chgData name="Sarah Taylor" userId="245d853e-94c4-42e4-b7e7-c751cc2c531f" providerId="ADAL" clId="{B5D00403-C9CC-4390-9C1D-21D243E516DB}" dt="2020-11-16T09:55:26.392" v="19" actId="2696"/>
        <pc:sldMkLst>
          <pc:docMk/>
          <pc:sldMk cId="3655012932" sldId="367"/>
        </pc:sldMkLst>
      </pc:sldChg>
      <pc:sldChg chg="del">
        <pc:chgData name="Sarah Taylor" userId="245d853e-94c4-42e4-b7e7-c751cc2c531f" providerId="ADAL" clId="{B5D00403-C9CC-4390-9C1D-21D243E516DB}" dt="2020-11-16T09:55:27.115" v="27" actId="2696"/>
        <pc:sldMkLst>
          <pc:docMk/>
          <pc:sldMk cId="2675213776" sldId="370"/>
        </pc:sldMkLst>
      </pc:sldChg>
      <pc:sldChg chg="modNotesTx">
        <pc:chgData name="Sarah Taylor" userId="245d853e-94c4-42e4-b7e7-c751cc2c531f" providerId="ADAL" clId="{B5D00403-C9CC-4390-9C1D-21D243E516DB}" dt="2020-11-16T09:54:18.946" v="4" actId="6549"/>
        <pc:sldMkLst>
          <pc:docMk/>
          <pc:sldMk cId="2991550195" sldId="371"/>
        </pc:sldMkLst>
      </pc:sldChg>
      <pc:sldChg chg="modNotesTx">
        <pc:chgData name="Sarah Taylor" userId="245d853e-94c4-42e4-b7e7-c751cc2c531f" providerId="ADAL" clId="{B5D00403-C9CC-4390-9C1D-21D243E516DB}" dt="2020-11-16T09:54:22.540" v="5" actId="6549"/>
        <pc:sldMkLst>
          <pc:docMk/>
          <pc:sldMk cId="3050339635" sldId="372"/>
        </pc:sldMkLst>
      </pc:sldChg>
      <pc:sldChg chg="modNotesTx">
        <pc:chgData name="Sarah Taylor" userId="245d853e-94c4-42e4-b7e7-c751cc2c531f" providerId="ADAL" clId="{B5D00403-C9CC-4390-9C1D-21D243E516DB}" dt="2020-11-16T09:54:38.481" v="8" actId="6549"/>
        <pc:sldMkLst>
          <pc:docMk/>
          <pc:sldMk cId="3385703648" sldId="374"/>
        </pc:sldMkLst>
      </pc:sldChg>
      <pc:sldChg chg="modNotesTx">
        <pc:chgData name="Sarah Taylor" userId="245d853e-94c4-42e4-b7e7-c751cc2c531f" providerId="ADAL" clId="{B5D00403-C9CC-4390-9C1D-21D243E516DB}" dt="2020-11-16T09:55:17.412" v="17" actId="6549"/>
        <pc:sldMkLst>
          <pc:docMk/>
          <pc:sldMk cId="4276728153" sldId="375"/>
        </pc:sldMkLst>
      </pc:sldChg>
      <pc:sldChg chg="modNotesTx">
        <pc:chgData name="Sarah Taylor" userId="245d853e-94c4-42e4-b7e7-c751cc2c531f" providerId="ADAL" clId="{B5D00403-C9CC-4390-9C1D-21D243E516DB}" dt="2020-11-16T09:55:01.815" v="12" actId="6549"/>
        <pc:sldMkLst>
          <pc:docMk/>
          <pc:sldMk cId="909353351" sldId="376"/>
        </pc:sldMkLst>
      </pc:sldChg>
      <pc:sldChg chg="modNotesTx">
        <pc:chgData name="Sarah Taylor" userId="245d853e-94c4-42e4-b7e7-c751cc2c531f" providerId="ADAL" clId="{B5D00403-C9CC-4390-9C1D-21D243E516DB}" dt="2020-11-16T09:55:08.963" v="14" actId="6549"/>
        <pc:sldMkLst>
          <pc:docMk/>
          <pc:sldMk cId="3422949238" sldId="377"/>
        </pc:sldMkLst>
      </pc:sldChg>
      <pc:sldChg chg="modNotesTx">
        <pc:chgData name="Sarah Taylor" userId="245d853e-94c4-42e4-b7e7-c751cc2c531f" providerId="ADAL" clId="{B5D00403-C9CC-4390-9C1D-21D243E516DB}" dt="2020-11-16T09:55:14.853" v="16" actId="6549"/>
        <pc:sldMkLst>
          <pc:docMk/>
          <pc:sldMk cId="1378402722" sldId="378"/>
        </pc:sldMkLst>
      </pc:sldChg>
      <pc:sldChg chg="modNotesTx">
        <pc:chgData name="Sarah Taylor" userId="245d853e-94c4-42e4-b7e7-c751cc2c531f" providerId="ADAL" clId="{B5D00403-C9CC-4390-9C1D-21D243E516DB}" dt="2020-11-16T09:54:41.088" v="9" actId="6549"/>
        <pc:sldMkLst>
          <pc:docMk/>
          <pc:sldMk cId="3375250295" sldId="380"/>
        </pc:sldMkLst>
      </pc:sldChg>
      <pc:sldChg chg="modNotesTx">
        <pc:chgData name="Sarah Taylor" userId="245d853e-94c4-42e4-b7e7-c751cc2c531f" providerId="ADAL" clId="{B5D00403-C9CC-4390-9C1D-21D243E516DB}" dt="2020-11-16T09:54:55.330" v="11" actId="6549"/>
        <pc:sldMkLst>
          <pc:docMk/>
          <pc:sldMk cId="832850910" sldId="381"/>
        </pc:sldMkLst>
      </pc:sldChg>
      <pc:sldChg chg="del">
        <pc:chgData name="Sarah Taylor" userId="245d853e-94c4-42e4-b7e7-c751cc2c531f" providerId="ADAL" clId="{B5D00403-C9CC-4390-9C1D-21D243E516DB}" dt="2020-11-16T09:55:27.084" v="25" actId="2696"/>
        <pc:sldMkLst>
          <pc:docMk/>
          <pc:sldMk cId="1970523849" sldId="382"/>
        </pc:sldMkLst>
      </pc:sldChg>
      <pc:sldChg chg="modNotesTx">
        <pc:chgData name="Sarah Taylor" userId="245d853e-94c4-42e4-b7e7-c751cc2c531f" providerId="ADAL" clId="{B5D00403-C9CC-4390-9C1D-21D243E516DB}" dt="2020-11-16T09:54:53.355" v="10" actId="6549"/>
        <pc:sldMkLst>
          <pc:docMk/>
          <pc:sldMk cId="1136662791" sldId="385"/>
        </pc:sldMkLst>
      </pc:sldChg>
      <pc:sldChg chg="del">
        <pc:chgData name="Sarah Taylor" userId="245d853e-94c4-42e4-b7e7-c751cc2c531f" providerId="ADAL" clId="{B5D00403-C9CC-4390-9C1D-21D243E516DB}" dt="2020-11-16T09:55:27.053" v="23" actId="2696"/>
        <pc:sldMkLst>
          <pc:docMk/>
          <pc:sldMk cId="903457069" sldId="388"/>
        </pc:sldMkLst>
      </pc:sldChg>
      <pc:sldChg chg="modNotesTx">
        <pc:chgData name="Sarah Taylor" userId="245d853e-94c4-42e4-b7e7-c751cc2c531f" providerId="ADAL" clId="{B5D00403-C9CC-4390-9C1D-21D243E516DB}" dt="2020-11-16T09:55:05.699" v="13" actId="6549"/>
        <pc:sldMkLst>
          <pc:docMk/>
          <pc:sldMk cId="2407403940" sldId="389"/>
        </pc:sldMkLst>
      </pc:sldChg>
      <pc:sldChg chg="del">
        <pc:chgData name="Sarah Taylor" userId="245d853e-94c4-42e4-b7e7-c751cc2c531f" providerId="ADAL" clId="{B5D00403-C9CC-4390-9C1D-21D243E516DB}" dt="2020-11-16T09:55:27.068" v="24" actId="2696"/>
        <pc:sldMkLst>
          <pc:docMk/>
          <pc:sldMk cId="685198493" sldId="391"/>
        </pc:sldMkLst>
      </pc:sldChg>
      <pc:sldChg chg="modNotesTx">
        <pc:chgData name="Sarah Taylor" userId="245d853e-94c4-42e4-b7e7-c751cc2c531f" providerId="ADAL" clId="{B5D00403-C9CC-4390-9C1D-21D243E516DB}" dt="2020-11-16T09:55:11.488" v="15" actId="6549"/>
        <pc:sldMkLst>
          <pc:docMk/>
          <pc:sldMk cId="4058683188" sldId="39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5442" name="Rectangle 2"/>
          <p:cNvSpPr>
            <a:spLocks noGrp="1" noChangeArrowheads="1"/>
          </p:cNvSpPr>
          <p:nvPr>
            <p:ph type="hdr" sz="quarter"/>
          </p:nvPr>
        </p:nvSpPr>
        <p:spPr bwMode="auto">
          <a:xfrm>
            <a:off x="0" y="0"/>
            <a:ext cx="29432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5" tIns="47713" rIns="95425" bIns="47713" numCol="1" anchor="t" anchorCtr="0" compatLnSpc="1">
            <a:prstTxWarp prst="textNoShape">
              <a:avLst/>
            </a:prstTxWarp>
          </a:bodyPr>
          <a:lstStyle>
            <a:lvl1pPr defTabSz="954088">
              <a:defRPr sz="1300">
                <a:latin typeface="Arial" charset="0"/>
              </a:defRPr>
            </a:lvl1pPr>
          </a:lstStyle>
          <a:p>
            <a:pPr>
              <a:defRPr/>
            </a:pPr>
            <a:endParaRPr lang="en-GB"/>
          </a:p>
        </p:txBody>
      </p:sp>
      <p:sp>
        <p:nvSpPr>
          <p:cNvPr id="445443" name="Rectangle 3"/>
          <p:cNvSpPr>
            <a:spLocks noGrp="1" noChangeArrowheads="1"/>
          </p:cNvSpPr>
          <p:nvPr>
            <p:ph type="dt" sz="quarter" idx="1"/>
          </p:nvPr>
        </p:nvSpPr>
        <p:spPr bwMode="auto">
          <a:xfrm>
            <a:off x="3851275" y="0"/>
            <a:ext cx="29432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5" tIns="47713" rIns="95425" bIns="47713" numCol="1" anchor="t" anchorCtr="0" compatLnSpc="1">
            <a:prstTxWarp prst="textNoShape">
              <a:avLst/>
            </a:prstTxWarp>
          </a:bodyPr>
          <a:lstStyle>
            <a:lvl1pPr algn="r" defTabSz="954088">
              <a:defRPr sz="1300">
                <a:latin typeface="Arial" charset="0"/>
              </a:defRPr>
            </a:lvl1pPr>
          </a:lstStyle>
          <a:p>
            <a:pPr>
              <a:defRPr/>
            </a:pPr>
            <a:endParaRPr lang="en-GB"/>
          </a:p>
        </p:txBody>
      </p:sp>
      <p:sp>
        <p:nvSpPr>
          <p:cNvPr id="445444" name="Rectangle 4"/>
          <p:cNvSpPr>
            <a:spLocks noGrp="1" noChangeArrowheads="1"/>
          </p:cNvSpPr>
          <p:nvPr>
            <p:ph type="ftr" sz="quarter" idx="2"/>
          </p:nvPr>
        </p:nvSpPr>
        <p:spPr bwMode="auto">
          <a:xfrm>
            <a:off x="0" y="9434513"/>
            <a:ext cx="29432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5" tIns="47713" rIns="95425" bIns="47713" numCol="1" anchor="b" anchorCtr="0" compatLnSpc="1">
            <a:prstTxWarp prst="textNoShape">
              <a:avLst/>
            </a:prstTxWarp>
          </a:bodyPr>
          <a:lstStyle>
            <a:lvl1pPr defTabSz="954088">
              <a:defRPr sz="1300">
                <a:latin typeface="Arial" charset="0"/>
              </a:defRPr>
            </a:lvl1pPr>
          </a:lstStyle>
          <a:p>
            <a:pPr>
              <a:defRPr/>
            </a:pPr>
            <a:endParaRPr lang="en-GB"/>
          </a:p>
        </p:txBody>
      </p:sp>
      <p:sp>
        <p:nvSpPr>
          <p:cNvPr id="445445" name="Rectangle 5"/>
          <p:cNvSpPr>
            <a:spLocks noGrp="1" noChangeArrowheads="1"/>
          </p:cNvSpPr>
          <p:nvPr>
            <p:ph type="sldNum" sz="quarter" idx="3"/>
          </p:nvPr>
        </p:nvSpPr>
        <p:spPr bwMode="auto">
          <a:xfrm>
            <a:off x="3851275" y="9434513"/>
            <a:ext cx="29432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5" tIns="47713" rIns="95425" bIns="47713" numCol="1" anchor="b" anchorCtr="0" compatLnSpc="1">
            <a:prstTxWarp prst="textNoShape">
              <a:avLst/>
            </a:prstTxWarp>
          </a:bodyPr>
          <a:lstStyle>
            <a:lvl1pPr algn="r" defTabSz="954088">
              <a:defRPr sz="1300"/>
            </a:lvl1pPr>
          </a:lstStyle>
          <a:p>
            <a:pPr>
              <a:defRPr/>
            </a:pPr>
            <a:fld id="{6B5F57FA-1A76-4CFA-B1A3-425EEA713358}" type="slidenum">
              <a:rPr lang="en-GB" altLang="en-US"/>
              <a:pPr>
                <a:defRPr/>
              </a:pPr>
              <a:t>‹#›</a:t>
            </a:fld>
            <a:endParaRPr lang="en-GB" altLang="en-US"/>
          </a:p>
        </p:txBody>
      </p:sp>
    </p:spTree>
    <p:extLst>
      <p:ext uri="{BB962C8B-B14F-4D97-AF65-F5344CB8AC3E}">
        <p14:creationId xmlns:p14="http://schemas.microsoft.com/office/powerpoint/2010/main" val="1341387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32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5" tIns="47713" rIns="95425" bIns="47713" numCol="1" anchor="t" anchorCtr="0" compatLnSpc="1">
            <a:prstTxWarp prst="textNoShape">
              <a:avLst/>
            </a:prstTxWarp>
          </a:bodyPr>
          <a:lstStyle>
            <a:lvl1pPr defTabSz="954088">
              <a:defRPr sz="13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51275" y="0"/>
            <a:ext cx="29432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5" tIns="47713" rIns="95425" bIns="47713" numCol="1" anchor="t" anchorCtr="0" compatLnSpc="1">
            <a:prstTxWarp prst="textNoShape">
              <a:avLst/>
            </a:prstTxWarp>
          </a:bodyPr>
          <a:lstStyle>
            <a:lvl1pPr algn="r" defTabSz="954088">
              <a:defRPr sz="1300">
                <a:latin typeface="Arial" charset="0"/>
              </a:defRPr>
            </a:lvl1pPr>
          </a:lstStyle>
          <a:p>
            <a:pPr>
              <a:defRPr/>
            </a:pPr>
            <a:endParaRPr lang="en-GB"/>
          </a:p>
        </p:txBody>
      </p:sp>
      <p:sp>
        <p:nvSpPr>
          <p:cNvPr id="17412" name="Rectangle 4"/>
          <p:cNvSpPr>
            <a:spLocks noGrp="1" noRot="1" noChangeAspect="1" noChangeArrowheads="1" noTextEdit="1"/>
          </p:cNvSpPr>
          <p:nvPr>
            <p:ph type="sldImg" idx="2"/>
          </p:nvPr>
        </p:nvSpPr>
        <p:spPr bwMode="auto">
          <a:xfrm>
            <a:off x="87313" y="742950"/>
            <a:ext cx="6621462" cy="3725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04875" y="4718050"/>
            <a:ext cx="4984750" cy="447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5" tIns="47713" rIns="95425" bIns="47713"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4513"/>
            <a:ext cx="29432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5" tIns="47713" rIns="95425" bIns="47713" numCol="1" anchor="b" anchorCtr="0" compatLnSpc="1">
            <a:prstTxWarp prst="textNoShape">
              <a:avLst/>
            </a:prstTxWarp>
          </a:bodyPr>
          <a:lstStyle>
            <a:lvl1pPr defTabSz="954088">
              <a:defRPr sz="13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51275" y="9434513"/>
            <a:ext cx="29432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5" tIns="47713" rIns="95425" bIns="47713" numCol="1" anchor="b" anchorCtr="0" compatLnSpc="1">
            <a:prstTxWarp prst="textNoShape">
              <a:avLst/>
            </a:prstTxWarp>
          </a:bodyPr>
          <a:lstStyle>
            <a:lvl1pPr algn="r" defTabSz="954088">
              <a:defRPr sz="1300"/>
            </a:lvl1pPr>
          </a:lstStyle>
          <a:p>
            <a:pPr>
              <a:defRPr/>
            </a:pPr>
            <a:fld id="{66724FE0-EA35-475C-8F39-C8E96F52BE9A}" type="slidenum">
              <a:rPr lang="en-GB" altLang="en-US"/>
              <a:pPr>
                <a:defRPr/>
              </a:pPr>
              <a:t>‹#›</a:t>
            </a:fld>
            <a:endParaRPr lang="en-GB" altLang="en-US"/>
          </a:p>
        </p:txBody>
      </p:sp>
    </p:spTree>
    <p:extLst>
      <p:ext uri="{BB962C8B-B14F-4D97-AF65-F5344CB8AC3E}">
        <p14:creationId xmlns:p14="http://schemas.microsoft.com/office/powerpoint/2010/main" val="34177942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54088">
              <a:defRPr sz="2400">
                <a:solidFill>
                  <a:schemeClr val="tx1"/>
                </a:solidFill>
                <a:latin typeface="Arial" panose="020B0604020202020204" pitchFamily="34" charset="0"/>
                <a:ea typeface="ヒラギノ角ゴ Pro W3" pitchFamily="28" charset="-128"/>
              </a:defRPr>
            </a:lvl1pPr>
            <a:lvl2pPr marL="742950" indent="-285750" defTabSz="954088">
              <a:defRPr sz="2400">
                <a:solidFill>
                  <a:schemeClr val="tx1"/>
                </a:solidFill>
                <a:latin typeface="Arial" panose="020B0604020202020204" pitchFamily="34" charset="0"/>
                <a:ea typeface="ヒラギノ角ゴ Pro W3" pitchFamily="28" charset="-128"/>
              </a:defRPr>
            </a:lvl2pPr>
            <a:lvl3pPr marL="1143000" indent="-228600" defTabSz="954088">
              <a:defRPr sz="2400">
                <a:solidFill>
                  <a:schemeClr val="tx1"/>
                </a:solidFill>
                <a:latin typeface="Arial" panose="020B0604020202020204" pitchFamily="34" charset="0"/>
                <a:ea typeface="ヒラギノ角ゴ Pro W3" pitchFamily="28" charset="-128"/>
              </a:defRPr>
            </a:lvl3pPr>
            <a:lvl4pPr marL="1600200" indent="-228600" defTabSz="954088">
              <a:defRPr sz="2400">
                <a:solidFill>
                  <a:schemeClr val="tx1"/>
                </a:solidFill>
                <a:latin typeface="Arial" panose="020B0604020202020204" pitchFamily="34" charset="0"/>
                <a:ea typeface="ヒラギノ角ゴ Pro W3" pitchFamily="28" charset="-128"/>
              </a:defRPr>
            </a:lvl4pPr>
            <a:lvl5pPr marL="2057400" indent="-228600" defTabSz="954088">
              <a:defRPr sz="2400">
                <a:solidFill>
                  <a:schemeClr val="tx1"/>
                </a:solidFill>
                <a:latin typeface="Arial" panose="020B0604020202020204" pitchFamily="34" charset="0"/>
                <a:ea typeface="ヒラギノ角ゴ Pro W3" pitchFamily="28" charset="-128"/>
              </a:defRPr>
            </a:lvl5pPr>
            <a:lvl6pPr marL="25146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6pPr>
            <a:lvl7pPr marL="29718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7pPr>
            <a:lvl8pPr marL="34290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8pPr>
            <a:lvl9pPr marL="38862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9pPr>
          </a:lstStyle>
          <a:p>
            <a:fld id="{E428E99D-8D2B-4C65-94A2-17FA697A914F}" type="slidenum">
              <a:rPr lang="en-GB" altLang="en-US" sz="1300" smtClean="0"/>
              <a:pPr/>
              <a:t>1</a:t>
            </a:fld>
            <a:endParaRPr lang="en-GB" altLang="en-US" sz="1300"/>
          </a:p>
        </p:txBody>
      </p:sp>
      <p:sp>
        <p:nvSpPr>
          <p:cNvPr id="20483" name="Rectangle 2"/>
          <p:cNvSpPr>
            <a:spLocks noGrp="1" noChangeArrowheads="1"/>
          </p:cNvSpPr>
          <p:nvPr>
            <p:ph type="body" idx="1"/>
          </p:nvPr>
        </p:nvSpPr>
        <p:spPr>
          <a:xfrm>
            <a:off x="904875" y="4718050"/>
            <a:ext cx="4983163"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GB" altLang="en-US"/>
          </a:p>
        </p:txBody>
      </p:sp>
      <p:sp>
        <p:nvSpPr>
          <p:cNvPr id="20484" name="Rectangle 3"/>
          <p:cNvSpPr>
            <a:spLocks noGrp="1" noRot="1" noChangeAspect="1" noChangeArrowheads="1" noTextEdit="1"/>
          </p:cNvSpPr>
          <p:nvPr>
            <p:ph type="sldImg"/>
          </p:nvPr>
        </p:nvSpPr>
        <p:spPr>
          <a:xfrm>
            <a:off x="98425" y="750888"/>
            <a:ext cx="6594475" cy="3709987"/>
          </a:xfrm>
          <a:noFill/>
          <a:ln w="12700" cap="flat">
            <a:solidFill>
              <a:schemeClr val="tx1"/>
            </a:solidFill>
          </a:ln>
        </p:spPr>
      </p:sp>
    </p:spTree>
    <p:extLst>
      <p:ext uri="{BB962C8B-B14F-4D97-AF65-F5344CB8AC3E}">
        <p14:creationId xmlns:p14="http://schemas.microsoft.com/office/powerpoint/2010/main" val="4141080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a:defRPr/>
            </a:pPr>
            <a:fld id="{66724FE0-EA35-475C-8F39-C8E96F52BE9A}" type="slidenum">
              <a:rPr lang="en-GB" altLang="en-US" smtClean="0"/>
              <a:pPr>
                <a:defRPr/>
              </a:pPr>
              <a:t>10</a:t>
            </a:fld>
            <a:endParaRPr lang="en-GB" altLang="en-US"/>
          </a:p>
        </p:txBody>
      </p:sp>
    </p:spTree>
    <p:extLst>
      <p:ext uri="{BB962C8B-B14F-4D97-AF65-F5344CB8AC3E}">
        <p14:creationId xmlns:p14="http://schemas.microsoft.com/office/powerpoint/2010/main" val="754179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6724FE0-EA35-475C-8F39-C8E96F52BE9A}" type="slidenum">
              <a:rPr lang="en-GB" altLang="en-US" smtClean="0"/>
              <a:pPr>
                <a:defRPr/>
              </a:pPr>
              <a:t>11</a:t>
            </a:fld>
            <a:endParaRPr lang="en-GB" altLang="en-US"/>
          </a:p>
        </p:txBody>
      </p:sp>
    </p:spTree>
    <p:extLst>
      <p:ext uri="{BB962C8B-B14F-4D97-AF65-F5344CB8AC3E}">
        <p14:creationId xmlns:p14="http://schemas.microsoft.com/office/powerpoint/2010/main" val="950362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6724FE0-EA35-475C-8F39-C8E96F52BE9A}" type="slidenum">
              <a:rPr lang="en-GB" altLang="en-US" smtClean="0"/>
              <a:pPr>
                <a:defRPr/>
              </a:pPr>
              <a:t>12</a:t>
            </a:fld>
            <a:endParaRPr lang="en-GB" altLang="en-US"/>
          </a:p>
        </p:txBody>
      </p:sp>
    </p:spTree>
    <p:extLst>
      <p:ext uri="{BB962C8B-B14F-4D97-AF65-F5344CB8AC3E}">
        <p14:creationId xmlns:p14="http://schemas.microsoft.com/office/powerpoint/2010/main" val="3715407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6724FE0-EA35-475C-8F39-C8E96F52BE9A}" type="slidenum">
              <a:rPr lang="en-GB" altLang="en-US" smtClean="0"/>
              <a:pPr>
                <a:defRPr/>
              </a:pPr>
              <a:t>13</a:t>
            </a:fld>
            <a:endParaRPr lang="en-GB" altLang="en-US"/>
          </a:p>
        </p:txBody>
      </p:sp>
    </p:spTree>
    <p:extLst>
      <p:ext uri="{BB962C8B-B14F-4D97-AF65-F5344CB8AC3E}">
        <p14:creationId xmlns:p14="http://schemas.microsoft.com/office/powerpoint/2010/main" val="1215259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dirty="0"/>
              </a:p>
            </p:txBody>
          </p:sp>
        </mc:Choice>
        <mc:Fallback xmlns="">
          <p:sp>
            <p:nvSpPr>
              <p:cNvPr id="3" name="Notes Placeholder 2"/>
              <p:cNvSpPr>
                <a:spLocks noGrp="1"/>
              </p:cNvSpPr>
              <p:nvPr>
                <p:ph type="body" idx="1"/>
              </p:nvPr>
            </p:nvSpPr>
            <p:spPr/>
            <p:txBody>
              <a:bodyPr/>
              <a:lstStyle/>
              <a:p>
                <a:r>
                  <a:rPr lang="en-GB" sz="1200" i="0" kern="1200">
                    <a:solidFill>
                      <a:schemeClr val="tx1"/>
                    </a:solidFill>
                    <a:effectLst/>
                    <a:latin typeface="Times" pitchFamily="18" charset="0"/>
                    <a:ea typeface="+mn-ea"/>
                    <a:cs typeface="+mn-cs"/>
                  </a:rPr>
                  <a:t>𝐸_(𝑖,𝜆)^"True" </a:t>
                </a:r>
                <a:r>
                  <a:rPr lang="en-GB" sz="1200" kern="1200" dirty="0">
                    <a:solidFill>
                      <a:schemeClr val="tx1"/>
                    </a:solidFill>
                    <a:effectLst/>
                    <a:latin typeface="Times" pitchFamily="18" charset="0"/>
                    <a:ea typeface="+mn-ea"/>
                    <a:cs typeface="+mn-cs"/>
                  </a:rPr>
                  <a:t> is the nominal “true” value for the TOA irradiance in spectral band </a:t>
                </a:r>
                <a:r>
                  <a:rPr lang="en-GB" sz="1200" i="0" kern="1200">
                    <a:solidFill>
                      <a:schemeClr val="tx1"/>
                    </a:solidFill>
                    <a:effectLst/>
                    <a:latin typeface="Times" pitchFamily="18" charset="0"/>
                    <a:ea typeface="+mn-ea"/>
                    <a:cs typeface="+mn-cs"/>
                  </a:rPr>
                  <a:t>𝜆</a:t>
                </a:r>
                <a:r>
                  <a:rPr lang="en-GB" sz="1200" kern="1200" dirty="0">
                    <a:solidFill>
                      <a:schemeClr val="tx1"/>
                    </a:solidFill>
                    <a:effectLst/>
                    <a:latin typeface="Times" pitchFamily="18" charset="0"/>
                    <a:ea typeface="+mn-ea"/>
                    <a:cs typeface="+mn-cs"/>
                  </a:rPr>
                  <a:t> for the </a:t>
                </a:r>
                <a:r>
                  <a:rPr lang="en-GB" sz="1200" i="0" kern="1200">
                    <a:solidFill>
                      <a:schemeClr val="tx1"/>
                    </a:solidFill>
                    <a:effectLst/>
                    <a:latin typeface="Times" pitchFamily="18" charset="0"/>
                    <a:ea typeface="+mn-ea"/>
                    <a:cs typeface="+mn-cs"/>
                  </a:rPr>
                  <a:t>𝑖</a:t>
                </a:r>
                <a:r>
                  <a:rPr lang="en-GB" sz="1200" kern="1200" dirty="0" err="1">
                    <a:solidFill>
                      <a:schemeClr val="tx1"/>
                    </a:solidFill>
                    <a:effectLst/>
                    <a:latin typeface="Times" pitchFamily="18" charset="0"/>
                    <a:ea typeface="+mn-ea"/>
                    <a:cs typeface="+mn-cs"/>
                  </a:rPr>
                  <a:t>th</a:t>
                </a:r>
                <a:r>
                  <a:rPr lang="en-GB" sz="1200" kern="1200" dirty="0">
                    <a:solidFill>
                      <a:schemeClr val="tx1"/>
                    </a:solidFill>
                    <a:effectLst/>
                    <a:latin typeface="Times" pitchFamily="18" charset="0"/>
                    <a:ea typeface="+mn-ea"/>
                    <a:cs typeface="+mn-cs"/>
                  </a:rPr>
                  <a:t> observation</a:t>
                </a:r>
              </a:p>
              <a:p>
                <a:r>
                  <a:rPr lang="en-GB" sz="1200" i="0" kern="1200">
                    <a:solidFill>
                      <a:schemeClr val="tx1"/>
                    </a:solidFill>
                    <a:effectLst/>
                    <a:latin typeface="Times" pitchFamily="18" charset="0"/>
                    <a:ea typeface="+mn-ea"/>
                    <a:cs typeface="+mn-cs"/>
                  </a:rPr>
                  <a:t>𝑅_(𝑖,𝜆)</a:t>
                </a:r>
                <a:r>
                  <a:rPr lang="en-GB" sz="1200" kern="1200" dirty="0">
                    <a:solidFill>
                      <a:schemeClr val="tx1"/>
                    </a:solidFill>
                    <a:effectLst/>
                    <a:latin typeface="Times" pitchFamily="18" charset="0"/>
                    <a:ea typeface="+mn-ea"/>
                    <a:cs typeface="+mn-cs"/>
                  </a:rPr>
                  <a:t> is the error in the observation in spectral band </a:t>
                </a:r>
                <a:r>
                  <a:rPr lang="en-GB" sz="1200" i="0" kern="1200">
                    <a:solidFill>
                      <a:schemeClr val="tx1"/>
                    </a:solidFill>
                    <a:effectLst/>
                    <a:latin typeface="Times" pitchFamily="18" charset="0"/>
                    <a:ea typeface="+mn-ea"/>
                    <a:cs typeface="+mn-cs"/>
                  </a:rPr>
                  <a:t>𝜆</a:t>
                </a:r>
                <a:r>
                  <a:rPr lang="en-GB" sz="1200" kern="1200" dirty="0">
                    <a:solidFill>
                      <a:schemeClr val="tx1"/>
                    </a:solidFill>
                    <a:effectLst/>
                    <a:latin typeface="Times" pitchFamily="18" charset="0"/>
                    <a:ea typeface="+mn-ea"/>
                    <a:cs typeface="+mn-cs"/>
                  </a:rPr>
                  <a:t> for the </a:t>
                </a:r>
                <a:r>
                  <a:rPr lang="en-GB" sz="1200" i="0" kern="1200">
                    <a:solidFill>
                      <a:schemeClr val="tx1"/>
                    </a:solidFill>
                    <a:effectLst/>
                    <a:latin typeface="Times" pitchFamily="18" charset="0"/>
                    <a:ea typeface="+mn-ea"/>
                    <a:cs typeface="+mn-cs"/>
                  </a:rPr>
                  <a:t>𝑖</a:t>
                </a:r>
                <a:r>
                  <a:rPr lang="en-GB" sz="1200" kern="1200" dirty="0" err="1">
                    <a:solidFill>
                      <a:schemeClr val="tx1"/>
                    </a:solidFill>
                    <a:effectLst/>
                    <a:latin typeface="Times" pitchFamily="18" charset="0"/>
                    <a:ea typeface="+mn-ea"/>
                    <a:cs typeface="+mn-cs"/>
                  </a:rPr>
                  <a:t>th</a:t>
                </a:r>
                <a:r>
                  <a:rPr lang="en-GB" sz="1200" kern="1200" dirty="0">
                    <a:solidFill>
                      <a:schemeClr val="tx1"/>
                    </a:solidFill>
                    <a:effectLst/>
                    <a:latin typeface="Times" pitchFamily="18" charset="0"/>
                    <a:ea typeface="+mn-ea"/>
                    <a:cs typeface="+mn-cs"/>
                  </a:rPr>
                  <a:t> observation due to random effects, expressed in relative terms, e.g. as a percentage of the true value</a:t>
                </a:r>
              </a:p>
              <a:p>
                <a:r>
                  <a:rPr lang="en-GB" sz="1200" i="0" kern="1200">
                    <a:solidFill>
                      <a:schemeClr val="tx1"/>
                    </a:solidFill>
                    <a:effectLst/>
                    <a:latin typeface="Times" pitchFamily="18" charset="0"/>
                    <a:ea typeface="+mn-ea"/>
                    <a:cs typeface="+mn-cs"/>
                  </a:rPr>
                  <a:t>𝑆_𝜆</a:t>
                </a:r>
                <a:r>
                  <a:rPr lang="en-GB" sz="1200" kern="1200" dirty="0">
                    <a:solidFill>
                      <a:schemeClr val="tx1"/>
                    </a:solidFill>
                    <a:effectLst/>
                    <a:latin typeface="Times" pitchFamily="18" charset="0"/>
                    <a:ea typeface="+mn-ea"/>
                    <a:cs typeface="+mn-cs"/>
                  </a:rPr>
                  <a:t> is the error in the observation that is common for all measurements in this band, expressed in relative terms, e.g. as a percentage of the true value</a:t>
                </a:r>
              </a:p>
              <a:p>
                <a:r>
                  <a:rPr lang="en-GB" sz="1200" i="0" kern="1200">
                    <a:solidFill>
                      <a:schemeClr val="tx1"/>
                    </a:solidFill>
                    <a:effectLst/>
                    <a:latin typeface="Times" pitchFamily="18" charset="0"/>
                    <a:ea typeface="+mn-ea"/>
                    <a:cs typeface="+mn-cs"/>
                  </a:rPr>
                  <a:t>𝐶</a:t>
                </a:r>
                <a:r>
                  <a:rPr lang="en-GB" sz="1200" kern="1200" dirty="0">
                    <a:solidFill>
                      <a:schemeClr val="tx1"/>
                    </a:solidFill>
                    <a:effectLst/>
                    <a:latin typeface="Times" pitchFamily="18" charset="0"/>
                    <a:ea typeface="+mn-ea"/>
                    <a:cs typeface="+mn-cs"/>
                  </a:rPr>
                  <a:t> is the error in the observation that is common for all measurements in all bands, expressed in relative terms, e.g. as a percentage of the true value</a:t>
                </a:r>
              </a:p>
              <a:p>
                <a:r>
                  <a:rPr lang="en-GB" sz="1200" kern="1200" dirty="0">
                    <a:solidFill>
                      <a:schemeClr val="tx1"/>
                    </a:solidFill>
                    <a:effectLst/>
                    <a:latin typeface="Times" pitchFamily="18" charset="0"/>
                    <a:ea typeface="+mn-ea"/>
                    <a:cs typeface="+mn-cs"/>
                  </a:rPr>
                  <a:t>The error values are unknown; but are draws from a probability distribution with a standard deviation given by the relative uncertainty associated with this effect and with an expectation value (central value) of zero.</a:t>
                </a:r>
              </a:p>
              <a:p>
                <a:r>
                  <a:rPr lang="en-GB" sz="1200" i="0" kern="1200">
                    <a:solidFill>
                      <a:schemeClr val="tx1"/>
                    </a:solidFill>
                    <a:effectLst/>
                    <a:latin typeface="Times" pitchFamily="18" charset="0"/>
                    <a:ea typeface="+mn-ea"/>
                    <a:cs typeface="+mn-cs"/>
                  </a:rPr>
                  <a:t>𝑅_(𝑖,𝜆)</a:t>
                </a:r>
                <a:r>
                  <a:rPr lang="en-GB" sz="1200" kern="1200" dirty="0">
                    <a:solidFill>
                      <a:schemeClr val="tx1"/>
                    </a:solidFill>
                    <a:effectLst/>
                    <a:latin typeface="Times" pitchFamily="18" charset="0"/>
                    <a:ea typeface="+mn-ea"/>
                    <a:cs typeface="+mn-cs"/>
                  </a:rPr>
                  <a:t> takes a different value for every observation. This comes from random processes relating to the measurement of the TOA irradiance for a particular night. These include instrument noise, instrument temperature changes and atmospheric changes – and relates to the relative uncertainty in the Langley Plot intercept that is estimated above [section 0].</a:t>
                </a:r>
              </a:p>
              <a:p>
                <a:endParaRPr lang="en-GB" dirty="0"/>
              </a:p>
            </p:txBody>
          </p:sp>
        </mc:Fallback>
      </mc:AlternateContent>
      <p:sp>
        <p:nvSpPr>
          <p:cNvPr id="4" name="Slide Number Placeholder 3"/>
          <p:cNvSpPr>
            <a:spLocks noGrp="1"/>
          </p:cNvSpPr>
          <p:nvPr>
            <p:ph type="sldNum" sz="quarter" idx="5"/>
          </p:nvPr>
        </p:nvSpPr>
        <p:spPr/>
        <p:txBody>
          <a:bodyPr/>
          <a:lstStyle/>
          <a:p>
            <a:pPr>
              <a:defRPr/>
            </a:pPr>
            <a:fld id="{66724FE0-EA35-475C-8F39-C8E96F52BE9A}" type="slidenum">
              <a:rPr lang="en-GB" altLang="en-US" smtClean="0"/>
              <a:pPr>
                <a:defRPr/>
              </a:pPr>
              <a:t>15</a:t>
            </a:fld>
            <a:endParaRPr lang="en-GB" altLang="en-US"/>
          </a:p>
        </p:txBody>
      </p:sp>
    </p:spTree>
    <p:extLst>
      <p:ext uri="{BB962C8B-B14F-4D97-AF65-F5344CB8AC3E}">
        <p14:creationId xmlns:p14="http://schemas.microsoft.com/office/powerpoint/2010/main" val="3216204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6724FE0-EA35-475C-8F39-C8E96F52BE9A}" type="slidenum">
              <a:rPr lang="en-GB" altLang="en-US" smtClean="0"/>
              <a:pPr>
                <a:defRPr/>
              </a:pPr>
              <a:t>16</a:t>
            </a:fld>
            <a:endParaRPr lang="en-GB" altLang="en-US"/>
          </a:p>
        </p:txBody>
      </p:sp>
    </p:spTree>
    <p:extLst>
      <p:ext uri="{BB962C8B-B14F-4D97-AF65-F5344CB8AC3E}">
        <p14:creationId xmlns:p14="http://schemas.microsoft.com/office/powerpoint/2010/main" val="3955958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6724FE0-EA35-475C-8F39-C8E96F52BE9A}" type="slidenum">
              <a:rPr lang="en-GB" altLang="en-US" smtClean="0"/>
              <a:pPr>
                <a:defRPr/>
              </a:pPr>
              <a:t>17</a:t>
            </a:fld>
            <a:endParaRPr lang="en-GB" altLang="en-US"/>
          </a:p>
        </p:txBody>
      </p:sp>
    </p:spTree>
    <p:extLst>
      <p:ext uri="{BB962C8B-B14F-4D97-AF65-F5344CB8AC3E}">
        <p14:creationId xmlns:p14="http://schemas.microsoft.com/office/powerpoint/2010/main" val="1025329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Times" pitchFamily="18" charset="0"/>
                <a:ea typeface="+mn-ea"/>
                <a:cs typeface="+mn-cs"/>
              </a:rPr>
              <a:t> </a:t>
            </a:r>
            <a:endParaRPr lang="en-GB" dirty="0"/>
          </a:p>
        </p:txBody>
      </p:sp>
      <p:sp>
        <p:nvSpPr>
          <p:cNvPr id="4" name="Slide Number Placeholder 3"/>
          <p:cNvSpPr>
            <a:spLocks noGrp="1"/>
          </p:cNvSpPr>
          <p:nvPr>
            <p:ph type="sldNum" sz="quarter" idx="5"/>
          </p:nvPr>
        </p:nvSpPr>
        <p:spPr/>
        <p:txBody>
          <a:bodyPr/>
          <a:lstStyle/>
          <a:p>
            <a:pPr>
              <a:defRPr/>
            </a:pPr>
            <a:fld id="{66724FE0-EA35-475C-8F39-C8E96F52BE9A}" type="slidenum">
              <a:rPr lang="en-GB" altLang="en-US" smtClean="0"/>
              <a:pPr>
                <a:defRPr/>
              </a:pPr>
              <a:t>18</a:t>
            </a:fld>
            <a:endParaRPr lang="en-GB" altLang="en-US"/>
          </a:p>
        </p:txBody>
      </p:sp>
    </p:spTree>
    <p:extLst>
      <p:ext uri="{BB962C8B-B14F-4D97-AF65-F5344CB8AC3E}">
        <p14:creationId xmlns:p14="http://schemas.microsoft.com/office/powerpoint/2010/main" val="1254888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6724FE0-EA35-475C-8F39-C8E96F52BE9A}" type="slidenum">
              <a:rPr lang="en-GB" altLang="en-US" smtClean="0"/>
              <a:pPr>
                <a:defRPr/>
              </a:pPr>
              <a:t>19</a:t>
            </a:fld>
            <a:endParaRPr lang="en-GB" altLang="en-US"/>
          </a:p>
        </p:txBody>
      </p:sp>
    </p:spTree>
    <p:extLst>
      <p:ext uri="{BB962C8B-B14F-4D97-AF65-F5344CB8AC3E}">
        <p14:creationId xmlns:p14="http://schemas.microsoft.com/office/powerpoint/2010/main" val="1997112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6724FE0-EA35-475C-8F39-C8E96F52BE9A}" type="slidenum">
              <a:rPr lang="en-GB" altLang="en-US" smtClean="0"/>
              <a:pPr>
                <a:defRPr/>
              </a:pPr>
              <a:t>20</a:t>
            </a:fld>
            <a:endParaRPr lang="en-GB" altLang="en-US"/>
          </a:p>
        </p:txBody>
      </p:sp>
    </p:spTree>
    <p:extLst>
      <p:ext uri="{BB962C8B-B14F-4D97-AF65-F5344CB8AC3E}">
        <p14:creationId xmlns:p14="http://schemas.microsoft.com/office/powerpoint/2010/main" val="858689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pPr>
              <a:defRPr/>
            </a:pPr>
            <a:fld id="{66724FE0-EA35-475C-8F39-C8E96F52BE9A}" type="slidenum">
              <a:rPr lang="en-GB" altLang="en-US"/>
              <a:pPr>
                <a:defRPr/>
              </a:pPr>
              <a:t>2</a:t>
            </a:fld>
            <a:endParaRPr lang="en-GB" altLang="en-US"/>
          </a:p>
        </p:txBody>
      </p:sp>
    </p:spTree>
    <p:extLst>
      <p:ext uri="{BB962C8B-B14F-4D97-AF65-F5344CB8AC3E}">
        <p14:creationId xmlns:p14="http://schemas.microsoft.com/office/powerpoint/2010/main" val="1943640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6724FE0-EA35-475C-8F39-C8E96F52BE9A}" type="slidenum">
              <a:rPr lang="en-GB" altLang="en-US" smtClean="0"/>
              <a:pPr>
                <a:defRPr/>
              </a:pPr>
              <a:t>21</a:t>
            </a:fld>
            <a:endParaRPr lang="en-GB" altLang="en-US"/>
          </a:p>
        </p:txBody>
      </p:sp>
    </p:spTree>
    <p:extLst>
      <p:ext uri="{BB962C8B-B14F-4D97-AF65-F5344CB8AC3E}">
        <p14:creationId xmlns:p14="http://schemas.microsoft.com/office/powerpoint/2010/main" val="3319779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6724FE0-EA35-475C-8F39-C8E96F52BE9A}" type="slidenum">
              <a:rPr lang="en-GB" altLang="en-US" smtClean="0"/>
              <a:pPr>
                <a:defRPr/>
              </a:pPr>
              <a:t>22</a:t>
            </a:fld>
            <a:endParaRPr lang="en-GB" altLang="en-US"/>
          </a:p>
        </p:txBody>
      </p:sp>
    </p:spTree>
    <p:extLst>
      <p:ext uri="{BB962C8B-B14F-4D97-AF65-F5344CB8AC3E}">
        <p14:creationId xmlns:p14="http://schemas.microsoft.com/office/powerpoint/2010/main" val="2638228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6724FE0-EA35-475C-8F39-C8E96F52BE9A}" type="slidenum">
              <a:rPr lang="en-GB" altLang="en-US" smtClean="0"/>
              <a:pPr>
                <a:defRPr/>
              </a:pPr>
              <a:t>23</a:t>
            </a:fld>
            <a:endParaRPr lang="en-GB" altLang="en-US"/>
          </a:p>
        </p:txBody>
      </p:sp>
    </p:spTree>
    <p:extLst>
      <p:ext uri="{BB962C8B-B14F-4D97-AF65-F5344CB8AC3E}">
        <p14:creationId xmlns:p14="http://schemas.microsoft.com/office/powerpoint/2010/main" val="4290916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6724FE0-EA35-475C-8F39-C8E96F52BE9A}" type="slidenum">
              <a:rPr lang="en-GB" altLang="en-US" smtClean="0"/>
              <a:pPr>
                <a:defRPr/>
              </a:pPr>
              <a:t>24</a:t>
            </a:fld>
            <a:endParaRPr lang="en-GB" altLang="en-US"/>
          </a:p>
        </p:txBody>
      </p:sp>
    </p:spTree>
    <p:extLst>
      <p:ext uri="{BB962C8B-B14F-4D97-AF65-F5344CB8AC3E}">
        <p14:creationId xmlns:p14="http://schemas.microsoft.com/office/powerpoint/2010/main" val="2967057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6724FE0-EA35-475C-8F39-C8E96F52BE9A}" type="slidenum">
              <a:rPr lang="en-GB" altLang="en-US" smtClean="0"/>
              <a:pPr>
                <a:defRPr/>
              </a:pPr>
              <a:t>3</a:t>
            </a:fld>
            <a:endParaRPr lang="en-GB" altLang="en-US"/>
          </a:p>
        </p:txBody>
      </p:sp>
    </p:spTree>
    <p:extLst>
      <p:ext uri="{BB962C8B-B14F-4D97-AF65-F5344CB8AC3E}">
        <p14:creationId xmlns:p14="http://schemas.microsoft.com/office/powerpoint/2010/main" val="3296157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54088">
              <a:defRPr sz="2400">
                <a:solidFill>
                  <a:schemeClr val="tx1"/>
                </a:solidFill>
                <a:latin typeface="Arial" panose="020B0604020202020204" pitchFamily="34" charset="0"/>
                <a:ea typeface="ヒラギノ角ゴ Pro W3" pitchFamily="28" charset="-128"/>
              </a:defRPr>
            </a:lvl1pPr>
            <a:lvl2pPr marL="742950" indent="-285750" defTabSz="954088">
              <a:defRPr sz="2400">
                <a:solidFill>
                  <a:schemeClr val="tx1"/>
                </a:solidFill>
                <a:latin typeface="Arial" panose="020B0604020202020204" pitchFamily="34" charset="0"/>
                <a:ea typeface="ヒラギノ角ゴ Pro W3" pitchFamily="28" charset="-128"/>
              </a:defRPr>
            </a:lvl2pPr>
            <a:lvl3pPr marL="1143000" indent="-228600" defTabSz="954088">
              <a:defRPr sz="2400">
                <a:solidFill>
                  <a:schemeClr val="tx1"/>
                </a:solidFill>
                <a:latin typeface="Arial" panose="020B0604020202020204" pitchFamily="34" charset="0"/>
                <a:ea typeface="ヒラギノ角ゴ Pro W3" pitchFamily="28" charset="-128"/>
              </a:defRPr>
            </a:lvl3pPr>
            <a:lvl4pPr marL="1600200" indent="-228600" defTabSz="954088">
              <a:defRPr sz="2400">
                <a:solidFill>
                  <a:schemeClr val="tx1"/>
                </a:solidFill>
                <a:latin typeface="Arial" panose="020B0604020202020204" pitchFamily="34" charset="0"/>
                <a:ea typeface="ヒラギノ角ゴ Pro W3" pitchFamily="28" charset="-128"/>
              </a:defRPr>
            </a:lvl4pPr>
            <a:lvl5pPr marL="2057400" indent="-228600" defTabSz="954088">
              <a:defRPr sz="2400">
                <a:solidFill>
                  <a:schemeClr val="tx1"/>
                </a:solidFill>
                <a:latin typeface="Arial" panose="020B0604020202020204" pitchFamily="34" charset="0"/>
                <a:ea typeface="ヒラギノ角ゴ Pro W3" pitchFamily="28" charset="-128"/>
              </a:defRPr>
            </a:lvl5pPr>
            <a:lvl6pPr marL="25146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6pPr>
            <a:lvl7pPr marL="29718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7pPr>
            <a:lvl8pPr marL="34290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8pPr>
            <a:lvl9pPr marL="38862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9pPr>
          </a:lstStyle>
          <a:p>
            <a:fld id="{EEAF6749-45E9-4A03-AC9A-FF146A8E37E4}" type="slidenum">
              <a:rPr lang="en-GB" altLang="en-US" sz="1300" smtClean="0"/>
              <a:pPr/>
              <a:t>4</a:t>
            </a:fld>
            <a:endParaRPr lang="en-GB" altLang="en-US" sz="1300"/>
          </a:p>
        </p:txBody>
      </p:sp>
      <p:sp>
        <p:nvSpPr>
          <p:cNvPr id="22531" name="Rectangle 2"/>
          <p:cNvSpPr>
            <a:spLocks noGrp="1" noRot="1" noChangeAspect="1" noChangeArrowheads="1" noTextEdit="1"/>
          </p:cNvSpPr>
          <p:nvPr>
            <p:ph type="sldImg"/>
          </p:nvPr>
        </p:nvSpPr>
        <p:spPr>
          <a:xfrm>
            <a:off x="87313" y="742950"/>
            <a:ext cx="6621462" cy="3725863"/>
          </a:xfrm>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GB" altLang="en-US" dirty="0"/>
          </a:p>
        </p:txBody>
      </p:sp>
    </p:spTree>
    <p:extLst>
      <p:ext uri="{BB962C8B-B14F-4D97-AF65-F5344CB8AC3E}">
        <p14:creationId xmlns:p14="http://schemas.microsoft.com/office/powerpoint/2010/main" val="2283609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6724FE0-EA35-475C-8F39-C8E96F52BE9A}" type="slidenum">
              <a:rPr lang="en-GB" altLang="en-US" smtClean="0"/>
              <a:pPr>
                <a:defRPr/>
              </a:pPr>
              <a:t>5</a:t>
            </a:fld>
            <a:endParaRPr lang="en-GB" altLang="en-US"/>
          </a:p>
        </p:txBody>
      </p:sp>
    </p:spTree>
    <p:extLst>
      <p:ext uri="{BB962C8B-B14F-4D97-AF65-F5344CB8AC3E}">
        <p14:creationId xmlns:p14="http://schemas.microsoft.com/office/powerpoint/2010/main" val="2580637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dirty="0"/>
              </a:p>
            </p:txBody>
          </p:sp>
        </mc:Choice>
        <mc:Fallback xmlns="">
          <p:sp>
            <p:nvSpPr>
              <p:cNvPr id="3" name="Notes Placeholder 2"/>
              <p:cNvSpPr>
                <a:spLocks noGrp="1"/>
              </p:cNvSpPr>
              <p:nvPr>
                <p:ph type="body" idx="1"/>
              </p:nvPr>
            </p:nvSpPr>
            <p:spPr/>
            <p:txBody>
              <a:bodyPr/>
              <a:lstStyle/>
              <a:p>
                <a:r>
                  <a:rPr lang="en-GB" sz="1200" kern="1200">
                    <a:solidFill>
                      <a:schemeClr val="tx1"/>
                    </a:solidFill>
                    <a:effectLst/>
                    <a:latin typeface="Times" pitchFamily="18" charset="0"/>
                    <a:ea typeface="+mn-ea"/>
                    <a:cs typeface="+mn-cs"/>
                  </a:rPr>
                  <a:t>The temperatures at the observation sites clearly varies significantly, </a:t>
                </a:r>
              </a:p>
              <a:p>
                <a:endParaRPr lang="en-GB" sz="1200" kern="1200">
                  <a:solidFill>
                    <a:schemeClr val="tx1"/>
                  </a:solidFill>
                  <a:effectLst/>
                  <a:latin typeface="Times" pitchFamily="18" charset="0"/>
                  <a:ea typeface="+mn-ea"/>
                  <a:cs typeface="+mn-cs"/>
                </a:endParaRPr>
              </a:p>
              <a:p>
                <a:endParaRPr lang="en-GB" sz="1200" kern="1200">
                  <a:solidFill>
                    <a:schemeClr val="tx1"/>
                  </a:solidFill>
                  <a:effectLst/>
                  <a:latin typeface="Times" pitchFamily="18" charset="0"/>
                  <a:ea typeface="+mn-ea"/>
                  <a:cs typeface="+mn-cs"/>
                </a:endParaRPr>
              </a:p>
              <a:p>
                <a:r>
                  <a:rPr lang="en-GB" sz="1200" kern="1200">
                    <a:solidFill>
                      <a:schemeClr val="tx1"/>
                    </a:solidFill>
                    <a:effectLst/>
                    <a:latin typeface="Times" pitchFamily="18" charset="0"/>
                    <a:ea typeface="+mn-ea"/>
                    <a:cs typeface="+mn-cs"/>
                  </a:rPr>
                  <a:t>As the instrument is not thermally stabilised, the thermal sensitivity of the instrument must be determined. This is particularly important for 1020 nm, where Si is particularly temperature sensitive but is also necessary to determine for all spectral channels. </a:t>
                </a:r>
              </a:p>
              <a:p>
                <a:endParaRPr lang="en-GB" sz="1200" kern="1200">
                  <a:solidFill>
                    <a:schemeClr val="tx1"/>
                  </a:solidFill>
                  <a:effectLst/>
                  <a:latin typeface="Times"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a:solidFill>
                      <a:schemeClr val="tx1"/>
                    </a:solidFill>
                    <a:effectLst/>
                    <a:latin typeface="Times" pitchFamily="18" charset="0"/>
                    <a:ea typeface="+mn-ea"/>
                    <a:cs typeface="+mn-cs"/>
                  </a:rPr>
                  <a:t>Characterisation allows determination of temperature correction coefficients which are applied to all observations and the calibration which is performed at known temperature.</a:t>
                </a:r>
              </a:p>
              <a:p>
                <a:endParaRPr lang="en-GB" sz="1200" kern="1200">
                  <a:solidFill>
                    <a:schemeClr val="tx1"/>
                  </a:solidFill>
                  <a:effectLst/>
                  <a:latin typeface="Times" pitchFamily="18" charset="0"/>
                  <a:ea typeface="+mn-ea"/>
                  <a:cs typeface="+mn-cs"/>
                </a:endParaRPr>
              </a:p>
              <a:p>
                <a:endParaRPr lang="en-GB" sz="1200" kern="1200">
                  <a:solidFill>
                    <a:schemeClr val="tx1"/>
                  </a:solidFill>
                  <a:effectLst/>
                  <a:latin typeface="Times"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a:solidFill>
                      <a:schemeClr val="tx1"/>
                    </a:solidFill>
                    <a:effectLst/>
                    <a:latin typeface="Times" pitchFamily="18" charset="0"/>
                    <a:ea typeface="+mn-ea"/>
                    <a:cs typeface="+mn-cs"/>
                  </a:rPr>
                  <a:t>The standard instrument operating temperature range of the photometer provided by the CIMEL </a:t>
                </a:r>
                <a:r>
                  <a:rPr lang="en-GB" sz="1200" kern="1200" err="1">
                    <a:solidFill>
                      <a:schemeClr val="tx1"/>
                    </a:solidFill>
                    <a:effectLst/>
                    <a:latin typeface="Times" pitchFamily="18" charset="0"/>
                    <a:ea typeface="+mn-ea"/>
                    <a:cs typeface="+mn-cs"/>
                  </a:rPr>
                  <a:t>Electronique</a:t>
                </a:r>
                <a:r>
                  <a:rPr lang="en-GB" sz="1200" kern="1200">
                    <a:solidFill>
                      <a:schemeClr val="tx1"/>
                    </a:solidFill>
                    <a:effectLst/>
                    <a:latin typeface="Times" pitchFamily="18" charset="0"/>
                    <a:ea typeface="+mn-ea"/>
                    <a:cs typeface="+mn-cs"/>
                  </a:rPr>
                  <a:t> is -30 °C to +40 °C  (CIMEL, 2015).</a:t>
                </a:r>
              </a:p>
              <a:p>
                <a:endParaRPr lang="en-GB"/>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a:solidFill>
                    <a:schemeClr val="tx1"/>
                  </a:solidFill>
                  <a:effectLst/>
                  <a:latin typeface="Times" pitchFamily="18" charset="0"/>
                  <a:ea typeface="+mn-ea"/>
                  <a:cs typeface="+mn-cs"/>
                </a:endParaRPr>
              </a:p>
              <a:p>
                <a:r>
                  <a:rPr lang="en-GB" sz="1200" kern="1200">
                    <a:solidFill>
                      <a:schemeClr val="tx1"/>
                    </a:solidFill>
                    <a:effectLst/>
                    <a:latin typeface="Times" pitchFamily="18" charset="0"/>
                    <a:ea typeface="+mn-ea"/>
                    <a:cs typeface="+mn-cs"/>
                  </a:rPr>
                  <a:t>The temperature coefficients for the photometer are determined in a temperature chamber CLIMATS TM. It consists of a stainless steel cabinet with a gridding where the photometer can be positioned, and the right side has an 80 mm Ø hole. The photometer is aligned with an integrating sphere (Labsphere 10’’ diameter), illuminated with a 100 W lamp, and powered by a stabilized power supply (Agilent E3634A). The stabilisation time for the integrating sphere is 20 minutes. </a:t>
                </a:r>
              </a:p>
              <a:p>
                <a:r>
                  <a:rPr lang="en-GB" sz="1200" kern="1200">
                    <a:solidFill>
                      <a:schemeClr val="tx1"/>
                    </a:solidFill>
                    <a:effectLst/>
                    <a:latin typeface="Times" pitchFamily="18" charset="0"/>
                    <a:ea typeface="+mn-ea"/>
                    <a:cs typeface="+mn-cs"/>
                  </a:rPr>
                  <a:t>The temperature of the chamber is varied from 50 °C to -40 °C during a period of 4 hours, which is a rate of change of about 0.3 °C/min. The temperature ramp is started when instrument temperature reaches 40 °C.</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a:solidFill>
                    <a:schemeClr val="tx1"/>
                  </a:solidFill>
                  <a:effectLst/>
                  <a:latin typeface="Times"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a:solidFill>
                      <a:schemeClr val="tx1"/>
                    </a:solidFill>
                    <a:effectLst/>
                    <a:latin typeface="Times" pitchFamily="18" charset="0"/>
                    <a:ea typeface="+mn-ea"/>
                    <a:cs typeface="+mn-cs"/>
                  </a:rPr>
                  <a:t>The irradiance,</a:t>
                </a:r>
                <a:r>
                  <a:rPr lang="en-GB" sz="1200" i="0" kern="1200">
                    <a:solidFill>
                      <a:schemeClr val="tx1"/>
                    </a:solidFill>
                    <a:effectLst/>
                    <a:latin typeface="Cambria Math" panose="02040503050406030204" pitchFamily="18" charset="0"/>
                    <a:ea typeface="+mn-ea"/>
                    <a:cs typeface="+mn-cs"/>
                  </a:rPr>
                  <a:t> 𝐸_𝑇</a:t>
                </a:r>
                <a:r>
                  <a:rPr lang="en-GB" sz="1200" kern="1200">
                    <a:solidFill>
                      <a:schemeClr val="tx1"/>
                    </a:solidFill>
                    <a:effectLst/>
                    <a:latin typeface="Times" pitchFamily="18" charset="0"/>
                    <a:ea typeface="+mn-ea"/>
                    <a:cs typeface="+mn-cs"/>
                  </a:rPr>
                  <a:t> measured in a temperature chamber at different temperatures </a:t>
                </a:r>
                <a:r>
                  <a:rPr lang="en-GB" sz="1200" i="0" kern="1200">
                    <a:solidFill>
                      <a:schemeClr val="tx1"/>
                    </a:solidFill>
                    <a:effectLst/>
                    <a:latin typeface="Cambria Math" panose="02040503050406030204" pitchFamily="18" charset="0"/>
                    <a:ea typeface="+mn-ea"/>
                    <a:cs typeface="+mn-cs"/>
                  </a:rPr>
                  <a:t>𝑇</a:t>
                </a:r>
                <a:r>
                  <a:rPr lang="en-GB" sz="1200" kern="1200">
                    <a:solidFill>
                      <a:schemeClr val="tx1"/>
                    </a:solidFill>
                    <a:effectLst/>
                    <a:latin typeface="Times" pitchFamily="18" charset="0"/>
                    <a:ea typeface="+mn-ea"/>
                    <a:cs typeface="+mn-cs"/>
                  </a:rPr>
                  <a:t> [°C], while the detector is illuminated with a stable light source, is fitted to the following model: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a:solidFill>
                    <a:schemeClr val="tx1"/>
                  </a:solidFill>
                  <a:effectLst/>
                  <a:latin typeface="Times"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a:solidFill>
                      <a:schemeClr val="tx1"/>
                    </a:solidFill>
                    <a:effectLst/>
                    <a:latin typeface="Times" pitchFamily="18" charset="0"/>
                    <a:ea typeface="+mn-ea"/>
                    <a:cs typeface="+mn-cs"/>
                  </a:rPr>
                  <a:t>Where </a:t>
                </a:r>
                <a:r>
                  <a:rPr lang="en-GB" sz="1200" i="0" kern="1200">
                    <a:solidFill>
                      <a:schemeClr val="tx1"/>
                    </a:solidFill>
                    <a:effectLst/>
                    <a:latin typeface="Cambria Math" panose="02040503050406030204" pitchFamily="18" charset="0"/>
                    <a:ea typeface="+mn-ea"/>
                    <a:cs typeface="+mn-cs"/>
                  </a:rPr>
                  <a:t>𝑇_ref</a:t>
                </a:r>
                <a:r>
                  <a:rPr lang="en-GB" sz="1200" kern="1200">
                    <a:solidFill>
                      <a:schemeClr val="tx1"/>
                    </a:solidFill>
                    <a:effectLst/>
                    <a:latin typeface="Times" pitchFamily="18" charset="0"/>
                    <a:ea typeface="+mn-ea"/>
                    <a:cs typeface="+mn-cs"/>
                  </a:rPr>
                  <a:t> is the reference temperature (25 °C) and </a:t>
                </a:r>
                <a:r>
                  <a:rPr lang="en-GB" sz="1200" i="0" kern="1200">
                    <a:solidFill>
                      <a:schemeClr val="tx1"/>
                    </a:solidFill>
                    <a:effectLst/>
                    <a:latin typeface="Cambria Math" panose="02040503050406030204" pitchFamily="18" charset="0"/>
                    <a:ea typeface="+mn-ea"/>
                    <a:cs typeface="+mn-cs"/>
                  </a:rPr>
                  <a:t>𝐸_𝑐</a:t>
                </a:r>
                <a:r>
                  <a:rPr lang="en-GB" sz="1200" kern="1200">
                    <a:solidFill>
                      <a:schemeClr val="tx1"/>
                    </a:solidFill>
                    <a:effectLst/>
                    <a:latin typeface="Times" pitchFamily="18" charset="0"/>
                    <a:ea typeface="+mn-ea"/>
                    <a:cs typeface="+mn-cs"/>
                  </a:rPr>
                  <a:t> is the irradiance of the source measured at the reference temperature.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a:solidFill>
                    <a:schemeClr val="tx1"/>
                  </a:solidFill>
                  <a:effectLst/>
                  <a:latin typeface="Times" pitchFamily="18" charset="0"/>
                  <a:ea typeface="+mn-ea"/>
                  <a:cs typeface="+mn-cs"/>
                </a:endParaRPr>
              </a:p>
              <a:p>
                <a:endParaRPr lang="en-GB"/>
              </a:p>
            </p:txBody>
          </p:sp>
        </mc:Fallback>
      </mc:AlternateContent>
      <p:sp>
        <p:nvSpPr>
          <p:cNvPr id="4" name="Slide Number Placeholder 3"/>
          <p:cNvSpPr>
            <a:spLocks noGrp="1"/>
          </p:cNvSpPr>
          <p:nvPr>
            <p:ph type="sldNum" sz="quarter" idx="5"/>
          </p:nvPr>
        </p:nvSpPr>
        <p:spPr/>
        <p:txBody>
          <a:bodyPr/>
          <a:lstStyle/>
          <a:p>
            <a:pPr>
              <a:defRPr/>
            </a:pPr>
            <a:fld id="{66724FE0-EA35-475C-8F39-C8E96F52BE9A}" type="slidenum">
              <a:rPr lang="en-GB" altLang="en-US" smtClean="0"/>
              <a:pPr>
                <a:defRPr/>
              </a:pPr>
              <a:t>6</a:t>
            </a:fld>
            <a:endParaRPr lang="en-GB" altLang="en-US"/>
          </a:p>
        </p:txBody>
      </p:sp>
    </p:spTree>
    <p:extLst>
      <p:ext uri="{BB962C8B-B14F-4D97-AF65-F5344CB8AC3E}">
        <p14:creationId xmlns:p14="http://schemas.microsoft.com/office/powerpoint/2010/main" val="496899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6724FE0-EA35-475C-8F39-C8E96F52BE9A}" type="slidenum">
              <a:rPr lang="en-GB" altLang="en-US" smtClean="0"/>
              <a:pPr>
                <a:defRPr/>
              </a:pPr>
              <a:t>7</a:t>
            </a:fld>
            <a:endParaRPr lang="en-GB" altLang="en-US"/>
          </a:p>
        </p:txBody>
      </p:sp>
    </p:spTree>
    <p:extLst>
      <p:ext uri="{BB962C8B-B14F-4D97-AF65-F5344CB8AC3E}">
        <p14:creationId xmlns:p14="http://schemas.microsoft.com/office/powerpoint/2010/main" val="1127899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6724FE0-EA35-475C-8F39-C8E96F52BE9A}" type="slidenum">
              <a:rPr lang="en-GB" altLang="en-US" smtClean="0"/>
              <a:pPr>
                <a:defRPr/>
              </a:pPr>
              <a:t>8</a:t>
            </a:fld>
            <a:endParaRPr lang="en-GB" altLang="en-US"/>
          </a:p>
        </p:txBody>
      </p:sp>
    </p:spTree>
    <p:extLst>
      <p:ext uri="{BB962C8B-B14F-4D97-AF65-F5344CB8AC3E}">
        <p14:creationId xmlns:p14="http://schemas.microsoft.com/office/powerpoint/2010/main" val="3579114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6724FE0-EA35-475C-8F39-C8E96F52BE9A}" type="slidenum">
              <a:rPr lang="en-GB" altLang="en-US" smtClean="0"/>
              <a:pPr>
                <a:defRPr/>
              </a:pPr>
              <a:t>9</a:t>
            </a:fld>
            <a:endParaRPr lang="en-GB" altLang="en-US"/>
          </a:p>
        </p:txBody>
      </p:sp>
    </p:spTree>
    <p:extLst>
      <p:ext uri="{BB962C8B-B14F-4D97-AF65-F5344CB8AC3E}">
        <p14:creationId xmlns:p14="http://schemas.microsoft.com/office/powerpoint/2010/main" val="22467893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873250"/>
            <a:ext cx="12192000" cy="4191000"/>
          </a:xfrm>
          <a:prstGeom prst="rect">
            <a:avLst/>
          </a:prstGeom>
          <a:solidFill>
            <a:schemeClr val="accent1">
              <a:lumMod val="60000"/>
              <a:lumOff val="40000"/>
            </a:schemeClr>
          </a:solidFill>
          <a:ln>
            <a:noFill/>
          </a:ln>
        </p:spPr>
        <p:txBody>
          <a:bodyPr wrap="none" anchor="ctr"/>
          <a:lstStyle>
            <a:defPPr>
              <a:defRPr lang="en-GB"/>
            </a:defPPr>
            <a:lvl1pPr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5pPr>
            <a:lvl6pPr marL="2286000" algn="l" defTabSz="914400" rtl="0" eaLnBrk="1" latinLnBrk="0" hangingPunct="1">
              <a:defRPr sz="2400" kern="1200">
                <a:solidFill>
                  <a:schemeClr val="tx1"/>
                </a:solidFill>
                <a:latin typeface="Arial" pitchFamily="34" charset="0"/>
                <a:ea typeface="ヒラギノ角ゴ Pro W3" pitchFamily="-84" charset="-128"/>
                <a:cs typeface="+mn-cs"/>
              </a:defRPr>
            </a:lvl6pPr>
            <a:lvl7pPr marL="2743200" algn="l" defTabSz="914400" rtl="0" eaLnBrk="1" latinLnBrk="0" hangingPunct="1">
              <a:defRPr sz="2400" kern="1200">
                <a:solidFill>
                  <a:schemeClr val="tx1"/>
                </a:solidFill>
                <a:latin typeface="Arial" pitchFamily="34" charset="0"/>
                <a:ea typeface="ヒラギノ角ゴ Pro W3" pitchFamily="-84" charset="-128"/>
                <a:cs typeface="+mn-cs"/>
              </a:defRPr>
            </a:lvl7pPr>
            <a:lvl8pPr marL="3200400" algn="l" defTabSz="914400" rtl="0" eaLnBrk="1" latinLnBrk="0" hangingPunct="1">
              <a:defRPr sz="2400" kern="1200">
                <a:solidFill>
                  <a:schemeClr val="tx1"/>
                </a:solidFill>
                <a:latin typeface="Arial" pitchFamily="34" charset="0"/>
                <a:ea typeface="ヒラギノ角ゴ Pro W3" pitchFamily="-84" charset="-128"/>
                <a:cs typeface="+mn-cs"/>
              </a:defRPr>
            </a:lvl8pPr>
            <a:lvl9pPr marL="3657600" algn="l" defTabSz="914400" rtl="0" eaLnBrk="1" latinLnBrk="0" hangingPunct="1">
              <a:defRPr sz="2400" kern="1200">
                <a:solidFill>
                  <a:schemeClr val="tx1"/>
                </a:solidFill>
                <a:latin typeface="Arial" pitchFamily="34" charset="0"/>
                <a:ea typeface="ヒラギノ角ゴ Pro W3" pitchFamily="-84" charset="-128"/>
                <a:cs typeface="+mn-cs"/>
              </a:defRPr>
            </a:lvl9pPr>
          </a:lstStyle>
          <a:p>
            <a:pPr algn="ctr">
              <a:defRPr/>
            </a:pPr>
            <a:endParaRPr lang="en-US" altLang="en-US" sz="2400"/>
          </a:p>
        </p:txBody>
      </p:sp>
      <p:pic>
        <p:nvPicPr>
          <p:cNvPr id="5" name="Picture 1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25631" y="620713"/>
            <a:ext cx="1980191"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914400" y="2130426"/>
            <a:ext cx="10363200" cy="1470025"/>
          </a:xfrm>
        </p:spPr>
        <p:txBody>
          <a:bodyPr/>
          <a:lstStyle>
            <a:lvl1pPr algn="l">
              <a:defRPr sz="3200">
                <a:solidFill>
                  <a:schemeClr val="bg1"/>
                </a:solidFill>
              </a:defRPr>
            </a:lvl1pPr>
          </a:lstStyle>
          <a:p>
            <a:r>
              <a:rPr lang="en-US"/>
              <a:t>Click to edit Master title style</a:t>
            </a:r>
            <a:endParaRPr lang="en-GB"/>
          </a:p>
        </p:txBody>
      </p:sp>
      <p:sp>
        <p:nvSpPr>
          <p:cNvPr id="10" name="Subtitle 2"/>
          <p:cNvSpPr>
            <a:spLocks noGrp="1"/>
          </p:cNvSpPr>
          <p:nvPr>
            <p:ph type="subTitle" idx="1"/>
          </p:nvPr>
        </p:nvSpPr>
        <p:spPr>
          <a:xfrm>
            <a:off x="911424" y="3886200"/>
            <a:ext cx="85344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Rectangle 1026"/>
          <p:cNvSpPr>
            <a:spLocks noGrp="1" noChangeArrowheads="1"/>
          </p:cNvSpPr>
          <p:nvPr>
            <p:ph type="dt" sz="half" idx="10"/>
          </p:nvPr>
        </p:nvSpPr>
        <p:spPr>
          <a:xfrm>
            <a:off x="914400" y="6248400"/>
            <a:ext cx="2540000" cy="457200"/>
          </a:xfrm>
          <a:prstGeom prst="rect">
            <a:avLst/>
          </a:prstGeom>
        </p:spPr>
        <p:txBody>
          <a:bodyPr/>
          <a:lstStyle>
            <a:lvl1pPr>
              <a:defRPr/>
            </a:lvl1pPr>
          </a:lstStyle>
          <a:p>
            <a:pPr>
              <a:defRPr/>
            </a:pPr>
            <a:endParaRPr lang="en-GB"/>
          </a:p>
        </p:txBody>
      </p:sp>
      <p:sp>
        <p:nvSpPr>
          <p:cNvPr id="7" name="Rectangle 1027"/>
          <p:cNvSpPr>
            <a:spLocks noGrp="1" noChangeArrowheads="1"/>
          </p:cNvSpPr>
          <p:nvPr>
            <p:ph type="ftr" sz="quarter" idx="11"/>
          </p:nvPr>
        </p:nvSpPr>
        <p:spPr/>
        <p:txBody>
          <a:bodyPr/>
          <a:lstStyle>
            <a:lvl1pPr>
              <a:defRPr/>
            </a:lvl1pPr>
          </a:lstStyle>
          <a:p>
            <a:pPr>
              <a:defRPr/>
            </a:pPr>
            <a:endParaRPr lang="en-GB"/>
          </a:p>
        </p:txBody>
      </p:sp>
      <p:sp>
        <p:nvSpPr>
          <p:cNvPr id="8" name="Rectangle 1028"/>
          <p:cNvSpPr>
            <a:spLocks noGrp="1" noChangeArrowheads="1"/>
          </p:cNvSpPr>
          <p:nvPr>
            <p:ph type="sldNum" sz="quarter" idx="12"/>
          </p:nvPr>
        </p:nvSpPr>
        <p:spPr/>
        <p:txBody>
          <a:bodyPr/>
          <a:lstStyle>
            <a:lvl1pPr>
              <a:defRPr smtClean="0"/>
            </a:lvl1pPr>
          </a:lstStyle>
          <a:p>
            <a:pPr>
              <a:defRPr/>
            </a:pPr>
            <a:fld id="{794D72B5-D667-4CA6-B298-7ED40789B1DE}" type="slidenum">
              <a:rPr lang="en-GB" altLang="en-US"/>
              <a:pPr>
                <a:defRPr/>
              </a:pPr>
              <a:t>‹#›</a:t>
            </a:fld>
            <a:endParaRPr lang="en-GB" altLang="en-US"/>
          </a:p>
        </p:txBody>
      </p:sp>
    </p:spTree>
    <p:extLst>
      <p:ext uri="{BB962C8B-B14F-4D97-AF65-F5344CB8AC3E}">
        <p14:creationId xmlns:p14="http://schemas.microsoft.com/office/powerpoint/2010/main" val="1945403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vl1pPr>
          </a:lstStyle>
          <a:p>
            <a:pPr>
              <a:defRPr/>
            </a:pPr>
            <a:fld id="{9FAB2C57-8955-423F-917B-50E3DCB6433B}" type="slidenum">
              <a:rPr lang="en-GB" altLang="en-US"/>
              <a:pPr>
                <a:defRPr/>
              </a:pPr>
              <a:t>‹#›</a:t>
            </a:fld>
            <a:endParaRPr lang="en-GB" altLang="en-US"/>
          </a:p>
        </p:txBody>
      </p:sp>
    </p:spTree>
    <p:extLst>
      <p:ext uri="{BB962C8B-B14F-4D97-AF65-F5344CB8AC3E}">
        <p14:creationId xmlns:p14="http://schemas.microsoft.com/office/powerpoint/2010/main" val="792740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82000" y="304800"/>
            <a:ext cx="25908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75692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vl1pPr>
          </a:lstStyle>
          <a:p>
            <a:pPr>
              <a:defRPr/>
            </a:pPr>
            <a:fld id="{A393B685-0F1D-4936-9CDA-00F182410766}" type="slidenum">
              <a:rPr lang="en-GB" altLang="en-US"/>
              <a:pPr>
                <a:defRPr/>
              </a:pPr>
              <a:t>‹#›</a:t>
            </a:fld>
            <a:endParaRPr lang="en-GB" altLang="en-US"/>
          </a:p>
        </p:txBody>
      </p:sp>
    </p:spTree>
    <p:extLst>
      <p:ext uri="{BB962C8B-B14F-4D97-AF65-F5344CB8AC3E}">
        <p14:creationId xmlns:p14="http://schemas.microsoft.com/office/powerpoint/2010/main" val="2960556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363200" cy="1143000"/>
          </a:xfrm>
        </p:spPr>
        <p:txBody>
          <a:bodyPr/>
          <a:lstStyle/>
          <a:p>
            <a:r>
              <a:rPr lang="en-US"/>
              <a:t>Click to edit Master title style</a:t>
            </a:r>
          </a:p>
        </p:txBody>
      </p:sp>
      <p:sp>
        <p:nvSpPr>
          <p:cNvPr id="3" name="Table Placeholder 2"/>
          <p:cNvSpPr>
            <a:spLocks noGrp="1"/>
          </p:cNvSpPr>
          <p:nvPr>
            <p:ph type="tbl" idx="1"/>
          </p:nvPr>
        </p:nvSpPr>
        <p:spPr>
          <a:xfrm>
            <a:off x="609600" y="2057400"/>
            <a:ext cx="10363200" cy="4114800"/>
          </a:xfrm>
        </p:spPr>
        <p:txBody>
          <a:bodyPr/>
          <a:lstStyle/>
          <a:p>
            <a:pPr lvl="0"/>
            <a:r>
              <a:rPr lang="en-US" noProof="0"/>
              <a:t>Click icon to add table</a:t>
            </a:r>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vl1pPr>
          </a:lstStyle>
          <a:p>
            <a:pPr>
              <a:defRPr/>
            </a:pPr>
            <a:fld id="{6617610E-2C5A-44D5-8742-574BAC765E69}" type="slidenum">
              <a:rPr lang="en-GB" altLang="en-US"/>
              <a:pPr>
                <a:defRPr/>
              </a:pPr>
              <a:t>‹#›</a:t>
            </a:fld>
            <a:endParaRPr lang="en-GB" altLang="en-US"/>
          </a:p>
        </p:txBody>
      </p:sp>
    </p:spTree>
    <p:extLst>
      <p:ext uri="{BB962C8B-B14F-4D97-AF65-F5344CB8AC3E}">
        <p14:creationId xmlns:p14="http://schemas.microsoft.com/office/powerpoint/2010/main" val="3398953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3632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20574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5892800" y="2057400"/>
            <a:ext cx="5080000" cy="4114800"/>
          </a:xfrm>
        </p:spPr>
        <p:txBody>
          <a:bodyPr/>
          <a:lstStyle/>
          <a:p>
            <a:pPr lvl="0"/>
            <a:r>
              <a:rPr lang="en-US" noProof="0"/>
              <a:t>Click icon to add online image</a:t>
            </a:r>
            <a:endParaRPr lang="en-GB" noProof="0"/>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35B682C5-7AD5-4627-951F-321EC0C4768B}" type="slidenum">
              <a:rPr lang="en-GB" altLang="en-US"/>
              <a:pPr>
                <a:defRPr/>
              </a:pPr>
              <a:t>‹#›</a:t>
            </a:fld>
            <a:endParaRPr lang="en-GB" altLang="en-US"/>
          </a:p>
        </p:txBody>
      </p:sp>
    </p:spTree>
    <p:extLst>
      <p:ext uri="{BB962C8B-B14F-4D97-AF65-F5344CB8AC3E}">
        <p14:creationId xmlns:p14="http://schemas.microsoft.com/office/powerpoint/2010/main" val="4072057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304800"/>
            <a:ext cx="85217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20574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892800" y="20574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a:xfrm>
            <a:off x="914400" y="6248400"/>
            <a:ext cx="2540000" cy="457200"/>
          </a:xfrm>
          <a:prstGeom prst="rect">
            <a:avLst/>
          </a:prstGeom>
        </p:spPr>
        <p:txBody>
          <a:bodyPr/>
          <a:lstStyle>
            <a:lvl1pPr>
              <a:defRPr/>
            </a:lvl1pPr>
          </a:lstStyle>
          <a:p>
            <a:pPr>
              <a:defRPr/>
            </a:pPr>
            <a:endParaRPr lang="en-GB"/>
          </a:p>
        </p:txBody>
      </p:sp>
      <p:sp>
        <p:nvSpPr>
          <p:cNvPr id="6" name="Rectangle 3"/>
          <p:cNvSpPr>
            <a:spLocks noGrp="1" noChangeArrowheads="1"/>
          </p:cNvSpPr>
          <p:nvPr>
            <p:ph type="ftr" sz="quarter" idx="11"/>
          </p:nvPr>
        </p:nvSpPr>
        <p:spPr/>
        <p:txBody>
          <a:bodyPr/>
          <a:lstStyle>
            <a:lvl1pPr>
              <a:defRPr/>
            </a:lvl1pPr>
          </a:lstStyle>
          <a:p>
            <a:pPr>
              <a:defRPr/>
            </a:pPr>
            <a:endParaRPr lang="en-GB"/>
          </a:p>
        </p:txBody>
      </p:sp>
      <p:sp>
        <p:nvSpPr>
          <p:cNvPr id="7" name="Rectangle 4"/>
          <p:cNvSpPr>
            <a:spLocks noGrp="1" noChangeArrowheads="1"/>
          </p:cNvSpPr>
          <p:nvPr>
            <p:ph type="sldNum" sz="quarter" idx="12"/>
          </p:nvPr>
        </p:nvSpPr>
        <p:spPr/>
        <p:txBody>
          <a:bodyPr/>
          <a:lstStyle>
            <a:lvl1pPr>
              <a:defRPr/>
            </a:lvl1pPr>
          </a:lstStyle>
          <a:p>
            <a:pPr>
              <a:defRPr/>
            </a:pPr>
            <a:fld id="{E6C6729F-0983-4D9C-8D0F-A3D324C0A48F}" type="slidenum">
              <a:rPr lang="en-GB" altLang="en-US"/>
              <a:pPr>
                <a:defRPr/>
              </a:pPr>
              <a:t>‹#›</a:t>
            </a:fld>
            <a:endParaRPr lang="en-GB" altLang="en-US"/>
          </a:p>
        </p:txBody>
      </p:sp>
    </p:spTree>
    <p:extLst>
      <p:ext uri="{BB962C8B-B14F-4D97-AF65-F5344CB8AC3E}">
        <p14:creationId xmlns:p14="http://schemas.microsoft.com/office/powerpoint/2010/main" val="3655232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1487" y="260648"/>
            <a:ext cx="9064887" cy="1143000"/>
          </a:xfrm>
        </p:spPr>
        <p:txBody>
          <a:bodyPr/>
          <a:lstStyle/>
          <a:p>
            <a:r>
              <a:rPr lang="en-US"/>
              <a:t>Click to edit Master title style</a:t>
            </a:r>
          </a:p>
        </p:txBody>
      </p:sp>
      <p:sp>
        <p:nvSpPr>
          <p:cNvPr id="3" name="Content Placeholder 2"/>
          <p:cNvSpPr>
            <a:spLocks noGrp="1"/>
          </p:cNvSpPr>
          <p:nvPr>
            <p:ph idx="1"/>
          </p:nvPr>
        </p:nvSpPr>
        <p:spPr>
          <a:xfrm>
            <a:off x="391487" y="1646536"/>
            <a:ext cx="11386656" cy="45256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5EF6F53-9C5F-47C2-A7F9-D0586682FD8E}"/>
              </a:ext>
            </a:extLst>
          </p:cNvPr>
          <p:cNvPicPr>
            <a:picLocks noChangeAspect="1"/>
          </p:cNvPicPr>
          <p:nvPr userDrawn="1"/>
        </p:nvPicPr>
        <p:blipFill>
          <a:blip r:embed="rId2"/>
          <a:stretch>
            <a:fillRect/>
          </a:stretch>
        </p:blipFill>
        <p:spPr>
          <a:xfrm>
            <a:off x="456273" y="6314470"/>
            <a:ext cx="1647651" cy="465984"/>
          </a:xfrm>
          <a:prstGeom prst="rect">
            <a:avLst/>
          </a:prstGeom>
        </p:spPr>
      </p:pic>
      <p:pic>
        <p:nvPicPr>
          <p:cNvPr id="9" name="Picture 2" descr="Related image">
            <a:extLst>
              <a:ext uri="{FF2B5EF4-FFF2-40B4-BE49-F238E27FC236}">
                <a16:creationId xmlns:a16="http://schemas.microsoft.com/office/drawing/2014/main" id="{BA843AF5-9152-41C9-8D6F-9728C3ABA88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95999" y="6152001"/>
            <a:ext cx="1450706" cy="7163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3">
            <a:extLst>
              <a:ext uri="{FF2B5EF4-FFF2-40B4-BE49-F238E27FC236}">
                <a16:creationId xmlns:a16="http://schemas.microsoft.com/office/drawing/2014/main" id="{6C12163D-3FF0-4D27-B7B0-B91DE9CA0477}"/>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10487040" y="6291058"/>
            <a:ext cx="1291103" cy="47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mail-m_-4308838340055170294Picture 3" descr="image002">
            <a:extLst>
              <a:ext uri="{FF2B5EF4-FFF2-40B4-BE49-F238E27FC236}">
                <a16:creationId xmlns:a16="http://schemas.microsoft.com/office/drawing/2014/main" id="{1774F598-0E60-4B4A-8C0E-EF4FE8F2B5C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893520" y="252433"/>
            <a:ext cx="2298480" cy="1075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University of Valladolid (UVa) -">
            <a:extLst>
              <a:ext uri="{FF2B5EF4-FFF2-40B4-BE49-F238E27FC236}">
                <a16:creationId xmlns:a16="http://schemas.microsoft.com/office/drawing/2014/main" id="{980D4209-EB83-4018-AE2E-5F9287F6FF8E}"/>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459532" y="6189935"/>
            <a:ext cx="1096133" cy="6783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tate Meteorological Agency - Wikipedia">
            <a:extLst>
              <a:ext uri="{FF2B5EF4-FFF2-40B4-BE49-F238E27FC236}">
                <a16:creationId xmlns:a16="http://schemas.microsoft.com/office/drawing/2014/main" id="{DE3645E2-E0FC-493A-BC1A-3BF1E60001B5}"/>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274092" y="6296131"/>
            <a:ext cx="1088366" cy="484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379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vl1pPr>
          </a:lstStyle>
          <a:p>
            <a:pPr>
              <a:defRPr/>
            </a:pPr>
            <a:fld id="{03E60E51-F374-4684-962C-E181CDD4CF71}" type="slidenum">
              <a:rPr lang="en-GB" altLang="en-US"/>
              <a:pPr>
                <a:defRPr/>
              </a:pPr>
              <a:t>‹#›</a:t>
            </a:fld>
            <a:endParaRPr lang="en-GB" altLang="en-US"/>
          </a:p>
        </p:txBody>
      </p:sp>
    </p:spTree>
    <p:extLst>
      <p:ext uri="{BB962C8B-B14F-4D97-AF65-F5344CB8AC3E}">
        <p14:creationId xmlns:p14="http://schemas.microsoft.com/office/powerpoint/2010/main" val="1648522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60648"/>
            <a:ext cx="8942784" cy="1143000"/>
          </a:xfrm>
        </p:spPr>
        <p:txBody>
          <a:bodyPr/>
          <a:lstStyle/>
          <a:p>
            <a:r>
              <a:rPr lang="en-US"/>
              <a:t>Click to edit Master title style</a:t>
            </a:r>
          </a:p>
        </p:txBody>
      </p:sp>
      <p:sp>
        <p:nvSpPr>
          <p:cNvPr id="3" name="Content Placeholder 2"/>
          <p:cNvSpPr>
            <a:spLocks noGrp="1"/>
          </p:cNvSpPr>
          <p:nvPr>
            <p:ph sz="half" idx="1"/>
          </p:nvPr>
        </p:nvSpPr>
        <p:spPr>
          <a:xfrm>
            <a:off x="609600" y="20574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92800" y="20574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CC9E116B-7E26-462B-B423-906BD8A1F3CE}" type="slidenum">
              <a:rPr lang="en-GB" altLang="en-US"/>
              <a:pPr>
                <a:defRPr/>
              </a:pPr>
              <a:t>‹#›</a:t>
            </a:fld>
            <a:endParaRPr lang="en-GB" altLang="en-US"/>
          </a:p>
        </p:txBody>
      </p:sp>
    </p:spTree>
    <p:extLst>
      <p:ext uri="{BB962C8B-B14F-4D97-AF65-F5344CB8AC3E}">
        <p14:creationId xmlns:p14="http://schemas.microsoft.com/office/powerpoint/2010/main" val="242779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914400" y="6248400"/>
            <a:ext cx="2540000" cy="457200"/>
          </a:xfrm>
          <a:prstGeom prst="rect">
            <a:avLst/>
          </a:prstGeom>
        </p:spPr>
        <p:txBody>
          <a:bodyPr/>
          <a:lstStyle>
            <a:lvl1pPr>
              <a:defRPr/>
            </a:lvl1pPr>
          </a:lstStyle>
          <a:p>
            <a:pPr>
              <a:defRPr/>
            </a:pPr>
            <a:endParaRPr lang="en-GB"/>
          </a:p>
        </p:txBody>
      </p:sp>
      <p:sp>
        <p:nvSpPr>
          <p:cNvPr id="8" name="Rectangle 5"/>
          <p:cNvSpPr>
            <a:spLocks noGrp="1" noChangeArrowheads="1"/>
          </p:cNvSpPr>
          <p:nvPr>
            <p:ph type="ftr" sz="quarter" idx="11"/>
          </p:nvPr>
        </p:nvSpPr>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smtClean="0"/>
            </a:lvl1pPr>
          </a:lstStyle>
          <a:p>
            <a:pPr>
              <a:defRPr/>
            </a:pPr>
            <a:fld id="{B43722F4-5835-4D7A-84A4-A2EBA433B3A3}" type="slidenum">
              <a:rPr lang="en-GB" altLang="en-US"/>
              <a:pPr>
                <a:defRPr/>
              </a:pPr>
              <a:t>‹#›</a:t>
            </a:fld>
            <a:endParaRPr lang="en-GB" altLang="en-US"/>
          </a:p>
        </p:txBody>
      </p:sp>
    </p:spTree>
    <p:extLst>
      <p:ext uri="{BB962C8B-B14F-4D97-AF65-F5344CB8AC3E}">
        <p14:creationId xmlns:p14="http://schemas.microsoft.com/office/powerpoint/2010/main" val="3619858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914400" y="6248400"/>
            <a:ext cx="2540000" cy="457200"/>
          </a:xfrm>
          <a:prstGeom prst="rect">
            <a:avLst/>
          </a:prstGeom>
        </p:spPr>
        <p:txBody>
          <a:bodyPr/>
          <a:lstStyle>
            <a:lvl1pPr>
              <a:defRPr/>
            </a:lvl1pPr>
          </a:lstStyle>
          <a:p>
            <a:pPr>
              <a:defRPr/>
            </a:pPr>
            <a:endParaRPr lang="en-GB"/>
          </a:p>
        </p:txBody>
      </p:sp>
      <p:sp>
        <p:nvSpPr>
          <p:cNvPr id="4" name="Rectangle 5"/>
          <p:cNvSpPr>
            <a:spLocks noGrp="1" noChangeArrowheads="1"/>
          </p:cNvSpPr>
          <p:nvPr>
            <p:ph type="ftr" sz="quarter" idx="11"/>
          </p:nvPr>
        </p:nvSpPr>
        <p:spPr/>
        <p:txBody>
          <a:bodyPr/>
          <a:lstStyle>
            <a:lvl1pPr>
              <a:defRPr/>
            </a:lvl1pPr>
          </a:lstStyle>
          <a:p>
            <a:pPr>
              <a:defRPr/>
            </a:pPr>
            <a:endParaRPr lang="en-GB"/>
          </a:p>
        </p:txBody>
      </p:sp>
      <p:sp>
        <p:nvSpPr>
          <p:cNvPr id="5" name="Rectangle 6"/>
          <p:cNvSpPr>
            <a:spLocks noGrp="1" noChangeArrowheads="1"/>
          </p:cNvSpPr>
          <p:nvPr>
            <p:ph type="sldNum" sz="quarter" idx="12"/>
          </p:nvPr>
        </p:nvSpPr>
        <p:spPr/>
        <p:txBody>
          <a:bodyPr/>
          <a:lstStyle>
            <a:lvl1pPr>
              <a:defRPr smtClean="0"/>
            </a:lvl1pPr>
          </a:lstStyle>
          <a:p>
            <a:pPr>
              <a:defRPr/>
            </a:pPr>
            <a:fld id="{3D93CD89-4241-4413-B0EE-2CCD4382CCAF}" type="slidenum">
              <a:rPr lang="en-GB" altLang="en-US"/>
              <a:pPr>
                <a:defRPr/>
              </a:pPr>
              <a:t>‹#›</a:t>
            </a:fld>
            <a:endParaRPr lang="en-GB" altLang="en-US"/>
          </a:p>
        </p:txBody>
      </p:sp>
    </p:spTree>
    <p:extLst>
      <p:ext uri="{BB962C8B-B14F-4D97-AF65-F5344CB8AC3E}">
        <p14:creationId xmlns:p14="http://schemas.microsoft.com/office/powerpoint/2010/main" val="761564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6248400"/>
            <a:ext cx="2540000" cy="457200"/>
          </a:xfrm>
          <a:prstGeom prst="rect">
            <a:avLst/>
          </a:prstGeom>
        </p:spPr>
        <p:txBody>
          <a:bodyPr/>
          <a:lstStyle>
            <a:lvl1pPr>
              <a:defRPr/>
            </a:lvl1pPr>
          </a:lstStyle>
          <a:p>
            <a:pPr>
              <a:defRPr/>
            </a:pPr>
            <a:endParaRPr lang="en-GB"/>
          </a:p>
        </p:txBody>
      </p:sp>
      <p:sp>
        <p:nvSpPr>
          <p:cNvPr id="3" name="Rectangle 5"/>
          <p:cNvSpPr>
            <a:spLocks noGrp="1" noChangeArrowheads="1"/>
          </p:cNvSpPr>
          <p:nvPr>
            <p:ph type="ftr" sz="quarter" idx="11"/>
          </p:nvPr>
        </p:nvSpPr>
        <p:spPr/>
        <p:txBody>
          <a:bodyPr/>
          <a:lstStyle>
            <a:lvl1pPr>
              <a:defRPr/>
            </a:lvl1pPr>
          </a:lstStyle>
          <a:p>
            <a:pPr>
              <a:defRPr/>
            </a:pPr>
            <a:endParaRPr lang="en-GB"/>
          </a:p>
        </p:txBody>
      </p:sp>
      <p:sp>
        <p:nvSpPr>
          <p:cNvPr id="4" name="Rectangle 6"/>
          <p:cNvSpPr>
            <a:spLocks noGrp="1" noChangeArrowheads="1"/>
          </p:cNvSpPr>
          <p:nvPr>
            <p:ph type="sldNum" sz="quarter" idx="12"/>
          </p:nvPr>
        </p:nvSpPr>
        <p:spPr/>
        <p:txBody>
          <a:bodyPr/>
          <a:lstStyle>
            <a:lvl1pPr>
              <a:defRPr smtClean="0"/>
            </a:lvl1pPr>
          </a:lstStyle>
          <a:p>
            <a:pPr>
              <a:defRPr/>
            </a:pPr>
            <a:fld id="{F107454D-1911-4250-B7C4-621D7F2539F8}" type="slidenum">
              <a:rPr lang="en-GB" altLang="en-US"/>
              <a:pPr>
                <a:defRPr/>
              </a:pPr>
              <a:t>‹#›</a:t>
            </a:fld>
            <a:endParaRPr lang="en-GB" altLang="en-US"/>
          </a:p>
        </p:txBody>
      </p:sp>
    </p:spTree>
    <p:extLst>
      <p:ext uri="{BB962C8B-B14F-4D97-AF65-F5344CB8AC3E}">
        <p14:creationId xmlns:p14="http://schemas.microsoft.com/office/powerpoint/2010/main" val="1313424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CC2BD8C8-39EA-424F-893E-0CE63E1DADCA}" type="slidenum">
              <a:rPr lang="en-GB" altLang="en-US"/>
              <a:pPr>
                <a:defRPr/>
              </a:pPr>
              <a:t>‹#›</a:t>
            </a:fld>
            <a:endParaRPr lang="en-GB" altLang="en-US"/>
          </a:p>
        </p:txBody>
      </p:sp>
    </p:spTree>
    <p:extLst>
      <p:ext uri="{BB962C8B-B14F-4D97-AF65-F5344CB8AC3E}">
        <p14:creationId xmlns:p14="http://schemas.microsoft.com/office/powerpoint/2010/main" val="3499792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53889157-2D18-4198-BE22-3EA44111C366}" type="slidenum">
              <a:rPr lang="en-GB" altLang="en-US"/>
              <a:pPr>
                <a:defRPr/>
              </a:pPr>
              <a:t>‹#›</a:t>
            </a:fld>
            <a:endParaRPr lang="en-GB" altLang="en-US"/>
          </a:p>
        </p:txBody>
      </p:sp>
    </p:spTree>
    <p:extLst>
      <p:ext uri="{BB962C8B-B14F-4D97-AF65-F5344CB8AC3E}">
        <p14:creationId xmlns:p14="http://schemas.microsoft.com/office/powerpoint/2010/main" val="131612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6ACCBE24-23B9-43CA-B56F-94F371B9D746}" type="slidenum">
              <a:rPr lang="en-GB" altLang="en-US"/>
              <a:pPr>
                <a:defRPr/>
              </a:pPr>
              <a:t>‹#›</a:t>
            </a:fld>
            <a:endParaRPr lang="en-GB" altLang="en-US"/>
          </a:p>
        </p:txBody>
      </p:sp>
      <p:sp>
        <p:nvSpPr>
          <p:cNvPr id="1028" name="Rectangle 15"/>
          <p:cNvSpPr>
            <a:spLocks noGrp="1" noChangeArrowheads="1"/>
          </p:cNvSpPr>
          <p:nvPr>
            <p:ph type="title"/>
          </p:nvPr>
        </p:nvSpPr>
        <p:spPr bwMode="auto">
          <a:xfrm>
            <a:off x="357718" y="260350"/>
            <a:ext cx="909954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GB" altLang="en-US"/>
          </a:p>
        </p:txBody>
      </p:sp>
      <p:sp>
        <p:nvSpPr>
          <p:cNvPr id="2" name="Rectangle 16"/>
          <p:cNvSpPr>
            <a:spLocks noGrp="1" noChangeArrowheads="1"/>
          </p:cNvSpPr>
          <p:nvPr>
            <p:ph type="body" idx="1"/>
          </p:nvPr>
        </p:nvSpPr>
        <p:spPr bwMode="auto">
          <a:xfrm>
            <a:off x="357717" y="1646238"/>
            <a:ext cx="1140248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0"/>
            <a:r>
              <a:rPr lang="en-GB" altLang="en-US"/>
              <a:t>Second level</a:t>
            </a:r>
          </a:p>
          <a:p>
            <a:pPr lvl="0"/>
            <a:r>
              <a:rPr lang="en-GB" altLang="en-US"/>
              <a:t>Third level</a:t>
            </a:r>
          </a:p>
          <a:p>
            <a:pPr lvl="0"/>
            <a:r>
              <a:rPr lang="en-GB" altLang="en-US"/>
              <a:t>Fourth level</a:t>
            </a:r>
          </a:p>
          <a:p>
            <a:pPr lvl="0"/>
            <a:r>
              <a:rPr lang="en-GB" altLang="en-US"/>
              <a:t>	- bullet point one</a:t>
            </a:r>
          </a:p>
        </p:txBody>
      </p:sp>
      <p:sp>
        <p:nvSpPr>
          <p:cNvPr id="1032" name="hc"/>
          <p:cNvSpPr txBox="1">
            <a:spLocks noChangeArrowheads="1"/>
          </p:cNvSpPr>
          <p:nvPr/>
        </p:nvSpPr>
        <p:spPr bwMode="auto">
          <a:xfrm>
            <a:off x="0" y="0"/>
            <a:ext cx="12192000" cy="246063"/>
          </a:xfrm>
          <a:prstGeom prst="rect">
            <a:avLst/>
          </a:prstGeom>
          <a:noFill/>
          <a:ln>
            <a:noFill/>
          </a:ln>
          <a:effectLst>
            <a:prstShdw prst="shdw17" dist="17961" dir="2700000">
              <a:schemeClr val="accent1">
                <a:gamma/>
                <a:shade val="60000"/>
                <a:invGamma/>
              </a:schemeClr>
            </a:prstShdw>
          </a:effectLst>
        </p:spPr>
        <p:txBody>
          <a:bodyPr>
            <a:spAutoFit/>
          </a:bodyPr>
          <a:lstStyle/>
          <a:p>
            <a:pPr algn="ctr">
              <a:defRPr/>
            </a:pPr>
            <a:endParaRPr kumimoji="0" lang="en-US" sz="1000" b="0" i="0" u="none" baseline="0">
              <a:solidFill>
                <a:srgbClr val="7F7F7F"/>
              </a:solidFill>
              <a:latin typeface="Arial" panose="020B0604020202020204" pitchFamily="34" charset="0"/>
            </a:endParaRPr>
          </a:p>
        </p:txBody>
      </p:sp>
      <p:sp>
        <p:nvSpPr>
          <p:cNvPr id="1033" name="fc"/>
          <p:cNvSpPr txBox="1">
            <a:spLocks noChangeArrowheads="1"/>
          </p:cNvSpPr>
          <p:nvPr/>
        </p:nvSpPr>
        <p:spPr bwMode="auto">
          <a:xfrm>
            <a:off x="0" y="6491289"/>
            <a:ext cx="12192000" cy="244475"/>
          </a:xfrm>
          <a:prstGeom prst="rect">
            <a:avLst/>
          </a:prstGeom>
          <a:noFill/>
          <a:ln>
            <a:noFill/>
          </a:ln>
          <a:effectLst>
            <a:prstShdw prst="shdw17" dist="17961" dir="2700000">
              <a:schemeClr val="accent1">
                <a:gamma/>
                <a:shade val="60000"/>
                <a:invGamma/>
              </a:schemeClr>
            </a:prstShdw>
          </a:effectLst>
        </p:spPr>
        <p:txBody>
          <a:bodyPr>
            <a:spAutoFit/>
          </a:bodyPr>
          <a:lstStyle/>
          <a:p>
            <a:pPr algn="ctr">
              <a:defRPr/>
            </a:pPr>
            <a:endParaRPr kumimoji="0" lang="en-GB" sz="1000" b="0" i="0" u="none" baseline="0">
              <a:solidFill>
                <a:srgbClr val="7F7F7F"/>
              </a:solidFill>
              <a:latin typeface="Arial" panose="020B0604020202020204" pitchFamily="34" charset="0"/>
            </a:endParaRPr>
          </a:p>
        </p:txBody>
      </p:sp>
      <p:pic>
        <p:nvPicPr>
          <p:cNvPr id="3" name="Picture 13"/>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10295675" y="363090"/>
            <a:ext cx="1450706"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hc"/>
          <p:cNvSpPr txBox="1">
            <a:spLocks noChangeArrowheads="1"/>
          </p:cNvSpPr>
          <p:nvPr userDrawn="1"/>
        </p:nvSpPr>
        <p:spPr bwMode="auto">
          <a:xfrm>
            <a:off x="0" y="0"/>
            <a:ext cx="12192000" cy="2460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ヒラギノ角ゴ Pro W3" pitchFamily="28" charset="-128"/>
              </a:defRPr>
            </a:lvl1pPr>
            <a:lvl2pPr marL="742950" indent="-285750">
              <a:defRPr sz="2400">
                <a:solidFill>
                  <a:schemeClr val="tx1"/>
                </a:solidFill>
                <a:latin typeface="Arial" charset="0"/>
                <a:ea typeface="ヒラギノ角ゴ Pro W3" pitchFamily="28" charset="-128"/>
              </a:defRPr>
            </a:lvl2pPr>
            <a:lvl3pPr marL="1143000" indent="-228600">
              <a:defRPr sz="2400">
                <a:solidFill>
                  <a:schemeClr val="tx1"/>
                </a:solidFill>
                <a:latin typeface="Arial" charset="0"/>
                <a:ea typeface="ヒラギノ角ゴ Pro W3" pitchFamily="28" charset="-128"/>
              </a:defRPr>
            </a:lvl3pPr>
            <a:lvl4pPr marL="1600200" indent="-228600">
              <a:defRPr sz="2400">
                <a:solidFill>
                  <a:schemeClr val="tx1"/>
                </a:solidFill>
                <a:latin typeface="Arial" charset="0"/>
                <a:ea typeface="ヒラギノ角ゴ Pro W3" pitchFamily="28" charset="-128"/>
              </a:defRPr>
            </a:lvl4pPr>
            <a:lvl5pPr marL="2057400" indent="-228600">
              <a:defRPr sz="2400">
                <a:solidFill>
                  <a:schemeClr val="tx1"/>
                </a:solidFill>
                <a:latin typeface="Arial" charset="0"/>
                <a:ea typeface="ヒラギノ角ゴ Pro W3" pitchFamily="2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8" charset="-128"/>
              </a:defRPr>
            </a:lvl9pPr>
          </a:lstStyle>
          <a:p>
            <a:pPr algn="ctr">
              <a:defRPr/>
            </a:pPr>
            <a:endParaRPr lang="en-GB" altLang="en-US" sz="1000">
              <a:solidFill>
                <a:srgbClr val="7F7F7F"/>
              </a:solidFill>
              <a:latin typeface="Arial" panose="020B0604020202020204" pitchFamily="34" charset="0"/>
            </a:endParaRPr>
          </a:p>
        </p:txBody>
      </p:sp>
      <p:sp>
        <p:nvSpPr>
          <p:cNvPr id="11" name="fc"/>
          <p:cNvSpPr txBox="1">
            <a:spLocks noChangeArrowheads="1"/>
          </p:cNvSpPr>
          <p:nvPr userDrawn="1"/>
        </p:nvSpPr>
        <p:spPr bwMode="auto">
          <a:xfrm>
            <a:off x="0" y="6491288"/>
            <a:ext cx="12192000" cy="24606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ヒラギノ角ゴ Pro W3" pitchFamily="28" charset="-128"/>
              </a:defRPr>
            </a:lvl1pPr>
            <a:lvl2pPr marL="742950" indent="-285750">
              <a:defRPr sz="2400">
                <a:solidFill>
                  <a:schemeClr val="tx1"/>
                </a:solidFill>
                <a:latin typeface="Arial" charset="0"/>
                <a:ea typeface="ヒラギノ角ゴ Pro W3" pitchFamily="28" charset="-128"/>
              </a:defRPr>
            </a:lvl2pPr>
            <a:lvl3pPr marL="1143000" indent="-228600">
              <a:defRPr sz="2400">
                <a:solidFill>
                  <a:schemeClr val="tx1"/>
                </a:solidFill>
                <a:latin typeface="Arial" charset="0"/>
                <a:ea typeface="ヒラギノ角ゴ Pro W3" pitchFamily="28" charset="-128"/>
              </a:defRPr>
            </a:lvl3pPr>
            <a:lvl4pPr marL="1600200" indent="-228600">
              <a:defRPr sz="2400">
                <a:solidFill>
                  <a:schemeClr val="tx1"/>
                </a:solidFill>
                <a:latin typeface="Arial" charset="0"/>
                <a:ea typeface="ヒラギノ角ゴ Pro W3" pitchFamily="28" charset="-128"/>
              </a:defRPr>
            </a:lvl4pPr>
            <a:lvl5pPr marL="2057400" indent="-228600">
              <a:defRPr sz="2400">
                <a:solidFill>
                  <a:schemeClr val="tx1"/>
                </a:solidFill>
                <a:latin typeface="Arial" charset="0"/>
                <a:ea typeface="ヒラギノ角ゴ Pro W3" pitchFamily="2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8" charset="-128"/>
              </a:defRPr>
            </a:lvl9pPr>
          </a:lstStyle>
          <a:p>
            <a:pPr algn="ctr">
              <a:defRPr/>
            </a:pPr>
            <a:endParaRPr lang="en-GB" altLang="en-US" sz="1000">
              <a:solidFill>
                <a:srgbClr val="7F7F7F"/>
              </a:solidFill>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081"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Lst>
  <p:txStyles>
    <p:titleStyle>
      <a:lvl1pPr algn="l" rtl="0" eaLnBrk="1" fontAlgn="base" hangingPunct="1">
        <a:spcBef>
          <a:spcPct val="0"/>
        </a:spcBef>
        <a:spcAft>
          <a:spcPct val="0"/>
        </a:spcAft>
        <a:defRPr sz="3200" b="1">
          <a:solidFill>
            <a:srgbClr val="003399"/>
          </a:solidFill>
          <a:latin typeface="+mj-lt"/>
          <a:ea typeface="+mj-ea"/>
          <a:cs typeface="+mj-cs"/>
        </a:defRPr>
      </a:lvl1pPr>
      <a:lvl2pPr algn="l" rtl="0" eaLnBrk="1" fontAlgn="base" hangingPunct="1">
        <a:spcBef>
          <a:spcPct val="0"/>
        </a:spcBef>
        <a:spcAft>
          <a:spcPct val="0"/>
        </a:spcAft>
        <a:defRPr sz="3200" b="1">
          <a:solidFill>
            <a:srgbClr val="003399"/>
          </a:solidFill>
          <a:latin typeface="Arial" pitchFamily="34" charset="0"/>
          <a:ea typeface="ヒラギノ角ゴ Pro W3" pitchFamily="28" charset="-128"/>
        </a:defRPr>
      </a:lvl2pPr>
      <a:lvl3pPr algn="l" rtl="0" eaLnBrk="1" fontAlgn="base" hangingPunct="1">
        <a:spcBef>
          <a:spcPct val="0"/>
        </a:spcBef>
        <a:spcAft>
          <a:spcPct val="0"/>
        </a:spcAft>
        <a:defRPr sz="3200" b="1">
          <a:solidFill>
            <a:srgbClr val="003399"/>
          </a:solidFill>
          <a:latin typeface="Arial" pitchFamily="34" charset="0"/>
          <a:ea typeface="ヒラギノ角ゴ Pro W3" pitchFamily="28" charset="-128"/>
        </a:defRPr>
      </a:lvl3pPr>
      <a:lvl4pPr algn="l" rtl="0" eaLnBrk="1" fontAlgn="base" hangingPunct="1">
        <a:spcBef>
          <a:spcPct val="0"/>
        </a:spcBef>
        <a:spcAft>
          <a:spcPct val="0"/>
        </a:spcAft>
        <a:defRPr sz="3200" b="1">
          <a:solidFill>
            <a:srgbClr val="003399"/>
          </a:solidFill>
          <a:latin typeface="Arial" pitchFamily="34" charset="0"/>
          <a:ea typeface="ヒラギノ角ゴ Pro W3" pitchFamily="28" charset="-128"/>
        </a:defRPr>
      </a:lvl4pPr>
      <a:lvl5pPr algn="l" rtl="0" eaLnBrk="1" fontAlgn="base" hangingPunct="1">
        <a:spcBef>
          <a:spcPct val="0"/>
        </a:spcBef>
        <a:spcAft>
          <a:spcPct val="0"/>
        </a:spcAft>
        <a:defRPr sz="3200" b="1">
          <a:solidFill>
            <a:srgbClr val="003399"/>
          </a:solidFill>
          <a:latin typeface="Arial" pitchFamily="34" charset="0"/>
          <a:ea typeface="ヒラギノ角ゴ Pro W3" pitchFamily="28" charset="-128"/>
        </a:defRPr>
      </a:lvl5pPr>
      <a:lvl6pPr marL="457200" algn="l" rtl="0" eaLnBrk="1" fontAlgn="base" hangingPunct="1">
        <a:spcBef>
          <a:spcPct val="0"/>
        </a:spcBef>
        <a:spcAft>
          <a:spcPct val="0"/>
        </a:spcAft>
        <a:defRPr sz="3200" b="1">
          <a:solidFill>
            <a:srgbClr val="003399"/>
          </a:solidFill>
          <a:latin typeface="Arial" pitchFamily="34" charset="0"/>
          <a:ea typeface="ヒラギノ角ゴ Pro W3" pitchFamily="28" charset="-128"/>
        </a:defRPr>
      </a:lvl6pPr>
      <a:lvl7pPr marL="914400" algn="l" rtl="0" eaLnBrk="1" fontAlgn="base" hangingPunct="1">
        <a:spcBef>
          <a:spcPct val="0"/>
        </a:spcBef>
        <a:spcAft>
          <a:spcPct val="0"/>
        </a:spcAft>
        <a:defRPr sz="3200" b="1">
          <a:solidFill>
            <a:srgbClr val="003399"/>
          </a:solidFill>
          <a:latin typeface="Arial" pitchFamily="34" charset="0"/>
          <a:ea typeface="ヒラギノ角ゴ Pro W3" pitchFamily="28" charset="-128"/>
        </a:defRPr>
      </a:lvl7pPr>
      <a:lvl8pPr marL="1371600" algn="l" rtl="0" eaLnBrk="1" fontAlgn="base" hangingPunct="1">
        <a:spcBef>
          <a:spcPct val="0"/>
        </a:spcBef>
        <a:spcAft>
          <a:spcPct val="0"/>
        </a:spcAft>
        <a:defRPr sz="3200" b="1">
          <a:solidFill>
            <a:srgbClr val="003399"/>
          </a:solidFill>
          <a:latin typeface="Arial" pitchFamily="34" charset="0"/>
          <a:ea typeface="ヒラギノ角ゴ Pro W3" pitchFamily="28" charset="-128"/>
        </a:defRPr>
      </a:lvl8pPr>
      <a:lvl9pPr marL="1828800" algn="l" rtl="0" eaLnBrk="1" fontAlgn="base" hangingPunct="1">
        <a:spcBef>
          <a:spcPct val="0"/>
        </a:spcBef>
        <a:spcAft>
          <a:spcPct val="0"/>
        </a:spcAft>
        <a:defRPr sz="3200" b="1">
          <a:solidFill>
            <a:srgbClr val="003399"/>
          </a:solidFill>
          <a:latin typeface="Arial" pitchFamily="34" charset="0"/>
          <a:ea typeface="ヒラギノ角ゴ Pro W3" pitchFamily="28" charset="-128"/>
        </a:defRPr>
      </a:lvl9pPr>
    </p:titleStyle>
    <p:bodyStyle>
      <a:lvl1pPr marL="342900" indent="-342900" algn="l" rtl="0" eaLnBrk="1" fontAlgn="base" hangingPunct="1">
        <a:spcBef>
          <a:spcPct val="20000"/>
        </a:spcBef>
        <a:spcAft>
          <a:spcPct val="0"/>
        </a:spcAft>
        <a:buClr>
          <a:srgbClr val="003399"/>
        </a:buClr>
        <a:buFont typeface="Wingdings" panose="05000000000000000000" pitchFamily="2" charset="2"/>
        <a:buChar char="§"/>
        <a:defRPr sz="2400">
          <a:solidFill>
            <a:srgbClr val="003399"/>
          </a:solidFill>
          <a:latin typeface="+mn-lt"/>
          <a:ea typeface="+mn-ea"/>
          <a:cs typeface="+mn-cs"/>
        </a:defRPr>
      </a:lvl1pPr>
      <a:lvl2pPr marL="742950" indent="-28575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2pPr>
      <a:lvl3pPr marL="11430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3pPr>
      <a:lvl4pPr marL="16002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4pPr>
      <a:lvl5pPr marL="20574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5pPr>
      <a:lvl6pPr marL="25146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6pPr>
      <a:lvl7pPr marL="29718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7pPr>
      <a:lvl8pPr marL="34290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8pPr>
      <a:lvl9pPr marL="38862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emf"/></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8.emf"/><Relationship Id="rId4" Type="http://schemas.openxmlformats.org/officeDocument/2006/relationships/image" Target="../media/image57.emf"/></Relationships>
</file>

<file path=ppt/slides/_rels/slide2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0.emf"/><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sarah.taylor@npl.co.uk" TargetMode="External"/><Relationship Id="rId2" Type="http://schemas.openxmlformats.org/officeDocument/2006/relationships/image" Target="../media/image5.png"/><Relationship Id="rId1" Type="http://schemas.openxmlformats.org/officeDocument/2006/relationships/slideLayout" Target="../slideLayouts/slideLayout9.xml"/><Relationship Id="rId5" Type="http://schemas.openxmlformats.org/officeDocument/2006/relationships/image" Target="../media/image62.png"/><Relationship Id="rId4" Type="http://schemas.openxmlformats.org/officeDocument/2006/relationships/hyperlink" Target="http://calvalportal.ceos.org/lim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26"/>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03399"/>
              </a:buClr>
              <a:buFont typeface="Wingdings" panose="05000000000000000000" pitchFamily="2" charset="2"/>
              <a:buChar char="§"/>
              <a:defRPr sz="2400">
                <a:solidFill>
                  <a:srgbClr val="003399"/>
                </a:solidFill>
                <a:latin typeface="Arial" panose="020B0604020202020204" pitchFamily="34" charset="0"/>
              </a:defRPr>
            </a:lvl1pPr>
            <a:lvl2pPr marL="742950" indent="-28575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3pPr>
            <a:lvl4pPr marL="1600200" indent="-2286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4pPr>
            <a:lvl5pPr marL="2057400" indent="-2286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5pPr>
            <a:lvl6pPr marL="2514600" indent="-2286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6pPr>
            <a:lvl7pPr marL="2971800" indent="-2286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7pPr>
            <a:lvl8pPr marL="3429000" indent="-2286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8pPr>
            <a:lvl9pPr marL="3886200" indent="-2286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9pPr>
          </a:lstStyle>
          <a:p>
            <a:pPr>
              <a:spcBef>
                <a:spcPct val="0"/>
              </a:spcBef>
              <a:buClrTx/>
              <a:buFontTx/>
              <a:buNone/>
            </a:pPr>
            <a:endParaRPr lang="en-GB" altLang="en-US">
              <a:solidFill>
                <a:schemeClr val="tx1"/>
              </a:solidFill>
            </a:endParaRPr>
          </a:p>
        </p:txBody>
      </p:sp>
      <p:sp>
        <p:nvSpPr>
          <p:cNvPr id="19460" name="Rectangle 1029"/>
          <p:cNvSpPr>
            <a:spLocks noGrp="1" noChangeArrowheads="1"/>
          </p:cNvSpPr>
          <p:nvPr>
            <p:ph type="ctrTitle"/>
          </p:nvPr>
        </p:nvSpPr>
        <p:spPr>
          <a:xfrm>
            <a:off x="982894" y="2224606"/>
            <a:ext cx="10363200" cy="853576"/>
          </a:xfrm>
          <a:noFill/>
        </p:spPr>
        <p:txBody>
          <a:bodyPr/>
          <a:lstStyle/>
          <a:p>
            <a:br>
              <a:rPr lang="en-GB" altLang="en-US" sz="4000" dirty="0">
                <a:ea typeface="ＭＳ Ｐゴシック"/>
              </a:rPr>
            </a:br>
            <a:r>
              <a:rPr lang="en-GB" altLang="en-US" sz="4000" dirty="0">
                <a:ea typeface="ＭＳ Ｐゴシック"/>
              </a:rPr>
              <a:t>LIME: Lunar Irradiance Model of ESA</a:t>
            </a:r>
            <a:br>
              <a:rPr lang="en-GB" altLang="en-US" sz="4000" dirty="0">
                <a:ea typeface="ＭＳ Ｐゴシック" panose="020B0600070205080204" pitchFamily="34" charset="-128"/>
              </a:rPr>
            </a:br>
            <a:br>
              <a:rPr lang="en-GB" altLang="en-US" sz="2400" dirty="0">
                <a:ea typeface="ＭＳ Ｐゴシック" panose="020B0600070205080204" pitchFamily="34" charset="-128"/>
              </a:rPr>
            </a:br>
            <a:br>
              <a:rPr lang="en-GB" altLang="en-US" sz="2400" dirty="0">
                <a:ea typeface="ＭＳ Ｐゴシック" panose="020B0600070205080204" pitchFamily="34" charset="-128"/>
              </a:rPr>
            </a:br>
            <a:r>
              <a:rPr lang="en-GB" altLang="en-US" sz="2400" i="1" u="sng" dirty="0">
                <a:ea typeface="ＭＳ Ｐゴシック"/>
              </a:rPr>
              <a:t>Sarah Taylor (NPL)</a:t>
            </a:r>
            <a:r>
              <a:rPr lang="en-GB" altLang="en-US" sz="2400" i="1" dirty="0">
                <a:ea typeface="ＭＳ Ｐゴシック"/>
              </a:rPr>
              <a:t>, Stefan Adriaensen (VITO), Carlos Toledano (UVa), Alberto </a:t>
            </a:r>
            <a:r>
              <a:rPr lang="en-GB" sz="2400" i="1" dirty="0" err="1"/>
              <a:t>Berjón</a:t>
            </a:r>
            <a:r>
              <a:rPr lang="en-GB" sz="2400" i="1" dirty="0"/>
              <a:t> (UVa), Africa Barreto (UVa), Emma Woolliams (NPL), Maria Garcia-Miranda (NPL), Marc Bouvet (ESA)</a:t>
            </a:r>
            <a:endParaRPr lang="en-GB" altLang="en-US" sz="2400" dirty="0">
              <a:ea typeface="ＭＳ Ｐゴシック" panose="020B0600070205080204" pitchFamily="34" charset="-128"/>
            </a:endParaRPr>
          </a:p>
        </p:txBody>
      </p:sp>
      <p:sp>
        <p:nvSpPr>
          <p:cNvPr id="19461" name="Subtitle 1"/>
          <p:cNvSpPr>
            <a:spLocks noGrp="1"/>
          </p:cNvSpPr>
          <p:nvPr>
            <p:ph type="subTitle" idx="1"/>
          </p:nvPr>
        </p:nvSpPr>
        <p:spPr>
          <a:xfrm>
            <a:off x="1738313" y="6135689"/>
            <a:ext cx="6400800" cy="428625"/>
          </a:xfrm>
        </p:spPr>
        <p:txBody>
          <a:bodyPr/>
          <a:lstStyle/>
          <a:p>
            <a:r>
              <a:rPr lang="en-GB" altLang="en-US">
                <a:ea typeface="ＭＳ Ｐゴシック" panose="020B0600070205080204" pitchFamily="34" charset="-128"/>
              </a:rPr>
              <a:t>Welcome to the National Physical Laboratory</a:t>
            </a:r>
            <a:endParaRPr lang="en-GB" altLang="en-US"/>
          </a:p>
        </p:txBody>
      </p:sp>
      <p:pic>
        <p:nvPicPr>
          <p:cNvPr id="5" name="Picture 4">
            <a:extLst>
              <a:ext uri="{FF2B5EF4-FFF2-40B4-BE49-F238E27FC236}">
                <a16:creationId xmlns:a16="http://schemas.microsoft.com/office/drawing/2014/main" id="{BEC6240A-A0DB-4F94-8F48-69DE11B70D6F}"/>
              </a:ext>
            </a:extLst>
          </p:cNvPr>
          <p:cNvPicPr>
            <a:picLocks noChangeAspect="1"/>
          </p:cNvPicPr>
          <p:nvPr/>
        </p:nvPicPr>
        <p:blipFill>
          <a:blip r:embed="rId3"/>
          <a:stretch>
            <a:fillRect/>
          </a:stretch>
        </p:blipFill>
        <p:spPr>
          <a:xfrm>
            <a:off x="1892478" y="6248400"/>
            <a:ext cx="1647651" cy="465984"/>
          </a:xfrm>
          <a:prstGeom prst="rect">
            <a:avLst/>
          </a:prstGeom>
        </p:spPr>
      </p:pic>
      <p:pic>
        <p:nvPicPr>
          <p:cNvPr id="7" name="Picture 2" descr="Related image">
            <a:extLst>
              <a:ext uri="{FF2B5EF4-FFF2-40B4-BE49-F238E27FC236}">
                <a16:creationId xmlns:a16="http://schemas.microsoft.com/office/drawing/2014/main" id="{DF4A47A0-1B82-4373-8AAF-E1BC2CF75D0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50212" y="6249785"/>
            <a:ext cx="1049310" cy="5181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gmail-m_-4308838340055170294Picture 3" descr="image002">
            <a:extLst>
              <a:ext uri="{FF2B5EF4-FFF2-40B4-BE49-F238E27FC236}">
                <a16:creationId xmlns:a16="http://schemas.microsoft.com/office/drawing/2014/main" id="{031BE039-A851-4382-BC76-E1D5980B27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5971" y="250739"/>
            <a:ext cx="3322637"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University of Valladolid (UVa) -">
            <a:extLst>
              <a:ext uri="{FF2B5EF4-FFF2-40B4-BE49-F238E27FC236}">
                <a16:creationId xmlns:a16="http://schemas.microsoft.com/office/drawing/2014/main" id="{7C60956D-94D6-4A3D-B8BE-65596B420D6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53479" y="6096387"/>
            <a:ext cx="1085042" cy="6715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578571-1111-4734-8319-FED1CE5C5B48}"/>
              </a:ext>
            </a:extLst>
          </p:cNvPr>
          <p:cNvPicPr/>
          <p:nvPr/>
        </p:nvPicPr>
        <p:blipFill rotWithShape="1">
          <a:blip r:embed="rId3">
            <a:extLst>
              <a:ext uri="{28A0092B-C50C-407E-A947-70E740481C1C}">
                <a14:useLocalDpi xmlns:a14="http://schemas.microsoft.com/office/drawing/2010/main" val="0"/>
              </a:ext>
            </a:extLst>
          </a:blip>
          <a:srcRect t="9555" r="93" b="165"/>
          <a:stretch/>
        </p:blipFill>
        <p:spPr bwMode="auto">
          <a:xfrm>
            <a:off x="1304544" y="1092760"/>
            <a:ext cx="10177819" cy="5215831"/>
          </a:xfrm>
          <a:prstGeom prst="rect">
            <a:avLst/>
          </a:prstGeom>
          <a:noFill/>
          <a:ln>
            <a:noFill/>
          </a:ln>
        </p:spPr>
      </p:pic>
      <p:sp>
        <p:nvSpPr>
          <p:cNvPr id="2" name="Title 1">
            <a:extLst>
              <a:ext uri="{FF2B5EF4-FFF2-40B4-BE49-F238E27FC236}">
                <a16:creationId xmlns:a16="http://schemas.microsoft.com/office/drawing/2014/main" id="{07F6EACF-21E7-4F35-A64A-A313DA8E5F1A}"/>
              </a:ext>
            </a:extLst>
          </p:cNvPr>
          <p:cNvSpPr>
            <a:spLocks noGrp="1"/>
          </p:cNvSpPr>
          <p:nvPr>
            <p:ph type="title"/>
          </p:nvPr>
        </p:nvSpPr>
        <p:spPr>
          <a:xfrm>
            <a:off x="715337" y="251123"/>
            <a:ext cx="9064887" cy="1143000"/>
          </a:xfrm>
        </p:spPr>
        <p:txBody>
          <a:bodyPr/>
          <a:lstStyle/>
          <a:p>
            <a:r>
              <a:rPr lang="en-GB"/>
              <a:t>Uncertainty Analysis</a:t>
            </a:r>
          </a:p>
        </p:txBody>
      </p:sp>
    </p:spTree>
    <p:extLst>
      <p:ext uri="{BB962C8B-B14F-4D97-AF65-F5344CB8AC3E}">
        <p14:creationId xmlns:p14="http://schemas.microsoft.com/office/powerpoint/2010/main" val="2812393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BF784-2A4A-43DB-BA37-5F92059F96BE}"/>
              </a:ext>
            </a:extLst>
          </p:cNvPr>
          <p:cNvSpPr>
            <a:spLocks noGrp="1"/>
          </p:cNvSpPr>
          <p:nvPr>
            <p:ph type="title"/>
          </p:nvPr>
        </p:nvSpPr>
        <p:spPr/>
        <p:txBody>
          <a:bodyPr/>
          <a:lstStyle/>
          <a:p>
            <a:r>
              <a:rPr lang="en-GB"/>
              <a:t>Error Correlation Structures</a:t>
            </a:r>
            <a:br>
              <a:rPr lang="en-GB"/>
            </a:br>
            <a:endParaRPr lang="en-GB"/>
          </a:p>
        </p:txBody>
      </p:sp>
      <p:graphicFrame>
        <p:nvGraphicFramePr>
          <p:cNvPr id="4" name="Table 3">
            <a:extLst>
              <a:ext uri="{FF2B5EF4-FFF2-40B4-BE49-F238E27FC236}">
                <a16:creationId xmlns:a16="http://schemas.microsoft.com/office/drawing/2014/main" id="{2E97D1A9-F139-48D0-A293-F93B713CFAC8}"/>
              </a:ext>
            </a:extLst>
          </p:cNvPr>
          <p:cNvGraphicFramePr>
            <a:graphicFrameLocks noGrp="1"/>
          </p:cNvGraphicFramePr>
          <p:nvPr>
            <p:extLst>
              <p:ext uri="{D42A27DB-BD31-4B8C-83A1-F6EECF244321}">
                <p14:modId xmlns:p14="http://schemas.microsoft.com/office/powerpoint/2010/main" val="3657806045"/>
              </p:ext>
            </p:extLst>
          </p:nvPr>
        </p:nvGraphicFramePr>
        <p:xfrm>
          <a:off x="2032000" y="3017347"/>
          <a:ext cx="8128000" cy="1854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646866356"/>
                    </a:ext>
                  </a:extLst>
                </a:gridCol>
                <a:gridCol w="2032000">
                  <a:extLst>
                    <a:ext uri="{9D8B030D-6E8A-4147-A177-3AD203B41FA5}">
                      <a16:colId xmlns:a16="http://schemas.microsoft.com/office/drawing/2014/main" val="843404393"/>
                    </a:ext>
                  </a:extLst>
                </a:gridCol>
                <a:gridCol w="2032000">
                  <a:extLst>
                    <a:ext uri="{9D8B030D-6E8A-4147-A177-3AD203B41FA5}">
                      <a16:colId xmlns:a16="http://schemas.microsoft.com/office/drawing/2014/main" val="591602506"/>
                    </a:ext>
                  </a:extLst>
                </a:gridCol>
                <a:gridCol w="2032000">
                  <a:extLst>
                    <a:ext uri="{9D8B030D-6E8A-4147-A177-3AD203B41FA5}">
                      <a16:colId xmlns:a16="http://schemas.microsoft.com/office/drawing/2014/main" val="2617178450"/>
                    </a:ext>
                  </a:extLst>
                </a:gridCol>
              </a:tblGrid>
              <a:tr h="370840">
                <a:tc>
                  <a:txBody>
                    <a:bodyPr/>
                    <a:lstStyle/>
                    <a:p>
                      <a:endParaRPr lang="en-GB"/>
                    </a:p>
                  </a:txBody>
                  <a:tcPr/>
                </a:tc>
                <a:tc>
                  <a:txBody>
                    <a:bodyPr/>
                    <a:lstStyle/>
                    <a:p>
                      <a:pPr algn="ctr"/>
                      <a:r>
                        <a:rPr lang="en-GB"/>
                        <a:t>Langley points</a:t>
                      </a:r>
                    </a:p>
                  </a:txBody>
                  <a:tcPr/>
                </a:tc>
                <a:tc>
                  <a:txBody>
                    <a:bodyPr/>
                    <a:lstStyle/>
                    <a:p>
                      <a:pPr algn="ctr"/>
                      <a:r>
                        <a:rPr lang="en-GB"/>
                        <a:t>Nights</a:t>
                      </a:r>
                    </a:p>
                  </a:txBody>
                  <a:tcPr/>
                </a:tc>
                <a:tc>
                  <a:txBody>
                    <a:bodyPr/>
                    <a:lstStyle/>
                    <a:p>
                      <a:pPr algn="ctr"/>
                      <a:r>
                        <a:rPr lang="en-GB"/>
                        <a:t>Spectral</a:t>
                      </a:r>
                    </a:p>
                  </a:txBody>
                  <a:tcPr/>
                </a:tc>
                <a:extLst>
                  <a:ext uri="{0D108BD9-81ED-4DB2-BD59-A6C34878D82A}">
                    <a16:rowId xmlns:a16="http://schemas.microsoft.com/office/drawing/2014/main" val="13517961"/>
                  </a:ext>
                </a:extLst>
              </a:tr>
              <a:tr h="370840">
                <a:tc>
                  <a:txBody>
                    <a:bodyPr/>
                    <a:lstStyle/>
                    <a:p>
                      <a:r>
                        <a:rPr lang="en-GB"/>
                        <a:t>Calibration</a:t>
                      </a:r>
                    </a:p>
                  </a:txBody>
                  <a:tcPr/>
                </a:tc>
                <a:tc>
                  <a:txBody>
                    <a:bodyPr/>
                    <a:lstStyle/>
                    <a:p>
                      <a:pPr algn="ctr"/>
                      <a:r>
                        <a:rPr lang="en-GB"/>
                        <a:t>C</a:t>
                      </a:r>
                    </a:p>
                  </a:txBody>
                  <a:tcPr anchor="ctr"/>
                </a:tc>
                <a:tc>
                  <a:txBody>
                    <a:bodyPr/>
                    <a:lstStyle/>
                    <a:p>
                      <a:pPr algn="ctr"/>
                      <a:r>
                        <a:rPr lang="en-GB"/>
                        <a:t>C</a:t>
                      </a:r>
                    </a:p>
                  </a:txBody>
                  <a:tcPr anchor="ctr"/>
                </a:tc>
                <a:tc>
                  <a:txBody>
                    <a:bodyPr/>
                    <a:lstStyle/>
                    <a:p>
                      <a:pPr algn="ctr"/>
                      <a:r>
                        <a:rPr lang="en-GB"/>
                        <a:t>PC</a:t>
                      </a:r>
                    </a:p>
                  </a:txBody>
                  <a:tcPr anchor="ctr"/>
                </a:tc>
                <a:extLst>
                  <a:ext uri="{0D108BD9-81ED-4DB2-BD59-A6C34878D82A}">
                    <a16:rowId xmlns:a16="http://schemas.microsoft.com/office/drawing/2014/main" val="3035442825"/>
                  </a:ext>
                </a:extLst>
              </a:tr>
              <a:tr h="370840">
                <a:tc>
                  <a:txBody>
                    <a:bodyPr/>
                    <a:lstStyle/>
                    <a:p>
                      <a:r>
                        <a:rPr lang="en-GB"/>
                        <a:t>Instrument Noise</a:t>
                      </a:r>
                    </a:p>
                  </a:txBody>
                  <a:tcPr/>
                </a:tc>
                <a:tc>
                  <a:txBody>
                    <a:bodyPr/>
                    <a:lstStyle/>
                    <a:p>
                      <a:pPr algn="ctr"/>
                      <a:r>
                        <a:rPr lang="en-GB"/>
                        <a:t>I</a:t>
                      </a:r>
                    </a:p>
                  </a:txBody>
                  <a:tcPr anchor="ctr"/>
                </a:tc>
                <a:tc>
                  <a:txBody>
                    <a:bodyPr/>
                    <a:lstStyle/>
                    <a:p>
                      <a:pPr algn="ctr"/>
                      <a:r>
                        <a:rPr lang="en-GB"/>
                        <a:t>I</a:t>
                      </a:r>
                    </a:p>
                  </a:txBody>
                  <a:tcPr anchor="ctr"/>
                </a:tc>
                <a:tc>
                  <a:txBody>
                    <a:bodyPr/>
                    <a:lstStyle/>
                    <a:p>
                      <a:pPr algn="ctr"/>
                      <a:r>
                        <a:rPr lang="en-GB"/>
                        <a:t>I</a:t>
                      </a:r>
                    </a:p>
                  </a:txBody>
                  <a:tcPr anchor="ctr"/>
                </a:tc>
                <a:extLst>
                  <a:ext uri="{0D108BD9-81ED-4DB2-BD59-A6C34878D82A}">
                    <a16:rowId xmlns:a16="http://schemas.microsoft.com/office/drawing/2014/main" val="810301239"/>
                  </a:ext>
                </a:extLst>
              </a:tr>
              <a:tr h="370840">
                <a:tc>
                  <a:txBody>
                    <a:bodyPr/>
                    <a:lstStyle/>
                    <a:p>
                      <a:r>
                        <a:rPr lang="en-GB"/>
                        <a:t>Temperature</a:t>
                      </a:r>
                    </a:p>
                  </a:txBody>
                  <a:tcPr/>
                </a:tc>
                <a:tc>
                  <a:txBody>
                    <a:bodyPr/>
                    <a:lstStyle/>
                    <a:p>
                      <a:pPr algn="ctr"/>
                      <a:r>
                        <a:rPr lang="en-GB"/>
                        <a:t>C</a:t>
                      </a:r>
                    </a:p>
                  </a:txBody>
                  <a:tcPr anchor="ctr"/>
                </a:tc>
                <a:tc>
                  <a:txBody>
                    <a:bodyPr/>
                    <a:lstStyle/>
                    <a:p>
                      <a:pPr algn="ctr"/>
                      <a:r>
                        <a:rPr lang="en-GB"/>
                        <a:t>I</a:t>
                      </a:r>
                    </a:p>
                  </a:txBody>
                  <a:tcPr anchor="ctr"/>
                </a:tc>
                <a:tc>
                  <a:txBody>
                    <a:bodyPr/>
                    <a:lstStyle/>
                    <a:p>
                      <a:pPr algn="ctr"/>
                      <a:r>
                        <a:rPr lang="en-GB"/>
                        <a:t>C</a:t>
                      </a:r>
                    </a:p>
                  </a:txBody>
                  <a:tcPr anchor="ctr"/>
                </a:tc>
                <a:extLst>
                  <a:ext uri="{0D108BD9-81ED-4DB2-BD59-A6C34878D82A}">
                    <a16:rowId xmlns:a16="http://schemas.microsoft.com/office/drawing/2014/main" val="619263949"/>
                  </a:ext>
                </a:extLst>
              </a:tr>
              <a:tr h="370840">
                <a:tc>
                  <a:txBody>
                    <a:bodyPr/>
                    <a:lstStyle/>
                    <a:p>
                      <a:r>
                        <a:rPr lang="en-GB"/>
                        <a:t>Aerosol variability</a:t>
                      </a:r>
                    </a:p>
                  </a:txBody>
                  <a:tcPr/>
                </a:tc>
                <a:tc>
                  <a:txBody>
                    <a:bodyPr/>
                    <a:lstStyle/>
                    <a:p>
                      <a:pPr algn="ctr"/>
                      <a:r>
                        <a:rPr lang="en-GB"/>
                        <a:t>PC</a:t>
                      </a:r>
                    </a:p>
                  </a:txBody>
                  <a:tcPr anchor="ctr"/>
                </a:tc>
                <a:tc>
                  <a:txBody>
                    <a:bodyPr/>
                    <a:lstStyle/>
                    <a:p>
                      <a:pPr algn="ctr"/>
                      <a:r>
                        <a:rPr lang="en-GB"/>
                        <a:t>I</a:t>
                      </a:r>
                    </a:p>
                  </a:txBody>
                  <a:tcPr anchor="ctr"/>
                </a:tc>
                <a:tc>
                  <a:txBody>
                    <a:bodyPr/>
                    <a:lstStyle/>
                    <a:p>
                      <a:pPr algn="ctr"/>
                      <a:r>
                        <a:rPr lang="en-GB"/>
                        <a:t>C</a:t>
                      </a:r>
                    </a:p>
                  </a:txBody>
                  <a:tcPr anchor="ctr"/>
                </a:tc>
                <a:extLst>
                  <a:ext uri="{0D108BD9-81ED-4DB2-BD59-A6C34878D82A}">
                    <a16:rowId xmlns:a16="http://schemas.microsoft.com/office/drawing/2014/main" val="2633007352"/>
                  </a:ext>
                </a:extLst>
              </a:tr>
            </a:tbl>
          </a:graphicData>
        </a:graphic>
      </p:graphicFrame>
      <p:sp>
        <p:nvSpPr>
          <p:cNvPr id="5" name="TextBox 4">
            <a:extLst>
              <a:ext uri="{FF2B5EF4-FFF2-40B4-BE49-F238E27FC236}">
                <a16:creationId xmlns:a16="http://schemas.microsoft.com/office/drawing/2014/main" id="{11D3327C-1A88-4DE5-BA32-52C14A20F682}"/>
              </a:ext>
            </a:extLst>
          </p:cNvPr>
          <p:cNvSpPr txBox="1"/>
          <p:nvPr/>
        </p:nvSpPr>
        <p:spPr>
          <a:xfrm>
            <a:off x="889686" y="1309816"/>
            <a:ext cx="10231395" cy="2308324"/>
          </a:xfrm>
          <a:prstGeom prst="rect">
            <a:avLst/>
          </a:prstGeom>
          <a:noFill/>
        </p:spPr>
        <p:txBody>
          <a:bodyPr wrap="square" rtlCol="0">
            <a:spAutoFit/>
          </a:bodyPr>
          <a:lstStyle/>
          <a:p>
            <a:r>
              <a:rPr lang="en-GB"/>
              <a:t>Errors can be correlated between:</a:t>
            </a:r>
          </a:p>
          <a:p>
            <a:pPr marL="800100" lvl="1" indent="-342900">
              <a:buFont typeface="Arial" panose="020B0604020202020204" pitchFamily="34" charset="0"/>
              <a:buChar char="•"/>
            </a:pPr>
            <a:r>
              <a:rPr lang="en-GB"/>
              <a:t>individual points on the Langley (within one night)</a:t>
            </a:r>
          </a:p>
          <a:p>
            <a:pPr marL="800100" lvl="1" indent="-342900">
              <a:buFont typeface="Arial" panose="020B0604020202020204" pitchFamily="34" charset="0"/>
              <a:buChar char="•"/>
            </a:pPr>
            <a:r>
              <a:rPr lang="en-GB"/>
              <a:t>Individual nights</a:t>
            </a:r>
          </a:p>
          <a:p>
            <a:pPr marL="800100" lvl="1" indent="-342900">
              <a:buFont typeface="Arial" panose="020B0604020202020204" pitchFamily="34" charset="0"/>
              <a:buChar char="•"/>
            </a:pPr>
            <a:r>
              <a:rPr lang="en-GB"/>
              <a:t>Spectral bands</a:t>
            </a:r>
          </a:p>
          <a:p>
            <a:pPr marL="800100" lvl="1" indent="-342900">
              <a:buFont typeface="Arial" panose="020B0604020202020204" pitchFamily="34" charset="0"/>
              <a:buChar char="•"/>
            </a:pPr>
            <a:endParaRPr lang="en-GB"/>
          </a:p>
          <a:p>
            <a:pPr marL="342900" indent="-342900">
              <a:buFont typeface="Arial" panose="020B0604020202020204" pitchFamily="34" charset="0"/>
              <a:buChar char="•"/>
            </a:pPr>
            <a:endParaRPr lang="en-GB"/>
          </a:p>
        </p:txBody>
      </p:sp>
      <p:sp>
        <p:nvSpPr>
          <p:cNvPr id="6" name="TextBox 5">
            <a:extLst>
              <a:ext uri="{FF2B5EF4-FFF2-40B4-BE49-F238E27FC236}">
                <a16:creationId xmlns:a16="http://schemas.microsoft.com/office/drawing/2014/main" id="{769E8AA2-6ACA-4C5D-A8E1-20418BBC693A}"/>
              </a:ext>
            </a:extLst>
          </p:cNvPr>
          <p:cNvSpPr txBox="1"/>
          <p:nvPr/>
        </p:nvSpPr>
        <p:spPr>
          <a:xfrm>
            <a:off x="2110260" y="4864006"/>
            <a:ext cx="9650627" cy="461665"/>
          </a:xfrm>
          <a:prstGeom prst="rect">
            <a:avLst/>
          </a:prstGeom>
          <a:noFill/>
        </p:spPr>
        <p:txBody>
          <a:bodyPr wrap="square" rtlCol="0">
            <a:spAutoFit/>
          </a:bodyPr>
          <a:lstStyle/>
          <a:p>
            <a:r>
              <a:rPr lang="en-GB"/>
              <a:t>C = correlated; I = independent; PC = Partially correlated</a:t>
            </a:r>
          </a:p>
        </p:txBody>
      </p:sp>
    </p:spTree>
    <p:extLst>
      <p:ext uri="{BB962C8B-B14F-4D97-AF65-F5344CB8AC3E}">
        <p14:creationId xmlns:p14="http://schemas.microsoft.com/office/powerpoint/2010/main" val="2730858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0505E311-C0FE-4153-AD12-E633B1AD48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63" y="928751"/>
            <a:ext cx="5816855" cy="34584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D76A436-DBDC-42F3-9EBC-3011C8758528}"/>
              </a:ext>
            </a:extLst>
          </p:cNvPr>
          <p:cNvSpPr>
            <a:spLocks noGrp="1"/>
          </p:cNvSpPr>
          <p:nvPr>
            <p:ph type="title"/>
          </p:nvPr>
        </p:nvSpPr>
        <p:spPr/>
        <p:txBody>
          <a:bodyPr/>
          <a:lstStyle/>
          <a:p>
            <a:r>
              <a:rPr lang="en-GB" dirty="0"/>
              <a:t>Model Regression Overview</a:t>
            </a:r>
          </a:p>
        </p:txBody>
      </p:sp>
      <p:sp>
        <p:nvSpPr>
          <p:cNvPr id="3" name="Content Placeholder 2">
            <a:extLst>
              <a:ext uri="{FF2B5EF4-FFF2-40B4-BE49-F238E27FC236}">
                <a16:creationId xmlns:a16="http://schemas.microsoft.com/office/drawing/2014/main" id="{8F2F1D7C-305D-45D8-AA18-15D942CC4CF8}"/>
              </a:ext>
            </a:extLst>
          </p:cNvPr>
          <p:cNvSpPr>
            <a:spLocks noGrp="1"/>
          </p:cNvSpPr>
          <p:nvPr>
            <p:ph idx="1"/>
          </p:nvPr>
        </p:nvSpPr>
        <p:spPr>
          <a:xfrm>
            <a:off x="6334335" y="1403648"/>
            <a:ext cx="5440902" cy="2860589"/>
          </a:xfrm>
        </p:spPr>
        <p:txBody>
          <a:bodyPr/>
          <a:lstStyle/>
          <a:p>
            <a:r>
              <a:rPr lang="en-US" dirty="0"/>
              <a:t>Based upon the work done by Kieffer and Stone [Kieffer and Stone,2005]​</a:t>
            </a:r>
          </a:p>
          <a:p>
            <a:endParaRPr lang="en-US" sz="1400" dirty="0"/>
          </a:p>
          <a:p>
            <a:r>
              <a:rPr lang="en-US" dirty="0"/>
              <a:t>Minor adaptations to the model formulation discussed with T. Stone</a:t>
            </a:r>
            <a:endParaRPr lang="en-US" sz="1400" dirty="0"/>
          </a:p>
          <a:p>
            <a:pPr marL="0" indent="0">
              <a:buNone/>
            </a:pPr>
            <a:endParaRPr lang="en-US" dirty="0"/>
          </a:p>
          <a:p>
            <a:pPr marL="0" indent="0">
              <a:buNone/>
            </a:pPr>
            <a:endParaRPr lang="en-GB" dirty="0"/>
          </a:p>
        </p:txBody>
      </p:sp>
      <p:sp>
        <p:nvSpPr>
          <p:cNvPr id="4" name="TextBox 3">
            <a:extLst>
              <a:ext uri="{FF2B5EF4-FFF2-40B4-BE49-F238E27FC236}">
                <a16:creationId xmlns:a16="http://schemas.microsoft.com/office/drawing/2014/main" id="{9035080D-E399-4495-8AB5-5ABAF1F7B238}"/>
              </a:ext>
            </a:extLst>
          </p:cNvPr>
          <p:cNvSpPr txBox="1"/>
          <p:nvPr/>
        </p:nvSpPr>
        <p:spPr>
          <a:xfrm>
            <a:off x="416763" y="4560731"/>
            <a:ext cx="11516497" cy="1938992"/>
          </a:xfrm>
          <a:prstGeom prst="rect">
            <a:avLst/>
          </a:prstGeom>
          <a:noFill/>
        </p:spPr>
        <p:txBody>
          <a:bodyPr wrap="square" rtlCol="0">
            <a:spAutoFit/>
          </a:bodyPr>
          <a:lstStyle/>
          <a:p>
            <a:r>
              <a:rPr lang="en-US" dirty="0"/>
              <a:t>Model is based on the lunar irradiance measurements done at Izaña​</a:t>
            </a:r>
          </a:p>
          <a:p>
            <a:pPr lvl="1"/>
            <a:r>
              <a:rPr lang="en-US" dirty="0"/>
              <a:t>	Historical instrument – 933 : 3 years of irradiance data (+/- 400 acquisitions)​</a:t>
            </a:r>
          </a:p>
          <a:p>
            <a:pPr lvl="1"/>
            <a:r>
              <a:rPr lang="en-US" dirty="0"/>
              <a:t>	New ESA instrument – 1088 : &lt;1 year &amp; 3 months of irradiance data (+/-150 acquisitions) ​</a:t>
            </a:r>
          </a:p>
          <a:p>
            <a:endParaRPr lang="en-GB" dirty="0"/>
          </a:p>
        </p:txBody>
      </p:sp>
    </p:spTree>
    <p:extLst>
      <p:ext uri="{BB962C8B-B14F-4D97-AF65-F5344CB8AC3E}">
        <p14:creationId xmlns:p14="http://schemas.microsoft.com/office/powerpoint/2010/main" val="3385703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9E1C9-F645-4B15-A054-2B55C1A6FDF5}"/>
              </a:ext>
            </a:extLst>
          </p:cNvPr>
          <p:cNvSpPr>
            <a:spLocks noGrp="1"/>
          </p:cNvSpPr>
          <p:nvPr>
            <p:ph type="title"/>
          </p:nvPr>
        </p:nvSpPr>
        <p:spPr/>
        <p:txBody>
          <a:bodyPr/>
          <a:lstStyle/>
          <a:p>
            <a:r>
              <a:rPr lang="en-GB" dirty="0"/>
              <a:t>Lunar Irradiance Model	</a:t>
            </a: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A1183FF9-51A5-40AB-9016-09B9D48DB23A}"/>
                  </a:ext>
                </a:extLst>
              </p:cNvPr>
              <p:cNvSpPr/>
              <p:nvPr/>
            </p:nvSpPr>
            <p:spPr>
              <a:xfrm>
                <a:off x="210065" y="1847792"/>
                <a:ext cx="11981935" cy="95789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GB" sz="2000" i="1" smtClean="0">
                              <a:latin typeface="Cambria Math" panose="02040503050406030204" pitchFamily="18" charset="0"/>
                            </a:rPr>
                          </m:ctrlPr>
                        </m:funcPr>
                        <m:fName>
                          <m:r>
                            <m:rPr>
                              <m:sty m:val="p"/>
                            </m:rPr>
                            <a:rPr lang="en-GB" sz="2000">
                              <a:latin typeface="Cambria Math" panose="02040503050406030204" pitchFamily="18" charset="0"/>
                            </a:rPr>
                            <m:t>ln</m:t>
                          </m:r>
                        </m:fName>
                        <m:e>
                          <m:d>
                            <m:dPr>
                              <m:ctrlPr>
                                <a:rPr lang="en-GB" sz="2000" i="1">
                                  <a:latin typeface="Cambria Math" panose="02040503050406030204" pitchFamily="18" charset="0"/>
                                </a:rPr>
                              </m:ctrlPr>
                            </m:dPr>
                            <m:e>
                              <m:sSub>
                                <m:sSubPr>
                                  <m:ctrlPr>
                                    <a:rPr lang="en-GB" sz="2000" i="1">
                                      <a:latin typeface="Cambria Math" panose="02040503050406030204" pitchFamily="18" charset="0"/>
                                    </a:rPr>
                                  </m:ctrlPr>
                                </m:sSubPr>
                                <m:e>
                                  <m:r>
                                    <a:rPr lang="en-GB" sz="2000" i="1">
                                      <a:latin typeface="Cambria Math" panose="02040503050406030204" pitchFamily="18" charset="0"/>
                                    </a:rPr>
                                    <m:t>𝐴</m:t>
                                  </m:r>
                                </m:e>
                                <m:sub>
                                  <m:r>
                                    <a:rPr lang="en-GB" sz="2000" i="1">
                                      <a:latin typeface="Cambria Math" panose="02040503050406030204" pitchFamily="18" charset="0"/>
                                    </a:rPr>
                                    <m:t>𝑘</m:t>
                                  </m:r>
                                </m:sub>
                              </m:sSub>
                            </m:e>
                          </m:d>
                        </m:e>
                      </m:func>
                      <m:r>
                        <a:rPr lang="en-GB" sz="2000" i="0">
                          <a:latin typeface="Cambria Math" panose="02040503050406030204" pitchFamily="18" charset="0"/>
                        </a:rPr>
                        <m:t>=</m:t>
                      </m:r>
                      <m:nary>
                        <m:naryPr>
                          <m:chr m:val="∑"/>
                          <m:limLoc m:val="undOvr"/>
                          <m:ctrlPr>
                            <a:rPr lang="en-GB" sz="2000" i="1">
                              <a:latin typeface="Cambria Math" panose="02040503050406030204" pitchFamily="18" charset="0"/>
                            </a:rPr>
                          </m:ctrlPr>
                        </m:naryPr>
                        <m:sub>
                          <m:r>
                            <a:rPr lang="en-GB" sz="2000" i="1">
                              <a:latin typeface="Cambria Math" panose="02040503050406030204" pitchFamily="18" charset="0"/>
                            </a:rPr>
                            <m:t>𝑖</m:t>
                          </m:r>
                          <m:r>
                            <a:rPr lang="en-GB" sz="2000" i="0">
                              <a:latin typeface="Cambria Math" panose="02040503050406030204" pitchFamily="18" charset="0"/>
                            </a:rPr>
                            <m:t>=0</m:t>
                          </m:r>
                        </m:sub>
                        <m:sup>
                          <m:r>
                            <a:rPr lang="en-GB" sz="2000" i="0">
                              <a:latin typeface="Cambria Math" panose="02040503050406030204" pitchFamily="18" charset="0"/>
                            </a:rPr>
                            <m:t>3</m:t>
                          </m:r>
                        </m:sup>
                        <m:e>
                          <m:sSub>
                            <m:sSubPr>
                              <m:ctrlPr>
                                <a:rPr lang="en-GB" sz="2000" i="1">
                                  <a:latin typeface="Cambria Math" panose="02040503050406030204" pitchFamily="18" charset="0"/>
                                </a:rPr>
                              </m:ctrlPr>
                            </m:sSubPr>
                            <m:e>
                              <m:r>
                                <a:rPr lang="en-GB" sz="2000" i="1">
                                  <a:latin typeface="Cambria Math" panose="02040503050406030204" pitchFamily="18" charset="0"/>
                                </a:rPr>
                                <m:t>𝑎</m:t>
                              </m:r>
                            </m:e>
                            <m:sub>
                              <m:r>
                                <a:rPr lang="en-GB" sz="2000" i="1">
                                  <a:latin typeface="Cambria Math" panose="02040503050406030204" pitchFamily="18" charset="0"/>
                                </a:rPr>
                                <m:t>𝑖𝑘</m:t>
                              </m:r>
                            </m:sub>
                          </m:sSub>
                          <m:sSup>
                            <m:sSupPr>
                              <m:ctrlPr>
                                <a:rPr lang="en-GB" sz="2000" i="1">
                                  <a:latin typeface="Cambria Math" panose="02040503050406030204" pitchFamily="18" charset="0"/>
                                </a:rPr>
                              </m:ctrlPr>
                            </m:sSupPr>
                            <m:e>
                              <m:r>
                                <a:rPr lang="en-GB" sz="2000" i="1">
                                  <a:latin typeface="Cambria Math" panose="02040503050406030204" pitchFamily="18" charset="0"/>
                                </a:rPr>
                                <m:t>𝑔</m:t>
                              </m:r>
                            </m:e>
                            <m:sup>
                              <m:r>
                                <a:rPr lang="en-GB" sz="2000" i="1">
                                  <a:latin typeface="Cambria Math" panose="02040503050406030204" pitchFamily="18" charset="0"/>
                                </a:rPr>
                                <m:t>𝑖</m:t>
                              </m:r>
                            </m:sup>
                          </m:sSup>
                        </m:e>
                      </m:nary>
                      <m:r>
                        <a:rPr lang="en-GB" sz="2000" i="0">
                          <a:latin typeface="Cambria Math" panose="02040503050406030204" pitchFamily="18" charset="0"/>
                        </a:rPr>
                        <m:t>+</m:t>
                      </m:r>
                      <m:nary>
                        <m:naryPr>
                          <m:chr m:val="∑"/>
                          <m:limLoc m:val="undOvr"/>
                          <m:ctrlPr>
                            <a:rPr lang="en-GB" sz="2000" i="1">
                              <a:latin typeface="Cambria Math" panose="02040503050406030204" pitchFamily="18" charset="0"/>
                            </a:rPr>
                          </m:ctrlPr>
                        </m:naryPr>
                        <m:sub>
                          <m:r>
                            <a:rPr lang="en-GB" sz="2000" i="1">
                              <a:latin typeface="Cambria Math" panose="02040503050406030204" pitchFamily="18" charset="0"/>
                            </a:rPr>
                            <m:t>𝑖</m:t>
                          </m:r>
                          <m:r>
                            <a:rPr lang="en-GB" sz="2000" i="0">
                              <a:latin typeface="Cambria Math" panose="02040503050406030204" pitchFamily="18" charset="0"/>
                            </a:rPr>
                            <m:t>=1</m:t>
                          </m:r>
                        </m:sub>
                        <m:sup>
                          <m:r>
                            <a:rPr lang="en-GB" sz="2000" i="0">
                              <a:latin typeface="Cambria Math" panose="02040503050406030204" pitchFamily="18" charset="0"/>
                            </a:rPr>
                            <m:t>3</m:t>
                          </m:r>
                        </m:sup>
                        <m:e>
                          <m:sSub>
                            <m:sSubPr>
                              <m:ctrlPr>
                                <a:rPr lang="en-GB" sz="2000" i="1">
                                  <a:latin typeface="Cambria Math" panose="02040503050406030204" pitchFamily="18" charset="0"/>
                                </a:rPr>
                              </m:ctrlPr>
                            </m:sSubPr>
                            <m:e>
                              <m:r>
                                <a:rPr lang="en-GB" sz="2000" i="1">
                                  <a:latin typeface="Cambria Math" panose="02040503050406030204" pitchFamily="18" charset="0"/>
                                </a:rPr>
                                <m:t>𝑏</m:t>
                              </m:r>
                            </m:e>
                            <m:sub>
                              <m:r>
                                <a:rPr lang="en-GB" sz="2000" i="1">
                                  <a:latin typeface="Cambria Math" panose="02040503050406030204" pitchFamily="18" charset="0"/>
                                </a:rPr>
                                <m:t>𝑖𝑘</m:t>
                              </m:r>
                            </m:sub>
                          </m:sSub>
                          <m:sSup>
                            <m:sSupPr>
                              <m:ctrlPr>
                                <a:rPr lang="en-GB" sz="2000" i="1">
                                  <a:latin typeface="Cambria Math" panose="02040503050406030204" pitchFamily="18" charset="0"/>
                                </a:rPr>
                              </m:ctrlPr>
                            </m:sSupPr>
                            <m:e>
                              <m:r>
                                <m:rPr>
                                  <m:sty m:val="p"/>
                                </m:rPr>
                                <a:rPr lang="en-GB" sz="2000" i="0">
                                  <a:latin typeface="Cambria Math" panose="02040503050406030204" pitchFamily="18" charset="0"/>
                                </a:rPr>
                                <m:t>Φ</m:t>
                              </m:r>
                            </m:e>
                            <m:sup>
                              <m:r>
                                <a:rPr lang="en-GB" sz="2000" i="0">
                                  <a:latin typeface="Cambria Math" panose="02040503050406030204" pitchFamily="18" charset="0"/>
                                </a:rPr>
                                <m:t>2</m:t>
                              </m:r>
                              <m:r>
                                <a:rPr lang="en-GB" sz="2000" i="1">
                                  <a:latin typeface="Cambria Math" panose="02040503050406030204" pitchFamily="18" charset="0"/>
                                </a:rPr>
                                <m:t>𝑖</m:t>
                              </m:r>
                              <m:r>
                                <a:rPr lang="en-GB" sz="2000" i="0">
                                  <a:latin typeface="Cambria Math" panose="02040503050406030204" pitchFamily="18" charset="0"/>
                                </a:rPr>
                                <m:t>−1</m:t>
                              </m:r>
                            </m:sup>
                          </m:sSup>
                        </m:e>
                      </m:nary>
                      <m:r>
                        <a:rPr lang="en-GB" sz="2000" i="0">
                          <a:latin typeface="Cambria Math" panose="02040503050406030204" pitchFamily="18" charset="0"/>
                        </a:rPr>
                        <m:t>+</m:t>
                      </m:r>
                      <m:sSub>
                        <m:sSubPr>
                          <m:ctrlPr>
                            <a:rPr lang="en-GB" sz="2000" i="1">
                              <a:latin typeface="Cambria Math" panose="02040503050406030204" pitchFamily="18" charset="0"/>
                            </a:rPr>
                          </m:ctrlPr>
                        </m:sSubPr>
                        <m:e>
                          <m:r>
                            <a:rPr lang="en-GB" sz="2000" i="1">
                              <a:latin typeface="Cambria Math" panose="02040503050406030204" pitchFamily="18" charset="0"/>
                            </a:rPr>
                            <m:t>𝑐</m:t>
                          </m:r>
                        </m:e>
                        <m:sub>
                          <m:r>
                            <a:rPr lang="en-GB" sz="2000" i="0">
                              <a:latin typeface="Cambria Math" panose="02040503050406030204" pitchFamily="18" charset="0"/>
                            </a:rPr>
                            <m:t>1</m:t>
                          </m:r>
                          <m:r>
                            <a:rPr lang="en-GB" sz="2000" b="0" i="1" smtClean="0">
                              <a:latin typeface="Cambria Math" panose="02040503050406030204" pitchFamily="18" charset="0"/>
                            </a:rPr>
                            <m:t>𝑘</m:t>
                          </m:r>
                        </m:sub>
                      </m:sSub>
                      <m:r>
                        <a:rPr lang="en-GB" sz="2000" i="1">
                          <a:latin typeface="Cambria Math" panose="02040503050406030204" pitchFamily="18" charset="0"/>
                        </a:rPr>
                        <m:t>𝜃</m:t>
                      </m:r>
                      <m:r>
                        <a:rPr lang="en-GB" sz="2000" i="0">
                          <a:latin typeface="Cambria Math" panose="02040503050406030204" pitchFamily="18" charset="0"/>
                        </a:rPr>
                        <m:t>+</m:t>
                      </m:r>
                      <m:sSub>
                        <m:sSubPr>
                          <m:ctrlPr>
                            <a:rPr lang="en-GB" sz="2000" i="1">
                              <a:latin typeface="Cambria Math" panose="02040503050406030204" pitchFamily="18" charset="0"/>
                            </a:rPr>
                          </m:ctrlPr>
                        </m:sSubPr>
                        <m:e>
                          <m:r>
                            <a:rPr lang="en-GB" sz="2000" i="1">
                              <a:latin typeface="Cambria Math" panose="02040503050406030204" pitchFamily="18" charset="0"/>
                            </a:rPr>
                            <m:t>𝑐</m:t>
                          </m:r>
                        </m:e>
                        <m:sub>
                          <m:r>
                            <a:rPr lang="en-GB" sz="2000" i="0">
                              <a:latin typeface="Cambria Math" panose="02040503050406030204" pitchFamily="18" charset="0"/>
                            </a:rPr>
                            <m:t>2</m:t>
                          </m:r>
                          <m:r>
                            <a:rPr lang="en-GB" sz="2000" b="0" i="1" smtClean="0">
                              <a:latin typeface="Cambria Math" panose="02040503050406030204" pitchFamily="18" charset="0"/>
                            </a:rPr>
                            <m:t>𝑘</m:t>
                          </m:r>
                        </m:sub>
                      </m:sSub>
                      <m:r>
                        <a:rPr lang="en-GB" sz="2000" i="1">
                          <a:latin typeface="Cambria Math" panose="02040503050406030204" pitchFamily="18" charset="0"/>
                        </a:rPr>
                        <m:t>𝜙</m:t>
                      </m:r>
                      <m:r>
                        <a:rPr lang="en-GB" sz="2000" i="0">
                          <a:latin typeface="Cambria Math" panose="02040503050406030204" pitchFamily="18" charset="0"/>
                        </a:rPr>
                        <m:t>+</m:t>
                      </m:r>
                      <m:sSub>
                        <m:sSubPr>
                          <m:ctrlPr>
                            <a:rPr lang="en-GB" sz="2000" i="1">
                              <a:latin typeface="Cambria Math" panose="02040503050406030204" pitchFamily="18" charset="0"/>
                            </a:rPr>
                          </m:ctrlPr>
                        </m:sSubPr>
                        <m:e>
                          <m:r>
                            <a:rPr lang="en-GB" sz="2000" i="1">
                              <a:latin typeface="Cambria Math" panose="02040503050406030204" pitchFamily="18" charset="0"/>
                            </a:rPr>
                            <m:t>𝑐</m:t>
                          </m:r>
                        </m:e>
                        <m:sub>
                          <m:r>
                            <a:rPr lang="en-GB" sz="2000" i="0">
                              <a:latin typeface="Cambria Math" panose="02040503050406030204" pitchFamily="18" charset="0"/>
                            </a:rPr>
                            <m:t>3</m:t>
                          </m:r>
                          <m:r>
                            <a:rPr lang="en-GB" sz="2000" b="0" i="1" smtClean="0">
                              <a:latin typeface="Cambria Math" panose="02040503050406030204" pitchFamily="18" charset="0"/>
                            </a:rPr>
                            <m:t>𝑘</m:t>
                          </m:r>
                        </m:sub>
                      </m:sSub>
                      <m:r>
                        <m:rPr>
                          <m:sty m:val="p"/>
                        </m:rPr>
                        <a:rPr lang="en-GB" sz="2000" i="0">
                          <a:latin typeface="Cambria Math" panose="02040503050406030204" pitchFamily="18" charset="0"/>
                        </a:rPr>
                        <m:t>Φ</m:t>
                      </m:r>
                      <m:r>
                        <a:rPr lang="en-GB" sz="2000" i="1">
                          <a:latin typeface="Cambria Math" panose="02040503050406030204" pitchFamily="18" charset="0"/>
                        </a:rPr>
                        <m:t>𝜃</m:t>
                      </m:r>
                      <m:r>
                        <a:rPr lang="en-GB" sz="2000" i="0">
                          <a:latin typeface="Cambria Math" panose="02040503050406030204" pitchFamily="18" charset="0"/>
                        </a:rPr>
                        <m:t>+</m:t>
                      </m:r>
                      <m:sSub>
                        <m:sSubPr>
                          <m:ctrlPr>
                            <a:rPr lang="en-GB" sz="2000" i="1">
                              <a:latin typeface="Cambria Math" panose="02040503050406030204" pitchFamily="18" charset="0"/>
                            </a:rPr>
                          </m:ctrlPr>
                        </m:sSubPr>
                        <m:e>
                          <m:r>
                            <a:rPr lang="en-GB" sz="2000" i="1">
                              <a:latin typeface="Cambria Math" panose="02040503050406030204" pitchFamily="18" charset="0"/>
                            </a:rPr>
                            <m:t>𝑐</m:t>
                          </m:r>
                        </m:e>
                        <m:sub>
                          <m:r>
                            <a:rPr lang="en-GB" sz="2000" i="0">
                              <a:latin typeface="Cambria Math" panose="02040503050406030204" pitchFamily="18" charset="0"/>
                            </a:rPr>
                            <m:t>4</m:t>
                          </m:r>
                          <m:r>
                            <a:rPr lang="en-GB" sz="2000" b="0" i="1" smtClean="0">
                              <a:latin typeface="Cambria Math" panose="02040503050406030204" pitchFamily="18" charset="0"/>
                            </a:rPr>
                            <m:t>𝑘</m:t>
                          </m:r>
                        </m:sub>
                      </m:sSub>
                      <m:r>
                        <m:rPr>
                          <m:sty m:val="p"/>
                        </m:rPr>
                        <a:rPr lang="en-GB" sz="2000" i="0">
                          <a:latin typeface="Cambria Math" panose="02040503050406030204" pitchFamily="18" charset="0"/>
                        </a:rPr>
                        <m:t>Φ</m:t>
                      </m:r>
                      <m:r>
                        <a:rPr lang="en-GB" sz="2000" i="1">
                          <a:latin typeface="Cambria Math" panose="02040503050406030204" pitchFamily="18" charset="0"/>
                        </a:rPr>
                        <m:t>𝜙</m:t>
                      </m:r>
                      <m:r>
                        <a:rPr lang="en-GB" sz="2000" i="0">
                          <a:latin typeface="Cambria Math" panose="02040503050406030204" pitchFamily="18" charset="0"/>
                        </a:rPr>
                        <m:t>+</m:t>
                      </m:r>
                      <m:sSub>
                        <m:sSubPr>
                          <m:ctrlPr>
                            <a:rPr lang="en-GB" sz="2000" i="1">
                              <a:latin typeface="Cambria Math" panose="02040503050406030204" pitchFamily="18" charset="0"/>
                            </a:rPr>
                          </m:ctrlPr>
                        </m:sSubPr>
                        <m:e>
                          <m:r>
                            <a:rPr lang="en-GB" sz="2000" i="1">
                              <a:latin typeface="Cambria Math" panose="02040503050406030204" pitchFamily="18" charset="0"/>
                            </a:rPr>
                            <m:t>𝑑</m:t>
                          </m:r>
                        </m:e>
                        <m:sub>
                          <m:r>
                            <a:rPr lang="en-GB" sz="2000" i="0">
                              <a:latin typeface="Cambria Math" panose="02040503050406030204" pitchFamily="18" charset="0"/>
                            </a:rPr>
                            <m:t>1</m:t>
                          </m:r>
                          <m:r>
                            <a:rPr lang="en-GB" sz="2000" i="1">
                              <a:latin typeface="Cambria Math" panose="02040503050406030204" pitchFamily="18" charset="0"/>
                            </a:rPr>
                            <m:t>𝑘</m:t>
                          </m:r>
                        </m:sub>
                      </m:sSub>
                      <m:sSup>
                        <m:sSupPr>
                          <m:ctrlPr>
                            <a:rPr lang="en-GB" sz="2000" i="1">
                              <a:latin typeface="Cambria Math" panose="02040503050406030204" pitchFamily="18" charset="0"/>
                            </a:rPr>
                          </m:ctrlPr>
                        </m:sSupPr>
                        <m:e>
                          <m:r>
                            <a:rPr lang="en-GB" sz="2000" i="1">
                              <a:latin typeface="Cambria Math" panose="02040503050406030204" pitchFamily="18" charset="0"/>
                            </a:rPr>
                            <m:t>𝑒</m:t>
                          </m:r>
                        </m:e>
                        <m:sup>
                          <m:r>
                            <a:rPr lang="en-GB" sz="2000" i="0">
                              <a:latin typeface="Cambria Math" panose="02040503050406030204" pitchFamily="18" charset="0"/>
                            </a:rPr>
                            <m:t>−</m:t>
                          </m:r>
                          <m:f>
                            <m:fPr>
                              <m:ctrlPr>
                                <a:rPr lang="en-GB" sz="2000" i="1">
                                  <a:latin typeface="Cambria Math" panose="02040503050406030204" pitchFamily="18" charset="0"/>
                                </a:rPr>
                              </m:ctrlPr>
                            </m:fPr>
                            <m:num>
                              <m:r>
                                <a:rPr lang="en-GB" sz="2000" i="1">
                                  <a:latin typeface="Cambria Math" panose="02040503050406030204" pitchFamily="18" charset="0"/>
                                </a:rPr>
                                <m:t>𝑔</m:t>
                              </m:r>
                            </m:num>
                            <m:den>
                              <m:sSub>
                                <m:sSubPr>
                                  <m:ctrlPr>
                                    <a:rPr lang="en-GB" sz="2000" i="1">
                                      <a:latin typeface="Cambria Math" panose="02040503050406030204" pitchFamily="18" charset="0"/>
                                    </a:rPr>
                                  </m:ctrlPr>
                                </m:sSubPr>
                                <m:e>
                                  <m:r>
                                    <a:rPr lang="en-GB" sz="2000" i="1">
                                      <a:latin typeface="Cambria Math" panose="02040503050406030204" pitchFamily="18" charset="0"/>
                                    </a:rPr>
                                    <m:t>𝑝</m:t>
                                  </m:r>
                                </m:e>
                                <m:sub>
                                  <m:r>
                                    <a:rPr lang="en-GB" sz="2000" i="0">
                                      <a:latin typeface="Cambria Math" panose="02040503050406030204" pitchFamily="18" charset="0"/>
                                    </a:rPr>
                                    <m:t>1</m:t>
                                  </m:r>
                                </m:sub>
                              </m:sSub>
                            </m:den>
                          </m:f>
                        </m:sup>
                      </m:sSup>
                      <m:r>
                        <a:rPr lang="en-GB" sz="2000" i="0">
                          <a:latin typeface="Cambria Math" panose="02040503050406030204" pitchFamily="18" charset="0"/>
                        </a:rPr>
                        <m:t>+</m:t>
                      </m:r>
                      <m:sSub>
                        <m:sSubPr>
                          <m:ctrlPr>
                            <a:rPr lang="en-GB" sz="2000" i="1">
                              <a:latin typeface="Cambria Math" panose="02040503050406030204" pitchFamily="18" charset="0"/>
                            </a:rPr>
                          </m:ctrlPr>
                        </m:sSubPr>
                        <m:e>
                          <m:r>
                            <a:rPr lang="en-GB" sz="2000" i="1">
                              <a:latin typeface="Cambria Math" panose="02040503050406030204" pitchFamily="18" charset="0"/>
                            </a:rPr>
                            <m:t>𝑑</m:t>
                          </m:r>
                        </m:e>
                        <m:sub>
                          <m:r>
                            <a:rPr lang="en-GB" sz="2000" i="0">
                              <a:latin typeface="Cambria Math" panose="02040503050406030204" pitchFamily="18" charset="0"/>
                            </a:rPr>
                            <m:t>2</m:t>
                          </m:r>
                          <m:r>
                            <a:rPr lang="en-GB" sz="2000" i="1">
                              <a:latin typeface="Cambria Math" panose="02040503050406030204" pitchFamily="18" charset="0"/>
                            </a:rPr>
                            <m:t>𝑘</m:t>
                          </m:r>
                        </m:sub>
                      </m:sSub>
                      <m:sSup>
                        <m:sSupPr>
                          <m:ctrlPr>
                            <a:rPr lang="en-GB" sz="2000" i="1">
                              <a:latin typeface="Cambria Math" panose="02040503050406030204" pitchFamily="18" charset="0"/>
                            </a:rPr>
                          </m:ctrlPr>
                        </m:sSupPr>
                        <m:e>
                          <m:r>
                            <a:rPr lang="en-GB" sz="2000" i="1">
                              <a:latin typeface="Cambria Math" panose="02040503050406030204" pitchFamily="18" charset="0"/>
                            </a:rPr>
                            <m:t>𝑒</m:t>
                          </m:r>
                        </m:e>
                        <m:sup>
                          <m:r>
                            <a:rPr lang="en-GB" sz="2000" i="0">
                              <a:latin typeface="Cambria Math" panose="02040503050406030204" pitchFamily="18" charset="0"/>
                            </a:rPr>
                            <m:t>−</m:t>
                          </m:r>
                          <m:f>
                            <m:fPr>
                              <m:ctrlPr>
                                <a:rPr lang="en-GB" sz="2000" i="1">
                                  <a:latin typeface="Cambria Math" panose="02040503050406030204" pitchFamily="18" charset="0"/>
                                </a:rPr>
                              </m:ctrlPr>
                            </m:fPr>
                            <m:num>
                              <m:r>
                                <a:rPr lang="en-GB" sz="2000" i="1">
                                  <a:latin typeface="Cambria Math" panose="02040503050406030204" pitchFamily="18" charset="0"/>
                                </a:rPr>
                                <m:t>𝑔</m:t>
                              </m:r>
                            </m:num>
                            <m:den>
                              <m:sSub>
                                <m:sSubPr>
                                  <m:ctrlPr>
                                    <a:rPr lang="en-GB" sz="2000" i="1">
                                      <a:latin typeface="Cambria Math" panose="02040503050406030204" pitchFamily="18" charset="0"/>
                                    </a:rPr>
                                  </m:ctrlPr>
                                </m:sSubPr>
                                <m:e>
                                  <m:r>
                                    <a:rPr lang="en-GB" sz="2000" i="1">
                                      <a:latin typeface="Cambria Math" panose="02040503050406030204" pitchFamily="18" charset="0"/>
                                    </a:rPr>
                                    <m:t>𝑝</m:t>
                                  </m:r>
                                </m:e>
                                <m:sub>
                                  <m:r>
                                    <a:rPr lang="en-GB" sz="2000" i="0">
                                      <a:latin typeface="Cambria Math" panose="02040503050406030204" pitchFamily="18" charset="0"/>
                                    </a:rPr>
                                    <m:t>2</m:t>
                                  </m:r>
                                </m:sub>
                              </m:sSub>
                            </m:den>
                          </m:f>
                        </m:sup>
                      </m:sSup>
                      <m:r>
                        <a:rPr lang="en-GB" sz="2000" i="0">
                          <a:latin typeface="Cambria Math" panose="02040503050406030204" pitchFamily="18" charset="0"/>
                        </a:rPr>
                        <m:t>+</m:t>
                      </m:r>
                      <m:sSub>
                        <m:sSubPr>
                          <m:ctrlPr>
                            <a:rPr lang="en-GB" sz="2000" i="1">
                              <a:latin typeface="Cambria Math" panose="02040503050406030204" pitchFamily="18" charset="0"/>
                            </a:rPr>
                          </m:ctrlPr>
                        </m:sSubPr>
                        <m:e>
                          <m:r>
                            <a:rPr lang="en-GB" sz="2000" i="1">
                              <a:latin typeface="Cambria Math" panose="02040503050406030204" pitchFamily="18" charset="0"/>
                            </a:rPr>
                            <m:t>𝑑</m:t>
                          </m:r>
                        </m:e>
                        <m:sub>
                          <m:r>
                            <a:rPr lang="en-GB" sz="2000" i="0">
                              <a:latin typeface="Cambria Math" panose="02040503050406030204" pitchFamily="18" charset="0"/>
                            </a:rPr>
                            <m:t>3</m:t>
                          </m:r>
                          <m:r>
                            <a:rPr lang="en-GB" sz="2000" i="1">
                              <a:latin typeface="Cambria Math" panose="02040503050406030204" pitchFamily="18" charset="0"/>
                            </a:rPr>
                            <m:t>𝑘</m:t>
                          </m:r>
                        </m:sub>
                      </m:sSub>
                      <m:func>
                        <m:funcPr>
                          <m:ctrlPr>
                            <a:rPr lang="en-GB" sz="2000" i="1">
                              <a:latin typeface="Cambria Math" panose="02040503050406030204" pitchFamily="18" charset="0"/>
                            </a:rPr>
                          </m:ctrlPr>
                        </m:funcPr>
                        <m:fName>
                          <m:r>
                            <m:rPr>
                              <m:sty m:val="p"/>
                            </m:rPr>
                            <a:rPr lang="en-GB" sz="2000" i="0">
                              <a:latin typeface="Cambria Math" panose="02040503050406030204" pitchFamily="18" charset="0"/>
                            </a:rPr>
                            <m:t>cos</m:t>
                          </m:r>
                        </m:fName>
                        <m:e>
                          <m:d>
                            <m:dPr>
                              <m:ctrlPr>
                                <a:rPr lang="en-GB" sz="2000" i="1">
                                  <a:latin typeface="Cambria Math" panose="02040503050406030204" pitchFamily="18" charset="0"/>
                                </a:rPr>
                              </m:ctrlPr>
                            </m:dPr>
                            <m:e>
                              <m:f>
                                <m:fPr>
                                  <m:ctrlPr>
                                    <a:rPr lang="en-GB" sz="2000" i="1">
                                      <a:latin typeface="Cambria Math" panose="02040503050406030204" pitchFamily="18" charset="0"/>
                                    </a:rPr>
                                  </m:ctrlPr>
                                </m:fPr>
                                <m:num>
                                  <m:r>
                                    <a:rPr lang="en-GB" sz="2000" i="1">
                                      <a:latin typeface="Cambria Math" panose="02040503050406030204" pitchFamily="18" charset="0"/>
                                    </a:rPr>
                                    <m:t>𝑔</m:t>
                                  </m:r>
                                  <m:r>
                                    <a:rPr lang="en-GB" sz="2000" i="0">
                                      <a:latin typeface="Cambria Math" panose="02040503050406030204" pitchFamily="18" charset="0"/>
                                    </a:rPr>
                                    <m:t>−</m:t>
                                  </m:r>
                                  <m:sSub>
                                    <m:sSubPr>
                                      <m:ctrlPr>
                                        <a:rPr lang="en-GB" sz="2000" i="1">
                                          <a:latin typeface="Cambria Math" panose="02040503050406030204" pitchFamily="18" charset="0"/>
                                        </a:rPr>
                                      </m:ctrlPr>
                                    </m:sSubPr>
                                    <m:e>
                                      <m:r>
                                        <a:rPr lang="en-GB" sz="2000" i="1">
                                          <a:latin typeface="Cambria Math" panose="02040503050406030204" pitchFamily="18" charset="0"/>
                                        </a:rPr>
                                        <m:t>𝑝</m:t>
                                      </m:r>
                                    </m:e>
                                    <m:sub>
                                      <m:r>
                                        <a:rPr lang="en-GB" sz="2000" i="0">
                                          <a:latin typeface="Cambria Math" panose="02040503050406030204" pitchFamily="18" charset="0"/>
                                        </a:rPr>
                                        <m:t>3</m:t>
                                      </m:r>
                                    </m:sub>
                                  </m:sSub>
                                </m:num>
                                <m:den>
                                  <m:sSub>
                                    <m:sSubPr>
                                      <m:ctrlPr>
                                        <a:rPr lang="en-GB" sz="2000" i="1">
                                          <a:latin typeface="Cambria Math" panose="02040503050406030204" pitchFamily="18" charset="0"/>
                                        </a:rPr>
                                      </m:ctrlPr>
                                    </m:sSubPr>
                                    <m:e>
                                      <m:r>
                                        <a:rPr lang="en-GB" sz="2000" i="1">
                                          <a:latin typeface="Cambria Math" panose="02040503050406030204" pitchFamily="18" charset="0"/>
                                        </a:rPr>
                                        <m:t>𝑝</m:t>
                                      </m:r>
                                    </m:e>
                                    <m:sub>
                                      <m:r>
                                        <a:rPr lang="en-GB" sz="2000" i="0">
                                          <a:latin typeface="Cambria Math" panose="02040503050406030204" pitchFamily="18" charset="0"/>
                                        </a:rPr>
                                        <m:t>4</m:t>
                                      </m:r>
                                    </m:sub>
                                  </m:sSub>
                                </m:den>
                              </m:f>
                            </m:e>
                          </m:d>
                        </m:e>
                      </m:func>
                    </m:oMath>
                  </m:oMathPara>
                </a14:m>
                <a:endParaRPr lang="en-GB" dirty="0"/>
              </a:p>
            </p:txBody>
          </p:sp>
        </mc:Choice>
        <mc:Fallback>
          <p:sp>
            <p:nvSpPr>
              <p:cNvPr id="6" name="Rectangle 5">
                <a:extLst>
                  <a:ext uri="{FF2B5EF4-FFF2-40B4-BE49-F238E27FC236}">
                    <a16:creationId xmlns:a16="http://schemas.microsoft.com/office/drawing/2014/main" id="{A1183FF9-51A5-40AB-9016-09B9D48DB23A}"/>
                  </a:ext>
                </a:extLst>
              </p:cNvPr>
              <p:cNvSpPr>
                <a:spLocks noRot="1" noChangeAspect="1" noMove="1" noResize="1" noEditPoints="1" noAdjustHandles="1" noChangeArrowheads="1" noChangeShapeType="1" noTextEdit="1"/>
              </p:cNvSpPr>
              <p:nvPr/>
            </p:nvSpPr>
            <p:spPr>
              <a:xfrm>
                <a:off x="210065" y="1847792"/>
                <a:ext cx="11981935" cy="95789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B73EE50-ADF7-46C4-A59C-8538436652C3}"/>
                  </a:ext>
                </a:extLst>
              </p:cNvPr>
              <p:cNvSpPr txBox="1"/>
              <p:nvPr/>
            </p:nvSpPr>
            <p:spPr>
              <a:xfrm>
                <a:off x="2549610" y="3249828"/>
                <a:ext cx="7302843" cy="2308324"/>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𝑘</m:t>
                    </m:r>
                  </m:oMath>
                </a14:m>
                <a:r>
                  <a:rPr lang="en-GB" dirty="0"/>
                  <a:t> = model spectral band</a:t>
                </a:r>
              </a:p>
              <a:p>
                <a14:m>
                  <m:oMath xmlns:m="http://schemas.openxmlformats.org/officeDocument/2006/math">
                    <m:r>
                      <a:rPr lang="en-GB" b="0" i="1" smtClean="0">
                        <a:latin typeface="Cambria Math" panose="02040503050406030204" pitchFamily="18" charset="0"/>
                      </a:rPr>
                      <m:t>𝐴</m:t>
                    </m:r>
                  </m:oMath>
                </a14:m>
                <a:r>
                  <a:rPr lang="en-GB" dirty="0"/>
                  <a:t> = lunar reflectance</a:t>
                </a:r>
              </a:p>
              <a:p>
                <a14:m>
                  <m:oMath xmlns:m="http://schemas.openxmlformats.org/officeDocument/2006/math">
                    <m:r>
                      <a:rPr lang="en-GB" b="0" i="1" smtClean="0">
                        <a:latin typeface="Cambria Math" panose="02040503050406030204" pitchFamily="18" charset="0"/>
                      </a:rPr>
                      <m:t>𝑔</m:t>
                    </m:r>
                  </m:oMath>
                </a14:m>
                <a:r>
                  <a:rPr lang="en-GB" dirty="0"/>
                  <a:t> = absolute phase angle [radians]</a:t>
                </a:r>
              </a:p>
              <a:p>
                <a14:m>
                  <m:oMath xmlns:m="http://schemas.openxmlformats.org/officeDocument/2006/math">
                    <m:r>
                      <a:rPr lang="en-GB" b="0" i="1" smtClean="0">
                        <a:latin typeface="Cambria Math" panose="02040503050406030204" pitchFamily="18" charset="0"/>
                      </a:rPr>
                      <m:t>𝜃</m:t>
                    </m:r>
                  </m:oMath>
                </a14:m>
                <a:r>
                  <a:rPr lang="en-GB" dirty="0"/>
                  <a:t> = selenographic latitude of observer [degrees]</a:t>
                </a:r>
              </a:p>
              <a:p>
                <a14:m>
                  <m:oMath xmlns:m="http://schemas.openxmlformats.org/officeDocument/2006/math">
                    <m:r>
                      <a:rPr lang="en-GB" b="0" i="1" smtClean="0">
                        <a:latin typeface="Cambria Math" panose="02040503050406030204" pitchFamily="18" charset="0"/>
                      </a:rPr>
                      <m:t>𝜙</m:t>
                    </m:r>
                  </m:oMath>
                </a14:m>
                <a:r>
                  <a:rPr lang="en-GB" dirty="0"/>
                  <a:t> = selenographic longitude of observer [degrees]</a:t>
                </a:r>
              </a:p>
              <a:p>
                <a14:m>
                  <m:oMath xmlns:m="http://schemas.openxmlformats.org/officeDocument/2006/math">
                    <m:r>
                      <m:rPr>
                        <m:sty m:val="p"/>
                      </m:rPr>
                      <a:rPr lang="en-US">
                        <a:latin typeface="Cambria Math" panose="02040503050406030204" pitchFamily="18" charset="0"/>
                      </a:rPr>
                      <m:t>Φ</m:t>
                    </m:r>
                    <m:r>
                      <a:rPr lang="en-GB" b="0" i="0" smtClean="0">
                        <a:latin typeface="Cambria Math" panose="02040503050406030204" pitchFamily="18" charset="0"/>
                      </a:rPr>
                      <m:t> </m:t>
                    </m:r>
                  </m:oMath>
                </a14:m>
                <a:r>
                  <a:rPr lang="en-GB" dirty="0"/>
                  <a:t>= selenographic longitude of the Sun [radians] </a:t>
                </a:r>
              </a:p>
            </p:txBody>
          </p:sp>
        </mc:Choice>
        <mc:Fallback xmlns="">
          <p:sp>
            <p:nvSpPr>
              <p:cNvPr id="7" name="TextBox 6">
                <a:extLst>
                  <a:ext uri="{FF2B5EF4-FFF2-40B4-BE49-F238E27FC236}">
                    <a16:creationId xmlns:a16="http://schemas.microsoft.com/office/drawing/2014/main" id="{2B73EE50-ADF7-46C4-A59C-8538436652C3}"/>
                  </a:ext>
                </a:extLst>
              </p:cNvPr>
              <p:cNvSpPr txBox="1">
                <a:spLocks noRot="1" noChangeAspect="1" noMove="1" noResize="1" noEditPoints="1" noAdjustHandles="1" noChangeArrowheads="1" noChangeShapeType="1" noTextEdit="1"/>
              </p:cNvSpPr>
              <p:nvPr/>
            </p:nvSpPr>
            <p:spPr>
              <a:xfrm>
                <a:off x="2549610" y="3249828"/>
                <a:ext cx="7302843" cy="2308324"/>
              </a:xfrm>
              <a:prstGeom prst="rect">
                <a:avLst/>
              </a:prstGeom>
              <a:blipFill>
                <a:blip r:embed="rId4"/>
                <a:stretch>
                  <a:fillRect l="-668" t="-1847" b="-5277"/>
                </a:stretch>
              </a:blipFill>
            </p:spPr>
            <p:txBody>
              <a:bodyPr/>
              <a:lstStyle/>
              <a:p>
                <a:r>
                  <a:rPr lang="en-US">
                    <a:noFill/>
                  </a:rPr>
                  <a:t> </a:t>
                </a:r>
              </a:p>
            </p:txBody>
          </p:sp>
        </mc:Fallback>
      </mc:AlternateContent>
    </p:spTree>
    <p:extLst>
      <p:ext uri="{BB962C8B-B14F-4D97-AF65-F5344CB8AC3E}">
        <p14:creationId xmlns:p14="http://schemas.microsoft.com/office/powerpoint/2010/main" val="3375250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91E4D-98EF-4B32-95FB-FF853B927A1A}"/>
              </a:ext>
            </a:extLst>
          </p:cNvPr>
          <p:cNvSpPr>
            <a:spLocks noGrp="1"/>
          </p:cNvSpPr>
          <p:nvPr>
            <p:ph type="title"/>
          </p:nvPr>
        </p:nvSpPr>
        <p:spPr>
          <a:xfrm>
            <a:off x="5408141" y="347145"/>
            <a:ext cx="5016844" cy="1143000"/>
          </a:xfrm>
        </p:spPr>
        <p:txBody>
          <a:bodyPr/>
          <a:lstStyle/>
          <a:p>
            <a:r>
              <a:rPr lang="en-GB" dirty="0"/>
              <a:t>Coefficient Regression</a:t>
            </a:r>
          </a:p>
        </p:txBody>
      </p:sp>
      <p:pic>
        <p:nvPicPr>
          <p:cNvPr id="8194" name="Picture 2">
            <a:extLst>
              <a:ext uri="{FF2B5EF4-FFF2-40B4-BE49-F238E27FC236}">
                <a16:creationId xmlns:a16="http://schemas.microsoft.com/office/drawing/2014/main" id="{B29D9535-D617-4ADC-AAEF-C4C467FD7B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551" y="260648"/>
            <a:ext cx="4473146" cy="610839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0C6F1A65-5DD9-49C9-9661-7ABAAA5900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8141" y="1616204"/>
            <a:ext cx="6553199" cy="3377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418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FB635-3783-4997-ADAD-38822BF8262E}"/>
              </a:ext>
            </a:extLst>
          </p:cNvPr>
          <p:cNvSpPr>
            <a:spLocks noGrp="1"/>
          </p:cNvSpPr>
          <p:nvPr>
            <p:ph type="title"/>
          </p:nvPr>
        </p:nvSpPr>
        <p:spPr/>
        <p:txBody>
          <a:bodyPr/>
          <a:lstStyle/>
          <a:p>
            <a:r>
              <a:rPr lang="en-GB" dirty="0"/>
              <a:t>Uncertainty Analysis</a:t>
            </a:r>
          </a:p>
        </p:txBody>
      </p:sp>
      <p:sp>
        <p:nvSpPr>
          <p:cNvPr id="3" name="Content Placeholder 2">
            <a:extLst>
              <a:ext uri="{FF2B5EF4-FFF2-40B4-BE49-F238E27FC236}">
                <a16:creationId xmlns:a16="http://schemas.microsoft.com/office/drawing/2014/main" id="{B722A1AD-8703-4FE5-8617-5C5D8796E9C2}"/>
              </a:ext>
            </a:extLst>
          </p:cNvPr>
          <p:cNvSpPr>
            <a:spLocks noGrp="1"/>
          </p:cNvSpPr>
          <p:nvPr>
            <p:ph idx="1"/>
          </p:nvPr>
        </p:nvSpPr>
        <p:spPr>
          <a:xfrm>
            <a:off x="391487" y="1251121"/>
            <a:ext cx="4365865" cy="5195060"/>
          </a:xfrm>
        </p:spPr>
        <p:txBody>
          <a:bodyPr/>
          <a:lstStyle/>
          <a:p>
            <a:r>
              <a:rPr lang="en-US" dirty="0"/>
              <a:t>Perform Monte Carlo analysis to define total uncertainty ​</a:t>
            </a:r>
          </a:p>
          <a:p>
            <a:r>
              <a:rPr lang="en-US" dirty="0"/>
              <a:t>Including the uncertainty related to the model regressions​</a:t>
            </a:r>
          </a:p>
          <a:p>
            <a:r>
              <a:rPr lang="en-US" dirty="0"/>
              <a:t>1000 models by modifying the input​</a:t>
            </a:r>
          </a:p>
          <a:p>
            <a:r>
              <a:rPr lang="en-US" dirty="0"/>
              <a:t>Introduced perturbation  based upon the instrument and measurement uncertainty​</a:t>
            </a:r>
          </a:p>
          <a:p>
            <a:endParaRPr lang="en-GB" dirty="0"/>
          </a:p>
          <a:p>
            <a:pPr marL="0" indent="0">
              <a:buNone/>
            </a:pPr>
            <a:endParaRPr lang="en-GB"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DDF38056-87E1-4367-AA8C-93C0564F7AC3}"/>
                  </a:ext>
                </a:extLst>
              </p:cNvPr>
              <p:cNvSpPr/>
              <p:nvPr/>
            </p:nvSpPr>
            <p:spPr>
              <a:xfrm>
                <a:off x="5461686" y="1403648"/>
                <a:ext cx="5749715" cy="5972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𝐸</m:t>
                          </m:r>
                        </m:e>
                        <m:sub>
                          <m:r>
                            <a:rPr lang="en-GB" i="1">
                              <a:latin typeface="Cambria Math" panose="02040503050406030204" pitchFamily="18" charset="0"/>
                            </a:rPr>
                            <m:t>𝑖</m:t>
                          </m:r>
                          <m:r>
                            <a:rPr lang="en-GB" i="1">
                              <a:latin typeface="Cambria Math" panose="02040503050406030204" pitchFamily="18" charset="0"/>
                            </a:rPr>
                            <m:t>,</m:t>
                          </m:r>
                          <m:r>
                            <a:rPr lang="en-GB" i="1">
                              <a:latin typeface="Cambria Math" panose="02040503050406030204" pitchFamily="18" charset="0"/>
                            </a:rPr>
                            <m:t>𝜆</m:t>
                          </m:r>
                        </m:sub>
                      </m:sSub>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𝐸</m:t>
                          </m:r>
                        </m:e>
                        <m:sub>
                          <m:r>
                            <a:rPr lang="en-GB" i="1">
                              <a:latin typeface="Cambria Math" panose="02040503050406030204" pitchFamily="18" charset="0"/>
                            </a:rPr>
                            <m:t>𝑖</m:t>
                          </m:r>
                          <m:r>
                            <a:rPr lang="en-GB" i="1">
                              <a:latin typeface="Cambria Math" panose="02040503050406030204" pitchFamily="18" charset="0"/>
                            </a:rPr>
                            <m:t>,</m:t>
                          </m:r>
                          <m:r>
                            <a:rPr lang="en-GB" i="1">
                              <a:latin typeface="Cambria Math" panose="02040503050406030204" pitchFamily="18" charset="0"/>
                            </a:rPr>
                            <m:t>𝜆</m:t>
                          </m:r>
                        </m:sub>
                        <m:sup>
                          <m:r>
                            <m:rPr>
                              <m:nor/>
                            </m:rPr>
                            <a:rPr lang="en-GB"/>
                            <m:t>True</m:t>
                          </m:r>
                        </m:sup>
                      </m:sSubSup>
                      <m:r>
                        <a:rPr lang="en-GB" i="1">
                          <a:latin typeface="Cambria Math" panose="02040503050406030204" pitchFamily="18" charset="0"/>
                        </a:rPr>
                        <m:t>×</m:t>
                      </m:r>
                      <m:d>
                        <m:dPr>
                          <m:ctrlPr>
                            <a:rPr lang="en-GB" i="1">
                              <a:latin typeface="Cambria Math" panose="02040503050406030204" pitchFamily="18" charset="0"/>
                            </a:rPr>
                          </m:ctrlPr>
                        </m:dPr>
                        <m:e>
                          <m:r>
                            <a:rPr lang="en-GB" i="1">
                              <a:latin typeface="Cambria Math" panose="02040503050406030204" pitchFamily="18" charset="0"/>
                            </a:rPr>
                            <m:t>1+</m:t>
                          </m:r>
                          <m:sSub>
                            <m:sSubPr>
                              <m:ctrlPr>
                                <a:rPr lang="en-GB" i="1">
                                  <a:latin typeface="Cambria Math" panose="02040503050406030204" pitchFamily="18" charset="0"/>
                                </a:rPr>
                              </m:ctrlPr>
                            </m:sSubPr>
                            <m:e>
                              <m:r>
                                <a:rPr lang="en-GB" i="1">
                                  <a:latin typeface="Cambria Math" panose="02040503050406030204" pitchFamily="18" charset="0"/>
                                </a:rPr>
                                <m:t>𝑅</m:t>
                              </m:r>
                            </m:e>
                            <m:sub>
                              <m:r>
                                <a:rPr lang="en-GB" i="1">
                                  <a:latin typeface="Cambria Math" panose="02040503050406030204" pitchFamily="18" charset="0"/>
                                </a:rPr>
                                <m:t>𝑖</m:t>
                              </m:r>
                              <m:r>
                                <a:rPr lang="en-GB" i="1">
                                  <a:latin typeface="Cambria Math" panose="02040503050406030204" pitchFamily="18" charset="0"/>
                                </a:rPr>
                                <m:t>,</m:t>
                              </m:r>
                              <m:r>
                                <a:rPr lang="en-GB" i="1">
                                  <a:latin typeface="Cambria Math" panose="02040503050406030204" pitchFamily="18" charset="0"/>
                                </a:rPr>
                                <m:t>𝜆</m:t>
                              </m:r>
                            </m:sub>
                          </m:sSub>
                          <m:r>
                            <a:rPr lang="en-GB" i="1">
                              <a:latin typeface="Cambria Math" panose="02040503050406030204" pitchFamily="18" charset="0"/>
                            </a:rPr>
                            <m:t> </m:t>
                          </m:r>
                        </m:e>
                      </m:d>
                      <m:d>
                        <m:dPr>
                          <m:ctrlPr>
                            <a:rPr lang="en-GB" i="1">
                              <a:latin typeface="Cambria Math" panose="02040503050406030204" pitchFamily="18" charset="0"/>
                            </a:rPr>
                          </m:ctrlPr>
                        </m:dPr>
                        <m:e>
                          <m:r>
                            <a:rPr lang="en-GB" i="1">
                              <a:latin typeface="Cambria Math" panose="02040503050406030204" pitchFamily="18" charset="0"/>
                            </a:rPr>
                            <m:t>1+</m:t>
                          </m:r>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𝜆</m:t>
                              </m:r>
                            </m:sub>
                          </m:sSub>
                        </m:e>
                      </m:d>
                      <m:d>
                        <m:dPr>
                          <m:ctrlPr>
                            <a:rPr lang="en-GB"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𝐶</m:t>
                          </m:r>
                        </m:e>
                      </m:d>
                    </m:oMath>
                  </m:oMathPara>
                </a14:m>
                <a:endParaRPr lang="en-GB" dirty="0"/>
              </a:p>
            </p:txBody>
          </p:sp>
        </mc:Choice>
        <mc:Fallback xmlns="">
          <p:sp>
            <p:nvSpPr>
              <p:cNvPr id="4" name="Rectangle 3">
                <a:extLst>
                  <a:ext uri="{FF2B5EF4-FFF2-40B4-BE49-F238E27FC236}">
                    <a16:creationId xmlns:a16="http://schemas.microsoft.com/office/drawing/2014/main" id="{DDF38056-87E1-4367-AA8C-93C0564F7AC3}"/>
                  </a:ext>
                </a:extLst>
              </p:cNvPr>
              <p:cNvSpPr>
                <a:spLocks noRot="1" noChangeAspect="1" noMove="1" noResize="1" noEditPoints="1" noAdjustHandles="1" noChangeArrowheads="1" noChangeShapeType="1" noTextEdit="1"/>
              </p:cNvSpPr>
              <p:nvPr/>
            </p:nvSpPr>
            <p:spPr>
              <a:xfrm>
                <a:off x="5461686" y="1403648"/>
                <a:ext cx="5749715" cy="597215"/>
              </a:xfrm>
              <a:prstGeom prst="rect">
                <a:avLst/>
              </a:prstGeom>
              <a:blipFill>
                <a:blip r:embed="rId3"/>
                <a:stretch>
                  <a:fillRect/>
                </a:stretch>
              </a:blipFill>
            </p:spPr>
            <p:txBody>
              <a:bodyPr/>
              <a:lstStyle/>
              <a:p>
                <a:r>
                  <a:rPr lang="en-US">
                    <a:noFill/>
                  </a:rPr>
                  <a:t> </a:t>
                </a:r>
              </a:p>
            </p:txBody>
          </p:sp>
        </mc:Fallback>
      </mc:AlternateContent>
      <p:pic>
        <p:nvPicPr>
          <p:cNvPr id="10242" name="Picture 2">
            <a:extLst>
              <a:ext uri="{FF2B5EF4-FFF2-40B4-BE49-F238E27FC236}">
                <a16:creationId xmlns:a16="http://schemas.microsoft.com/office/drawing/2014/main" id="{AE725E59-178D-4F0A-85CE-8B07148103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3930" y="2364272"/>
            <a:ext cx="6909581" cy="3328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961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EC35D5-FF9E-48B6-A705-948E1707868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55600" y="275598"/>
            <a:ext cx="5740400" cy="2945765"/>
          </a:xfrm>
          <a:prstGeom prst="rect">
            <a:avLst/>
          </a:prstGeom>
          <a:noFill/>
        </p:spPr>
      </p:pic>
      <p:sp>
        <p:nvSpPr>
          <p:cNvPr id="5" name="TextBox 4">
            <a:extLst>
              <a:ext uri="{FF2B5EF4-FFF2-40B4-BE49-F238E27FC236}">
                <a16:creationId xmlns:a16="http://schemas.microsoft.com/office/drawing/2014/main" id="{0900F812-363B-45E1-BCF8-C2B8DE013189}"/>
              </a:ext>
            </a:extLst>
          </p:cNvPr>
          <p:cNvSpPr txBox="1"/>
          <p:nvPr/>
        </p:nvSpPr>
        <p:spPr>
          <a:xfrm>
            <a:off x="753762" y="2759698"/>
            <a:ext cx="1470454" cy="461665"/>
          </a:xfrm>
          <a:prstGeom prst="rect">
            <a:avLst/>
          </a:prstGeom>
          <a:noFill/>
        </p:spPr>
        <p:txBody>
          <a:bodyPr wrap="square" rtlCol="0">
            <a:spAutoFit/>
          </a:bodyPr>
          <a:lstStyle/>
          <a:p>
            <a:r>
              <a:rPr lang="en-GB" dirty="0">
                <a:solidFill>
                  <a:schemeClr val="bg2">
                    <a:lumMod val="10000"/>
                  </a:schemeClr>
                </a:solidFill>
              </a:rPr>
              <a:t>440 nm</a:t>
            </a:r>
          </a:p>
        </p:txBody>
      </p:sp>
      <p:pic>
        <p:nvPicPr>
          <p:cNvPr id="6" name="Picture 5">
            <a:extLst>
              <a:ext uri="{FF2B5EF4-FFF2-40B4-BE49-F238E27FC236}">
                <a16:creationId xmlns:a16="http://schemas.microsoft.com/office/drawing/2014/main" id="{2A9CC1C5-D219-4203-98D2-616BB3B7F52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314380" y="287663"/>
            <a:ext cx="5716905" cy="2933700"/>
          </a:xfrm>
          <a:prstGeom prst="rect">
            <a:avLst/>
          </a:prstGeom>
          <a:noFill/>
        </p:spPr>
      </p:pic>
      <p:sp>
        <p:nvSpPr>
          <p:cNvPr id="7" name="TextBox 6">
            <a:extLst>
              <a:ext uri="{FF2B5EF4-FFF2-40B4-BE49-F238E27FC236}">
                <a16:creationId xmlns:a16="http://schemas.microsoft.com/office/drawing/2014/main" id="{DC19596A-1D58-4479-ADDE-39A785CB2B00}"/>
              </a:ext>
            </a:extLst>
          </p:cNvPr>
          <p:cNvSpPr txBox="1"/>
          <p:nvPr/>
        </p:nvSpPr>
        <p:spPr>
          <a:xfrm>
            <a:off x="6664411" y="2759698"/>
            <a:ext cx="1470454" cy="461665"/>
          </a:xfrm>
          <a:prstGeom prst="rect">
            <a:avLst/>
          </a:prstGeom>
          <a:noFill/>
        </p:spPr>
        <p:txBody>
          <a:bodyPr wrap="square" rtlCol="0">
            <a:spAutoFit/>
          </a:bodyPr>
          <a:lstStyle/>
          <a:p>
            <a:r>
              <a:rPr lang="en-GB" dirty="0">
                <a:solidFill>
                  <a:schemeClr val="bg2">
                    <a:lumMod val="10000"/>
                  </a:schemeClr>
                </a:solidFill>
              </a:rPr>
              <a:t>500 nm</a:t>
            </a:r>
          </a:p>
        </p:txBody>
      </p:sp>
      <p:pic>
        <p:nvPicPr>
          <p:cNvPr id="8" name="Picture 7">
            <a:extLst>
              <a:ext uri="{FF2B5EF4-FFF2-40B4-BE49-F238E27FC236}">
                <a16:creationId xmlns:a16="http://schemas.microsoft.com/office/drawing/2014/main" id="{660D4AA7-BD99-4EF0-BC50-18940628E85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75921" y="3221376"/>
            <a:ext cx="5722620" cy="2936875"/>
          </a:xfrm>
          <a:prstGeom prst="rect">
            <a:avLst/>
          </a:prstGeom>
          <a:noFill/>
        </p:spPr>
      </p:pic>
      <p:sp>
        <p:nvSpPr>
          <p:cNvPr id="9" name="TextBox 8">
            <a:extLst>
              <a:ext uri="{FF2B5EF4-FFF2-40B4-BE49-F238E27FC236}">
                <a16:creationId xmlns:a16="http://schemas.microsoft.com/office/drawing/2014/main" id="{4B7C0B9C-D819-42A8-9BED-473017D6FFB0}"/>
              </a:ext>
            </a:extLst>
          </p:cNvPr>
          <p:cNvSpPr txBox="1"/>
          <p:nvPr/>
        </p:nvSpPr>
        <p:spPr>
          <a:xfrm>
            <a:off x="753762" y="5705463"/>
            <a:ext cx="1470454" cy="461665"/>
          </a:xfrm>
          <a:prstGeom prst="rect">
            <a:avLst/>
          </a:prstGeom>
          <a:noFill/>
        </p:spPr>
        <p:txBody>
          <a:bodyPr wrap="square" rtlCol="0">
            <a:spAutoFit/>
          </a:bodyPr>
          <a:lstStyle/>
          <a:p>
            <a:r>
              <a:rPr lang="en-GB" dirty="0">
                <a:solidFill>
                  <a:schemeClr val="bg2">
                    <a:lumMod val="10000"/>
                  </a:schemeClr>
                </a:solidFill>
              </a:rPr>
              <a:t>1020 nm</a:t>
            </a:r>
          </a:p>
        </p:txBody>
      </p:sp>
      <p:pic>
        <p:nvPicPr>
          <p:cNvPr id="10" name="Picture 9">
            <a:extLst>
              <a:ext uri="{FF2B5EF4-FFF2-40B4-BE49-F238E27FC236}">
                <a16:creationId xmlns:a16="http://schemas.microsoft.com/office/drawing/2014/main" id="{BB1762D7-CAD0-4F8B-9522-2AB7B7F579D8}"/>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319459" y="3225504"/>
            <a:ext cx="5706745" cy="2928620"/>
          </a:xfrm>
          <a:prstGeom prst="rect">
            <a:avLst/>
          </a:prstGeom>
          <a:noFill/>
        </p:spPr>
      </p:pic>
      <p:sp>
        <p:nvSpPr>
          <p:cNvPr id="11" name="TextBox 10">
            <a:extLst>
              <a:ext uri="{FF2B5EF4-FFF2-40B4-BE49-F238E27FC236}">
                <a16:creationId xmlns:a16="http://schemas.microsoft.com/office/drawing/2014/main" id="{009A15BD-C84F-4E98-ACF3-01EDA2FAD0D3}"/>
              </a:ext>
            </a:extLst>
          </p:cNvPr>
          <p:cNvSpPr txBox="1"/>
          <p:nvPr/>
        </p:nvSpPr>
        <p:spPr>
          <a:xfrm>
            <a:off x="6565249" y="5705463"/>
            <a:ext cx="1470454" cy="461665"/>
          </a:xfrm>
          <a:prstGeom prst="rect">
            <a:avLst/>
          </a:prstGeom>
          <a:noFill/>
        </p:spPr>
        <p:txBody>
          <a:bodyPr wrap="square" rtlCol="0">
            <a:spAutoFit/>
          </a:bodyPr>
          <a:lstStyle/>
          <a:p>
            <a:r>
              <a:rPr lang="en-GB" dirty="0">
                <a:solidFill>
                  <a:schemeClr val="bg2">
                    <a:lumMod val="10000"/>
                  </a:schemeClr>
                </a:solidFill>
              </a:rPr>
              <a:t>1640 nm</a:t>
            </a:r>
          </a:p>
        </p:txBody>
      </p:sp>
    </p:spTree>
    <p:extLst>
      <p:ext uri="{BB962C8B-B14F-4D97-AF65-F5344CB8AC3E}">
        <p14:creationId xmlns:p14="http://schemas.microsoft.com/office/powerpoint/2010/main" val="1136662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15479-E3BE-4C4B-B14A-D5130CF8451F}"/>
              </a:ext>
            </a:extLst>
          </p:cNvPr>
          <p:cNvSpPr>
            <a:spLocks noGrp="1"/>
          </p:cNvSpPr>
          <p:nvPr>
            <p:ph type="title"/>
          </p:nvPr>
        </p:nvSpPr>
        <p:spPr/>
        <p:txBody>
          <a:bodyPr/>
          <a:lstStyle/>
          <a:p>
            <a:r>
              <a:rPr lang="en-GB" dirty="0"/>
              <a:t>Spectral Model using Apollo spectra</a:t>
            </a:r>
          </a:p>
        </p:txBody>
      </p:sp>
      <p:pic>
        <p:nvPicPr>
          <p:cNvPr id="4" name="Picture 3">
            <a:extLst>
              <a:ext uri="{FF2B5EF4-FFF2-40B4-BE49-F238E27FC236}">
                <a16:creationId xmlns:a16="http://schemas.microsoft.com/office/drawing/2014/main" id="{A050B414-D021-4ED7-A9FF-0BC519E447E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 y="957943"/>
            <a:ext cx="7062327" cy="2753416"/>
          </a:xfrm>
          <a:prstGeom prst="rect">
            <a:avLst/>
          </a:prstGeom>
          <a:noFill/>
        </p:spPr>
      </p:pic>
      <p:pic>
        <p:nvPicPr>
          <p:cNvPr id="5" name="Picture 4">
            <a:extLst>
              <a:ext uri="{FF2B5EF4-FFF2-40B4-BE49-F238E27FC236}">
                <a16:creationId xmlns:a16="http://schemas.microsoft.com/office/drawing/2014/main" id="{F6B92150-9C3C-414C-8310-67A3AA67114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0325" y="3102429"/>
            <a:ext cx="4738077" cy="3052217"/>
          </a:xfrm>
          <a:prstGeom prst="rect">
            <a:avLst/>
          </a:prstGeom>
          <a:noFill/>
        </p:spPr>
      </p:pic>
    </p:spTree>
    <p:extLst>
      <p:ext uri="{BB962C8B-B14F-4D97-AF65-F5344CB8AC3E}">
        <p14:creationId xmlns:p14="http://schemas.microsoft.com/office/powerpoint/2010/main" val="832850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DF7A-C146-4EA1-BA76-0FA7C5B5C5B6}"/>
              </a:ext>
            </a:extLst>
          </p:cNvPr>
          <p:cNvSpPr>
            <a:spLocks noGrp="1"/>
          </p:cNvSpPr>
          <p:nvPr>
            <p:ph type="title"/>
          </p:nvPr>
        </p:nvSpPr>
        <p:spPr>
          <a:xfrm>
            <a:off x="6281058" y="155317"/>
            <a:ext cx="3545431" cy="947666"/>
          </a:xfrm>
        </p:spPr>
        <p:txBody>
          <a:bodyPr/>
          <a:lstStyle/>
          <a:p>
            <a:r>
              <a:rPr lang="en-GB" dirty="0"/>
              <a:t>Comparison Procedure</a:t>
            </a:r>
          </a:p>
        </p:txBody>
      </p:sp>
      <p:pic>
        <p:nvPicPr>
          <p:cNvPr id="11266" name="Picture 2">
            <a:extLst>
              <a:ext uri="{FF2B5EF4-FFF2-40B4-BE49-F238E27FC236}">
                <a16:creationId xmlns:a16="http://schemas.microsoft.com/office/drawing/2014/main" id="{B38917BC-0A08-4F0F-B09C-0227989182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0648"/>
            <a:ext cx="6562105" cy="58735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E7049AF-16B3-4030-ADE4-1653E5912B08}"/>
              </a:ext>
            </a:extLst>
          </p:cNvPr>
          <p:cNvSpPr txBox="1"/>
          <p:nvPr/>
        </p:nvSpPr>
        <p:spPr>
          <a:xfrm>
            <a:off x="6281058" y="1208314"/>
            <a:ext cx="6106886" cy="4832092"/>
          </a:xfrm>
          <a:prstGeom prst="rect">
            <a:avLst/>
          </a:prstGeom>
          <a:noFill/>
        </p:spPr>
        <p:txBody>
          <a:bodyPr wrap="square" rtlCol="0">
            <a:spAutoFit/>
          </a:bodyPr>
          <a:lstStyle/>
          <a:p>
            <a:r>
              <a:rPr lang="en-US" sz="2000" dirty="0"/>
              <a:t>Model Input</a:t>
            </a:r>
          </a:p>
          <a:p>
            <a:endParaRPr lang="en-US" sz="2000" dirty="0"/>
          </a:p>
          <a:p>
            <a:pPr marL="342900" indent="-342900">
              <a:buFont typeface="Arial" panose="020B0604020202020204" pitchFamily="34" charset="0"/>
              <a:buChar char="•"/>
            </a:pPr>
            <a:r>
              <a:rPr lang="en-US" sz="2000" dirty="0"/>
              <a:t>Timestamp of the acquisition​</a:t>
            </a:r>
          </a:p>
          <a:p>
            <a:pPr marL="342900" indent="-342900">
              <a:buFont typeface="Arial" panose="020B0604020202020204" pitchFamily="34" charset="0"/>
              <a:buChar char="•"/>
            </a:pPr>
            <a:r>
              <a:rPr lang="en-US" sz="2000" dirty="0"/>
              <a:t>Position of the instrument/platform (J2000 coordinates)​</a:t>
            </a:r>
          </a:p>
          <a:p>
            <a:pPr marL="342900" indent="-342900">
              <a:buFont typeface="Arial" panose="020B0604020202020204" pitchFamily="34" charset="0"/>
              <a:buChar char="•"/>
            </a:pPr>
            <a:r>
              <a:rPr lang="en-US" sz="2000" dirty="0"/>
              <a:t>Irradiance ​</a:t>
            </a:r>
          </a:p>
          <a:p>
            <a:pPr marL="342900" indent="-342900">
              <a:buFont typeface="Arial" panose="020B0604020202020204" pitchFamily="34" charset="0"/>
              <a:buChar char="•"/>
            </a:pPr>
            <a:endParaRPr lang="en-US" sz="2000" dirty="0"/>
          </a:p>
          <a:p>
            <a:r>
              <a:rPr lang="en-US" sz="2000" dirty="0"/>
              <a:t>Using these parameters, the model calculates the geometry parameters required for the comparison:​</a:t>
            </a:r>
          </a:p>
          <a:p>
            <a:endParaRPr lang="en-US" dirty="0"/>
          </a:p>
          <a:p>
            <a:pPr marL="342900" indent="-342900">
              <a:buFont typeface="Arial" panose="020B0604020202020204" pitchFamily="34" charset="0"/>
              <a:buChar char="•"/>
            </a:pPr>
            <a:r>
              <a:rPr lang="en-US" sz="2000" dirty="0"/>
              <a:t>Phase angle​</a:t>
            </a:r>
          </a:p>
          <a:p>
            <a:pPr marL="342900" indent="-342900">
              <a:buFont typeface="Arial" panose="020B0604020202020204" pitchFamily="34" charset="0"/>
              <a:buChar char="•"/>
            </a:pPr>
            <a:r>
              <a:rPr lang="en-US" sz="2000" dirty="0"/>
              <a:t>Solar selenographic longitude​</a:t>
            </a:r>
          </a:p>
          <a:p>
            <a:pPr marL="342900" indent="-342900">
              <a:buFont typeface="Arial" panose="020B0604020202020204" pitchFamily="34" charset="0"/>
              <a:buChar char="•"/>
            </a:pPr>
            <a:r>
              <a:rPr lang="en-US" sz="2000" dirty="0"/>
              <a:t>Observer selenographic latitude and longitude​</a:t>
            </a:r>
          </a:p>
          <a:p>
            <a:pPr marL="342900" indent="-342900">
              <a:buFont typeface="Arial" panose="020B0604020202020204" pitchFamily="34" charset="0"/>
              <a:buChar char="•"/>
            </a:pPr>
            <a:r>
              <a:rPr lang="en-US" sz="2000" dirty="0"/>
              <a:t>Distances between Sun, Moon and observer.​</a:t>
            </a:r>
          </a:p>
          <a:p>
            <a:endParaRPr lang="en-GB" dirty="0"/>
          </a:p>
        </p:txBody>
      </p:sp>
    </p:spTree>
    <p:extLst>
      <p:ext uri="{BB962C8B-B14F-4D97-AF65-F5344CB8AC3E}">
        <p14:creationId xmlns:p14="http://schemas.microsoft.com/office/powerpoint/2010/main" val="3692200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6FAA9-795B-4681-9664-DBFC6A11201A}"/>
              </a:ext>
            </a:extLst>
          </p:cNvPr>
          <p:cNvSpPr>
            <a:spLocks noGrp="1"/>
          </p:cNvSpPr>
          <p:nvPr>
            <p:ph type="title"/>
          </p:nvPr>
        </p:nvSpPr>
        <p:spPr/>
        <p:txBody>
          <a:bodyPr/>
          <a:lstStyle/>
          <a:p>
            <a:r>
              <a:rPr lang="en-GB" dirty="0" err="1"/>
              <a:t>Proba</a:t>
            </a:r>
            <a:r>
              <a:rPr lang="en-GB" dirty="0"/>
              <a:t>-V</a:t>
            </a:r>
          </a:p>
        </p:txBody>
      </p:sp>
      <p:pic>
        <p:nvPicPr>
          <p:cNvPr id="12290" name="Picture 2">
            <a:extLst>
              <a:ext uri="{FF2B5EF4-FFF2-40B4-BE49-F238E27FC236}">
                <a16:creationId xmlns:a16="http://schemas.microsoft.com/office/drawing/2014/main" id="{1E6F6A3D-7522-4E14-9B3E-9539517836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487" y="936853"/>
            <a:ext cx="6753225" cy="298132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a:extLst>
              <a:ext uri="{FF2B5EF4-FFF2-40B4-BE49-F238E27FC236}">
                <a16:creationId xmlns:a16="http://schemas.microsoft.com/office/drawing/2014/main" id="{C41EFB11-5489-4378-BAE2-7A975671F1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1963" y="3918178"/>
            <a:ext cx="7448550"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353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DE0D4-486B-4996-836D-79946FB28EBB}"/>
              </a:ext>
            </a:extLst>
          </p:cNvPr>
          <p:cNvSpPr>
            <a:spLocks noGrp="1"/>
          </p:cNvSpPr>
          <p:nvPr>
            <p:ph type="title"/>
          </p:nvPr>
        </p:nvSpPr>
        <p:spPr/>
        <p:txBody>
          <a:bodyPr/>
          <a:lstStyle/>
          <a:p>
            <a:r>
              <a:rPr lang="en-GB"/>
              <a:t>LIME: Lunar Irradiance Model of ESA</a:t>
            </a:r>
          </a:p>
        </p:txBody>
      </p:sp>
      <p:sp>
        <p:nvSpPr>
          <p:cNvPr id="3" name="Content Placeholder 2">
            <a:extLst>
              <a:ext uri="{FF2B5EF4-FFF2-40B4-BE49-F238E27FC236}">
                <a16:creationId xmlns:a16="http://schemas.microsoft.com/office/drawing/2014/main" id="{16211A0B-F7E6-452A-BE4C-75F25F898DC8}"/>
              </a:ext>
            </a:extLst>
          </p:cNvPr>
          <p:cNvSpPr>
            <a:spLocks noGrp="1"/>
          </p:cNvSpPr>
          <p:nvPr>
            <p:ph idx="1"/>
          </p:nvPr>
        </p:nvSpPr>
        <p:spPr>
          <a:xfrm>
            <a:off x="413857" y="1118658"/>
            <a:ext cx="11386656" cy="4525664"/>
          </a:xfrm>
        </p:spPr>
        <p:txBody>
          <a:bodyPr/>
          <a:lstStyle/>
          <a:p>
            <a:r>
              <a:rPr lang="en-GB" dirty="0"/>
              <a:t>Model Overview</a:t>
            </a:r>
          </a:p>
          <a:p>
            <a:endParaRPr lang="en-GB" sz="1100" dirty="0"/>
          </a:p>
          <a:p>
            <a:r>
              <a:rPr lang="en-GB" dirty="0"/>
              <a:t>Instrument description and Calibration</a:t>
            </a:r>
          </a:p>
          <a:p>
            <a:endParaRPr lang="en-GB" sz="1200" dirty="0"/>
          </a:p>
          <a:p>
            <a:r>
              <a:rPr lang="en-GB" dirty="0"/>
              <a:t>Derivation of TOA Irradiance</a:t>
            </a:r>
          </a:p>
          <a:p>
            <a:pPr marL="0" indent="0">
              <a:buNone/>
            </a:pPr>
            <a:endParaRPr lang="en-GB" sz="1100" dirty="0"/>
          </a:p>
          <a:p>
            <a:r>
              <a:rPr lang="en-GB" dirty="0"/>
              <a:t>Model Regression</a:t>
            </a:r>
          </a:p>
          <a:p>
            <a:endParaRPr lang="en-GB" sz="1200" dirty="0"/>
          </a:p>
          <a:p>
            <a:r>
              <a:rPr lang="en-GB" dirty="0"/>
              <a:t>Initial Model Comparisons</a:t>
            </a:r>
          </a:p>
        </p:txBody>
      </p:sp>
      <p:sp>
        <p:nvSpPr>
          <p:cNvPr id="4" name="Rectangle: Rounded Corners 3">
            <a:extLst>
              <a:ext uri="{FF2B5EF4-FFF2-40B4-BE49-F238E27FC236}">
                <a16:creationId xmlns:a16="http://schemas.microsoft.com/office/drawing/2014/main" id="{66FB7374-0FAB-4391-98A0-429FC1C6B1E2}"/>
              </a:ext>
            </a:extLst>
          </p:cNvPr>
          <p:cNvSpPr/>
          <p:nvPr/>
        </p:nvSpPr>
        <p:spPr bwMode="auto">
          <a:xfrm>
            <a:off x="6855303" y="2539059"/>
            <a:ext cx="1631092" cy="519762"/>
          </a:xfrm>
          <a:prstGeom prst="round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bg1"/>
              </a:solidFill>
              <a:effectLst/>
              <a:latin typeface="Arial" pitchFamily="34" charset="0"/>
              <a:ea typeface="ヒラギノ角ゴ Pro W3" pitchFamily="28" charset="-128"/>
            </a:endParaRPr>
          </a:p>
        </p:txBody>
      </p:sp>
      <p:sp>
        <p:nvSpPr>
          <p:cNvPr id="5" name="Rectangle: Rounded Corners 4">
            <a:extLst>
              <a:ext uri="{FF2B5EF4-FFF2-40B4-BE49-F238E27FC236}">
                <a16:creationId xmlns:a16="http://schemas.microsoft.com/office/drawing/2014/main" id="{F577D4F4-F2E9-4A18-A249-40BB3575B4A8}"/>
              </a:ext>
            </a:extLst>
          </p:cNvPr>
          <p:cNvSpPr/>
          <p:nvPr/>
        </p:nvSpPr>
        <p:spPr bwMode="auto">
          <a:xfrm>
            <a:off x="6835123" y="3299848"/>
            <a:ext cx="1631092" cy="969232"/>
          </a:xfrm>
          <a:prstGeom prst="round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bg1"/>
                </a:solidFill>
                <a:effectLst/>
                <a:latin typeface="Arial" pitchFamily="34" charset="0"/>
                <a:ea typeface="ヒラギノ角ゴ Pro W3" pitchFamily="28" charset="-128"/>
              </a:rPr>
              <a:t>Project management</a:t>
            </a:r>
          </a:p>
        </p:txBody>
      </p:sp>
      <p:sp>
        <p:nvSpPr>
          <p:cNvPr id="6" name="Rectangle: Rounded Corners 5">
            <a:extLst>
              <a:ext uri="{FF2B5EF4-FFF2-40B4-BE49-F238E27FC236}">
                <a16:creationId xmlns:a16="http://schemas.microsoft.com/office/drawing/2014/main" id="{466B4571-EFAD-4C04-ACB9-FB779530E8CA}"/>
              </a:ext>
            </a:extLst>
          </p:cNvPr>
          <p:cNvSpPr/>
          <p:nvPr/>
        </p:nvSpPr>
        <p:spPr bwMode="auto">
          <a:xfrm>
            <a:off x="3022763" y="4731339"/>
            <a:ext cx="1845940" cy="1134887"/>
          </a:xfrm>
          <a:prstGeom prst="round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bg1"/>
                </a:solidFill>
                <a:effectLst/>
                <a:latin typeface="Arial" pitchFamily="34" charset="0"/>
                <a:ea typeface="ヒラギノ角ゴ Pro W3" pitchFamily="28" charset="-128"/>
              </a:rPr>
              <a:t>Instrument calibration and uncertainty analysis</a:t>
            </a:r>
          </a:p>
        </p:txBody>
      </p:sp>
      <p:sp>
        <p:nvSpPr>
          <p:cNvPr id="7" name="Rectangle: Rounded Corners 6">
            <a:extLst>
              <a:ext uri="{FF2B5EF4-FFF2-40B4-BE49-F238E27FC236}">
                <a16:creationId xmlns:a16="http://schemas.microsoft.com/office/drawing/2014/main" id="{A894E7F1-AABC-4B0A-B679-F2C169102782}"/>
              </a:ext>
            </a:extLst>
          </p:cNvPr>
          <p:cNvSpPr/>
          <p:nvPr/>
        </p:nvSpPr>
        <p:spPr bwMode="auto">
          <a:xfrm>
            <a:off x="5050348" y="4703539"/>
            <a:ext cx="1631092" cy="1134888"/>
          </a:xfrm>
          <a:prstGeom prst="round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bg1"/>
                </a:solidFill>
                <a:effectLst/>
                <a:latin typeface="Arial" pitchFamily="34" charset="0"/>
                <a:ea typeface="ヒラギノ角ゴ Pro W3" pitchFamily="28" charset="-128"/>
              </a:rPr>
              <a:t>Deployment of Photometer</a:t>
            </a:r>
          </a:p>
        </p:txBody>
      </p:sp>
      <p:sp>
        <p:nvSpPr>
          <p:cNvPr id="8" name="Rectangle: Rounded Corners 7">
            <a:extLst>
              <a:ext uri="{FF2B5EF4-FFF2-40B4-BE49-F238E27FC236}">
                <a16:creationId xmlns:a16="http://schemas.microsoft.com/office/drawing/2014/main" id="{4C279192-FF0E-4008-A456-37AAE387DFA2}"/>
              </a:ext>
            </a:extLst>
          </p:cNvPr>
          <p:cNvSpPr/>
          <p:nvPr/>
        </p:nvSpPr>
        <p:spPr bwMode="auto">
          <a:xfrm>
            <a:off x="6835123" y="4713862"/>
            <a:ext cx="1631092" cy="1134889"/>
          </a:xfrm>
          <a:prstGeom prst="round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bg1"/>
                </a:solidFill>
                <a:effectLst/>
                <a:latin typeface="Arial" pitchFamily="34" charset="0"/>
                <a:ea typeface="ヒラギノ角ゴ Pro W3" pitchFamily="28" charset="-128"/>
              </a:rPr>
              <a:t>Building database of lunar irradiance Measurements </a:t>
            </a:r>
          </a:p>
        </p:txBody>
      </p:sp>
      <p:sp>
        <p:nvSpPr>
          <p:cNvPr id="9" name="Rectangle: Rounded Corners 8">
            <a:extLst>
              <a:ext uri="{FF2B5EF4-FFF2-40B4-BE49-F238E27FC236}">
                <a16:creationId xmlns:a16="http://schemas.microsoft.com/office/drawing/2014/main" id="{01468EA3-0F81-4687-930C-3C8513A5C2D9}"/>
              </a:ext>
            </a:extLst>
          </p:cNvPr>
          <p:cNvSpPr/>
          <p:nvPr/>
        </p:nvSpPr>
        <p:spPr bwMode="auto">
          <a:xfrm>
            <a:off x="8619898" y="4703538"/>
            <a:ext cx="1631092" cy="1134889"/>
          </a:xfrm>
          <a:prstGeom prst="round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bg1"/>
                </a:solidFill>
                <a:effectLst/>
                <a:latin typeface="Arial" pitchFamily="34" charset="0"/>
                <a:ea typeface="ヒラギノ角ゴ Pro W3" pitchFamily="28" charset="-128"/>
              </a:rPr>
              <a:t>Lunar Model Development </a:t>
            </a:r>
          </a:p>
        </p:txBody>
      </p:sp>
      <p:sp>
        <p:nvSpPr>
          <p:cNvPr id="10" name="Rectangle: Rounded Corners 9">
            <a:extLst>
              <a:ext uri="{FF2B5EF4-FFF2-40B4-BE49-F238E27FC236}">
                <a16:creationId xmlns:a16="http://schemas.microsoft.com/office/drawing/2014/main" id="{626BB318-BF0D-4714-BE23-7FB6DAAABC65}"/>
              </a:ext>
            </a:extLst>
          </p:cNvPr>
          <p:cNvSpPr/>
          <p:nvPr/>
        </p:nvSpPr>
        <p:spPr bwMode="auto">
          <a:xfrm>
            <a:off x="10432635" y="4703537"/>
            <a:ext cx="1631092" cy="1134889"/>
          </a:xfrm>
          <a:prstGeom prst="round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bg1"/>
                </a:solidFill>
                <a:effectLst/>
                <a:latin typeface="Arial" pitchFamily="34" charset="0"/>
                <a:ea typeface="ヒラギノ角ゴ Pro W3" pitchFamily="28" charset="-128"/>
              </a:rPr>
              <a:t>Model comparisons</a:t>
            </a:r>
          </a:p>
          <a:p>
            <a:pPr marL="0" marR="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chemeClr val="bg1"/>
              </a:solidFill>
              <a:effectLst/>
              <a:latin typeface="Arial" pitchFamily="34" charset="0"/>
              <a:ea typeface="ヒラギノ角ゴ Pro W3" pitchFamily="28" charset="-128"/>
            </a:endParaRPr>
          </a:p>
        </p:txBody>
      </p:sp>
      <p:pic>
        <p:nvPicPr>
          <p:cNvPr id="11" name="Picture 10">
            <a:extLst>
              <a:ext uri="{FF2B5EF4-FFF2-40B4-BE49-F238E27FC236}">
                <a16:creationId xmlns:a16="http://schemas.microsoft.com/office/drawing/2014/main" id="{A0583D0F-7EDA-40C2-B4E7-A8206A6ED385}"/>
              </a:ext>
            </a:extLst>
          </p:cNvPr>
          <p:cNvPicPr>
            <a:picLocks noChangeAspect="1"/>
          </p:cNvPicPr>
          <p:nvPr/>
        </p:nvPicPr>
        <p:blipFill>
          <a:blip r:embed="rId3"/>
          <a:stretch>
            <a:fillRect/>
          </a:stretch>
        </p:blipFill>
        <p:spPr>
          <a:xfrm>
            <a:off x="7245139" y="3781903"/>
            <a:ext cx="851420" cy="403636"/>
          </a:xfrm>
          <a:prstGeom prst="rect">
            <a:avLst/>
          </a:prstGeom>
        </p:spPr>
      </p:pic>
      <p:pic>
        <p:nvPicPr>
          <p:cNvPr id="12" name="Picture 11">
            <a:extLst>
              <a:ext uri="{FF2B5EF4-FFF2-40B4-BE49-F238E27FC236}">
                <a16:creationId xmlns:a16="http://schemas.microsoft.com/office/drawing/2014/main" id="{5179F030-2195-4957-8296-E8BEF13F488B}"/>
              </a:ext>
            </a:extLst>
          </p:cNvPr>
          <p:cNvPicPr>
            <a:picLocks noChangeAspect="1"/>
          </p:cNvPicPr>
          <p:nvPr/>
        </p:nvPicPr>
        <p:blipFill>
          <a:blip r:embed="rId3"/>
          <a:stretch>
            <a:fillRect/>
          </a:stretch>
        </p:blipFill>
        <p:spPr>
          <a:xfrm>
            <a:off x="3520023" y="5434790"/>
            <a:ext cx="851420" cy="403636"/>
          </a:xfrm>
          <a:prstGeom prst="rect">
            <a:avLst/>
          </a:prstGeom>
        </p:spPr>
      </p:pic>
      <p:pic>
        <p:nvPicPr>
          <p:cNvPr id="14" name="Picture 13">
            <a:extLst>
              <a:ext uri="{FF2B5EF4-FFF2-40B4-BE49-F238E27FC236}">
                <a16:creationId xmlns:a16="http://schemas.microsoft.com/office/drawing/2014/main" id="{806FC181-BF35-46A3-A263-8174B2DA0BEE}"/>
              </a:ext>
            </a:extLst>
          </p:cNvPr>
          <p:cNvPicPr>
            <a:picLocks noChangeAspect="1"/>
          </p:cNvPicPr>
          <p:nvPr/>
        </p:nvPicPr>
        <p:blipFill>
          <a:blip r:embed="rId4"/>
          <a:stretch>
            <a:fillRect/>
          </a:stretch>
        </p:blipFill>
        <p:spPr>
          <a:xfrm>
            <a:off x="7374600" y="5384848"/>
            <a:ext cx="460630" cy="462208"/>
          </a:xfrm>
          <a:prstGeom prst="rect">
            <a:avLst/>
          </a:prstGeom>
        </p:spPr>
      </p:pic>
      <p:pic>
        <p:nvPicPr>
          <p:cNvPr id="15" name="Picture 14">
            <a:extLst>
              <a:ext uri="{FF2B5EF4-FFF2-40B4-BE49-F238E27FC236}">
                <a16:creationId xmlns:a16="http://schemas.microsoft.com/office/drawing/2014/main" id="{BE13E412-DACA-4668-AB86-20B32CF670D2}"/>
              </a:ext>
            </a:extLst>
          </p:cNvPr>
          <p:cNvPicPr>
            <a:picLocks noChangeAspect="1"/>
          </p:cNvPicPr>
          <p:nvPr/>
        </p:nvPicPr>
        <p:blipFill>
          <a:blip r:embed="rId4"/>
          <a:stretch>
            <a:fillRect/>
          </a:stretch>
        </p:blipFill>
        <p:spPr>
          <a:xfrm>
            <a:off x="5587843" y="5379304"/>
            <a:ext cx="460630" cy="462208"/>
          </a:xfrm>
          <a:prstGeom prst="rect">
            <a:avLst/>
          </a:prstGeom>
        </p:spPr>
      </p:pic>
      <p:pic>
        <p:nvPicPr>
          <p:cNvPr id="16" name="Picture 15">
            <a:extLst>
              <a:ext uri="{FF2B5EF4-FFF2-40B4-BE49-F238E27FC236}">
                <a16:creationId xmlns:a16="http://schemas.microsoft.com/office/drawing/2014/main" id="{F6E3991D-58DB-41B5-BED1-A8A695BD075B}"/>
              </a:ext>
            </a:extLst>
          </p:cNvPr>
          <p:cNvPicPr>
            <a:picLocks noChangeAspect="1"/>
          </p:cNvPicPr>
          <p:nvPr/>
        </p:nvPicPr>
        <p:blipFill>
          <a:blip r:embed="rId5"/>
          <a:stretch>
            <a:fillRect/>
          </a:stretch>
        </p:blipFill>
        <p:spPr>
          <a:xfrm>
            <a:off x="8619898" y="5343965"/>
            <a:ext cx="1647651" cy="465984"/>
          </a:xfrm>
          <a:prstGeom prst="rect">
            <a:avLst/>
          </a:prstGeom>
        </p:spPr>
      </p:pic>
      <p:pic>
        <p:nvPicPr>
          <p:cNvPr id="17" name="Picture 16">
            <a:extLst>
              <a:ext uri="{FF2B5EF4-FFF2-40B4-BE49-F238E27FC236}">
                <a16:creationId xmlns:a16="http://schemas.microsoft.com/office/drawing/2014/main" id="{F4533D6B-0EA9-411A-AA9C-3AF40BC7F579}"/>
              </a:ext>
            </a:extLst>
          </p:cNvPr>
          <p:cNvPicPr>
            <a:picLocks noChangeAspect="1"/>
          </p:cNvPicPr>
          <p:nvPr/>
        </p:nvPicPr>
        <p:blipFill>
          <a:blip r:embed="rId5"/>
          <a:stretch>
            <a:fillRect/>
          </a:stretch>
        </p:blipFill>
        <p:spPr>
          <a:xfrm>
            <a:off x="10404673" y="5381072"/>
            <a:ext cx="1647651" cy="465984"/>
          </a:xfrm>
          <a:prstGeom prst="rect">
            <a:avLst/>
          </a:prstGeom>
        </p:spPr>
      </p:pic>
      <p:pic>
        <p:nvPicPr>
          <p:cNvPr id="18" name="Picture 2" descr="Related image">
            <a:extLst>
              <a:ext uri="{FF2B5EF4-FFF2-40B4-BE49-F238E27FC236}">
                <a16:creationId xmlns:a16="http://schemas.microsoft.com/office/drawing/2014/main" id="{D461B8E2-E7BD-451D-BD02-A9274C3D607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74819" y="2539883"/>
            <a:ext cx="1049310" cy="518114"/>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33B0F44F-17CF-409E-87B1-D545EA810731}"/>
              </a:ext>
            </a:extLst>
          </p:cNvPr>
          <p:cNvCxnSpPr>
            <a:cxnSpLocks/>
          </p:cNvCxnSpPr>
          <p:nvPr/>
        </p:nvCxnSpPr>
        <p:spPr bwMode="auto">
          <a:xfrm>
            <a:off x="7648902" y="3070354"/>
            <a:ext cx="0" cy="20289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3C765B02-AB52-4C76-859A-4A69226A502A}"/>
              </a:ext>
            </a:extLst>
          </p:cNvPr>
          <p:cNvCxnSpPr>
            <a:cxnSpLocks/>
          </p:cNvCxnSpPr>
          <p:nvPr/>
        </p:nvCxnSpPr>
        <p:spPr bwMode="auto">
          <a:xfrm>
            <a:off x="7674889" y="4269080"/>
            <a:ext cx="0" cy="20289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26FCF411-2DFF-4685-902E-E49B92A62A4B}"/>
              </a:ext>
            </a:extLst>
          </p:cNvPr>
          <p:cNvCxnSpPr/>
          <p:nvPr/>
        </p:nvCxnSpPr>
        <p:spPr bwMode="auto">
          <a:xfrm>
            <a:off x="3756603" y="4471979"/>
            <a:ext cx="749157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9B3E8873-E30D-4D55-9DE8-A7D677188513}"/>
              </a:ext>
            </a:extLst>
          </p:cNvPr>
          <p:cNvCxnSpPr>
            <a:cxnSpLocks/>
          </p:cNvCxnSpPr>
          <p:nvPr/>
        </p:nvCxnSpPr>
        <p:spPr bwMode="auto">
          <a:xfrm>
            <a:off x="3756603" y="4471979"/>
            <a:ext cx="0" cy="20289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305AE5F7-54E9-4066-B43A-0E2595CF7D84}"/>
              </a:ext>
            </a:extLst>
          </p:cNvPr>
          <p:cNvCxnSpPr>
            <a:cxnSpLocks/>
          </p:cNvCxnSpPr>
          <p:nvPr/>
        </p:nvCxnSpPr>
        <p:spPr bwMode="auto">
          <a:xfrm>
            <a:off x="5883564" y="4471978"/>
            <a:ext cx="0" cy="20289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F07B1BA7-6A17-4EE1-BAB7-5303B474295A}"/>
              </a:ext>
            </a:extLst>
          </p:cNvPr>
          <p:cNvCxnSpPr>
            <a:cxnSpLocks/>
          </p:cNvCxnSpPr>
          <p:nvPr/>
        </p:nvCxnSpPr>
        <p:spPr bwMode="auto">
          <a:xfrm>
            <a:off x="7676162" y="4471977"/>
            <a:ext cx="0" cy="20289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D4642976-423D-4987-8224-63F6E779F997}"/>
              </a:ext>
            </a:extLst>
          </p:cNvPr>
          <p:cNvCxnSpPr>
            <a:cxnSpLocks/>
          </p:cNvCxnSpPr>
          <p:nvPr/>
        </p:nvCxnSpPr>
        <p:spPr bwMode="auto">
          <a:xfrm>
            <a:off x="9443723" y="4484845"/>
            <a:ext cx="0" cy="20289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952E312D-DD9C-4BD7-AA58-9D4D5FBDD9F9}"/>
              </a:ext>
            </a:extLst>
          </p:cNvPr>
          <p:cNvCxnSpPr>
            <a:cxnSpLocks/>
          </p:cNvCxnSpPr>
          <p:nvPr/>
        </p:nvCxnSpPr>
        <p:spPr bwMode="auto">
          <a:xfrm>
            <a:off x="11258524" y="4471976"/>
            <a:ext cx="0" cy="202899"/>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370392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164BAE-4D0C-4FD7-B4FA-FFE683634102}"/>
              </a:ext>
            </a:extLst>
          </p:cNvPr>
          <p:cNvPicPr>
            <a:picLocks noChangeAspect="1"/>
          </p:cNvPicPr>
          <p:nvPr/>
        </p:nvPicPr>
        <p:blipFill>
          <a:blip r:embed="rId3"/>
          <a:stretch>
            <a:fillRect/>
          </a:stretch>
        </p:blipFill>
        <p:spPr>
          <a:xfrm>
            <a:off x="208313" y="949664"/>
            <a:ext cx="7400153" cy="2479336"/>
          </a:xfrm>
          <a:prstGeom prst="rect">
            <a:avLst/>
          </a:prstGeom>
        </p:spPr>
      </p:pic>
      <p:sp>
        <p:nvSpPr>
          <p:cNvPr id="4" name="TextBox 3">
            <a:extLst>
              <a:ext uri="{FF2B5EF4-FFF2-40B4-BE49-F238E27FC236}">
                <a16:creationId xmlns:a16="http://schemas.microsoft.com/office/drawing/2014/main" id="{FEFFF69A-452D-4101-A313-B9F6A804187C}"/>
              </a:ext>
            </a:extLst>
          </p:cNvPr>
          <p:cNvSpPr txBox="1"/>
          <p:nvPr/>
        </p:nvSpPr>
        <p:spPr>
          <a:xfrm>
            <a:off x="1720360" y="2844708"/>
            <a:ext cx="2188029" cy="461665"/>
          </a:xfrm>
          <a:prstGeom prst="rect">
            <a:avLst/>
          </a:prstGeom>
          <a:noFill/>
        </p:spPr>
        <p:txBody>
          <a:bodyPr wrap="square" rtlCol="0">
            <a:spAutoFit/>
          </a:bodyPr>
          <a:lstStyle/>
          <a:p>
            <a:r>
              <a:rPr lang="en-GB" dirty="0"/>
              <a:t>BLUE</a:t>
            </a:r>
          </a:p>
        </p:txBody>
      </p:sp>
      <p:sp>
        <p:nvSpPr>
          <p:cNvPr id="11" name="Title 1">
            <a:extLst>
              <a:ext uri="{FF2B5EF4-FFF2-40B4-BE49-F238E27FC236}">
                <a16:creationId xmlns:a16="http://schemas.microsoft.com/office/drawing/2014/main" id="{4C9688AA-576A-45F5-A992-325594697841}"/>
              </a:ext>
            </a:extLst>
          </p:cNvPr>
          <p:cNvSpPr txBox="1">
            <a:spLocks/>
          </p:cNvSpPr>
          <p:nvPr/>
        </p:nvSpPr>
        <p:spPr bwMode="auto">
          <a:xfrm>
            <a:off x="391487" y="260648"/>
            <a:ext cx="90648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b="1">
                <a:solidFill>
                  <a:srgbClr val="003399"/>
                </a:solidFill>
                <a:latin typeface="+mj-lt"/>
                <a:ea typeface="+mj-ea"/>
                <a:cs typeface="+mj-cs"/>
              </a:defRPr>
            </a:lvl1pPr>
            <a:lvl2pPr algn="l" rtl="0" eaLnBrk="1" fontAlgn="base" hangingPunct="1">
              <a:spcBef>
                <a:spcPct val="0"/>
              </a:spcBef>
              <a:spcAft>
                <a:spcPct val="0"/>
              </a:spcAft>
              <a:defRPr sz="3200" b="1">
                <a:solidFill>
                  <a:srgbClr val="003399"/>
                </a:solidFill>
                <a:latin typeface="Arial" pitchFamily="34" charset="0"/>
                <a:ea typeface="ヒラギノ角ゴ Pro W3" pitchFamily="28" charset="-128"/>
              </a:defRPr>
            </a:lvl2pPr>
            <a:lvl3pPr algn="l" rtl="0" eaLnBrk="1" fontAlgn="base" hangingPunct="1">
              <a:spcBef>
                <a:spcPct val="0"/>
              </a:spcBef>
              <a:spcAft>
                <a:spcPct val="0"/>
              </a:spcAft>
              <a:defRPr sz="3200" b="1">
                <a:solidFill>
                  <a:srgbClr val="003399"/>
                </a:solidFill>
                <a:latin typeface="Arial" pitchFamily="34" charset="0"/>
                <a:ea typeface="ヒラギノ角ゴ Pro W3" pitchFamily="28" charset="-128"/>
              </a:defRPr>
            </a:lvl3pPr>
            <a:lvl4pPr algn="l" rtl="0" eaLnBrk="1" fontAlgn="base" hangingPunct="1">
              <a:spcBef>
                <a:spcPct val="0"/>
              </a:spcBef>
              <a:spcAft>
                <a:spcPct val="0"/>
              </a:spcAft>
              <a:defRPr sz="3200" b="1">
                <a:solidFill>
                  <a:srgbClr val="003399"/>
                </a:solidFill>
                <a:latin typeface="Arial" pitchFamily="34" charset="0"/>
                <a:ea typeface="ヒラギノ角ゴ Pro W3" pitchFamily="28" charset="-128"/>
              </a:defRPr>
            </a:lvl4pPr>
            <a:lvl5pPr algn="l" rtl="0" eaLnBrk="1" fontAlgn="base" hangingPunct="1">
              <a:spcBef>
                <a:spcPct val="0"/>
              </a:spcBef>
              <a:spcAft>
                <a:spcPct val="0"/>
              </a:spcAft>
              <a:defRPr sz="3200" b="1">
                <a:solidFill>
                  <a:srgbClr val="003399"/>
                </a:solidFill>
                <a:latin typeface="Arial" pitchFamily="34" charset="0"/>
                <a:ea typeface="ヒラギノ角ゴ Pro W3" pitchFamily="28" charset="-128"/>
              </a:defRPr>
            </a:lvl5pPr>
            <a:lvl6pPr marL="457200" algn="l" rtl="0" eaLnBrk="1" fontAlgn="base" hangingPunct="1">
              <a:spcBef>
                <a:spcPct val="0"/>
              </a:spcBef>
              <a:spcAft>
                <a:spcPct val="0"/>
              </a:spcAft>
              <a:defRPr sz="3200" b="1">
                <a:solidFill>
                  <a:srgbClr val="003399"/>
                </a:solidFill>
                <a:latin typeface="Arial" pitchFamily="34" charset="0"/>
                <a:ea typeface="ヒラギノ角ゴ Pro W3" pitchFamily="28" charset="-128"/>
              </a:defRPr>
            </a:lvl6pPr>
            <a:lvl7pPr marL="914400" algn="l" rtl="0" eaLnBrk="1" fontAlgn="base" hangingPunct="1">
              <a:spcBef>
                <a:spcPct val="0"/>
              </a:spcBef>
              <a:spcAft>
                <a:spcPct val="0"/>
              </a:spcAft>
              <a:defRPr sz="3200" b="1">
                <a:solidFill>
                  <a:srgbClr val="003399"/>
                </a:solidFill>
                <a:latin typeface="Arial" pitchFamily="34" charset="0"/>
                <a:ea typeface="ヒラギノ角ゴ Pro W3" pitchFamily="28" charset="-128"/>
              </a:defRPr>
            </a:lvl7pPr>
            <a:lvl8pPr marL="1371600" algn="l" rtl="0" eaLnBrk="1" fontAlgn="base" hangingPunct="1">
              <a:spcBef>
                <a:spcPct val="0"/>
              </a:spcBef>
              <a:spcAft>
                <a:spcPct val="0"/>
              </a:spcAft>
              <a:defRPr sz="3200" b="1">
                <a:solidFill>
                  <a:srgbClr val="003399"/>
                </a:solidFill>
                <a:latin typeface="Arial" pitchFamily="34" charset="0"/>
                <a:ea typeface="ヒラギノ角ゴ Pro W3" pitchFamily="28" charset="-128"/>
              </a:defRPr>
            </a:lvl8pPr>
            <a:lvl9pPr marL="1828800" algn="l" rtl="0" eaLnBrk="1" fontAlgn="base" hangingPunct="1">
              <a:spcBef>
                <a:spcPct val="0"/>
              </a:spcBef>
              <a:spcAft>
                <a:spcPct val="0"/>
              </a:spcAft>
              <a:defRPr sz="3200" b="1">
                <a:solidFill>
                  <a:srgbClr val="003399"/>
                </a:solidFill>
                <a:latin typeface="Arial" pitchFamily="34" charset="0"/>
                <a:ea typeface="ヒラギノ角ゴ Pro W3" pitchFamily="28" charset="-128"/>
              </a:defRPr>
            </a:lvl9pPr>
          </a:lstStyle>
          <a:p>
            <a:r>
              <a:rPr lang="en-GB" kern="0" dirty="0" err="1"/>
              <a:t>Proba</a:t>
            </a:r>
            <a:r>
              <a:rPr lang="en-GB" kern="0" dirty="0"/>
              <a:t>-V vs LIME</a:t>
            </a:r>
          </a:p>
        </p:txBody>
      </p:sp>
      <p:sp>
        <p:nvSpPr>
          <p:cNvPr id="13" name="TextBox 12">
            <a:extLst>
              <a:ext uri="{FF2B5EF4-FFF2-40B4-BE49-F238E27FC236}">
                <a16:creationId xmlns:a16="http://schemas.microsoft.com/office/drawing/2014/main" id="{7860D8A0-1BC0-4E11-8549-D659E362D969}"/>
              </a:ext>
            </a:extLst>
          </p:cNvPr>
          <p:cNvSpPr txBox="1"/>
          <p:nvPr/>
        </p:nvSpPr>
        <p:spPr>
          <a:xfrm>
            <a:off x="7844015" y="1416929"/>
            <a:ext cx="2188029" cy="461665"/>
          </a:xfrm>
          <a:prstGeom prst="rect">
            <a:avLst/>
          </a:prstGeom>
          <a:noFill/>
        </p:spPr>
        <p:txBody>
          <a:bodyPr wrap="square" rtlCol="0">
            <a:spAutoFit/>
          </a:bodyPr>
          <a:lstStyle/>
          <a:p>
            <a:r>
              <a:rPr lang="en-GB" dirty="0"/>
              <a:t>LIME</a:t>
            </a:r>
          </a:p>
        </p:txBody>
      </p:sp>
      <p:sp>
        <p:nvSpPr>
          <p:cNvPr id="16" name="TextBox 15">
            <a:extLst>
              <a:ext uri="{FF2B5EF4-FFF2-40B4-BE49-F238E27FC236}">
                <a16:creationId xmlns:a16="http://schemas.microsoft.com/office/drawing/2014/main" id="{88B86E10-69F7-4C30-87B7-C816E9272B29}"/>
              </a:ext>
            </a:extLst>
          </p:cNvPr>
          <p:cNvSpPr txBox="1"/>
          <p:nvPr/>
        </p:nvSpPr>
        <p:spPr>
          <a:xfrm>
            <a:off x="7756929" y="3413072"/>
            <a:ext cx="2275115" cy="461665"/>
          </a:xfrm>
          <a:prstGeom prst="rect">
            <a:avLst/>
          </a:prstGeom>
          <a:noFill/>
        </p:spPr>
        <p:txBody>
          <a:bodyPr wrap="square" rtlCol="0">
            <a:spAutoFit/>
          </a:bodyPr>
          <a:lstStyle/>
          <a:p>
            <a:r>
              <a:rPr lang="en-GB" dirty="0"/>
              <a:t>VITO ROLO</a:t>
            </a:r>
          </a:p>
        </p:txBody>
      </p:sp>
      <p:pic>
        <p:nvPicPr>
          <p:cNvPr id="3" name="Picture 2">
            <a:extLst>
              <a:ext uri="{FF2B5EF4-FFF2-40B4-BE49-F238E27FC236}">
                <a16:creationId xmlns:a16="http://schemas.microsoft.com/office/drawing/2014/main" id="{43852484-5062-413E-AA1B-B4C65BCD23E1}"/>
              </a:ext>
            </a:extLst>
          </p:cNvPr>
          <p:cNvPicPr>
            <a:picLocks noChangeAspect="1"/>
          </p:cNvPicPr>
          <p:nvPr/>
        </p:nvPicPr>
        <p:blipFill>
          <a:blip r:embed="rId4"/>
          <a:stretch>
            <a:fillRect/>
          </a:stretch>
        </p:blipFill>
        <p:spPr>
          <a:xfrm>
            <a:off x="208313" y="3630522"/>
            <a:ext cx="7359450" cy="2384500"/>
          </a:xfrm>
          <a:prstGeom prst="rect">
            <a:avLst/>
          </a:prstGeom>
        </p:spPr>
      </p:pic>
      <p:sp>
        <p:nvSpPr>
          <p:cNvPr id="14" name="TextBox 13">
            <a:extLst>
              <a:ext uri="{FF2B5EF4-FFF2-40B4-BE49-F238E27FC236}">
                <a16:creationId xmlns:a16="http://schemas.microsoft.com/office/drawing/2014/main" id="{22EF2504-990D-45AF-B7C9-6F9DF6266EA1}"/>
              </a:ext>
            </a:extLst>
          </p:cNvPr>
          <p:cNvSpPr txBox="1"/>
          <p:nvPr/>
        </p:nvSpPr>
        <p:spPr>
          <a:xfrm>
            <a:off x="1700009" y="5569270"/>
            <a:ext cx="2188029" cy="461665"/>
          </a:xfrm>
          <a:prstGeom prst="rect">
            <a:avLst/>
          </a:prstGeom>
          <a:noFill/>
        </p:spPr>
        <p:txBody>
          <a:bodyPr wrap="square" rtlCol="0">
            <a:spAutoFit/>
          </a:bodyPr>
          <a:lstStyle/>
          <a:p>
            <a:r>
              <a:rPr lang="en-GB" dirty="0"/>
              <a:t>NIR</a:t>
            </a:r>
          </a:p>
        </p:txBody>
      </p:sp>
      <p:pic>
        <p:nvPicPr>
          <p:cNvPr id="5" name="Picture 4">
            <a:extLst>
              <a:ext uri="{FF2B5EF4-FFF2-40B4-BE49-F238E27FC236}">
                <a16:creationId xmlns:a16="http://schemas.microsoft.com/office/drawing/2014/main" id="{EE0401D0-35C9-4693-B3D8-2D6B7A7542BF}"/>
              </a:ext>
            </a:extLst>
          </p:cNvPr>
          <p:cNvPicPr>
            <a:picLocks noChangeAspect="1"/>
          </p:cNvPicPr>
          <p:nvPr/>
        </p:nvPicPr>
        <p:blipFill>
          <a:blip r:embed="rId5"/>
          <a:stretch>
            <a:fillRect/>
          </a:stretch>
        </p:blipFill>
        <p:spPr>
          <a:xfrm>
            <a:off x="7769733" y="1982887"/>
            <a:ext cx="3659302" cy="1142999"/>
          </a:xfrm>
          <a:prstGeom prst="rect">
            <a:avLst/>
          </a:prstGeom>
        </p:spPr>
      </p:pic>
      <p:pic>
        <p:nvPicPr>
          <p:cNvPr id="6" name="Picture 5">
            <a:extLst>
              <a:ext uri="{FF2B5EF4-FFF2-40B4-BE49-F238E27FC236}">
                <a16:creationId xmlns:a16="http://schemas.microsoft.com/office/drawing/2014/main" id="{C86433CE-19A6-49C5-8008-E1A6E8C975DB}"/>
              </a:ext>
            </a:extLst>
          </p:cNvPr>
          <p:cNvPicPr>
            <a:picLocks noChangeAspect="1"/>
          </p:cNvPicPr>
          <p:nvPr/>
        </p:nvPicPr>
        <p:blipFill>
          <a:blip r:embed="rId6"/>
          <a:stretch>
            <a:fillRect/>
          </a:stretch>
        </p:blipFill>
        <p:spPr>
          <a:xfrm>
            <a:off x="7844015" y="3908325"/>
            <a:ext cx="3585020" cy="1333961"/>
          </a:xfrm>
          <a:prstGeom prst="rect">
            <a:avLst/>
          </a:prstGeom>
        </p:spPr>
      </p:pic>
    </p:spTree>
    <p:extLst>
      <p:ext uri="{BB962C8B-B14F-4D97-AF65-F5344CB8AC3E}">
        <p14:creationId xmlns:p14="http://schemas.microsoft.com/office/powerpoint/2010/main" val="2407403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19D2E-89E3-4D70-844B-E770AE82B223}"/>
              </a:ext>
            </a:extLst>
          </p:cNvPr>
          <p:cNvSpPr>
            <a:spLocks noGrp="1"/>
          </p:cNvSpPr>
          <p:nvPr>
            <p:ph type="title"/>
          </p:nvPr>
        </p:nvSpPr>
        <p:spPr/>
        <p:txBody>
          <a:bodyPr/>
          <a:lstStyle/>
          <a:p>
            <a:r>
              <a:rPr lang="en-GB" dirty="0"/>
              <a:t>Pleiades</a:t>
            </a:r>
          </a:p>
        </p:txBody>
      </p:sp>
      <p:pic>
        <p:nvPicPr>
          <p:cNvPr id="16386" name="Picture 2">
            <a:extLst>
              <a:ext uri="{FF2B5EF4-FFF2-40B4-BE49-F238E27FC236}">
                <a16:creationId xmlns:a16="http://schemas.microsoft.com/office/drawing/2014/main" id="{F3334515-FC30-4BFC-9A58-BDA1E6410D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752" y="1153206"/>
            <a:ext cx="5495925" cy="280987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a:extLst>
              <a:ext uri="{FF2B5EF4-FFF2-40B4-BE49-F238E27FC236}">
                <a16:creationId xmlns:a16="http://schemas.microsoft.com/office/drawing/2014/main" id="{F7C7F3AE-C045-4D20-8284-B5791EE542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5446" y="2969759"/>
            <a:ext cx="5200650" cy="294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949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3A08E-E8F3-44E5-915A-F9FC6442E54B}"/>
              </a:ext>
            </a:extLst>
          </p:cNvPr>
          <p:cNvSpPr>
            <a:spLocks noGrp="1"/>
          </p:cNvSpPr>
          <p:nvPr>
            <p:ph type="title"/>
          </p:nvPr>
        </p:nvSpPr>
        <p:spPr/>
        <p:txBody>
          <a:bodyPr/>
          <a:lstStyle/>
          <a:p>
            <a:r>
              <a:rPr lang="en-GB" dirty="0"/>
              <a:t>Pleiades vs LIME</a:t>
            </a:r>
          </a:p>
        </p:txBody>
      </p:sp>
      <p:sp>
        <p:nvSpPr>
          <p:cNvPr id="7" name="TextBox 6">
            <a:extLst>
              <a:ext uri="{FF2B5EF4-FFF2-40B4-BE49-F238E27FC236}">
                <a16:creationId xmlns:a16="http://schemas.microsoft.com/office/drawing/2014/main" id="{8A2C745C-AADE-406B-A6DB-B974CBD7293C}"/>
              </a:ext>
            </a:extLst>
          </p:cNvPr>
          <p:cNvSpPr txBox="1"/>
          <p:nvPr/>
        </p:nvSpPr>
        <p:spPr>
          <a:xfrm>
            <a:off x="7336971" y="1403648"/>
            <a:ext cx="1785258" cy="461665"/>
          </a:xfrm>
          <a:prstGeom prst="rect">
            <a:avLst/>
          </a:prstGeom>
          <a:noFill/>
        </p:spPr>
        <p:txBody>
          <a:bodyPr wrap="square" rtlCol="0">
            <a:spAutoFit/>
          </a:bodyPr>
          <a:lstStyle/>
          <a:p>
            <a:r>
              <a:rPr lang="en-GB" dirty="0"/>
              <a:t>LIME</a:t>
            </a:r>
          </a:p>
        </p:txBody>
      </p:sp>
      <p:pic>
        <p:nvPicPr>
          <p:cNvPr id="8" name="Picture 4">
            <a:extLst>
              <a:ext uri="{FF2B5EF4-FFF2-40B4-BE49-F238E27FC236}">
                <a16:creationId xmlns:a16="http://schemas.microsoft.com/office/drawing/2014/main" id="{46D5D2A5-18A4-4D14-83EE-40325A63B0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1687" y="2235758"/>
            <a:ext cx="7067550" cy="762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7EF4D62-9B5A-46A8-8CED-9BBEAF4EBD9E}"/>
              </a:ext>
            </a:extLst>
          </p:cNvPr>
          <p:cNvSpPr txBox="1"/>
          <p:nvPr/>
        </p:nvSpPr>
        <p:spPr>
          <a:xfrm>
            <a:off x="7184570" y="3358678"/>
            <a:ext cx="2275115" cy="461665"/>
          </a:xfrm>
          <a:prstGeom prst="rect">
            <a:avLst/>
          </a:prstGeom>
          <a:noFill/>
        </p:spPr>
        <p:txBody>
          <a:bodyPr wrap="square" rtlCol="0">
            <a:spAutoFit/>
          </a:bodyPr>
          <a:lstStyle/>
          <a:p>
            <a:r>
              <a:rPr lang="en-GB" dirty="0"/>
              <a:t>CNES ROLO</a:t>
            </a:r>
          </a:p>
        </p:txBody>
      </p:sp>
      <p:pic>
        <p:nvPicPr>
          <p:cNvPr id="3" name="Picture 2">
            <a:extLst>
              <a:ext uri="{FF2B5EF4-FFF2-40B4-BE49-F238E27FC236}">
                <a16:creationId xmlns:a16="http://schemas.microsoft.com/office/drawing/2014/main" id="{B1F787B8-E2FF-4575-A156-A2929D515CC3}"/>
              </a:ext>
            </a:extLst>
          </p:cNvPr>
          <p:cNvPicPr>
            <a:picLocks noChangeAspect="1"/>
          </p:cNvPicPr>
          <p:nvPr/>
        </p:nvPicPr>
        <p:blipFill>
          <a:blip r:embed="rId4"/>
          <a:stretch>
            <a:fillRect/>
          </a:stretch>
        </p:blipFill>
        <p:spPr>
          <a:xfrm>
            <a:off x="7184570" y="4186613"/>
            <a:ext cx="4336248" cy="1049265"/>
          </a:xfrm>
          <a:prstGeom prst="rect">
            <a:avLst/>
          </a:prstGeom>
        </p:spPr>
      </p:pic>
      <p:pic>
        <p:nvPicPr>
          <p:cNvPr id="4" name="Picture 3">
            <a:extLst>
              <a:ext uri="{FF2B5EF4-FFF2-40B4-BE49-F238E27FC236}">
                <a16:creationId xmlns:a16="http://schemas.microsoft.com/office/drawing/2014/main" id="{A7799678-25C8-4588-9E29-0A9EE253E83B}"/>
              </a:ext>
            </a:extLst>
          </p:cNvPr>
          <p:cNvPicPr>
            <a:picLocks noChangeAspect="1"/>
          </p:cNvPicPr>
          <p:nvPr/>
        </p:nvPicPr>
        <p:blipFill>
          <a:blip r:embed="rId5"/>
          <a:stretch>
            <a:fillRect/>
          </a:stretch>
        </p:blipFill>
        <p:spPr>
          <a:xfrm>
            <a:off x="617705" y="894885"/>
            <a:ext cx="5837524" cy="2714690"/>
          </a:xfrm>
          <a:prstGeom prst="rect">
            <a:avLst/>
          </a:prstGeom>
        </p:spPr>
      </p:pic>
      <p:sp>
        <p:nvSpPr>
          <p:cNvPr id="11" name="TextBox 10">
            <a:extLst>
              <a:ext uri="{FF2B5EF4-FFF2-40B4-BE49-F238E27FC236}">
                <a16:creationId xmlns:a16="http://schemas.microsoft.com/office/drawing/2014/main" id="{2DCAC6A9-508B-495E-A202-7FBC2863B60D}"/>
              </a:ext>
            </a:extLst>
          </p:cNvPr>
          <p:cNvSpPr txBox="1"/>
          <p:nvPr/>
        </p:nvSpPr>
        <p:spPr>
          <a:xfrm>
            <a:off x="1571594" y="3126780"/>
            <a:ext cx="1785258" cy="461665"/>
          </a:xfrm>
          <a:prstGeom prst="rect">
            <a:avLst/>
          </a:prstGeom>
          <a:noFill/>
        </p:spPr>
        <p:txBody>
          <a:bodyPr wrap="square" rtlCol="0">
            <a:spAutoFit/>
          </a:bodyPr>
          <a:lstStyle/>
          <a:p>
            <a:r>
              <a:rPr lang="en-GB" dirty="0"/>
              <a:t>BLUE</a:t>
            </a:r>
          </a:p>
        </p:txBody>
      </p:sp>
      <p:pic>
        <p:nvPicPr>
          <p:cNvPr id="5" name="Picture 4">
            <a:extLst>
              <a:ext uri="{FF2B5EF4-FFF2-40B4-BE49-F238E27FC236}">
                <a16:creationId xmlns:a16="http://schemas.microsoft.com/office/drawing/2014/main" id="{BFAD2958-DDDB-4DD2-840A-C008361A6F84}"/>
              </a:ext>
            </a:extLst>
          </p:cNvPr>
          <p:cNvPicPr>
            <a:picLocks noChangeAspect="1"/>
          </p:cNvPicPr>
          <p:nvPr/>
        </p:nvPicPr>
        <p:blipFill>
          <a:blip r:embed="rId6"/>
          <a:stretch>
            <a:fillRect/>
          </a:stretch>
        </p:blipFill>
        <p:spPr>
          <a:xfrm>
            <a:off x="617704" y="3613402"/>
            <a:ext cx="5837525" cy="2547997"/>
          </a:xfrm>
          <a:prstGeom prst="rect">
            <a:avLst/>
          </a:prstGeom>
        </p:spPr>
      </p:pic>
      <p:sp>
        <p:nvSpPr>
          <p:cNvPr id="13" name="TextBox 12">
            <a:extLst>
              <a:ext uri="{FF2B5EF4-FFF2-40B4-BE49-F238E27FC236}">
                <a16:creationId xmlns:a16="http://schemas.microsoft.com/office/drawing/2014/main" id="{44F6E2AC-584B-4F58-897D-B87940E89762}"/>
              </a:ext>
            </a:extLst>
          </p:cNvPr>
          <p:cNvSpPr txBox="1"/>
          <p:nvPr/>
        </p:nvSpPr>
        <p:spPr>
          <a:xfrm>
            <a:off x="1571594" y="5662513"/>
            <a:ext cx="1785258" cy="461665"/>
          </a:xfrm>
          <a:prstGeom prst="rect">
            <a:avLst/>
          </a:prstGeom>
          <a:noFill/>
        </p:spPr>
        <p:txBody>
          <a:bodyPr wrap="square" rtlCol="0">
            <a:spAutoFit/>
          </a:bodyPr>
          <a:lstStyle/>
          <a:p>
            <a:r>
              <a:rPr lang="en-GB" dirty="0"/>
              <a:t>NIR</a:t>
            </a:r>
          </a:p>
        </p:txBody>
      </p:sp>
    </p:spTree>
    <p:extLst>
      <p:ext uri="{BB962C8B-B14F-4D97-AF65-F5344CB8AC3E}">
        <p14:creationId xmlns:p14="http://schemas.microsoft.com/office/powerpoint/2010/main" val="4058683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7B560-A599-4CEF-86D1-5D74D9EA6AD6}"/>
              </a:ext>
            </a:extLst>
          </p:cNvPr>
          <p:cNvSpPr>
            <a:spLocks noGrp="1"/>
          </p:cNvSpPr>
          <p:nvPr>
            <p:ph type="title"/>
          </p:nvPr>
        </p:nvSpPr>
        <p:spPr/>
        <p:txBody>
          <a:bodyPr/>
          <a:lstStyle/>
          <a:p>
            <a:r>
              <a:rPr lang="en-GB" dirty="0"/>
              <a:t>GIRO</a:t>
            </a:r>
          </a:p>
        </p:txBody>
      </p:sp>
      <p:sp>
        <p:nvSpPr>
          <p:cNvPr id="3" name="Content Placeholder 2">
            <a:extLst>
              <a:ext uri="{FF2B5EF4-FFF2-40B4-BE49-F238E27FC236}">
                <a16:creationId xmlns:a16="http://schemas.microsoft.com/office/drawing/2014/main" id="{52BBB787-350C-4C5D-8FE5-86712AB0379C}"/>
              </a:ext>
            </a:extLst>
          </p:cNvPr>
          <p:cNvSpPr>
            <a:spLocks noGrp="1"/>
          </p:cNvSpPr>
          <p:nvPr>
            <p:ph idx="1"/>
          </p:nvPr>
        </p:nvSpPr>
        <p:spPr>
          <a:xfrm>
            <a:off x="6242679" y="3013027"/>
            <a:ext cx="5022025" cy="3074564"/>
          </a:xfrm>
        </p:spPr>
        <p:txBody>
          <a:bodyPr/>
          <a:lstStyle/>
          <a:p>
            <a:r>
              <a:rPr lang="en-US" dirty="0"/>
              <a:t>Simulation for one year of data ​</a:t>
            </a:r>
          </a:p>
          <a:p>
            <a:r>
              <a:rPr lang="en-US" dirty="0"/>
              <a:t>Configured with PV spectral response​</a:t>
            </a:r>
          </a:p>
          <a:p>
            <a:r>
              <a:rPr lang="en-US" dirty="0"/>
              <a:t>Quite large variations observed, most probably due to unrealistic simulated positions​</a:t>
            </a:r>
          </a:p>
          <a:p>
            <a:endParaRPr lang="en-GB" dirty="0"/>
          </a:p>
        </p:txBody>
      </p:sp>
      <p:pic>
        <p:nvPicPr>
          <p:cNvPr id="20486" name="Picture 6">
            <a:extLst>
              <a:ext uri="{FF2B5EF4-FFF2-40B4-BE49-F238E27FC236}">
                <a16:creationId xmlns:a16="http://schemas.microsoft.com/office/drawing/2014/main" id="{34CA5BFC-AFFF-4B20-A924-8D26F42DAC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016" y="1752599"/>
            <a:ext cx="8505667" cy="9170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A2DA6FB-1740-49CF-AF57-28183882D4D5}"/>
              </a:ext>
            </a:extLst>
          </p:cNvPr>
          <p:cNvPicPr>
            <a:picLocks noChangeAspect="1"/>
          </p:cNvPicPr>
          <p:nvPr/>
        </p:nvPicPr>
        <p:blipFill>
          <a:blip r:embed="rId4"/>
          <a:stretch>
            <a:fillRect/>
          </a:stretch>
        </p:blipFill>
        <p:spPr>
          <a:xfrm>
            <a:off x="638287" y="1096383"/>
            <a:ext cx="5457713" cy="2332617"/>
          </a:xfrm>
          <a:prstGeom prst="rect">
            <a:avLst/>
          </a:prstGeom>
        </p:spPr>
      </p:pic>
      <p:sp>
        <p:nvSpPr>
          <p:cNvPr id="8" name="TextBox 7">
            <a:extLst>
              <a:ext uri="{FF2B5EF4-FFF2-40B4-BE49-F238E27FC236}">
                <a16:creationId xmlns:a16="http://schemas.microsoft.com/office/drawing/2014/main" id="{17FEEDB0-25C8-4DCA-BECB-1364153E5D44}"/>
              </a:ext>
            </a:extLst>
          </p:cNvPr>
          <p:cNvSpPr txBox="1"/>
          <p:nvPr/>
        </p:nvSpPr>
        <p:spPr>
          <a:xfrm>
            <a:off x="886068" y="1096383"/>
            <a:ext cx="1849558" cy="461665"/>
          </a:xfrm>
          <a:prstGeom prst="rect">
            <a:avLst/>
          </a:prstGeom>
          <a:noFill/>
        </p:spPr>
        <p:txBody>
          <a:bodyPr wrap="square" rtlCol="0">
            <a:spAutoFit/>
          </a:bodyPr>
          <a:lstStyle/>
          <a:p>
            <a:r>
              <a:rPr lang="en-GB" dirty="0"/>
              <a:t>461 nm </a:t>
            </a:r>
          </a:p>
        </p:txBody>
      </p:sp>
      <p:pic>
        <p:nvPicPr>
          <p:cNvPr id="5" name="Picture 4">
            <a:extLst>
              <a:ext uri="{FF2B5EF4-FFF2-40B4-BE49-F238E27FC236}">
                <a16:creationId xmlns:a16="http://schemas.microsoft.com/office/drawing/2014/main" id="{D1D419A7-38A0-4C9D-A666-63D3149D5C51}"/>
              </a:ext>
            </a:extLst>
          </p:cNvPr>
          <p:cNvPicPr>
            <a:picLocks noChangeAspect="1"/>
          </p:cNvPicPr>
          <p:nvPr/>
        </p:nvPicPr>
        <p:blipFill>
          <a:blip r:embed="rId5"/>
          <a:stretch>
            <a:fillRect/>
          </a:stretch>
        </p:blipFill>
        <p:spPr>
          <a:xfrm>
            <a:off x="536947" y="3429000"/>
            <a:ext cx="5660391" cy="2335544"/>
          </a:xfrm>
          <a:prstGeom prst="rect">
            <a:avLst/>
          </a:prstGeom>
        </p:spPr>
      </p:pic>
      <p:sp>
        <p:nvSpPr>
          <p:cNvPr id="10" name="TextBox 9">
            <a:extLst>
              <a:ext uri="{FF2B5EF4-FFF2-40B4-BE49-F238E27FC236}">
                <a16:creationId xmlns:a16="http://schemas.microsoft.com/office/drawing/2014/main" id="{B2DB5A78-F259-47A2-AB6D-4D2EED99D919}"/>
              </a:ext>
            </a:extLst>
          </p:cNvPr>
          <p:cNvSpPr txBox="1"/>
          <p:nvPr/>
        </p:nvSpPr>
        <p:spPr>
          <a:xfrm>
            <a:off x="886068" y="3352567"/>
            <a:ext cx="1849558" cy="461665"/>
          </a:xfrm>
          <a:prstGeom prst="rect">
            <a:avLst/>
          </a:prstGeom>
          <a:noFill/>
        </p:spPr>
        <p:txBody>
          <a:bodyPr wrap="square" rtlCol="0">
            <a:spAutoFit/>
          </a:bodyPr>
          <a:lstStyle/>
          <a:p>
            <a:r>
              <a:rPr lang="en-GB" dirty="0"/>
              <a:t>650 nm </a:t>
            </a:r>
          </a:p>
        </p:txBody>
      </p:sp>
    </p:spTree>
    <p:extLst>
      <p:ext uri="{BB962C8B-B14F-4D97-AF65-F5344CB8AC3E}">
        <p14:creationId xmlns:p14="http://schemas.microsoft.com/office/powerpoint/2010/main" val="1378402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6FD5FFEA-3F24-4212-A700-053AD31B08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0157" y="2213659"/>
            <a:ext cx="4722394" cy="37240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A01C6A5-4CA4-4DAD-B175-5C34266DD4F3}"/>
              </a:ext>
            </a:extLst>
          </p:cNvPr>
          <p:cNvSpPr>
            <a:spLocks noGrp="1"/>
          </p:cNvSpPr>
          <p:nvPr>
            <p:ph type="title"/>
          </p:nvPr>
        </p:nvSpPr>
        <p:spPr/>
        <p:txBody>
          <a:bodyPr/>
          <a:lstStyle/>
          <a:p>
            <a:r>
              <a:rPr lang="en-GB" dirty="0"/>
              <a:t>Degree of Linear Polarisation</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A5740CF-DE67-440F-A57F-027BE45580D1}"/>
                  </a:ext>
                </a:extLst>
              </p:cNvPr>
              <p:cNvSpPr/>
              <p:nvPr/>
            </p:nvSpPr>
            <p:spPr>
              <a:xfrm>
                <a:off x="119449" y="1243010"/>
                <a:ext cx="11186794" cy="12921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𝐷𝑜𝐿𝑃</m:t>
                      </m:r>
                      <m:r>
                        <a:rPr lang="en-GB" i="0">
                          <a:latin typeface="Cambria Math" panose="02040503050406030204" pitchFamily="18" charset="0"/>
                        </a:rPr>
                        <m:t>=</m:t>
                      </m:r>
                      <m:f>
                        <m:fPr>
                          <m:ctrlPr>
                            <a:rPr lang="en-GB" i="1">
                              <a:latin typeface="Cambria Math" panose="02040503050406030204" pitchFamily="18" charset="0"/>
                            </a:rPr>
                          </m:ctrlPr>
                        </m:fPr>
                        <m:num>
                          <m:r>
                            <a:rPr lang="en-GB" i="0">
                              <a:latin typeface="Cambria Math" panose="02040503050406030204" pitchFamily="18" charset="0"/>
                            </a:rPr>
                            <m:t>2</m:t>
                          </m:r>
                          <m:r>
                            <a:rPr lang="en-GB" i="1">
                              <a:latin typeface="Cambria Math" panose="02040503050406030204" pitchFamily="18" charset="0"/>
                            </a:rPr>
                            <m:t>𝜂</m:t>
                          </m:r>
                          <m:rad>
                            <m:radPr>
                              <m:degHide m:val="on"/>
                              <m:ctrlPr>
                                <a:rPr lang="en-GB" i="1">
                                  <a:latin typeface="Cambria Math" panose="02040503050406030204" pitchFamily="18" charset="0"/>
                                </a:rPr>
                              </m:ctrlPr>
                            </m:radPr>
                            <m:deg/>
                            <m:e>
                              <m:sSubSup>
                                <m:sSubSupPr>
                                  <m:ctrlPr>
                                    <a:rPr lang="en-GB" i="1">
                                      <a:latin typeface="Cambria Math" panose="02040503050406030204" pitchFamily="18" charset="0"/>
                                    </a:rPr>
                                  </m:ctrlPr>
                                </m:sSubSupPr>
                                <m:e>
                                  <m:r>
                                    <a:rPr lang="en-GB" i="1">
                                      <a:latin typeface="Cambria Math" panose="02040503050406030204" pitchFamily="18" charset="0"/>
                                    </a:rPr>
                                    <m:t>𝑆</m:t>
                                  </m:r>
                                </m:e>
                                <m:sub>
                                  <m:r>
                                    <a:rPr lang="en-GB" i="1">
                                      <a:latin typeface="Cambria Math" panose="02040503050406030204" pitchFamily="18" charset="0"/>
                                    </a:rPr>
                                    <m:t>𝑝</m:t>
                                  </m:r>
                                  <m:r>
                                    <a:rPr lang="en-GB" i="0">
                                      <a:latin typeface="Cambria Math" panose="02040503050406030204" pitchFamily="18" charset="0"/>
                                    </a:rPr>
                                    <m:t>1</m:t>
                                  </m:r>
                                </m:sub>
                                <m:sup>
                                  <m:r>
                                    <a:rPr lang="en-GB" i="0">
                                      <a:latin typeface="Cambria Math" panose="02040503050406030204" pitchFamily="18" charset="0"/>
                                    </a:rPr>
                                    <m:t>2</m:t>
                                  </m:r>
                                </m:sup>
                              </m:sSubSup>
                              <m:r>
                                <a:rPr lang="en-GB" i="0">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𝑅</m:t>
                                  </m:r>
                                </m:e>
                                <m:sub>
                                  <m:r>
                                    <a:rPr lang="en-GB" i="0">
                                      <a:latin typeface="Cambria Math" panose="02040503050406030204" pitchFamily="18" charset="0"/>
                                    </a:rPr>
                                    <m:t>12</m:t>
                                  </m:r>
                                </m:sub>
                                <m:sup>
                                  <m:r>
                                    <a:rPr lang="en-GB" i="0">
                                      <a:latin typeface="Cambria Math" panose="02040503050406030204" pitchFamily="18" charset="0"/>
                                    </a:rPr>
                                    <m:t>2</m:t>
                                  </m:r>
                                </m:sup>
                              </m:sSubSup>
                              <m:sSubSup>
                                <m:sSubSupPr>
                                  <m:ctrlPr>
                                    <a:rPr lang="en-GB" i="1">
                                      <a:latin typeface="Cambria Math" panose="02040503050406030204" pitchFamily="18" charset="0"/>
                                    </a:rPr>
                                  </m:ctrlPr>
                                </m:sSubSupPr>
                                <m:e>
                                  <m:r>
                                    <a:rPr lang="en-GB" i="1">
                                      <a:latin typeface="Cambria Math" panose="02040503050406030204" pitchFamily="18" charset="0"/>
                                    </a:rPr>
                                    <m:t>𝑆</m:t>
                                  </m:r>
                                </m:e>
                                <m:sub>
                                  <m:r>
                                    <a:rPr lang="en-GB" i="1">
                                      <a:latin typeface="Cambria Math" panose="02040503050406030204" pitchFamily="18" charset="0"/>
                                    </a:rPr>
                                    <m:t>𝑝</m:t>
                                  </m:r>
                                  <m:r>
                                    <a:rPr lang="en-GB" i="0">
                                      <a:latin typeface="Cambria Math" panose="02040503050406030204" pitchFamily="18" charset="0"/>
                                    </a:rPr>
                                    <m:t>2</m:t>
                                  </m:r>
                                </m:sub>
                                <m:sup>
                                  <m:r>
                                    <a:rPr lang="en-GB" i="0">
                                      <a:latin typeface="Cambria Math" panose="02040503050406030204" pitchFamily="18" charset="0"/>
                                    </a:rPr>
                                    <m:t>2</m:t>
                                  </m:r>
                                </m:sup>
                              </m:sSubSup>
                              <m:r>
                                <a:rPr lang="en-GB" i="0">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𝑅</m:t>
                                  </m:r>
                                </m:e>
                                <m:sub>
                                  <m:r>
                                    <a:rPr lang="en-GB" i="0">
                                      <a:latin typeface="Cambria Math" panose="02040503050406030204" pitchFamily="18" charset="0"/>
                                    </a:rPr>
                                    <m:t>13</m:t>
                                  </m:r>
                                </m:sub>
                                <m:sup>
                                  <m:r>
                                    <a:rPr lang="en-GB" i="0">
                                      <a:latin typeface="Cambria Math" panose="02040503050406030204" pitchFamily="18" charset="0"/>
                                    </a:rPr>
                                    <m:t>2</m:t>
                                  </m:r>
                                </m:sup>
                              </m:sSubSup>
                              <m:sSubSup>
                                <m:sSubSupPr>
                                  <m:ctrlPr>
                                    <a:rPr lang="en-GB" i="1">
                                      <a:latin typeface="Cambria Math" panose="02040503050406030204" pitchFamily="18" charset="0"/>
                                    </a:rPr>
                                  </m:ctrlPr>
                                </m:sSubSupPr>
                                <m:e>
                                  <m:r>
                                    <a:rPr lang="en-GB" i="1">
                                      <a:latin typeface="Cambria Math" panose="02040503050406030204" pitchFamily="18" charset="0"/>
                                    </a:rPr>
                                    <m:t>𝑆</m:t>
                                  </m:r>
                                </m:e>
                                <m:sub>
                                  <m:r>
                                    <a:rPr lang="en-GB" i="1">
                                      <a:latin typeface="Cambria Math" panose="02040503050406030204" pitchFamily="18" charset="0"/>
                                    </a:rPr>
                                    <m:t>𝑝</m:t>
                                  </m:r>
                                  <m:r>
                                    <a:rPr lang="en-GB" i="0">
                                      <a:latin typeface="Cambria Math" panose="02040503050406030204" pitchFamily="18" charset="0"/>
                                    </a:rPr>
                                    <m:t>3</m:t>
                                  </m:r>
                                </m:sub>
                                <m:sup>
                                  <m:r>
                                    <a:rPr lang="en-GB" i="0">
                                      <a:latin typeface="Cambria Math" panose="02040503050406030204" pitchFamily="18" charset="0"/>
                                    </a:rPr>
                                    <m:t>2</m:t>
                                  </m:r>
                                </m:sup>
                              </m:sSubSup>
                              <m:r>
                                <a:rPr lang="en-GB" i="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𝑅</m:t>
                                  </m:r>
                                </m:e>
                                <m:sub>
                                  <m:r>
                                    <a:rPr lang="en-GB" i="0">
                                      <a:latin typeface="Cambria Math" panose="02040503050406030204" pitchFamily="18" charset="0"/>
                                    </a:rPr>
                                    <m:t>12</m:t>
                                  </m:r>
                                </m:sub>
                              </m:sSub>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𝑝</m:t>
                                  </m:r>
                                  <m:r>
                                    <a:rPr lang="en-GB" i="0">
                                      <a:latin typeface="Cambria Math" panose="02040503050406030204" pitchFamily="18" charset="0"/>
                                    </a:rPr>
                                    <m:t>1</m:t>
                                  </m:r>
                                </m:sub>
                              </m:sSub>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𝑝</m:t>
                                  </m:r>
                                  <m:r>
                                    <a:rPr lang="en-GB" i="0">
                                      <a:latin typeface="Cambria Math" panose="02040503050406030204" pitchFamily="18" charset="0"/>
                                    </a:rPr>
                                    <m:t>2</m:t>
                                  </m:r>
                                </m:sub>
                              </m:sSub>
                              <m:r>
                                <a:rPr lang="en-GB" i="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𝑅</m:t>
                                  </m:r>
                                </m:e>
                                <m:sub>
                                  <m:r>
                                    <a:rPr lang="en-GB" i="0">
                                      <a:latin typeface="Cambria Math" panose="02040503050406030204" pitchFamily="18" charset="0"/>
                                    </a:rPr>
                                    <m:t>13</m:t>
                                  </m:r>
                                </m:sub>
                              </m:sSub>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𝑝</m:t>
                                  </m:r>
                                  <m:r>
                                    <a:rPr lang="en-GB" i="0">
                                      <a:latin typeface="Cambria Math" panose="02040503050406030204" pitchFamily="18" charset="0"/>
                                    </a:rPr>
                                    <m:t>1</m:t>
                                  </m:r>
                                </m:sub>
                              </m:sSub>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𝑝</m:t>
                                  </m:r>
                                  <m:r>
                                    <a:rPr lang="en-GB" i="0">
                                      <a:latin typeface="Cambria Math" panose="02040503050406030204" pitchFamily="18" charset="0"/>
                                    </a:rPr>
                                    <m:t>3</m:t>
                                  </m:r>
                                </m:sub>
                              </m:sSub>
                              <m:r>
                                <a:rPr lang="en-GB" i="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𝑅</m:t>
                                  </m:r>
                                </m:e>
                                <m:sub>
                                  <m:r>
                                    <a:rPr lang="en-GB" i="0">
                                      <a:latin typeface="Cambria Math" panose="02040503050406030204" pitchFamily="18" charset="0"/>
                                    </a:rPr>
                                    <m:t>12</m:t>
                                  </m:r>
                                </m:sub>
                              </m:sSub>
                              <m:sSub>
                                <m:sSubPr>
                                  <m:ctrlPr>
                                    <a:rPr lang="en-GB" i="1">
                                      <a:latin typeface="Cambria Math" panose="02040503050406030204" pitchFamily="18" charset="0"/>
                                    </a:rPr>
                                  </m:ctrlPr>
                                </m:sSubPr>
                                <m:e>
                                  <m:r>
                                    <a:rPr lang="en-GB" i="1">
                                      <a:latin typeface="Cambria Math" panose="02040503050406030204" pitchFamily="18" charset="0"/>
                                    </a:rPr>
                                    <m:t>𝑅</m:t>
                                  </m:r>
                                </m:e>
                                <m:sub>
                                  <m:r>
                                    <a:rPr lang="en-GB" i="0">
                                      <a:latin typeface="Cambria Math" panose="02040503050406030204" pitchFamily="18" charset="0"/>
                                    </a:rPr>
                                    <m:t>13</m:t>
                                  </m:r>
                                </m:sub>
                              </m:sSub>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𝑝</m:t>
                                  </m:r>
                                  <m:r>
                                    <a:rPr lang="en-GB" i="0">
                                      <a:latin typeface="Cambria Math" panose="02040503050406030204" pitchFamily="18" charset="0"/>
                                    </a:rPr>
                                    <m:t>2</m:t>
                                  </m:r>
                                </m:sub>
                              </m:sSub>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𝑝</m:t>
                                  </m:r>
                                  <m:r>
                                    <a:rPr lang="en-GB" i="0">
                                      <a:latin typeface="Cambria Math" panose="02040503050406030204" pitchFamily="18" charset="0"/>
                                    </a:rPr>
                                    <m:t>3</m:t>
                                  </m:r>
                                </m:sub>
                              </m:sSub>
                            </m:e>
                          </m:rad>
                        </m:num>
                        <m:den>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𝑝</m:t>
                              </m:r>
                              <m:r>
                                <a:rPr lang="en-GB" i="0">
                                  <a:latin typeface="Cambria Math" panose="02040503050406030204" pitchFamily="18" charset="0"/>
                                </a:rPr>
                                <m:t>1</m:t>
                              </m:r>
                            </m:sub>
                          </m:sSub>
                          <m:r>
                            <a:rPr lang="en-GB" i="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𝑅</m:t>
                              </m:r>
                            </m:e>
                            <m:sub>
                              <m:r>
                                <a:rPr lang="en-GB" i="0">
                                  <a:latin typeface="Cambria Math" panose="02040503050406030204" pitchFamily="18" charset="0"/>
                                </a:rPr>
                                <m:t>12</m:t>
                              </m:r>
                            </m:sub>
                          </m:sSub>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𝑝</m:t>
                              </m:r>
                              <m:r>
                                <a:rPr lang="en-GB" i="0">
                                  <a:latin typeface="Cambria Math" panose="02040503050406030204" pitchFamily="18" charset="0"/>
                                </a:rPr>
                                <m:t>2</m:t>
                              </m:r>
                            </m:sub>
                          </m:sSub>
                          <m:r>
                            <a:rPr lang="en-GB" i="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𝑅</m:t>
                              </m:r>
                            </m:e>
                            <m:sub>
                              <m:r>
                                <a:rPr lang="en-GB" i="0">
                                  <a:latin typeface="Cambria Math" panose="02040503050406030204" pitchFamily="18" charset="0"/>
                                </a:rPr>
                                <m:t>13</m:t>
                              </m:r>
                            </m:sub>
                          </m:sSub>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𝑝</m:t>
                              </m:r>
                              <m:r>
                                <a:rPr lang="en-GB" i="0">
                                  <a:latin typeface="Cambria Math" panose="02040503050406030204" pitchFamily="18" charset="0"/>
                                </a:rPr>
                                <m:t>3</m:t>
                              </m:r>
                            </m:sub>
                          </m:sSub>
                        </m:den>
                      </m:f>
                    </m:oMath>
                  </m:oMathPara>
                </a14:m>
                <a:endParaRPr lang="en-GB" dirty="0"/>
              </a:p>
            </p:txBody>
          </p:sp>
        </mc:Choice>
        <mc:Fallback xmlns="">
          <p:sp>
            <p:nvSpPr>
              <p:cNvPr id="5" name="Rectangle 4">
                <a:extLst>
                  <a:ext uri="{FF2B5EF4-FFF2-40B4-BE49-F238E27FC236}">
                    <a16:creationId xmlns:a16="http://schemas.microsoft.com/office/drawing/2014/main" id="{AA5740CF-DE67-440F-A57F-027BE45580D1}"/>
                  </a:ext>
                </a:extLst>
              </p:cNvPr>
              <p:cNvSpPr>
                <a:spLocks noRot="1" noChangeAspect="1" noMove="1" noResize="1" noEditPoints="1" noAdjustHandles="1" noChangeArrowheads="1" noChangeShapeType="1" noTextEdit="1"/>
              </p:cNvSpPr>
              <p:nvPr/>
            </p:nvSpPr>
            <p:spPr>
              <a:xfrm>
                <a:off x="119449" y="1243010"/>
                <a:ext cx="11186794" cy="1292149"/>
              </a:xfrm>
              <a:prstGeom prst="rect">
                <a:avLst/>
              </a:prstGeom>
              <a:blipFill>
                <a:blip r:embed="rId4"/>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560A112A-797C-403A-BBB9-5CC42086BDA7}"/>
              </a:ext>
            </a:extLst>
          </p:cNvPr>
          <p:cNvSpPr txBox="1"/>
          <p:nvPr/>
        </p:nvSpPr>
        <p:spPr>
          <a:xfrm>
            <a:off x="7881498" y="5740279"/>
            <a:ext cx="2067032" cy="338554"/>
          </a:xfrm>
          <a:prstGeom prst="rect">
            <a:avLst/>
          </a:prstGeom>
          <a:noFill/>
        </p:spPr>
        <p:txBody>
          <a:bodyPr wrap="square" rtlCol="0">
            <a:spAutoFit/>
          </a:bodyPr>
          <a:lstStyle/>
          <a:p>
            <a:r>
              <a:rPr lang="en-GB" sz="1600" dirty="0" err="1">
                <a:solidFill>
                  <a:schemeClr val="bg2">
                    <a:lumMod val="10000"/>
                  </a:schemeClr>
                </a:solidFill>
              </a:rPr>
              <a:t>Skuratov</a:t>
            </a:r>
            <a:r>
              <a:rPr lang="en-GB" sz="1600" dirty="0">
                <a:solidFill>
                  <a:schemeClr val="bg2">
                    <a:lumMod val="10000"/>
                  </a:schemeClr>
                </a:solidFill>
              </a:rPr>
              <a:t>, 2011</a:t>
            </a:r>
          </a:p>
        </p:txBody>
      </p:sp>
      <p:pic>
        <p:nvPicPr>
          <p:cNvPr id="3" name="Picture 2">
            <a:extLst>
              <a:ext uri="{FF2B5EF4-FFF2-40B4-BE49-F238E27FC236}">
                <a16:creationId xmlns:a16="http://schemas.microsoft.com/office/drawing/2014/main" id="{FD03EFDC-E1DD-4D91-B2F1-07EC5A0734E6}"/>
              </a:ext>
            </a:extLst>
          </p:cNvPr>
          <p:cNvPicPr>
            <a:picLocks noChangeAspect="1"/>
          </p:cNvPicPr>
          <p:nvPr/>
        </p:nvPicPr>
        <p:blipFill>
          <a:blip r:embed="rId5"/>
          <a:stretch>
            <a:fillRect/>
          </a:stretch>
        </p:blipFill>
        <p:spPr>
          <a:xfrm>
            <a:off x="487649" y="2535159"/>
            <a:ext cx="6685217" cy="3402596"/>
          </a:xfrm>
          <a:prstGeom prst="rect">
            <a:avLst/>
          </a:prstGeom>
        </p:spPr>
      </p:pic>
      <p:sp>
        <p:nvSpPr>
          <p:cNvPr id="9" name="TextBox 8">
            <a:extLst>
              <a:ext uri="{FF2B5EF4-FFF2-40B4-BE49-F238E27FC236}">
                <a16:creationId xmlns:a16="http://schemas.microsoft.com/office/drawing/2014/main" id="{5B1CF50D-5A3B-43AC-9D45-D2C5E1E69E71}"/>
              </a:ext>
            </a:extLst>
          </p:cNvPr>
          <p:cNvSpPr txBox="1"/>
          <p:nvPr/>
        </p:nvSpPr>
        <p:spPr>
          <a:xfrm>
            <a:off x="1136589" y="5740279"/>
            <a:ext cx="1849558" cy="461665"/>
          </a:xfrm>
          <a:prstGeom prst="rect">
            <a:avLst/>
          </a:prstGeom>
          <a:noFill/>
        </p:spPr>
        <p:txBody>
          <a:bodyPr wrap="square" rtlCol="0">
            <a:spAutoFit/>
          </a:bodyPr>
          <a:lstStyle/>
          <a:p>
            <a:r>
              <a:rPr lang="en-GB" dirty="0"/>
              <a:t>500 nm </a:t>
            </a:r>
          </a:p>
        </p:txBody>
      </p:sp>
    </p:spTree>
    <p:extLst>
      <p:ext uri="{BB962C8B-B14F-4D97-AF65-F5344CB8AC3E}">
        <p14:creationId xmlns:p14="http://schemas.microsoft.com/office/powerpoint/2010/main" val="4276728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28774-07EA-4421-A801-81CF25400013}"/>
              </a:ext>
            </a:extLst>
          </p:cNvPr>
          <p:cNvSpPr>
            <a:spLocks noGrp="1"/>
          </p:cNvSpPr>
          <p:nvPr>
            <p:ph type="title"/>
          </p:nvPr>
        </p:nvSpPr>
        <p:spPr/>
        <p:txBody>
          <a:bodyPr/>
          <a:lstStyle/>
          <a:p>
            <a:r>
              <a:rPr lang="en-GB" dirty="0"/>
              <a:t>Model Development </a:t>
            </a:r>
          </a:p>
        </p:txBody>
      </p:sp>
      <p:sp>
        <p:nvSpPr>
          <p:cNvPr id="3" name="Content Placeholder 2">
            <a:extLst>
              <a:ext uri="{FF2B5EF4-FFF2-40B4-BE49-F238E27FC236}">
                <a16:creationId xmlns:a16="http://schemas.microsoft.com/office/drawing/2014/main" id="{EB8F83D9-EA4B-47AA-90C3-AAF82D16AE9A}"/>
              </a:ext>
            </a:extLst>
          </p:cNvPr>
          <p:cNvSpPr>
            <a:spLocks noGrp="1"/>
          </p:cNvSpPr>
          <p:nvPr>
            <p:ph idx="1"/>
          </p:nvPr>
        </p:nvSpPr>
        <p:spPr>
          <a:xfrm>
            <a:off x="413857" y="1403648"/>
            <a:ext cx="11386656" cy="4525664"/>
          </a:xfrm>
        </p:spPr>
        <p:txBody>
          <a:bodyPr/>
          <a:lstStyle/>
          <a:p>
            <a:pPr lvl="0"/>
            <a:r>
              <a:rPr lang="en-GB" dirty="0"/>
              <a:t>Obtaining additional measurements (6 year of observation needed to sample the range of solar selenographic latitudinal and longitudinal angles) </a:t>
            </a:r>
          </a:p>
          <a:p>
            <a:pPr lvl="0"/>
            <a:endParaRPr lang="en-GB" sz="1200" dirty="0"/>
          </a:p>
          <a:p>
            <a:pPr lvl="0"/>
            <a:r>
              <a:rPr lang="en-US" dirty="0"/>
              <a:t>Pandora observations to be used to develop spectral interpolation </a:t>
            </a:r>
          </a:p>
          <a:p>
            <a:pPr marL="0" lvl="0" indent="0">
              <a:buNone/>
            </a:pPr>
            <a:endParaRPr lang="en-GB" sz="1200" dirty="0"/>
          </a:p>
          <a:p>
            <a:pPr lvl="0"/>
            <a:r>
              <a:rPr lang="en-US" dirty="0"/>
              <a:t>Provision of an uncertainty associated with each Langley plot and a weighted fit that takes into account those uncertainties</a:t>
            </a:r>
          </a:p>
          <a:p>
            <a:pPr lvl="0"/>
            <a:endParaRPr lang="en-GB" sz="1200" dirty="0"/>
          </a:p>
          <a:p>
            <a:pPr lvl="0"/>
            <a:r>
              <a:rPr lang="en-US" dirty="0"/>
              <a:t>Uncertainties associated with spectral interpolation</a:t>
            </a:r>
            <a:endParaRPr lang="en-GB" dirty="0"/>
          </a:p>
          <a:p>
            <a:endParaRPr lang="en-GB" dirty="0"/>
          </a:p>
          <a:p>
            <a:endParaRPr lang="en-GB" dirty="0"/>
          </a:p>
        </p:txBody>
      </p:sp>
    </p:spTree>
    <p:extLst>
      <p:ext uri="{BB962C8B-B14F-4D97-AF65-F5344CB8AC3E}">
        <p14:creationId xmlns:p14="http://schemas.microsoft.com/office/powerpoint/2010/main" val="552981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ACB14-E099-45BC-9E06-350DECFBBACC}"/>
              </a:ext>
            </a:extLst>
          </p:cNvPr>
          <p:cNvSpPr>
            <a:spLocks noGrp="1"/>
          </p:cNvSpPr>
          <p:nvPr>
            <p:ph type="title"/>
          </p:nvPr>
        </p:nvSpPr>
        <p:spPr>
          <a:xfrm>
            <a:off x="360500" y="247092"/>
            <a:ext cx="7315200" cy="566738"/>
          </a:xfrm>
        </p:spPr>
        <p:txBody>
          <a:bodyPr vert="horz" wrap="square" lIns="91440" tIns="45720" rIns="91440" bIns="45720" numCol="1" anchor="b" anchorCtr="0" compatLnSpc="1">
            <a:prstTxWarp prst="textNoShape">
              <a:avLst/>
            </a:prstTxWarp>
            <a:normAutofit fontScale="90000"/>
          </a:bodyPr>
          <a:lstStyle/>
          <a:p>
            <a:r>
              <a:rPr lang="en-US" sz="3200" b="1" dirty="0">
                <a:latin typeface="+mj-lt"/>
                <a:ea typeface="+mj-ea"/>
                <a:cs typeface="+mj-cs"/>
              </a:rPr>
              <a:t>Thank you!</a:t>
            </a:r>
          </a:p>
        </p:txBody>
      </p:sp>
      <p:pic>
        <p:nvPicPr>
          <p:cNvPr id="4" name="gmail-m_-4308838340055170294Picture 3" descr="image002">
            <a:extLst>
              <a:ext uri="{FF2B5EF4-FFF2-40B4-BE49-F238E27FC236}">
                <a16:creationId xmlns:a16="http://schemas.microsoft.com/office/drawing/2014/main" id="{7536D12B-6CE9-4E64-82EE-EDA2CFD98B4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9717" y="824112"/>
            <a:ext cx="7315200" cy="341655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Content Placeholder 3">
            <a:extLst>
              <a:ext uri="{FF2B5EF4-FFF2-40B4-BE49-F238E27FC236}">
                <a16:creationId xmlns:a16="http://schemas.microsoft.com/office/drawing/2014/main" id="{E3A15FDE-B4D1-43B6-B531-1AD0A2E953EF}"/>
              </a:ext>
            </a:extLst>
          </p:cNvPr>
          <p:cNvSpPr txBox="1">
            <a:spLocks/>
          </p:cNvSpPr>
          <p:nvPr/>
        </p:nvSpPr>
        <p:spPr bwMode="auto">
          <a:xfrm>
            <a:off x="2389717" y="4741038"/>
            <a:ext cx="7315200" cy="804862"/>
          </a:xfrm>
          <a:prstGeom prst="rect">
            <a:avLst/>
          </a:prstGeom>
          <a:noFill/>
          <a:ln>
            <a:noFill/>
          </a:ln>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eaLnBrk="1" fontAlgn="base" hangingPunct="1">
              <a:spcBef>
                <a:spcPct val="20000"/>
              </a:spcBef>
              <a:spcAft>
                <a:spcPct val="0"/>
              </a:spcAft>
              <a:buClr>
                <a:srgbClr val="003399"/>
              </a:buClr>
              <a:buFont typeface="Wingdings" panose="05000000000000000000" pitchFamily="2" charset="2"/>
              <a:buChar char="§"/>
              <a:defRPr sz="2400">
                <a:solidFill>
                  <a:srgbClr val="003399"/>
                </a:solidFill>
                <a:latin typeface="+mn-lt"/>
                <a:ea typeface="+mn-ea"/>
                <a:cs typeface="+mn-cs"/>
              </a:defRPr>
            </a:lvl1pPr>
            <a:lvl2pPr marL="742950" indent="-28575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2pPr>
            <a:lvl3pPr marL="11430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3pPr>
            <a:lvl4pPr marL="16002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4pPr>
            <a:lvl5pPr marL="20574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5pPr>
            <a:lvl6pPr marL="25146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6pPr>
            <a:lvl7pPr marL="29718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7pPr>
            <a:lvl8pPr marL="34290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8pPr>
            <a:lvl9pPr marL="38862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9pPr>
          </a:lstStyle>
          <a:p>
            <a:pPr marL="0" indent="0">
              <a:lnSpc>
                <a:spcPct val="90000"/>
              </a:lnSpc>
              <a:buNone/>
            </a:pPr>
            <a:r>
              <a:rPr lang="en-US" sz="1800" kern="0" dirty="0">
                <a:latin typeface="+mn-lt"/>
                <a:ea typeface="+mn-ea"/>
                <a:cs typeface="+mn-cs"/>
                <a:hlinkClick r:id="rId3"/>
              </a:rPr>
              <a:t>sarah.taylor@npl.co.uk</a:t>
            </a:r>
            <a:endParaRPr lang="en-US" sz="1800" kern="0" dirty="0">
              <a:latin typeface="+mn-lt"/>
              <a:ea typeface="+mn-ea"/>
              <a:cs typeface="+mn-cs"/>
            </a:endParaRPr>
          </a:p>
          <a:p>
            <a:pPr marL="0" indent="0">
              <a:lnSpc>
                <a:spcPct val="90000"/>
              </a:lnSpc>
              <a:buNone/>
            </a:pPr>
            <a:endParaRPr lang="en-US" sz="1800" kern="0" dirty="0">
              <a:latin typeface="+mn-lt"/>
              <a:ea typeface="+mn-ea"/>
              <a:cs typeface="+mn-cs"/>
            </a:endParaRPr>
          </a:p>
          <a:p>
            <a:pPr marL="0" indent="0">
              <a:lnSpc>
                <a:spcPct val="90000"/>
              </a:lnSpc>
              <a:buNone/>
            </a:pPr>
            <a:r>
              <a:rPr lang="en-US" sz="1800" kern="0" dirty="0">
                <a:latin typeface="+mn-lt"/>
                <a:ea typeface="+mn-ea"/>
                <a:cs typeface="+mn-cs"/>
                <a:hlinkClick r:id="rId4"/>
              </a:rPr>
              <a:t>http://calvalportal.ceos.org/lime</a:t>
            </a:r>
            <a:r>
              <a:rPr lang="en-US" sz="1800" kern="0" dirty="0">
                <a:latin typeface="+mn-lt"/>
                <a:ea typeface="+mn-ea"/>
                <a:cs typeface="+mn-cs"/>
              </a:rPr>
              <a:t> </a:t>
            </a:r>
          </a:p>
        </p:txBody>
      </p:sp>
      <p:pic>
        <p:nvPicPr>
          <p:cNvPr id="6" name="Picture 5">
            <a:extLst>
              <a:ext uri="{FF2B5EF4-FFF2-40B4-BE49-F238E27FC236}">
                <a16:creationId xmlns:a16="http://schemas.microsoft.com/office/drawing/2014/main" id="{314A5CBB-B6FD-4477-A2C5-5E43B44F8E7E}"/>
              </a:ext>
            </a:extLst>
          </p:cNvPr>
          <p:cNvPicPr>
            <a:picLocks noChangeAspect="1"/>
          </p:cNvPicPr>
          <p:nvPr/>
        </p:nvPicPr>
        <p:blipFill>
          <a:blip r:embed="rId5"/>
          <a:stretch>
            <a:fillRect/>
          </a:stretch>
        </p:blipFill>
        <p:spPr>
          <a:xfrm>
            <a:off x="2012186" y="6122920"/>
            <a:ext cx="8841433" cy="611823"/>
          </a:xfrm>
          <a:prstGeom prst="rect">
            <a:avLst/>
          </a:prstGeom>
        </p:spPr>
      </p:pic>
    </p:spTree>
    <p:extLst>
      <p:ext uri="{BB962C8B-B14F-4D97-AF65-F5344CB8AC3E}">
        <p14:creationId xmlns:p14="http://schemas.microsoft.com/office/powerpoint/2010/main" val="3884007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B8AF3-43DF-4D78-8EE3-C368BC25011A}"/>
              </a:ext>
            </a:extLst>
          </p:cNvPr>
          <p:cNvSpPr>
            <a:spLocks noGrp="1"/>
          </p:cNvSpPr>
          <p:nvPr>
            <p:ph type="title"/>
          </p:nvPr>
        </p:nvSpPr>
        <p:spPr/>
        <p:txBody>
          <a:bodyPr/>
          <a:lstStyle/>
          <a:p>
            <a:r>
              <a:rPr lang="en-GB" dirty="0"/>
              <a:t>LIME Overview</a:t>
            </a:r>
          </a:p>
        </p:txBody>
      </p:sp>
      <p:sp>
        <p:nvSpPr>
          <p:cNvPr id="7" name="Rectangle 6">
            <a:extLst>
              <a:ext uri="{FF2B5EF4-FFF2-40B4-BE49-F238E27FC236}">
                <a16:creationId xmlns:a16="http://schemas.microsoft.com/office/drawing/2014/main" id="{56DCA365-B553-43F0-8367-D8FB95107A45}"/>
              </a:ext>
            </a:extLst>
          </p:cNvPr>
          <p:cNvSpPr/>
          <p:nvPr/>
        </p:nvSpPr>
        <p:spPr>
          <a:xfrm>
            <a:off x="391488" y="1220629"/>
            <a:ext cx="6459968" cy="4401205"/>
          </a:xfrm>
          <a:prstGeom prst="rect">
            <a:avLst/>
          </a:prstGeom>
        </p:spPr>
        <p:txBody>
          <a:bodyPr wrap="square">
            <a:spAutoFit/>
          </a:bodyPr>
          <a:lstStyle/>
          <a:p>
            <a:endParaRPr lang="en-US" sz="1600" dirty="0"/>
          </a:p>
          <a:p>
            <a:pPr marL="285750" indent="-285750">
              <a:buFont typeface="Arial"/>
              <a:buChar char="•"/>
            </a:pPr>
            <a:r>
              <a:rPr lang="en-US" sz="2000" dirty="0"/>
              <a:t>Derived using SI-traceable ground-based measurements acquired with CIMEL 318-TP9 photometer from high altitude location at Teide Peak and Izaña Atmospheric Observatory in Tenerife</a:t>
            </a:r>
          </a:p>
          <a:p>
            <a:pPr marL="285750" indent="-285750">
              <a:buFont typeface="Arial"/>
              <a:buChar char="•"/>
            </a:pPr>
            <a:endParaRPr lang="en-US" sz="1600" dirty="0"/>
          </a:p>
          <a:p>
            <a:pPr marL="285750" indent="-285750">
              <a:buFont typeface="Arial"/>
              <a:buChar char="•"/>
            </a:pPr>
            <a:r>
              <a:rPr lang="en-US" sz="2000" dirty="0"/>
              <a:t>Characterization and calibration at NPL and University of Valladolid</a:t>
            </a:r>
          </a:p>
          <a:p>
            <a:pPr marL="285750" indent="-285750">
              <a:buFont typeface="Arial"/>
              <a:buChar char="•"/>
            </a:pPr>
            <a:endParaRPr lang="en-US" sz="1600" dirty="0"/>
          </a:p>
          <a:p>
            <a:pPr marL="285750" indent="-285750">
              <a:buFont typeface="Arial"/>
              <a:buChar char="•"/>
            </a:pPr>
            <a:r>
              <a:rPr lang="en-US" sz="2000" dirty="0"/>
              <a:t>Rigorous uncertainty analysis for calibration and individual observations</a:t>
            </a:r>
          </a:p>
          <a:p>
            <a:pPr marL="285750" indent="-285750">
              <a:buFont typeface="Arial"/>
              <a:buChar char="•"/>
            </a:pPr>
            <a:endParaRPr lang="en-US" sz="1600" dirty="0"/>
          </a:p>
          <a:p>
            <a:pPr marL="285750" indent="-285750">
              <a:buFont typeface="Arial"/>
              <a:buChar char="•"/>
            </a:pPr>
            <a:r>
              <a:rPr lang="en-US" sz="2000" dirty="0"/>
              <a:t>Some modifications on original ROLO model and uncertainty estimated from Monte Carlo simulations. </a:t>
            </a:r>
          </a:p>
          <a:p>
            <a:pPr marL="285750" indent="-285750">
              <a:buFont typeface="Arial"/>
              <a:buChar char="•"/>
            </a:pPr>
            <a:endParaRPr lang="en-US" sz="1600" dirty="0"/>
          </a:p>
        </p:txBody>
      </p:sp>
      <p:pic>
        <p:nvPicPr>
          <p:cNvPr id="2050" name="Picture 2">
            <a:extLst>
              <a:ext uri="{FF2B5EF4-FFF2-40B4-BE49-F238E27FC236}">
                <a16:creationId xmlns:a16="http://schemas.microsoft.com/office/drawing/2014/main" id="{C90E4A51-C862-4C47-913E-456706FD17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7444" y="2387231"/>
            <a:ext cx="4834432" cy="3267718"/>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2">
            <a:extLst>
              <a:ext uri="{FF2B5EF4-FFF2-40B4-BE49-F238E27FC236}">
                <a16:creationId xmlns:a16="http://schemas.microsoft.com/office/drawing/2014/main" id="{8B05DBEB-8134-4DFD-A9C6-3B12EA5EA34F}"/>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rot="5400000">
            <a:off x="7131226" y="854053"/>
            <a:ext cx="2865193" cy="2148894"/>
          </a:xfrm>
        </p:spPr>
      </p:pic>
    </p:spTree>
    <p:extLst>
      <p:ext uri="{BB962C8B-B14F-4D97-AF65-F5344CB8AC3E}">
        <p14:creationId xmlns:p14="http://schemas.microsoft.com/office/powerpoint/2010/main" val="1785583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3"/>
          <p:cNvSpPr>
            <a:spLocks noChangeArrowheads="1"/>
          </p:cNvSpPr>
          <p:nvPr/>
        </p:nvSpPr>
        <p:spPr bwMode="auto">
          <a:xfrm>
            <a:off x="1516567" y="4368801"/>
            <a:ext cx="184731" cy="461665"/>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lr>
                <a:srgbClr val="003399"/>
              </a:buClr>
              <a:buFont typeface="Wingdings" panose="05000000000000000000" pitchFamily="2" charset="2"/>
              <a:buChar char="§"/>
              <a:defRPr sz="2400">
                <a:solidFill>
                  <a:srgbClr val="003399"/>
                </a:solidFill>
                <a:latin typeface="Arial" panose="020B0604020202020204" pitchFamily="34" charset="0"/>
              </a:defRPr>
            </a:lvl1pPr>
            <a:lvl2pPr marL="742950" indent="-28575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2pPr>
            <a:lvl3pPr marL="11430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3pPr>
            <a:lvl4pPr marL="16002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4pPr>
            <a:lvl5pPr marL="20574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5pPr>
            <a:lvl6pPr marL="25146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6pPr>
            <a:lvl7pPr marL="29718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7pPr>
            <a:lvl8pPr marL="34290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8pPr>
            <a:lvl9pPr marL="38862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9pPr>
          </a:lstStyle>
          <a:p>
            <a:pPr algn="ctr">
              <a:buClr>
                <a:schemeClr val="tx2"/>
              </a:buClr>
              <a:buSzPct val="90000"/>
              <a:buFont typeface="Wingdings 2" panose="05020102010507070707" pitchFamily="18" charset="2"/>
              <a:buNone/>
            </a:pPr>
            <a:endParaRPr lang="en-GB" altLang="en-US">
              <a:solidFill>
                <a:schemeClr val="folHlink"/>
              </a:solidFill>
              <a:latin typeface="Helvetica" panose="020B0604020202020204" pitchFamily="34" charset="0"/>
            </a:endParaRPr>
          </a:p>
        </p:txBody>
      </p:sp>
      <p:sp>
        <p:nvSpPr>
          <p:cNvPr id="5" name="TextBox 4">
            <a:extLst>
              <a:ext uri="{FF2B5EF4-FFF2-40B4-BE49-F238E27FC236}">
                <a16:creationId xmlns:a16="http://schemas.microsoft.com/office/drawing/2014/main" id="{09F57F02-EFF1-452F-BC72-B37A7BE5B3BD}"/>
              </a:ext>
            </a:extLst>
          </p:cNvPr>
          <p:cNvSpPr txBox="1"/>
          <p:nvPr/>
        </p:nvSpPr>
        <p:spPr>
          <a:xfrm>
            <a:off x="714402" y="503486"/>
            <a:ext cx="6975835" cy="646331"/>
          </a:xfrm>
          <a:prstGeom prst="rect">
            <a:avLst/>
          </a:prstGeom>
          <a:noFill/>
        </p:spPr>
        <p:txBody>
          <a:bodyPr wrap="square" rtlCol="0">
            <a:spAutoFit/>
          </a:bodyPr>
          <a:lstStyle/>
          <a:p>
            <a:r>
              <a:rPr lang="en-GB" sz="3600"/>
              <a:t>CIMEL 318-TP9</a:t>
            </a:r>
          </a:p>
        </p:txBody>
      </p:sp>
      <p:pic>
        <p:nvPicPr>
          <p:cNvPr id="1026" name="Picture 2">
            <a:extLst>
              <a:ext uri="{FF2B5EF4-FFF2-40B4-BE49-F238E27FC236}">
                <a16:creationId xmlns:a16="http://schemas.microsoft.com/office/drawing/2014/main" id="{DF923488-0732-48B2-A624-6E2E0FE852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972" y="1135226"/>
            <a:ext cx="5252528" cy="50525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8EA1576-31E7-472D-B70D-444CDCE752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3667" y="871675"/>
            <a:ext cx="2476461" cy="2789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4AAFDDA9-8E13-411B-9FE7-1E7C5FE7C4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5601" y="4007947"/>
            <a:ext cx="5532592" cy="19255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a:extLst>
              <a:ext uri="{FF2B5EF4-FFF2-40B4-BE49-F238E27FC236}">
                <a16:creationId xmlns:a16="http://schemas.microsoft.com/office/drawing/2014/main" id="{167AAD81-747B-4463-98E3-C533548089C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796589" y="1095847"/>
            <a:ext cx="5659124" cy="371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A86F9B6-F390-4198-B1BB-303C8960DBE5}"/>
              </a:ext>
            </a:extLst>
          </p:cNvPr>
          <p:cNvSpPr>
            <a:spLocks noGrp="1"/>
          </p:cNvSpPr>
          <p:nvPr>
            <p:ph type="title"/>
          </p:nvPr>
        </p:nvSpPr>
        <p:spPr/>
        <p:txBody>
          <a:bodyPr/>
          <a:lstStyle/>
          <a:p>
            <a:r>
              <a:rPr lang="en-GB" dirty="0"/>
              <a:t>Linearity (NPL)</a:t>
            </a:r>
          </a:p>
        </p:txBody>
      </p:sp>
      <p:pic>
        <p:nvPicPr>
          <p:cNvPr id="6" name="Content Placeholder 5">
            <a:extLst>
              <a:ext uri="{FF2B5EF4-FFF2-40B4-BE49-F238E27FC236}">
                <a16:creationId xmlns:a16="http://schemas.microsoft.com/office/drawing/2014/main" id="{B6732D5B-0D7B-46C8-A7CF-70F2320EA02E}"/>
              </a:ext>
            </a:extLst>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0242724" y="1250766"/>
            <a:ext cx="2067813" cy="3375661"/>
          </a:xfrm>
          <a:prstGeom prst="rect">
            <a:avLst/>
          </a:prstGeom>
          <a:noFill/>
          <a:ln>
            <a:noFill/>
          </a:ln>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03143DBF-5855-4B10-9481-6349684E424A}"/>
                  </a:ext>
                </a:extLst>
              </p:cNvPr>
              <p:cNvSpPr/>
              <p:nvPr/>
            </p:nvSpPr>
            <p:spPr>
              <a:xfrm>
                <a:off x="3232507" y="5106181"/>
                <a:ext cx="3128164" cy="8492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b="1" i="1">
                          <a:latin typeface="Cambria Math" panose="02040503050406030204" pitchFamily="18" charset="0"/>
                        </a:rPr>
                        <m:t>𝑳</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b="1" i="1">
                                  <a:latin typeface="Cambria Math" panose="02040503050406030204" pitchFamily="18" charset="0"/>
                                </a:rPr>
                                <m:t>𝑽</m:t>
                              </m:r>
                            </m:e>
                            <m:sub>
                              <m:r>
                                <a:rPr lang="en-GB" b="1" i="1">
                                  <a:latin typeface="Cambria Math" panose="02040503050406030204" pitchFamily="18" charset="0"/>
                                </a:rPr>
                                <m:t>𝐀</m:t>
                              </m:r>
                              <m:r>
                                <a:rPr lang="en-GB" b="1">
                                  <a:latin typeface="Cambria Math" panose="02040503050406030204" pitchFamily="18" charset="0"/>
                                </a:rPr>
                                <m:t>+</m:t>
                              </m:r>
                              <m:r>
                                <a:rPr lang="en-GB" b="1" i="1">
                                  <a:latin typeface="Cambria Math" panose="02040503050406030204" pitchFamily="18" charset="0"/>
                                </a:rPr>
                                <m:t>𝐁</m:t>
                              </m:r>
                            </m:sub>
                          </m:sSub>
                        </m:e>
                      </m:d>
                      <m:r>
                        <a:rPr lang="en-GB" b="1">
                          <a:latin typeface="Cambria Math" panose="02040503050406030204" pitchFamily="18" charset="0"/>
                        </a:rPr>
                        <m:t>=</m:t>
                      </m:r>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b="1" i="1">
                                  <a:latin typeface="Cambria Math" panose="02040503050406030204" pitchFamily="18" charset="0"/>
                                </a:rPr>
                                <m:t>𝑽</m:t>
                              </m:r>
                            </m:e>
                            <m:sub>
                              <m:r>
                                <a:rPr lang="en-GB" b="1" i="1">
                                  <a:latin typeface="Cambria Math" panose="02040503050406030204" pitchFamily="18" charset="0"/>
                                </a:rPr>
                                <m:t>𝐀</m:t>
                              </m:r>
                              <m:r>
                                <a:rPr lang="en-GB" b="1">
                                  <a:latin typeface="Cambria Math" panose="02040503050406030204" pitchFamily="18" charset="0"/>
                                </a:rPr>
                                <m:t>+</m:t>
                              </m:r>
                              <m:r>
                                <a:rPr lang="en-GB" b="1" i="1">
                                  <a:latin typeface="Cambria Math" panose="02040503050406030204" pitchFamily="18" charset="0"/>
                                </a:rPr>
                                <m:t>𝐁</m:t>
                              </m:r>
                            </m:sub>
                          </m:sSub>
                        </m:num>
                        <m:den>
                          <m:r>
                            <a:rPr lang="en-GB" b="1">
                              <a:latin typeface="Cambria Math" panose="02040503050406030204" pitchFamily="18" charset="0"/>
                            </a:rPr>
                            <m:t>(</m:t>
                          </m:r>
                          <m:sSub>
                            <m:sSubPr>
                              <m:ctrlPr>
                                <a:rPr lang="en-GB" i="1">
                                  <a:latin typeface="Cambria Math" panose="02040503050406030204" pitchFamily="18" charset="0"/>
                                </a:rPr>
                              </m:ctrlPr>
                            </m:sSubPr>
                            <m:e>
                              <m:r>
                                <a:rPr lang="en-GB" b="1" i="1">
                                  <a:latin typeface="Cambria Math" panose="02040503050406030204" pitchFamily="18" charset="0"/>
                                </a:rPr>
                                <m:t>𝑽</m:t>
                              </m:r>
                            </m:e>
                            <m:sub>
                              <m:r>
                                <a:rPr lang="en-GB" b="1" i="1">
                                  <a:latin typeface="Cambria Math" panose="02040503050406030204" pitchFamily="18" charset="0"/>
                                </a:rPr>
                                <m:t>𝐀</m:t>
                              </m:r>
                            </m:sub>
                          </m:sSub>
                          <m:r>
                            <a:rPr lang="en-GB" b="1">
                              <a:latin typeface="Cambria Math" panose="02040503050406030204" pitchFamily="18" charset="0"/>
                            </a:rPr>
                            <m:t>+</m:t>
                          </m:r>
                          <m:sSub>
                            <m:sSubPr>
                              <m:ctrlPr>
                                <a:rPr lang="en-GB" i="1">
                                  <a:latin typeface="Cambria Math" panose="02040503050406030204" pitchFamily="18" charset="0"/>
                                </a:rPr>
                              </m:ctrlPr>
                            </m:sSubPr>
                            <m:e>
                              <m:r>
                                <a:rPr lang="en-GB" b="1" i="1">
                                  <a:latin typeface="Cambria Math" panose="02040503050406030204" pitchFamily="18" charset="0"/>
                                </a:rPr>
                                <m:t>𝑽</m:t>
                              </m:r>
                            </m:e>
                            <m:sub>
                              <m:r>
                                <a:rPr lang="en-GB" b="1" i="1">
                                  <a:latin typeface="Cambria Math" panose="02040503050406030204" pitchFamily="18" charset="0"/>
                                </a:rPr>
                                <m:t>𝐁</m:t>
                              </m:r>
                            </m:sub>
                          </m:sSub>
                          <m:r>
                            <a:rPr lang="en-GB" b="1">
                              <a:latin typeface="Cambria Math" panose="02040503050406030204" pitchFamily="18" charset="0"/>
                            </a:rPr>
                            <m:t>)</m:t>
                          </m:r>
                        </m:den>
                      </m:f>
                    </m:oMath>
                  </m:oMathPara>
                </a14:m>
                <a:endParaRPr lang="en-GB" dirty="0"/>
              </a:p>
            </p:txBody>
          </p:sp>
        </mc:Choice>
        <mc:Fallback xmlns="">
          <p:sp>
            <p:nvSpPr>
              <p:cNvPr id="4" name="Rectangle 3">
                <a:extLst>
                  <a:ext uri="{FF2B5EF4-FFF2-40B4-BE49-F238E27FC236}">
                    <a16:creationId xmlns:a16="http://schemas.microsoft.com/office/drawing/2014/main" id="{03143DBF-5855-4B10-9481-6349684E424A}"/>
                  </a:ext>
                </a:extLst>
              </p:cNvPr>
              <p:cNvSpPr>
                <a:spLocks noRot="1" noChangeAspect="1" noMove="1" noResize="1" noEditPoints="1" noAdjustHandles="1" noChangeArrowheads="1" noChangeShapeType="1" noTextEdit="1"/>
              </p:cNvSpPr>
              <p:nvPr/>
            </p:nvSpPr>
            <p:spPr>
              <a:xfrm>
                <a:off x="3232507" y="5106181"/>
                <a:ext cx="3128164" cy="849271"/>
              </a:xfrm>
              <a:prstGeom prst="rect">
                <a:avLst/>
              </a:prstGeom>
              <a:blipFill>
                <a:blip r:embed="rId5"/>
                <a:stretch>
                  <a:fillRect/>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8DDB718C-9E2C-4A8C-ABF8-6456F245A227}"/>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1050" y="1079012"/>
            <a:ext cx="5063807" cy="3719171"/>
          </a:xfrm>
          <a:prstGeom prst="rect">
            <a:avLst/>
          </a:prstGeom>
          <a:noFill/>
          <a:ln>
            <a:noFill/>
          </a:ln>
        </p:spPr>
      </p:pic>
    </p:spTree>
    <p:extLst>
      <p:ext uri="{BB962C8B-B14F-4D97-AF65-F5344CB8AC3E}">
        <p14:creationId xmlns:p14="http://schemas.microsoft.com/office/powerpoint/2010/main" val="1778285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01175-B89D-4D5D-AF20-99B5FD8B8328}"/>
              </a:ext>
            </a:extLst>
          </p:cNvPr>
          <p:cNvSpPr>
            <a:spLocks noGrp="1"/>
          </p:cNvSpPr>
          <p:nvPr>
            <p:ph type="title"/>
          </p:nvPr>
        </p:nvSpPr>
        <p:spPr/>
        <p:txBody>
          <a:bodyPr/>
          <a:lstStyle/>
          <a:p>
            <a:r>
              <a:rPr lang="en-GB"/>
              <a:t>Temperature Sensitivity (UVa)	</a:t>
            </a:r>
          </a:p>
        </p:txBody>
      </p:sp>
      <p:graphicFrame>
        <p:nvGraphicFramePr>
          <p:cNvPr id="10" name="Table 9">
            <a:extLst>
              <a:ext uri="{FF2B5EF4-FFF2-40B4-BE49-F238E27FC236}">
                <a16:creationId xmlns:a16="http://schemas.microsoft.com/office/drawing/2014/main" id="{5E783E5C-9493-40F1-9D8E-953FE6F24F6A}"/>
              </a:ext>
            </a:extLst>
          </p:cNvPr>
          <p:cNvGraphicFramePr>
            <a:graphicFrameLocks noGrp="1"/>
          </p:cNvGraphicFramePr>
          <p:nvPr>
            <p:extLst>
              <p:ext uri="{D42A27DB-BD31-4B8C-83A1-F6EECF244321}">
                <p14:modId xmlns:p14="http://schemas.microsoft.com/office/powerpoint/2010/main" val="4168214008"/>
              </p:ext>
            </p:extLst>
          </p:nvPr>
        </p:nvGraphicFramePr>
        <p:xfrm>
          <a:off x="391487" y="1403648"/>
          <a:ext cx="6777060" cy="1460053"/>
        </p:xfrm>
        <a:graphic>
          <a:graphicData uri="http://schemas.openxmlformats.org/drawingml/2006/table">
            <a:tbl>
              <a:tblPr firstRow="1" firstCol="1" bandRow="1">
                <a:tableStyleId>{5C22544A-7EE6-4342-B048-85BDC9FD1C3A}</a:tableStyleId>
              </a:tblPr>
              <a:tblGrid>
                <a:gridCol w="880176">
                  <a:extLst>
                    <a:ext uri="{9D8B030D-6E8A-4147-A177-3AD203B41FA5}">
                      <a16:colId xmlns:a16="http://schemas.microsoft.com/office/drawing/2014/main" val="4123557173"/>
                    </a:ext>
                  </a:extLst>
                </a:gridCol>
                <a:gridCol w="491407">
                  <a:extLst>
                    <a:ext uri="{9D8B030D-6E8A-4147-A177-3AD203B41FA5}">
                      <a16:colId xmlns:a16="http://schemas.microsoft.com/office/drawing/2014/main" val="2706365070"/>
                    </a:ext>
                  </a:extLst>
                </a:gridCol>
                <a:gridCol w="491407">
                  <a:extLst>
                    <a:ext uri="{9D8B030D-6E8A-4147-A177-3AD203B41FA5}">
                      <a16:colId xmlns:a16="http://schemas.microsoft.com/office/drawing/2014/main" val="856538490"/>
                    </a:ext>
                  </a:extLst>
                </a:gridCol>
                <a:gridCol w="491407">
                  <a:extLst>
                    <a:ext uri="{9D8B030D-6E8A-4147-A177-3AD203B41FA5}">
                      <a16:colId xmlns:a16="http://schemas.microsoft.com/office/drawing/2014/main" val="3607606595"/>
                    </a:ext>
                  </a:extLst>
                </a:gridCol>
                <a:gridCol w="491407">
                  <a:extLst>
                    <a:ext uri="{9D8B030D-6E8A-4147-A177-3AD203B41FA5}">
                      <a16:colId xmlns:a16="http://schemas.microsoft.com/office/drawing/2014/main" val="1173111091"/>
                    </a:ext>
                  </a:extLst>
                </a:gridCol>
                <a:gridCol w="491407">
                  <a:extLst>
                    <a:ext uri="{9D8B030D-6E8A-4147-A177-3AD203B41FA5}">
                      <a16:colId xmlns:a16="http://schemas.microsoft.com/office/drawing/2014/main" val="518515924"/>
                    </a:ext>
                  </a:extLst>
                </a:gridCol>
                <a:gridCol w="491407">
                  <a:extLst>
                    <a:ext uri="{9D8B030D-6E8A-4147-A177-3AD203B41FA5}">
                      <a16:colId xmlns:a16="http://schemas.microsoft.com/office/drawing/2014/main" val="2058124081"/>
                    </a:ext>
                  </a:extLst>
                </a:gridCol>
                <a:gridCol w="491407">
                  <a:extLst>
                    <a:ext uri="{9D8B030D-6E8A-4147-A177-3AD203B41FA5}">
                      <a16:colId xmlns:a16="http://schemas.microsoft.com/office/drawing/2014/main" val="3460454633"/>
                    </a:ext>
                  </a:extLst>
                </a:gridCol>
                <a:gridCol w="491407">
                  <a:extLst>
                    <a:ext uri="{9D8B030D-6E8A-4147-A177-3AD203B41FA5}">
                      <a16:colId xmlns:a16="http://schemas.microsoft.com/office/drawing/2014/main" val="3413652047"/>
                    </a:ext>
                  </a:extLst>
                </a:gridCol>
                <a:gridCol w="491407">
                  <a:extLst>
                    <a:ext uri="{9D8B030D-6E8A-4147-A177-3AD203B41FA5}">
                      <a16:colId xmlns:a16="http://schemas.microsoft.com/office/drawing/2014/main" val="894126685"/>
                    </a:ext>
                  </a:extLst>
                </a:gridCol>
                <a:gridCol w="491407">
                  <a:extLst>
                    <a:ext uri="{9D8B030D-6E8A-4147-A177-3AD203B41FA5}">
                      <a16:colId xmlns:a16="http://schemas.microsoft.com/office/drawing/2014/main" val="2453573184"/>
                    </a:ext>
                  </a:extLst>
                </a:gridCol>
                <a:gridCol w="491407">
                  <a:extLst>
                    <a:ext uri="{9D8B030D-6E8A-4147-A177-3AD203B41FA5}">
                      <a16:colId xmlns:a16="http://schemas.microsoft.com/office/drawing/2014/main" val="2833431349"/>
                    </a:ext>
                  </a:extLst>
                </a:gridCol>
                <a:gridCol w="491407">
                  <a:extLst>
                    <a:ext uri="{9D8B030D-6E8A-4147-A177-3AD203B41FA5}">
                      <a16:colId xmlns:a16="http://schemas.microsoft.com/office/drawing/2014/main" val="875156285"/>
                    </a:ext>
                  </a:extLst>
                </a:gridCol>
              </a:tblGrid>
              <a:tr h="351725">
                <a:tc>
                  <a:txBody>
                    <a:bodyPr/>
                    <a:lstStyle/>
                    <a:p>
                      <a:pPr algn="l">
                        <a:lnSpc>
                          <a:spcPct val="107000"/>
                        </a:lnSpc>
                        <a:spcAft>
                          <a:spcPts val="0"/>
                        </a:spcAft>
                      </a:pPr>
                      <a:r>
                        <a:rPr lang="en-GB" sz="1100">
                          <a:effectLst/>
                        </a:rPr>
                        <a:t>Pico Teide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dirty="0">
                          <a:effectLst/>
                        </a:rPr>
                        <a:t>Jan</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a:effectLst/>
                        </a:rPr>
                        <a:t>Feb</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a:effectLst/>
                        </a:rPr>
                        <a:t>Mar</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a:effectLst/>
                        </a:rPr>
                        <a:t>Apr</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a:effectLst/>
                        </a:rPr>
                        <a:t>May</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a:effectLst/>
                        </a:rPr>
                        <a:t>Jun</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a:effectLst/>
                        </a:rPr>
                        <a:t>Jul</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a:effectLst/>
                        </a:rPr>
                        <a:t>Aug</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a:effectLst/>
                        </a:rPr>
                        <a:t>Sep</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a:effectLst/>
                        </a:rPr>
                        <a:t>Oct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a:effectLst/>
                        </a:rPr>
                        <a:t>Nov</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a:effectLst/>
                        </a:rPr>
                        <a:t>Dec</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37019597"/>
                  </a:ext>
                </a:extLst>
              </a:tr>
              <a:tr h="554164">
                <a:tc>
                  <a:txBody>
                    <a:bodyPr/>
                    <a:lstStyle/>
                    <a:p>
                      <a:pPr algn="l">
                        <a:lnSpc>
                          <a:spcPct val="107000"/>
                        </a:lnSpc>
                        <a:spcAft>
                          <a:spcPts val="0"/>
                        </a:spcAft>
                      </a:pPr>
                      <a:r>
                        <a:rPr lang="en-GB" sz="1100">
                          <a:effectLst/>
                        </a:rPr>
                        <a:t>Percentile 98 [°C]</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200">
                          <a:effectLst/>
                        </a:rPr>
                        <a:t>7.7</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200">
                          <a:effectLst/>
                        </a:rPr>
                        <a:t>8.0</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200">
                          <a:effectLst/>
                        </a:rPr>
                        <a:t>8.7</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200">
                          <a:effectLst/>
                        </a:rPr>
                        <a:t>11.7</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200">
                          <a:effectLst/>
                        </a:rPr>
                        <a:t>14.1</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200">
                          <a:effectLst/>
                        </a:rPr>
                        <a:t>16.6</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200">
                          <a:effectLst/>
                        </a:rPr>
                        <a:t>18.7</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200">
                          <a:effectLst/>
                        </a:rPr>
                        <a:t>18.8</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200">
                          <a:effectLst/>
                        </a:rPr>
                        <a:t>15.1</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200">
                          <a:effectLst/>
                        </a:rPr>
                        <a:t>13.0</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200">
                          <a:effectLst/>
                        </a:rPr>
                        <a:t>9.9</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200">
                          <a:effectLst/>
                        </a:rPr>
                        <a:t>7.5</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81116141"/>
                  </a:ext>
                </a:extLst>
              </a:tr>
              <a:tr h="554164">
                <a:tc>
                  <a:txBody>
                    <a:bodyPr/>
                    <a:lstStyle/>
                    <a:p>
                      <a:pPr algn="l">
                        <a:lnSpc>
                          <a:spcPct val="107000"/>
                        </a:lnSpc>
                        <a:spcAft>
                          <a:spcPts val="0"/>
                        </a:spcAft>
                      </a:pPr>
                      <a:r>
                        <a:rPr lang="en-GB" sz="1100">
                          <a:effectLst/>
                        </a:rPr>
                        <a:t>Percentile 2 [°C]</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200">
                          <a:effectLst/>
                        </a:rPr>
                        <a:t>-9.5</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200" dirty="0">
                          <a:effectLst/>
                        </a:rPr>
                        <a:t>-12.0</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200">
                          <a:effectLst/>
                        </a:rPr>
                        <a:t>-8.1</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200">
                          <a:effectLst/>
                        </a:rPr>
                        <a:t>-5.7</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200">
                          <a:effectLst/>
                        </a:rPr>
                        <a:t>-2.7</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200">
                          <a:effectLst/>
                        </a:rPr>
                        <a:t>1.8</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200">
                          <a:effectLst/>
                        </a:rPr>
                        <a:t>5.0</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200">
                          <a:effectLst/>
                        </a:rPr>
                        <a:t>5.0</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200">
                          <a:effectLst/>
                        </a:rPr>
                        <a:t>1.9</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200">
                          <a:effectLst/>
                        </a:rPr>
                        <a:t>-3.5</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200">
                          <a:effectLst/>
                        </a:rPr>
                        <a:t>-5.9</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200" dirty="0">
                          <a:effectLst/>
                        </a:rPr>
                        <a:t>-8.2</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85386815"/>
                  </a:ext>
                </a:extLst>
              </a:tr>
            </a:tbl>
          </a:graphicData>
        </a:graphic>
      </p:graphicFrame>
      <p:pic>
        <p:nvPicPr>
          <p:cNvPr id="11" name="image4.jpg" descr="http://goa.uva.es/wp-content/uploads/2016/10/IMG_6075-copia-300x225.jpg">
            <a:extLst>
              <a:ext uri="{FF2B5EF4-FFF2-40B4-BE49-F238E27FC236}">
                <a16:creationId xmlns:a16="http://schemas.microsoft.com/office/drawing/2014/main" id="{8C8CA9FC-1D02-4399-BBB7-18C3647049A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428577" y="1438044"/>
            <a:ext cx="4303348" cy="3362390"/>
          </a:xfrm>
          <a:prstGeom prst="rect">
            <a:avLst/>
          </a:prstGeom>
          <a:noFill/>
          <a:ln>
            <a:noFill/>
          </a:ln>
        </p:spPr>
      </p:pic>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9A6ADAC0-19AA-4362-83D9-B8681E4192E8}"/>
                  </a:ext>
                </a:extLst>
              </p:cNvPr>
              <p:cNvSpPr/>
              <p:nvPr/>
            </p:nvSpPr>
            <p:spPr>
              <a:xfrm>
                <a:off x="6981818" y="5014616"/>
                <a:ext cx="4949112" cy="4397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2000" b="1" i="1">
                              <a:latin typeface="Cambria Math" panose="02040503050406030204" pitchFamily="18" charset="0"/>
                            </a:rPr>
                          </m:ctrlPr>
                        </m:sSubPr>
                        <m:e>
                          <m:r>
                            <a:rPr lang="en-GB" sz="2000" b="1" i="1">
                              <a:latin typeface="Cambria Math" panose="02040503050406030204" pitchFamily="18" charset="0"/>
                            </a:rPr>
                            <m:t>𝑭</m:t>
                          </m:r>
                        </m:e>
                        <m:sub>
                          <m:r>
                            <a:rPr lang="en-GB" sz="2000" b="1" i="1">
                              <a:latin typeface="Cambria Math" panose="02040503050406030204" pitchFamily="18" charset="0"/>
                            </a:rPr>
                            <m:t>𝑻</m:t>
                          </m:r>
                        </m:sub>
                      </m:sSub>
                      <m:r>
                        <a:rPr lang="en-GB" sz="2000" b="0" i="0">
                          <a:latin typeface="Cambria Math" panose="02040503050406030204" pitchFamily="18" charset="0"/>
                        </a:rPr>
                        <m:t>=</m:t>
                      </m:r>
                      <m:d>
                        <m:dPr>
                          <m:begChr m:val="["/>
                          <m:endChr m:val="]"/>
                          <m:ctrlPr>
                            <a:rPr lang="en-GB" sz="2000" b="0" i="1">
                              <a:latin typeface="Cambria Math" panose="02040503050406030204" pitchFamily="18" charset="0"/>
                            </a:rPr>
                          </m:ctrlPr>
                        </m:dPr>
                        <m:e>
                          <m:r>
                            <a:rPr lang="en-GB" sz="2000" b="0" i="0">
                              <a:latin typeface="Cambria Math" panose="02040503050406030204" pitchFamily="18" charset="0"/>
                            </a:rPr>
                            <m:t>1+</m:t>
                          </m:r>
                          <m:sSub>
                            <m:sSubPr>
                              <m:ctrlPr>
                                <a:rPr lang="en-GB" sz="2000" b="0" i="1">
                                  <a:latin typeface="Cambria Math" panose="02040503050406030204" pitchFamily="18" charset="0"/>
                                </a:rPr>
                              </m:ctrlPr>
                            </m:sSubPr>
                            <m:e>
                              <m:r>
                                <a:rPr lang="en-GB" sz="2000" b="1" i="1">
                                  <a:latin typeface="Cambria Math" panose="02040503050406030204" pitchFamily="18" charset="0"/>
                                </a:rPr>
                                <m:t>𝑪</m:t>
                              </m:r>
                            </m:e>
                            <m:sub>
                              <m:r>
                                <a:rPr lang="en-GB" sz="2000" b="0" i="0">
                                  <a:latin typeface="Cambria Math" panose="02040503050406030204" pitchFamily="18" charset="0"/>
                                </a:rPr>
                                <m:t>1,</m:t>
                              </m:r>
                              <m:r>
                                <a:rPr lang="en-GB" sz="2000" b="1" i="1">
                                  <a:latin typeface="Cambria Math" panose="02040503050406030204" pitchFamily="18" charset="0"/>
                                </a:rPr>
                                <m:t>𝒊</m:t>
                              </m:r>
                            </m:sub>
                          </m:sSub>
                          <m:r>
                            <a:rPr lang="en-GB" sz="2000" b="0" i="0">
                              <a:latin typeface="Cambria Math" panose="02040503050406030204" pitchFamily="18" charset="0"/>
                            </a:rPr>
                            <m:t>(</m:t>
                          </m:r>
                          <m:r>
                            <a:rPr lang="en-GB" sz="2000" b="1" i="1">
                              <a:latin typeface="Cambria Math" panose="02040503050406030204" pitchFamily="18" charset="0"/>
                            </a:rPr>
                            <m:t>𝑻</m:t>
                          </m:r>
                          <m:r>
                            <a:rPr lang="en-GB" sz="2000" b="0" i="0">
                              <a:latin typeface="Cambria Math" panose="02040503050406030204" pitchFamily="18" charset="0"/>
                            </a:rPr>
                            <m:t>−</m:t>
                          </m:r>
                          <m:sSub>
                            <m:sSubPr>
                              <m:ctrlPr>
                                <a:rPr lang="en-GB" sz="2000" b="0" i="1">
                                  <a:latin typeface="Cambria Math" panose="02040503050406030204" pitchFamily="18" charset="0"/>
                                </a:rPr>
                              </m:ctrlPr>
                            </m:sSubPr>
                            <m:e>
                              <m:r>
                                <a:rPr lang="en-GB" sz="2000" b="1" i="1">
                                  <a:latin typeface="Cambria Math" panose="02040503050406030204" pitchFamily="18" charset="0"/>
                                </a:rPr>
                                <m:t>𝑻</m:t>
                              </m:r>
                            </m:e>
                            <m:sub>
                              <m:r>
                                <a:rPr lang="en-GB" sz="2000" b="1" i="0">
                                  <a:latin typeface="Cambria Math" panose="02040503050406030204" pitchFamily="18" charset="0"/>
                                </a:rPr>
                                <m:t>𝐫𝐞𝐟</m:t>
                              </m:r>
                            </m:sub>
                          </m:sSub>
                          <m:r>
                            <a:rPr lang="en-GB" sz="2000" b="0" i="0">
                              <a:latin typeface="Cambria Math" panose="02040503050406030204" pitchFamily="18" charset="0"/>
                            </a:rPr>
                            <m:t>)+</m:t>
                          </m:r>
                          <m:sSub>
                            <m:sSubPr>
                              <m:ctrlPr>
                                <a:rPr lang="en-GB" sz="2000" b="0" i="1">
                                  <a:latin typeface="Cambria Math" panose="02040503050406030204" pitchFamily="18" charset="0"/>
                                </a:rPr>
                              </m:ctrlPr>
                            </m:sSubPr>
                            <m:e>
                              <m:r>
                                <a:rPr lang="en-GB" sz="2000" b="1" i="1">
                                  <a:latin typeface="Cambria Math" panose="02040503050406030204" pitchFamily="18" charset="0"/>
                                </a:rPr>
                                <m:t>𝑪</m:t>
                              </m:r>
                            </m:e>
                            <m:sub>
                              <m:r>
                                <a:rPr lang="en-GB" sz="2000" b="0" i="0">
                                  <a:latin typeface="Cambria Math" panose="02040503050406030204" pitchFamily="18" charset="0"/>
                                </a:rPr>
                                <m:t>2,</m:t>
                              </m:r>
                              <m:r>
                                <a:rPr lang="en-GB" sz="2000" b="1" i="1">
                                  <a:latin typeface="Cambria Math" panose="02040503050406030204" pitchFamily="18" charset="0"/>
                                </a:rPr>
                                <m:t>𝒊</m:t>
                              </m:r>
                            </m:sub>
                          </m:sSub>
                          <m:sSup>
                            <m:sSupPr>
                              <m:ctrlPr>
                                <a:rPr lang="en-GB" sz="2000" b="0" i="1">
                                  <a:latin typeface="Cambria Math" panose="02040503050406030204" pitchFamily="18" charset="0"/>
                                </a:rPr>
                              </m:ctrlPr>
                            </m:sSupPr>
                            <m:e>
                              <m:d>
                                <m:dPr>
                                  <m:ctrlPr>
                                    <a:rPr lang="en-GB" sz="2000" b="0" i="1">
                                      <a:latin typeface="Cambria Math" panose="02040503050406030204" pitchFamily="18" charset="0"/>
                                    </a:rPr>
                                  </m:ctrlPr>
                                </m:dPr>
                                <m:e>
                                  <m:r>
                                    <a:rPr lang="en-GB" sz="2000" b="1" i="1">
                                      <a:latin typeface="Cambria Math" panose="02040503050406030204" pitchFamily="18" charset="0"/>
                                    </a:rPr>
                                    <m:t>𝑻</m:t>
                                  </m:r>
                                  <m:r>
                                    <a:rPr lang="en-GB" sz="2000" b="0" i="0">
                                      <a:latin typeface="Cambria Math" panose="02040503050406030204" pitchFamily="18" charset="0"/>
                                    </a:rPr>
                                    <m:t>−</m:t>
                                  </m:r>
                                  <m:sSub>
                                    <m:sSubPr>
                                      <m:ctrlPr>
                                        <a:rPr lang="en-GB" sz="2000" b="0" i="1">
                                          <a:latin typeface="Cambria Math" panose="02040503050406030204" pitchFamily="18" charset="0"/>
                                        </a:rPr>
                                      </m:ctrlPr>
                                    </m:sSubPr>
                                    <m:e>
                                      <m:r>
                                        <a:rPr lang="en-GB" sz="2000" b="1" i="1">
                                          <a:latin typeface="Cambria Math" panose="02040503050406030204" pitchFamily="18" charset="0"/>
                                        </a:rPr>
                                        <m:t>𝑻</m:t>
                                      </m:r>
                                    </m:e>
                                    <m:sub>
                                      <m:r>
                                        <a:rPr lang="en-GB" sz="2000" b="1" i="0">
                                          <a:latin typeface="Cambria Math" panose="02040503050406030204" pitchFamily="18" charset="0"/>
                                        </a:rPr>
                                        <m:t>𝐫𝐞𝐟</m:t>
                                      </m:r>
                                    </m:sub>
                                  </m:sSub>
                                </m:e>
                              </m:d>
                            </m:e>
                            <m:sup>
                              <m:r>
                                <a:rPr lang="en-GB" sz="2000" b="0" i="0">
                                  <a:latin typeface="Cambria Math" panose="02040503050406030204" pitchFamily="18" charset="0"/>
                                </a:rPr>
                                <m:t>2</m:t>
                              </m:r>
                            </m:sup>
                          </m:sSup>
                        </m:e>
                      </m:d>
                    </m:oMath>
                  </m:oMathPara>
                </a14:m>
                <a:endParaRPr lang="en-GB" dirty="0"/>
              </a:p>
            </p:txBody>
          </p:sp>
        </mc:Choice>
        <mc:Fallback xmlns="">
          <p:sp>
            <p:nvSpPr>
              <p:cNvPr id="9" name="Rectangle 8">
                <a:extLst>
                  <a:ext uri="{FF2B5EF4-FFF2-40B4-BE49-F238E27FC236}">
                    <a16:creationId xmlns:a16="http://schemas.microsoft.com/office/drawing/2014/main" id="{9A6ADAC0-19AA-4362-83D9-B8681E4192E8}"/>
                  </a:ext>
                </a:extLst>
              </p:cNvPr>
              <p:cNvSpPr>
                <a:spLocks noRot="1" noChangeAspect="1" noMove="1" noResize="1" noEditPoints="1" noAdjustHandles="1" noChangeArrowheads="1" noChangeShapeType="1" noTextEdit="1"/>
              </p:cNvSpPr>
              <p:nvPr/>
            </p:nvSpPr>
            <p:spPr>
              <a:xfrm>
                <a:off x="6981818" y="5014616"/>
                <a:ext cx="4949112" cy="439736"/>
              </a:xfrm>
              <a:prstGeom prst="rect">
                <a:avLst/>
              </a:prstGeom>
              <a:blipFill>
                <a:blip r:embed="rId4"/>
                <a:stretch>
                  <a:fillRect b="-9722"/>
                </a:stretch>
              </a:blipFill>
            </p:spPr>
            <p:txBody>
              <a:bodyPr/>
              <a:lstStyle/>
              <a:p>
                <a:r>
                  <a:rPr lang="en-US">
                    <a:noFill/>
                  </a:rPr>
                  <a:t> </a:t>
                </a:r>
              </a:p>
            </p:txBody>
          </p:sp>
        </mc:Fallback>
      </mc:AlternateContent>
      <p:pic>
        <p:nvPicPr>
          <p:cNvPr id="13" name="image19.png">
            <a:extLst>
              <a:ext uri="{FF2B5EF4-FFF2-40B4-BE49-F238E27FC236}">
                <a16:creationId xmlns:a16="http://schemas.microsoft.com/office/drawing/2014/main" id="{862E29A7-9F51-4E7A-8E4D-5E291A0F8FD2}"/>
              </a:ext>
            </a:extLst>
          </p:cNvPr>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06891" y="2721309"/>
            <a:ext cx="3130791" cy="3130791"/>
          </a:xfrm>
          <a:prstGeom prst="rect">
            <a:avLst/>
          </a:prstGeom>
          <a:noFill/>
          <a:ln>
            <a:noFill/>
          </a:ln>
        </p:spPr>
      </p:pic>
      <p:pic>
        <p:nvPicPr>
          <p:cNvPr id="14" name="image19.png">
            <a:extLst>
              <a:ext uri="{FF2B5EF4-FFF2-40B4-BE49-F238E27FC236}">
                <a16:creationId xmlns:a16="http://schemas.microsoft.com/office/drawing/2014/main" id="{8A2AC75F-5B11-4AA8-82B8-6104680070A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337682" y="2759838"/>
            <a:ext cx="3130791" cy="3130791"/>
          </a:xfrm>
          <a:prstGeom prst="rect">
            <a:avLst/>
          </a:prstGeom>
          <a:noFill/>
          <a:ln>
            <a:noFill/>
          </a:ln>
        </p:spPr>
      </p:pic>
    </p:spTree>
    <p:extLst>
      <p:ext uri="{BB962C8B-B14F-4D97-AF65-F5344CB8AC3E}">
        <p14:creationId xmlns:p14="http://schemas.microsoft.com/office/powerpoint/2010/main" val="2764564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C37EC-B17B-47E7-9E58-6B0AA3E602C7}"/>
              </a:ext>
            </a:extLst>
          </p:cNvPr>
          <p:cNvSpPr>
            <a:spLocks noGrp="1"/>
          </p:cNvSpPr>
          <p:nvPr>
            <p:ph type="title"/>
          </p:nvPr>
        </p:nvSpPr>
        <p:spPr/>
        <p:txBody>
          <a:bodyPr/>
          <a:lstStyle/>
          <a:p>
            <a:r>
              <a:rPr lang="en-GB"/>
              <a:t>Irradiance Responsivity</a:t>
            </a:r>
          </a:p>
        </p:txBody>
      </p:sp>
      <p:pic>
        <p:nvPicPr>
          <p:cNvPr id="9" name="Content Placeholder 6">
            <a:extLst>
              <a:ext uri="{FF2B5EF4-FFF2-40B4-BE49-F238E27FC236}">
                <a16:creationId xmlns:a16="http://schemas.microsoft.com/office/drawing/2014/main" id="{A547F68E-2827-4679-B05B-5D59059CC4B7}"/>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7061909" y="963177"/>
            <a:ext cx="2987064" cy="484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9485B454-A533-4BC5-B9BD-1A4D72A31C22}"/>
                  </a:ext>
                </a:extLst>
              </p:cNvPr>
              <p:cNvSpPr/>
              <p:nvPr/>
            </p:nvSpPr>
            <p:spPr>
              <a:xfrm>
                <a:off x="181202" y="5056234"/>
                <a:ext cx="6363977" cy="78194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1800" i="1">
                              <a:latin typeface="Cambria Math" panose="02040503050406030204" pitchFamily="18" charset="0"/>
                            </a:rPr>
                          </m:ctrlPr>
                        </m:sSubPr>
                        <m:e>
                          <m:r>
                            <a:rPr lang="en-GB" sz="1800" i="1">
                              <a:latin typeface="Cambria Math" panose="02040503050406030204" pitchFamily="18" charset="0"/>
                            </a:rPr>
                            <m:t>𝐶</m:t>
                          </m:r>
                        </m:e>
                        <m:sub>
                          <m:acc>
                            <m:accPr>
                              <m:chr m:val="̅"/>
                              <m:ctrlPr>
                                <a:rPr lang="en-GB" sz="1800" i="1">
                                  <a:latin typeface="Cambria Math" panose="02040503050406030204" pitchFamily="18" charset="0"/>
                                </a:rPr>
                              </m:ctrlPr>
                            </m:accPr>
                            <m:e>
                              <m:r>
                                <a:rPr lang="en-GB" sz="1800" i="1">
                                  <a:latin typeface="Cambria Math" panose="02040503050406030204" pitchFamily="18" charset="0"/>
                                </a:rPr>
                                <m:t>𝐸</m:t>
                              </m:r>
                            </m:e>
                          </m:acc>
                          <m:r>
                            <a:rPr lang="en-GB" sz="1800" i="0">
                              <a:latin typeface="Cambria Math" panose="02040503050406030204" pitchFamily="18" charset="0"/>
                            </a:rPr>
                            <m:t>,</m:t>
                          </m:r>
                          <m:r>
                            <m:rPr>
                              <m:sty m:val="p"/>
                            </m:rPr>
                            <a:rPr lang="en-GB" sz="1800" i="0">
                              <a:latin typeface="Cambria Math" panose="02040503050406030204" pitchFamily="18" charset="0"/>
                            </a:rPr>
                            <m:t>CIMEL</m:t>
                          </m:r>
                        </m:sub>
                      </m:sSub>
                      <m:d>
                        <m:dPr>
                          <m:ctrlPr>
                            <a:rPr lang="en-GB" sz="1800" i="1">
                              <a:latin typeface="Cambria Math" panose="02040503050406030204" pitchFamily="18" charset="0"/>
                            </a:rPr>
                          </m:ctrlPr>
                        </m:dPr>
                        <m:e>
                          <m:sSub>
                            <m:sSubPr>
                              <m:ctrlPr>
                                <a:rPr lang="en-GB" sz="1800" i="1">
                                  <a:latin typeface="Cambria Math" panose="02040503050406030204" pitchFamily="18" charset="0"/>
                                </a:rPr>
                              </m:ctrlPr>
                            </m:sSubPr>
                            <m:e>
                              <m:r>
                                <a:rPr lang="en-GB" sz="1800" i="1">
                                  <a:latin typeface="Cambria Math" panose="02040503050406030204" pitchFamily="18" charset="0"/>
                                </a:rPr>
                                <m:t>𝜆</m:t>
                              </m:r>
                            </m:e>
                            <m:sub>
                              <m:r>
                                <a:rPr lang="en-GB" sz="1800" i="1">
                                  <a:latin typeface="Cambria Math" panose="02040503050406030204" pitchFamily="18" charset="0"/>
                                </a:rPr>
                                <m:t>𝑖</m:t>
                              </m:r>
                            </m:sub>
                          </m:sSub>
                        </m:e>
                      </m:d>
                      <m:r>
                        <a:rPr lang="en-GB" sz="1800" i="0">
                          <a:latin typeface="Cambria Math" panose="02040503050406030204" pitchFamily="18" charset="0"/>
                        </a:rPr>
                        <m:t>=</m:t>
                      </m:r>
                      <m:f>
                        <m:fPr>
                          <m:ctrlPr>
                            <a:rPr lang="en-GB" sz="1800" i="1">
                              <a:latin typeface="Cambria Math" panose="02040503050406030204" pitchFamily="18" charset="0"/>
                            </a:rPr>
                          </m:ctrlPr>
                        </m:fPr>
                        <m:num>
                          <m:d>
                            <m:dPr>
                              <m:ctrlPr>
                                <a:rPr lang="en-GB" sz="1800" i="1">
                                  <a:latin typeface="Cambria Math" panose="02040503050406030204" pitchFamily="18" charset="0"/>
                                </a:rPr>
                              </m:ctrlPr>
                            </m:dPr>
                            <m:e>
                              <m:nary>
                                <m:naryPr>
                                  <m:chr m:val="∑"/>
                                  <m:limLoc m:val="subSup"/>
                                  <m:supHide m:val="on"/>
                                  <m:ctrlPr>
                                    <a:rPr lang="en-GB" sz="1800" i="1">
                                      <a:latin typeface="Cambria Math" panose="02040503050406030204" pitchFamily="18" charset="0"/>
                                    </a:rPr>
                                  </m:ctrlPr>
                                </m:naryPr>
                                <m:sub>
                                  <m:r>
                                    <a:rPr lang="en-GB" sz="1800" i="1">
                                      <a:latin typeface="Cambria Math" panose="02040503050406030204" pitchFamily="18" charset="0"/>
                                    </a:rPr>
                                    <m:t>𝑗</m:t>
                                  </m:r>
                                </m:sub>
                                <m:sup/>
                                <m:e>
                                  <m:sSub>
                                    <m:sSubPr>
                                      <m:ctrlPr>
                                        <a:rPr lang="en-GB" sz="1800" i="1">
                                          <a:latin typeface="Cambria Math" panose="02040503050406030204" pitchFamily="18" charset="0"/>
                                        </a:rPr>
                                      </m:ctrlPr>
                                    </m:sSubPr>
                                    <m:e>
                                      <m:r>
                                        <a:rPr lang="en-GB" sz="1800" i="1">
                                          <a:latin typeface="Cambria Math" panose="02040503050406030204" pitchFamily="18" charset="0"/>
                                        </a:rPr>
                                        <m:t>𝐸</m:t>
                                      </m:r>
                                    </m:e>
                                    <m:sub>
                                      <m:r>
                                        <m:rPr>
                                          <m:sty m:val="p"/>
                                        </m:rPr>
                                        <a:rPr lang="en-GB" sz="1800" i="0">
                                          <a:latin typeface="Cambria Math" panose="02040503050406030204" pitchFamily="18" charset="0"/>
                                        </a:rPr>
                                        <m:t>lamp</m:t>
                                      </m:r>
                                      <m:r>
                                        <a:rPr lang="en-GB" sz="1800" i="0">
                                          <a:latin typeface="Cambria Math" panose="02040503050406030204" pitchFamily="18" charset="0"/>
                                        </a:rPr>
                                        <m:t>,</m:t>
                                      </m:r>
                                      <m:r>
                                        <a:rPr lang="en-GB" sz="1800" i="1">
                                          <a:latin typeface="Cambria Math" panose="02040503050406030204" pitchFamily="18" charset="0"/>
                                        </a:rPr>
                                        <m:t>𝑥</m:t>
                                      </m:r>
                                    </m:sub>
                                  </m:sSub>
                                  <m:d>
                                    <m:dPr>
                                      <m:ctrlPr>
                                        <a:rPr lang="en-GB" sz="1800" i="1">
                                          <a:latin typeface="Cambria Math" panose="02040503050406030204" pitchFamily="18" charset="0"/>
                                        </a:rPr>
                                      </m:ctrlPr>
                                    </m:dPr>
                                    <m:e>
                                      <m:sSub>
                                        <m:sSubPr>
                                          <m:ctrlPr>
                                            <a:rPr lang="en-GB" sz="1800" i="1">
                                              <a:latin typeface="Cambria Math" panose="02040503050406030204" pitchFamily="18" charset="0"/>
                                            </a:rPr>
                                          </m:ctrlPr>
                                        </m:sSubPr>
                                        <m:e>
                                          <m:r>
                                            <a:rPr lang="en-GB" sz="1800" i="1">
                                              <a:latin typeface="Cambria Math" panose="02040503050406030204" pitchFamily="18" charset="0"/>
                                            </a:rPr>
                                            <m:t>𝜆</m:t>
                                          </m:r>
                                        </m:e>
                                        <m:sub>
                                          <m:r>
                                            <a:rPr lang="en-GB" sz="1800" i="1">
                                              <a:latin typeface="Cambria Math" panose="02040503050406030204" pitchFamily="18" charset="0"/>
                                            </a:rPr>
                                            <m:t>𝑗</m:t>
                                          </m:r>
                                        </m:sub>
                                      </m:sSub>
                                    </m:e>
                                  </m:d>
                                  <m:sSub>
                                    <m:sSubPr>
                                      <m:ctrlPr>
                                        <a:rPr lang="en-GB" sz="1800" i="1">
                                          <a:latin typeface="Cambria Math" panose="02040503050406030204" pitchFamily="18" charset="0"/>
                                        </a:rPr>
                                      </m:ctrlPr>
                                    </m:sSubPr>
                                    <m:e>
                                      <m:r>
                                        <a:rPr lang="en-GB" sz="1800" i="1">
                                          <a:latin typeface="Cambria Math" panose="02040503050406030204" pitchFamily="18" charset="0"/>
                                        </a:rPr>
                                        <m:t>𝜉</m:t>
                                      </m:r>
                                    </m:e>
                                    <m:sub>
                                      <m:r>
                                        <a:rPr lang="en-GB" sz="1800" i="1">
                                          <a:latin typeface="Cambria Math" panose="02040503050406030204" pitchFamily="18" charset="0"/>
                                        </a:rPr>
                                        <m:t>𝑖</m:t>
                                      </m:r>
                                    </m:sub>
                                  </m:sSub>
                                  <m:d>
                                    <m:dPr>
                                      <m:ctrlPr>
                                        <a:rPr lang="en-GB" sz="1800" i="1">
                                          <a:latin typeface="Cambria Math" panose="02040503050406030204" pitchFamily="18" charset="0"/>
                                        </a:rPr>
                                      </m:ctrlPr>
                                    </m:dPr>
                                    <m:e>
                                      <m:sSub>
                                        <m:sSubPr>
                                          <m:ctrlPr>
                                            <a:rPr lang="en-GB" sz="1800" i="1">
                                              <a:latin typeface="Cambria Math" panose="02040503050406030204" pitchFamily="18" charset="0"/>
                                            </a:rPr>
                                          </m:ctrlPr>
                                        </m:sSubPr>
                                        <m:e>
                                          <m:r>
                                            <a:rPr lang="en-GB" sz="1800" i="1">
                                              <a:latin typeface="Cambria Math" panose="02040503050406030204" pitchFamily="18" charset="0"/>
                                            </a:rPr>
                                            <m:t>𝜆</m:t>
                                          </m:r>
                                        </m:e>
                                        <m:sub>
                                          <m:r>
                                            <a:rPr lang="en-GB" sz="1800" i="1">
                                              <a:latin typeface="Cambria Math" panose="02040503050406030204" pitchFamily="18" charset="0"/>
                                            </a:rPr>
                                            <m:t>𝑗</m:t>
                                          </m:r>
                                        </m:sub>
                                      </m:sSub>
                                    </m:e>
                                  </m:d>
                                  <m:r>
                                    <a:rPr lang="en-GB" sz="1800" i="1">
                                      <a:latin typeface="Cambria Math" panose="02040503050406030204" pitchFamily="18" charset="0"/>
                                    </a:rPr>
                                    <m:t>𝛿𝜆</m:t>
                                  </m:r>
                                </m:e>
                              </m:nary>
                            </m:e>
                          </m:d>
                          <m:sSub>
                            <m:sSubPr>
                              <m:ctrlPr>
                                <a:rPr lang="en-GB" sz="1800" i="1">
                                  <a:latin typeface="Cambria Math" panose="02040503050406030204" pitchFamily="18" charset="0"/>
                                </a:rPr>
                              </m:ctrlPr>
                            </m:sSubPr>
                            <m:e>
                              <m:r>
                                <a:rPr lang="en-GB" sz="1800" i="1">
                                  <a:latin typeface="Cambria Math" panose="02040503050406030204" pitchFamily="18" charset="0"/>
                                </a:rPr>
                                <m:t>𝐹</m:t>
                              </m:r>
                            </m:e>
                            <m:sub>
                              <m:r>
                                <a:rPr lang="en-GB" sz="1800" i="1">
                                  <a:latin typeface="Cambria Math" panose="02040503050406030204" pitchFamily="18" charset="0"/>
                                </a:rPr>
                                <m:t>𝑇</m:t>
                              </m:r>
                            </m:sub>
                          </m:sSub>
                        </m:num>
                        <m:den>
                          <m:sSub>
                            <m:sSubPr>
                              <m:ctrlPr>
                                <a:rPr lang="en-GB" sz="1800" i="1">
                                  <a:latin typeface="Cambria Math" panose="02040503050406030204" pitchFamily="18" charset="0"/>
                                </a:rPr>
                              </m:ctrlPr>
                            </m:sSubPr>
                            <m:e>
                              <m:r>
                                <a:rPr lang="en-GB" sz="1800" i="1">
                                  <a:latin typeface="Cambria Math" panose="02040503050406030204" pitchFamily="18" charset="0"/>
                                </a:rPr>
                                <m:t>𝐺</m:t>
                              </m:r>
                            </m:e>
                            <m:sub>
                              <m:r>
                                <m:rPr>
                                  <m:nor/>
                                </m:rPr>
                                <a:rPr lang="en-GB" sz="1800">
                                  <a:latin typeface="Cambria Math" panose="02040503050406030204" pitchFamily="18" charset="0"/>
                                </a:rPr>
                                <m:t>ratio</m:t>
                              </m:r>
                            </m:sub>
                          </m:sSub>
                          <m:d>
                            <m:dPr>
                              <m:begChr m:val="["/>
                              <m:endChr m:val="]"/>
                              <m:ctrlPr>
                                <a:rPr lang="en-GB" sz="1800" i="1">
                                  <a:latin typeface="Cambria Math" panose="02040503050406030204" pitchFamily="18" charset="0"/>
                                </a:rPr>
                              </m:ctrlPr>
                            </m:dPr>
                            <m:e>
                              <m:sSub>
                                <m:sSubPr>
                                  <m:ctrlPr>
                                    <a:rPr lang="en-GB" sz="1800" i="1">
                                      <a:latin typeface="Cambria Math" panose="02040503050406030204" pitchFamily="18" charset="0"/>
                                    </a:rPr>
                                  </m:ctrlPr>
                                </m:sSubPr>
                                <m:e>
                                  <m:r>
                                    <a:rPr lang="en-GB" sz="1800" i="1">
                                      <a:latin typeface="Cambria Math" panose="02040503050406030204" pitchFamily="18" charset="0"/>
                                    </a:rPr>
                                    <m:t>𝐷</m:t>
                                  </m:r>
                                </m:e>
                                <m:sub>
                                  <m:r>
                                    <m:rPr>
                                      <m:sty m:val="p"/>
                                    </m:rPr>
                                    <a:rPr lang="en-GB" sz="1800" i="0">
                                      <a:latin typeface="Cambria Math" panose="02040503050406030204" pitchFamily="18" charset="0"/>
                                    </a:rPr>
                                    <m:t>CIMEL</m:t>
                                  </m:r>
                                  <m:r>
                                    <a:rPr lang="en-GB" sz="1800" i="0">
                                      <a:latin typeface="Cambria Math" panose="02040503050406030204" pitchFamily="18" charset="0"/>
                                    </a:rPr>
                                    <m:t>,</m:t>
                                  </m:r>
                                  <m:r>
                                    <m:rPr>
                                      <m:sty m:val="p"/>
                                    </m:rPr>
                                    <a:rPr lang="en-GB" sz="1800" i="0">
                                      <a:latin typeface="Cambria Math" panose="02040503050406030204" pitchFamily="18" charset="0"/>
                                    </a:rPr>
                                    <m:t>lamp</m:t>
                                  </m:r>
                                  <m:r>
                                    <a:rPr lang="en-GB" sz="1800" i="0">
                                      <a:latin typeface="Cambria Math" panose="02040503050406030204" pitchFamily="18" charset="0"/>
                                    </a:rPr>
                                    <m:t>,</m:t>
                                  </m:r>
                                  <m:r>
                                    <a:rPr lang="en-GB" sz="1800" i="1">
                                      <a:latin typeface="Cambria Math" panose="02040503050406030204" pitchFamily="18" charset="0"/>
                                    </a:rPr>
                                    <m:t>𝑥</m:t>
                                  </m:r>
                                </m:sub>
                              </m:sSub>
                              <m:d>
                                <m:dPr>
                                  <m:ctrlPr>
                                    <a:rPr lang="en-GB" sz="1800" i="1">
                                      <a:latin typeface="Cambria Math" panose="02040503050406030204" pitchFamily="18" charset="0"/>
                                    </a:rPr>
                                  </m:ctrlPr>
                                </m:dPr>
                                <m:e>
                                  <m:sSub>
                                    <m:sSubPr>
                                      <m:ctrlPr>
                                        <a:rPr lang="en-GB" sz="1800" i="1">
                                          <a:latin typeface="Cambria Math" panose="02040503050406030204" pitchFamily="18" charset="0"/>
                                        </a:rPr>
                                      </m:ctrlPr>
                                    </m:sSubPr>
                                    <m:e>
                                      <m:r>
                                        <a:rPr lang="en-GB" sz="1800" i="1">
                                          <a:latin typeface="Cambria Math" panose="02040503050406030204" pitchFamily="18" charset="0"/>
                                        </a:rPr>
                                        <m:t>𝜆</m:t>
                                      </m:r>
                                    </m:e>
                                    <m:sub>
                                      <m:r>
                                        <a:rPr lang="en-GB" sz="1800" i="1">
                                          <a:latin typeface="Cambria Math" panose="02040503050406030204" pitchFamily="18" charset="0"/>
                                        </a:rPr>
                                        <m:t>𝑖</m:t>
                                      </m:r>
                                    </m:sub>
                                  </m:sSub>
                                </m:e>
                              </m:d>
                              <m:r>
                                <a:rPr lang="en-GB" sz="1800" i="0">
                                  <a:latin typeface="Cambria Math" panose="02040503050406030204" pitchFamily="18" charset="0"/>
                                </a:rPr>
                                <m:t>−</m:t>
                              </m:r>
                              <m:sSub>
                                <m:sSubPr>
                                  <m:ctrlPr>
                                    <a:rPr lang="en-GB" sz="1800" i="1">
                                      <a:latin typeface="Cambria Math" panose="02040503050406030204" pitchFamily="18" charset="0"/>
                                    </a:rPr>
                                  </m:ctrlPr>
                                </m:sSubPr>
                                <m:e>
                                  <m:r>
                                    <a:rPr lang="en-GB" sz="1800" i="1">
                                      <a:latin typeface="Cambria Math" panose="02040503050406030204" pitchFamily="18" charset="0"/>
                                    </a:rPr>
                                    <m:t>𝐷</m:t>
                                  </m:r>
                                </m:e>
                                <m:sub>
                                  <m:r>
                                    <m:rPr>
                                      <m:sty m:val="p"/>
                                    </m:rPr>
                                    <a:rPr lang="en-GB" sz="1800" i="0">
                                      <a:latin typeface="Cambria Math" panose="02040503050406030204" pitchFamily="18" charset="0"/>
                                    </a:rPr>
                                    <m:t>CIMEL</m:t>
                                  </m:r>
                                  <m:r>
                                    <a:rPr lang="en-GB" sz="1800" i="0">
                                      <a:latin typeface="Cambria Math" panose="02040503050406030204" pitchFamily="18" charset="0"/>
                                    </a:rPr>
                                    <m:t>,</m:t>
                                  </m:r>
                                  <m:r>
                                    <m:rPr>
                                      <m:sty m:val="p"/>
                                    </m:rPr>
                                    <a:rPr lang="en-GB" sz="1800" i="0">
                                      <a:latin typeface="Cambria Math" panose="02040503050406030204" pitchFamily="18" charset="0"/>
                                    </a:rPr>
                                    <m:t>dark</m:t>
                                  </m:r>
                                </m:sub>
                              </m:sSub>
                              <m:d>
                                <m:dPr>
                                  <m:ctrlPr>
                                    <a:rPr lang="en-GB" sz="1800" i="1">
                                      <a:latin typeface="Cambria Math" panose="02040503050406030204" pitchFamily="18" charset="0"/>
                                    </a:rPr>
                                  </m:ctrlPr>
                                </m:dPr>
                                <m:e>
                                  <m:sSub>
                                    <m:sSubPr>
                                      <m:ctrlPr>
                                        <a:rPr lang="en-GB" sz="1800" i="1">
                                          <a:latin typeface="Cambria Math" panose="02040503050406030204" pitchFamily="18" charset="0"/>
                                        </a:rPr>
                                      </m:ctrlPr>
                                    </m:sSubPr>
                                    <m:e>
                                      <m:r>
                                        <a:rPr lang="en-GB" sz="1800" i="1">
                                          <a:latin typeface="Cambria Math" panose="02040503050406030204" pitchFamily="18" charset="0"/>
                                        </a:rPr>
                                        <m:t>𝜆</m:t>
                                      </m:r>
                                    </m:e>
                                    <m:sub>
                                      <m:r>
                                        <a:rPr lang="en-GB" sz="1800" i="1">
                                          <a:latin typeface="Cambria Math" panose="02040503050406030204" pitchFamily="18" charset="0"/>
                                        </a:rPr>
                                        <m:t>𝑖</m:t>
                                      </m:r>
                                    </m:sub>
                                  </m:sSub>
                                </m:e>
                              </m:d>
                            </m:e>
                          </m:d>
                        </m:den>
                      </m:f>
                    </m:oMath>
                  </m:oMathPara>
                </a14:m>
                <a:endParaRPr lang="en-GB" dirty="0"/>
              </a:p>
            </p:txBody>
          </p:sp>
        </mc:Choice>
        <mc:Fallback xmlns="">
          <p:sp>
            <p:nvSpPr>
              <p:cNvPr id="14" name="Rectangle 13">
                <a:extLst>
                  <a:ext uri="{FF2B5EF4-FFF2-40B4-BE49-F238E27FC236}">
                    <a16:creationId xmlns:a16="http://schemas.microsoft.com/office/drawing/2014/main" id="{9485B454-A533-4BC5-B9BD-1A4D72A31C22}"/>
                  </a:ext>
                </a:extLst>
              </p:cNvPr>
              <p:cNvSpPr>
                <a:spLocks noRot="1" noChangeAspect="1" noMove="1" noResize="1" noEditPoints="1" noAdjustHandles="1" noChangeArrowheads="1" noChangeShapeType="1" noTextEdit="1"/>
              </p:cNvSpPr>
              <p:nvPr/>
            </p:nvSpPr>
            <p:spPr>
              <a:xfrm>
                <a:off x="181202" y="5056234"/>
                <a:ext cx="6363977" cy="781945"/>
              </a:xfrm>
              <a:prstGeom prst="rect">
                <a:avLst/>
              </a:prstGeom>
              <a:blipFill>
                <a:blip r:embed="rId4"/>
                <a:stretch>
                  <a:fillRect/>
                </a:stretch>
              </a:blipFill>
            </p:spPr>
            <p:txBody>
              <a:bodyPr/>
              <a:lstStyle/>
              <a:p>
                <a:r>
                  <a:rPr lang="en-US">
                    <a:noFill/>
                  </a:rPr>
                  <a:t> </a:t>
                </a:r>
              </a:p>
            </p:txBody>
          </p:sp>
        </mc:Fallback>
      </mc:AlternateContent>
      <p:graphicFrame>
        <p:nvGraphicFramePr>
          <p:cNvPr id="11" name="Content Placeholder 11">
            <a:extLst>
              <a:ext uri="{FF2B5EF4-FFF2-40B4-BE49-F238E27FC236}">
                <a16:creationId xmlns:a16="http://schemas.microsoft.com/office/drawing/2014/main" id="{370190F8-8154-45BA-BBB6-5DA3C433B44C}"/>
              </a:ext>
            </a:extLst>
          </p:cNvPr>
          <p:cNvGraphicFramePr>
            <a:graphicFrameLocks/>
          </p:cNvGraphicFramePr>
          <p:nvPr>
            <p:extLst>
              <p:ext uri="{D42A27DB-BD31-4B8C-83A1-F6EECF244321}">
                <p14:modId xmlns:p14="http://schemas.microsoft.com/office/powerpoint/2010/main" val="3909821228"/>
              </p:ext>
            </p:extLst>
          </p:nvPr>
        </p:nvGraphicFramePr>
        <p:xfrm>
          <a:off x="614657" y="1627885"/>
          <a:ext cx="6224083" cy="3238043"/>
        </p:xfrm>
        <a:graphic>
          <a:graphicData uri="http://schemas.openxmlformats.org/drawingml/2006/table">
            <a:tbl>
              <a:tblPr firstRow="1" firstCol="1" bandRow="1">
                <a:tableStyleId>{5C22544A-7EE6-4342-B048-85BDC9FD1C3A}</a:tableStyleId>
              </a:tblPr>
              <a:tblGrid>
                <a:gridCol w="2129808">
                  <a:extLst>
                    <a:ext uri="{9D8B030D-6E8A-4147-A177-3AD203B41FA5}">
                      <a16:colId xmlns:a16="http://schemas.microsoft.com/office/drawing/2014/main" val="3390163004"/>
                    </a:ext>
                  </a:extLst>
                </a:gridCol>
                <a:gridCol w="2694111">
                  <a:extLst>
                    <a:ext uri="{9D8B030D-6E8A-4147-A177-3AD203B41FA5}">
                      <a16:colId xmlns:a16="http://schemas.microsoft.com/office/drawing/2014/main" val="1367865225"/>
                    </a:ext>
                  </a:extLst>
                </a:gridCol>
                <a:gridCol w="1400164">
                  <a:extLst>
                    <a:ext uri="{9D8B030D-6E8A-4147-A177-3AD203B41FA5}">
                      <a16:colId xmlns:a16="http://schemas.microsoft.com/office/drawing/2014/main" val="1190168439"/>
                    </a:ext>
                  </a:extLst>
                </a:gridCol>
              </a:tblGrid>
              <a:tr h="0">
                <a:tc>
                  <a:txBody>
                    <a:bodyPr/>
                    <a:lstStyle/>
                    <a:p>
                      <a:pPr algn="l">
                        <a:lnSpc>
                          <a:spcPct val="107000"/>
                        </a:lnSpc>
                        <a:spcAft>
                          <a:spcPts val="0"/>
                        </a:spcAft>
                      </a:pPr>
                      <a:r>
                        <a:rPr lang="en-GB" sz="1600" dirty="0">
                          <a:effectLst/>
                        </a:rPr>
                        <a:t>Spectral Channel</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0885" marR="100885" marT="0" marB="0" anchor="ctr"/>
                </a:tc>
                <a:tc>
                  <a:txBody>
                    <a:bodyPr/>
                    <a:lstStyle/>
                    <a:p>
                      <a:pPr algn="l">
                        <a:lnSpc>
                          <a:spcPct val="107000"/>
                        </a:lnSpc>
                        <a:spcAft>
                          <a:spcPts val="0"/>
                        </a:spcAft>
                      </a:pPr>
                      <a:r>
                        <a:rPr lang="en-GB" sz="1600" dirty="0">
                          <a:effectLst/>
                        </a:rPr>
                        <a:t>Calibration Coefficient (MOON gain)</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0885" marR="100885" marT="0" marB="0" anchor="ctr"/>
                </a:tc>
                <a:tc>
                  <a:txBody>
                    <a:bodyPr/>
                    <a:lstStyle/>
                    <a:p>
                      <a:pPr algn="l">
                        <a:lnSpc>
                          <a:spcPct val="107000"/>
                        </a:lnSpc>
                        <a:spcAft>
                          <a:spcPts val="0"/>
                        </a:spcAft>
                      </a:pPr>
                      <a:r>
                        <a:rPr lang="en-GB" sz="1600">
                          <a:effectLst/>
                        </a:rPr>
                        <a:t>Standard uncertainty</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100885" marR="100885" marT="0" marB="0" anchor="ctr"/>
                </a:tc>
                <a:extLst>
                  <a:ext uri="{0D108BD9-81ED-4DB2-BD59-A6C34878D82A}">
                    <a16:rowId xmlns:a16="http://schemas.microsoft.com/office/drawing/2014/main" val="1357991604"/>
                  </a:ext>
                </a:extLst>
              </a:tr>
              <a:tr h="341176">
                <a:tc>
                  <a:txBody>
                    <a:bodyPr/>
                    <a:lstStyle/>
                    <a:p>
                      <a:pPr algn="just">
                        <a:lnSpc>
                          <a:spcPct val="107000"/>
                        </a:lnSpc>
                        <a:spcAft>
                          <a:spcPts val="0"/>
                        </a:spcAft>
                      </a:pPr>
                      <a:r>
                        <a:rPr lang="en-GB" sz="1600">
                          <a:effectLst/>
                        </a:rPr>
                        <a:t>440 nm Si</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100885" marR="100885" marT="0" marB="0" anchor="ctr"/>
                </a:tc>
                <a:tc>
                  <a:txBody>
                    <a:bodyPr/>
                    <a:lstStyle/>
                    <a:p>
                      <a:pPr algn="just">
                        <a:lnSpc>
                          <a:spcPct val="107000"/>
                        </a:lnSpc>
                        <a:spcAft>
                          <a:spcPts val="0"/>
                        </a:spcAft>
                      </a:pPr>
                      <a:r>
                        <a:rPr lang="en-GB" sz="1600">
                          <a:effectLst/>
                        </a:rPr>
                        <a:t>5.759 × 10</a:t>
                      </a:r>
                      <a:r>
                        <a:rPr lang="en-GB" sz="1600" baseline="30000">
                          <a:effectLst/>
                        </a:rPr>
                        <a:t>-10</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100885" marR="100885" marT="0" marB="0" anchor="ctr"/>
                </a:tc>
                <a:tc>
                  <a:txBody>
                    <a:bodyPr/>
                    <a:lstStyle/>
                    <a:p>
                      <a:pPr algn="just">
                        <a:lnSpc>
                          <a:spcPct val="107000"/>
                        </a:lnSpc>
                        <a:spcAft>
                          <a:spcPts val="0"/>
                        </a:spcAft>
                      </a:pPr>
                      <a:r>
                        <a:rPr lang="en-GB" sz="1600">
                          <a:effectLst/>
                        </a:rPr>
                        <a:t>0.97%</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100885" marR="100885" marT="0" marB="0" anchor="ctr"/>
                </a:tc>
                <a:extLst>
                  <a:ext uri="{0D108BD9-81ED-4DB2-BD59-A6C34878D82A}">
                    <a16:rowId xmlns:a16="http://schemas.microsoft.com/office/drawing/2014/main" val="3605527089"/>
                  </a:ext>
                </a:extLst>
              </a:tr>
              <a:tr h="341176">
                <a:tc>
                  <a:txBody>
                    <a:bodyPr/>
                    <a:lstStyle/>
                    <a:p>
                      <a:pPr algn="just">
                        <a:lnSpc>
                          <a:spcPct val="107000"/>
                        </a:lnSpc>
                        <a:spcAft>
                          <a:spcPts val="0"/>
                        </a:spcAft>
                      </a:pPr>
                      <a:r>
                        <a:rPr lang="en-GB" sz="1600">
                          <a:effectLst/>
                        </a:rPr>
                        <a:t>500 nm Si</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100885" marR="100885" marT="0" marB="0" anchor="ctr"/>
                </a:tc>
                <a:tc>
                  <a:txBody>
                    <a:bodyPr/>
                    <a:lstStyle/>
                    <a:p>
                      <a:pPr algn="just">
                        <a:lnSpc>
                          <a:spcPct val="107000"/>
                        </a:lnSpc>
                        <a:spcAft>
                          <a:spcPts val="0"/>
                        </a:spcAft>
                      </a:pPr>
                      <a:r>
                        <a:rPr lang="en-GB" sz="1600" dirty="0">
                          <a:effectLst/>
                        </a:rPr>
                        <a:t>4.481 × 10</a:t>
                      </a:r>
                      <a:r>
                        <a:rPr lang="en-GB" sz="1600" baseline="30000" dirty="0">
                          <a:effectLst/>
                        </a:rPr>
                        <a:t>-10</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0885" marR="100885" marT="0" marB="0" anchor="ctr"/>
                </a:tc>
                <a:tc>
                  <a:txBody>
                    <a:bodyPr/>
                    <a:lstStyle/>
                    <a:p>
                      <a:pPr algn="just">
                        <a:lnSpc>
                          <a:spcPct val="107000"/>
                        </a:lnSpc>
                        <a:spcAft>
                          <a:spcPts val="0"/>
                        </a:spcAft>
                      </a:pPr>
                      <a:r>
                        <a:rPr lang="en-GB" sz="1600">
                          <a:effectLst/>
                        </a:rPr>
                        <a:t>0.96%</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100885" marR="100885" marT="0" marB="0" anchor="ctr"/>
                </a:tc>
                <a:extLst>
                  <a:ext uri="{0D108BD9-81ED-4DB2-BD59-A6C34878D82A}">
                    <a16:rowId xmlns:a16="http://schemas.microsoft.com/office/drawing/2014/main" val="3599900632"/>
                  </a:ext>
                </a:extLst>
              </a:tr>
              <a:tr h="341176">
                <a:tc>
                  <a:txBody>
                    <a:bodyPr/>
                    <a:lstStyle/>
                    <a:p>
                      <a:pPr algn="just">
                        <a:lnSpc>
                          <a:spcPct val="107000"/>
                        </a:lnSpc>
                        <a:spcAft>
                          <a:spcPts val="0"/>
                        </a:spcAft>
                      </a:pPr>
                      <a:r>
                        <a:rPr lang="en-GB" sz="1600">
                          <a:effectLst/>
                        </a:rPr>
                        <a:t>675 nm Si</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100885" marR="100885" marT="0" marB="0" anchor="ctr"/>
                </a:tc>
                <a:tc>
                  <a:txBody>
                    <a:bodyPr/>
                    <a:lstStyle/>
                    <a:p>
                      <a:pPr algn="just">
                        <a:lnSpc>
                          <a:spcPct val="107000"/>
                        </a:lnSpc>
                        <a:spcAft>
                          <a:spcPts val="0"/>
                        </a:spcAft>
                      </a:pPr>
                      <a:r>
                        <a:rPr lang="en-GB" sz="1600">
                          <a:effectLst/>
                        </a:rPr>
                        <a:t>3.205 × 10</a:t>
                      </a:r>
                      <a:r>
                        <a:rPr lang="en-GB" sz="1600" baseline="30000">
                          <a:effectLst/>
                        </a:rPr>
                        <a:t>-10</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100885" marR="100885" marT="0" marB="0" anchor="ctr"/>
                </a:tc>
                <a:tc>
                  <a:txBody>
                    <a:bodyPr/>
                    <a:lstStyle/>
                    <a:p>
                      <a:pPr algn="just">
                        <a:lnSpc>
                          <a:spcPct val="107000"/>
                        </a:lnSpc>
                        <a:spcAft>
                          <a:spcPts val="0"/>
                        </a:spcAft>
                      </a:pPr>
                      <a:r>
                        <a:rPr lang="en-GB" sz="1600">
                          <a:effectLst/>
                        </a:rPr>
                        <a:t>0.92%</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100885" marR="100885" marT="0" marB="0" anchor="ctr"/>
                </a:tc>
                <a:extLst>
                  <a:ext uri="{0D108BD9-81ED-4DB2-BD59-A6C34878D82A}">
                    <a16:rowId xmlns:a16="http://schemas.microsoft.com/office/drawing/2014/main" val="3586540797"/>
                  </a:ext>
                </a:extLst>
              </a:tr>
              <a:tr h="341176">
                <a:tc>
                  <a:txBody>
                    <a:bodyPr/>
                    <a:lstStyle/>
                    <a:p>
                      <a:pPr algn="just">
                        <a:lnSpc>
                          <a:spcPct val="107000"/>
                        </a:lnSpc>
                        <a:spcAft>
                          <a:spcPts val="0"/>
                        </a:spcAft>
                      </a:pPr>
                      <a:r>
                        <a:rPr lang="en-GB" sz="1600">
                          <a:effectLst/>
                        </a:rPr>
                        <a:t>870 nm Si</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100885" marR="100885" marT="0" marB="0" anchor="ctr"/>
                </a:tc>
                <a:tc>
                  <a:txBody>
                    <a:bodyPr/>
                    <a:lstStyle/>
                    <a:p>
                      <a:pPr algn="just">
                        <a:lnSpc>
                          <a:spcPct val="107000"/>
                        </a:lnSpc>
                        <a:spcAft>
                          <a:spcPts val="0"/>
                        </a:spcAft>
                      </a:pPr>
                      <a:r>
                        <a:rPr lang="en-GB" sz="1600">
                          <a:effectLst/>
                        </a:rPr>
                        <a:t>2.547 × 10</a:t>
                      </a:r>
                      <a:r>
                        <a:rPr lang="en-GB" sz="1600" baseline="30000">
                          <a:effectLst/>
                        </a:rPr>
                        <a:t>-10</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100885" marR="100885" marT="0" marB="0" anchor="ctr"/>
                </a:tc>
                <a:tc>
                  <a:txBody>
                    <a:bodyPr/>
                    <a:lstStyle/>
                    <a:p>
                      <a:pPr algn="just">
                        <a:lnSpc>
                          <a:spcPct val="107000"/>
                        </a:lnSpc>
                        <a:spcAft>
                          <a:spcPts val="0"/>
                        </a:spcAft>
                      </a:pPr>
                      <a:r>
                        <a:rPr lang="en-GB" sz="1600">
                          <a:effectLst/>
                        </a:rPr>
                        <a:t>0.91%</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100885" marR="100885" marT="0" marB="0" anchor="ctr"/>
                </a:tc>
                <a:extLst>
                  <a:ext uri="{0D108BD9-81ED-4DB2-BD59-A6C34878D82A}">
                    <a16:rowId xmlns:a16="http://schemas.microsoft.com/office/drawing/2014/main" val="4123624406"/>
                  </a:ext>
                </a:extLst>
              </a:tr>
              <a:tr h="341176">
                <a:tc>
                  <a:txBody>
                    <a:bodyPr/>
                    <a:lstStyle/>
                    <a:p>
                      <a:pPr algn="just">
                        <a:lnSpc>
                          <a:spcPct val="107000"/>
                        </a:lnSpc>
                        <a:spcAft>
                          <a:spcPts val="0"/>
                        </a:spcAft>
                      </a:pPr>
                      <a:r>
                        <a:rPr lang="en-GB" sz="1600">
                          <a:effectLst/>
                        </a:rPr>
                        <a:t>937 nm Si</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100885" marR="100885" marT="0" marB="0" anchor="ctr"/>
                </a:tc>
                <a:tc>
                  <a:txBody>
                    <a:bodyPr/>
                    <a:lstStyle/>
                    <a:p>
                      <a:pPr algn="just">
                        <a:lnSpc>
                          <a:spcPct val="107000"/>
                        </a:lnSpc>
                        <a:spcAft>
                          <a:spcPts val="0"/>
                        </a:spcAft>
                      </a:pPr>
                      <a:r>
                        <a:rPr lang="en-GB" sz="1600">
                          <a:effectLst/>
                        </a:rPr>
                        <a:t>2.431 × 10</a:t>
                      </a:r>
                      <a:r>
                        <a:rPr lang="en-GB" sz="1600" baseline="30000">
                          <a:effectLst/>
                        </a:rPr>
                        <a:t>-10</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100885" marR="100885" marT="0" marB="0" anchor="ctr"/>
                </a:tc>
                <a:tc>
                  <a:txBody>
                    <a:bodyPr/>
                    <a:lstStyle/>
                    <a:p>
                      <a:pPr algn="just">
                        <a:lnSpc>
                          <a:spcPct val="107000"/>
                        </a:lnSpc>
                        <a:spcAft>
                          <a:spcPts val="0"/>
                        </a:spcAft>
                      </a:pPr>
                      <a:r>
                        <a:rPr lang="en-GB" sz="1600">
                          <a:effectLst/>
                        </a:rPr>
                        <a:t>0.97%</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100885" marR="100885" marT="0" marB="0" anchor="ctr"/>
                </a:tc>
                <a:extLst>
                  <a:ext uri="{0D108BD9-81ED-4DB2-BD59-A6C34878D82A}">
                    <a16:rowId xmlns:a16="http://schemas.microsoft.com/office/drawing/2014/main" val="1179041085"/>
                  </a:ext>
                </a:extLst>
              </a:tr>
              <a:tr h="341176">
                <a:tc>
                  <a:txBody>
                    <a:bodyPr/>
                    <a:lstStyle/>
                    <a:p>
                      <a:pPr algn="just">
                        <a:lnSpc>
                          <a:spcPct val="107000"/>
                        </a:lnSpc>
                        <a:spcAft>
                          <a:spcPts val="0"/>
                        </a:spcAft>
                      </a:pPr>
                      <a:r>
                        <a:rPr lang="en-GB" sz="1600">
                          <a:effectLst/>
                        </a:rPr>
                        <a:t>1020 nm Si</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100885" marR="100885" marT="0" marB="0" anchor="ctr"/>
                </a:tc>
                <a:tc>
                  <a:txBody>
                    <a:bodyPr/>
                    <a:lstStyle/>
                    <a:p>
                      <a:pPr algn="just">
                        <a:lnSpc>
                          <a:spcPct val="107000"/>
                        </a:lnSpc>
                        <a:spcAft>
                          <a:spcPts val="0"/>
                        </a:spcAft>
                      </a:pPr>
                      <a:r>
                        <a:rPr lang="en-GB" sz="1600">
                          <a:effectLst/>
                        </a:rPr>
                        <a:t>2.735 × 10</a:t>
                      </a:r>
                      <a:r>
                        <a:rPr lang="en-GB" sz="1600" baseline="30000">
                          <a:effectLst/>
                        </a:rPr>
                        <a:t>-10</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100885" marR="100885" marT="0" marB="0" anchor="ctr"/>
                </a:tc>
                <a:tc>
                  <a:txBody>
                    <a:bodyPr/>
                    <a:lstStyle/>
                    <a:p>
                      <a:pPr algn="just">
                        <a:lnSpc>
                          <a:spcPct val="107000"/>
                        </a:lnSpc>
                        <a:spcAft>
                          <a:spcPts val="0"/>
                        </a:spcAft>
                      </a:pPr>
                      <a:r>
                        <a:rPr lang="en-GB" sz="1600">
                          <a:effectLst/>
                        </a:rPr>
                        <a:t>1.05%</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100885" marR="100885" marT="0" marB="0" anchor="ctr"/>
                </a:tc>
                <a:extLst>
                  <a:ext uri="{0D108BD9-81ED-4DB2-BD59-A6C34878D82A}">
                    <a16:rowId xmlns:a16="http://schemas.microsoft.com/office/drawing/2014/main" val="3135168355"/>
                  </a:ext>
                </a:extLst>
              </a:tr>
              <a:tr h="341176">
                <a:tc>
                  <a:txBody>
                    <a:bodyPr/>
                    <a:lstStyle/>
                    <a:p>
                      <a:pPr algn="just">
                        <a:lnSpc>
                          <a:spcPct val="107000"/>
                        </a:lnSpc>
                        <a:spcAft>
                          <a:spcPts val="0"/>
                        </a:spcAft>
                      </a:pPr>
                      <a:r>
                        <a:rPr lang="en-GB" sz="1600">
                          <a:effectLst/>
                        </a:rPr>
                        <a:t>1020 nm InGaAs</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100885" marR="100885" marT="0" marB="0" anchor="ctr"/>
                </a:tc>
                <a:tc>
                  <a:txBody>
                    <a:bodyPr/>
                    <a:lstStyle/>
                    <a:p>
                      <a:pPr algn="just">
                        <a:lnSpc>
                          <a:spcPct val="107000"/>
                        </a:lnSpc>
                        <a:spcAft>
                          <a:spcPts val="0"/>
                        </a:spcAft>
                      </a:pPr>
                      <a:r>
                        <a:rPr lang="en-GB" sz="1600">
                          <a:effectLst/>
                        </a:rPr>
                        <a:t>2.119 × 10</a:t>
                      </a:r>
                      <a:r>
                        <a:rPr lang="en-GB" sz="1600" baseline="30000">
                          <a:effectLst/>
                        </a:rPr>
                        <a:t>-10</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100885" marR="100885" marT="0" marB="0" anchor="ctr"/>
                </a:tc>
                <a:tc>
                  <a:txBody>
                    <a:bodyPr/>
                    <a:lstStyle/>
                    <a:p>
                      <a:pPr algn="just">
                        <a:lnSpc>
                          <a:spcPct val="107000"/>
                        </a:lnSpc>
                        <a:spcAft>
                          <a:spcPts val="0"/>
                        </a:spcAft>
                      </a:pPr>
                      <a:r>
                        <a:rPr lang="en-GB" sz="1600">
                          <a:effectLst/>
                        </a:rPr>
                        <a:t>1.01%</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100885" marR="100885" marT="0" marB="0" anchor="ctr"/>
                </a:tc>
                <a:extLst>
                  <a:ext uri="{0D108BD9-81ED-4DB2-BD59-A6C34878D82A}">
                    <a16:rowId xmlns:a16="http://schemas.microsoft.com/office/drawing/2014/main" val="550267494"/>
                  </a:ext>
                </a:extLst>
              </a:tr>
              <a:tr h="341176">
                <a:tc>
                  <a:txBody>
                    <a:bodyPr/>
                    <a:lstStyle/>
                    <a:p>
                      <a:pPr algn="just">
                        <a:lnSpc>
                          <a:spcPct val="107000"/>
                        </a:lnSpc>
                        <a:spcAft>
                          <a:spcPts val="0"/>
                        </a:spcAft>
                      </a:pPr>
                      <a:r>
                        <a:rPr lang="en-GB" sz="1600">
                          <a:effectLst/>
                        </a:rPr>
                        <a:t>1640 nm InGaAs</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100885" marR="100885" marT="0" marB="0" anchor="ctr"/>
                </a:tc>
                <a:tc>
                  <a:txBody>
                    <a:bodyPr/>
                    <a:lstStyle/>
                    <a:p>
                      <a:pPr algn="just">
                        <a:lnSpc>
                          <a:spcPct val="107000"/>
                        </a:lnSpc>
                        <a:spcAft>
                          <a:spcPts val="0"/>
                        </a:spcAft>
                      </a:pPr>
                      <a:r>
                        <a:rPr lang="en-GB" sz="1600">
                          <a:effectLst/>
                        </a:rPr>
                        <a:t>4.893 × 10</a:t>
                      </a:r>
                      <a:r>
                        <a:rPr lang="en-GB" sz="1600" baseline="30000">
                          <a:effectLst/>
                        </a:rPr>
                        <a:t>-11</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100885" marR="100885" marT="0" marB="0" anchor="ctr"/>
                </a:tc>
                <a:tc>
                  <a:txBody>
                    <a:bodyPr/>
                    <a:lstStyle/>
                    <a:p>
                      <a:pPr algn="just">
                        <a:lnSpc>
                          <a:spcPct val="107000"/>
                        </a:lnSpc>
                        <a:spcAft>
                          <a:spcPts val="0"/>
                        </a:spcAft>
                      </a:pPr>
                      <a:r>
                        <a:rPr lang="en-GB" sz="1600" dirty="0">
                          <a:effectLst/>
                        </a:rPr>
                        <a:t>1.06%</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0885" marR="100885" marT="0" marB="0" anchor="ctr"/>
                </a:tc>
                <a:extLst>
                  <a:ext uri="{0D108BD9-81ED-4DB2-BD59-A6C34878D82A}">
                    <a16:rowId xmlns:a16="http://schemas.microsoft.com/office/drawing/2014/main" val="3271624514"/>
                  </a:ext>
                </a:extLst>
              </a:tr>
            </a:tbl>
          </a:graphicData>
        </a:graphic>
      </p:graphicFrame>
      <p:pic>
        <p:nvPicPr>
          <p:cNvPr id="8" name="Content Placeholder 7">
            <a:extLst>
              <a:ext uri="{FF2B5EF4-FFF2-40B4-BE49-F238E27FC236}">
                <a16:creationId xmlns:a16="http://schemas.microsoft.com/office/drawing/2014/main" id="{DCAFC445-0E84-46BF-8DC3-614B36A780C6}"/>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9984546" y="1627885"/>
            <a:ext cx="1928446" cy="3428349"/>
          </a:xfrm>
        </p:spPr>
      </p:pic>
    </p:spTree>
    <p:extLst>
      <p:ext uri="{BB962C8B-B14F-4D97-AF65-F5344CB8AC3E}">
        <p14:creationId xmlns:p14="http://schemas.microsoft.com/office/powerpoint/2010/main" val="2609690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B192F-D099-42AB-AF0E-BDCB0DC102D2}"/>
              </a:ext>
            </a:extLst>
          </p:cNvPr>
          <p:cNvSpPr>
            <a:spLocks noGrp="1"/>
          </p:cNvSpPr>
          <p:nvPr>
            <p:ph type="title"/>
          </p:nvPr>
        </p:nvSpPr>
        <p:spPr/>
        <p:txBody>
          <a:bodyPr/>
          <a:lstStyle/>
          <a:p>
            <a:r>
              <a:rPr lang="en-GB" dirty="0"/>
              <a:t>CIMEL Stability by Solar Langley Calibration</a:t>
            </a:r>
          </a:p>
        </p:txBody>
      </p:sp>
      <p:graphicFrame>
        <p:nvGraphicFramePr>
          <p:cNvPr id="4" name="Table 3">
            <a:extLst>
              <a:ext uri="{FF2B5EF4-FFF2-40B4-BE49-F238E27FC236}">
                <a16:creationId xmlns:a16="http://schemas.microsoft.com/office/drawing/2014/main" id="{4954A4A7-1866-4434-8A2B-A0F035E180D2}"/>
              </a:ext>
            </a:extLst>
          </p:cNvPr>
          <p:cNvGraphicFramePr>
            <a:graphicFrameLocks noGrp="1"/>
          </p:cNvGraphicFramePr>
          <p:nvPr>
            <p:extLst>
              <p:ext uri="{D42A27DB-BD31-4B8C-83A1-F6EECF244321}">
                <p14:modId xmlns:p14="http://schemas.microsoft.com/office/powerpoint/2010/main" val="1784983627"/>
              </p:ext>
            </p:extLst>
          </p:nvPr>
        </p:nvGraphicFramePr>
        <p:xfrm>
          <a:off x="2254103" y="978196"/>
          <a:ext cx="7357730" cy="5226352"/>
        </p:xfrm>
        <a:graphic>
          <a:graphicData uri="http://schemas.openxmlformats.org/drawingml/2006/table">
            <a:tbl>
              <a:tblPr/>
              <a:tblGrid>
                <a:gridCol w="1275027">
                  <a:extLst>
                    <a:ext uri="{9D8B030D-6E8A-4147-A177-3AD203B41FA5}">
                      <a16:colId xmlns:a16="http://schemas.microsoft.com/office/drawing/2014/main" val="1087459687"/>
                    </a:ext>
                  </a:extLst>
                </a:gridCol>
                <a:gridCol w="2164038">
                  <a:extLst>
                    <a:ext uri="{9D8B030D-6E8A-4147-A177-3AD203B41FA5}">
                      <a16:colId xmlns:a16="http://schemas.microsoft.com/office/drawing/2014/main" val="2229787285"/>
                    </a:ext>
                  </a:extLst>
                </a:gridCol>
                <a:gridCol w="1801417">
                  <a:extLst>
                    <a:ext uri="{9D8B030D-6E8A-4147-A177-3AD203B41FA5}">
                      <a16:colId xmlns:a16="http://schemas.microsoft.com/office/drawing/2014/main" val="3615486514"/>
                    </a:ext>
                  </a:extLst>
                </a:gridCol>
                <a:gridCol w="2117248">
                  <a:extLst>
                    <a:ext uri="{9D8B030D-6E8A-4147-A177-3AD203B41FA5}">
                      <a16:colId xmlns:a16="http://schemas.microsoft.com/office/drawing/2014/main" val="2593629124"/>
                    </a:ext>
                  </a:extLst>
                </a:gridCol>
              </a:tblGrid>
              <a:tr h="587456">
                <a:tc>
                  <a:txBody>
                    <a:bodyPr/>
                    <a:lstStyle/>
                    <a:p>
                      <a:pPr algn="r" fontAlgn="base"/>
                      <a:r>
                        <a:rPr lang="es-ES" sz="2000" b="0" i="0" u="none" strike="noStrike" dirty="0">
                          <a:solidFill>
                            <a:srgbClr val="FFFFFF"/>
                          </a:solidFill>
                          <a:effectLst/>
                          <a:latin typeface="Calibri" panose="020F0502020204030204" pitchFamily="34" charset="0"/>
                        </a:rPr>
                        <a:t>WLN</a:t>
                      </a:r>
                      <a:r>
                        <a:rPr lang="es-ES" sz="2000" b="1" i="0" dirty="0">
                          <a:solidFill>
                            <a:srgbClr val="FFFFFF"/>
                          </a:solidFill>
                          <a:effectLst/>
                          <a:latin typeface="Calibri" panose="020F0502020204030204" pitchFamily="34" charset="0"/>
                        </a:rPr>
                        <a:t>​</a:t>
                      </a:r>
                      <a:endParaRPr lang="es-ES" sz="2000" b="1" i="0" dirty="0">
                        <a:solidFill>
                          <a:srgbClr val="FFFFFF"/>
                        </a:solidFill>
                        <a:effectLst/>
                      </a:endParaRPr>
                    </a:p>
                  </a:txBody>
                  <a:tcPr marL="76711" marR="76711" marT="38356" marB="38356" anchor="b">
                    <a:lnL w="8992" cap="flat" cmpd="sng" algn="ctr">
                      <a:solidFill>
                        <a:srgbClr val="FFFFFF"/>
                      </a:solidFill>
                      <a:prstDash val="solid"/>
                      <a:round/>
                      <a:headEnd type="none" w="med" len="med"/>
                      <a:tailEnd type="none" w="med" len="med"/>
                    </a:lnL>
                    <a:lnR w="8992" cap="flat" cmpd="sng" algn="ctr">
                      <a:solidFill>
                        <a:srgbClr val="FFFFFF"/>
                      </a:solidFill>
                      <a:prstDash val="solid"/>
                      <a:round/>
                      <a:headEnd type="none" w="med" len="med"/>
                      <a:tailEnd type="none" w="med" len="med"/>
                    </a:lnR>
                    <a:lnT w="8992" cap="flat" cmpd="sng" algn="ctr">
                      <a:solidFill>
                        <a:srgbClr val="FFFFFF"/>
                      </a:solidFill>
                      <a:prstDash val="solid"/>
                      <a:round/>
                      <a:headEnd type="none" w="med" len="med"/>
                      <a:tailEnd type="none" w="med" len="med"/>
                    </a:lnT>
                    <a:lnB w="26988" cap="flat" cmpd="sng" algn="ctr">
                      <a:solidFill>
                        <a:srgbClr val="FFFFFF"/>
                      </a:solidFill>
                      <a:prstDash val="solid"/>
                      <a:round/>
                      <a:headEnd type="none" w="med" len="med"/>
                      <a:tailEnd type="none" w="med" len="med"/>
                    </a:lnB>
                    <a:solidFill>
                      <a:srgbClr val="4F81BD"/>
                    </a:solidFill>
                  </a:tcPr>
                </a:tc>
                <a:tc>
                  <a:txBody>
                    <a:bodyPr/>
                    <a:lstStyle/>
                    <a:p>
                      <a:pPr algn="r" fontAlgn="base"/>
                      <a:r>
                        <a:rPr lang="es-ES" sz="2000" b="0" i="0" u="none" strike="noStrike">
                          <a:solidFill>
                            <a:srgbClr val="FFFFFF"/>
                          </a:solidFill>
                          <a:effectLst/>
                          <a:latin typeface="Calibri" panose="020F0502020204030204" pitchFamily="34" charset="0"/>
                        </a:rPr>
                        <a:t>23/06/2018</a:t>
                      </a:r>
                      <a:r>
                        <a:rPr lang="es-ES" sz="2000" b="1" i="0">
                          <a:solidFill>
                            <a:srgbClr val="FFFFFF"/>
                          </a:solidFill>
                          <a:effectLst/>
                          <a:latin typeface="Calibri" panose="020F0502020204030204" pitchFamily="34" charset="0"/>
                        </a:rPr>
                        <a:t>​</a:t>
                      </a:r>
                      <a:endParaRPr lang="es-ES" sz="2000" b="1" i="0">
                        <a:solidFill>
                          <a:srgbClr val="FFFFFF"/>
                        </a:solidFill>
                        <a:effectLst/>
                      </a:endParaRPr>
                    </a:p>
                  </a:txBody>
                  <a:tcPr marL="76711" marR="76711" marT="38356" marB="38356" anchor="b">
                    <a:lnL w="8992" cap="flat" cmpd="sng" algn="ctr">
                      <a:solidFill>
                        <a:srgbClr val="FFFFFF"/>
                      </a:solidFill>
                      <a:prstDash val="solid"/>
                      <a:round/>
                      <a:headEnd type="none" w="med" len="med"/>
                      <a:tailEnd type="none" w="med" len="med"/>
                    </a:lnL>
                    <a:lnR w="8992" cap="flat" cmpd="sng" algn="ctr">
                      <a:solidFill>
                        <a:srgbClr val="FFFFFF"/>
                      </a:solidFill>
                      <a:prstDash val="solid"/>
                      <a:round/>
                      <a:headEnd type="none" w="med" len="med"/>
                      <a:tailEnd type="none" w="med" len="med"/>
                    </a:lnR>
                    <a:lnT w="8992" cap="flat" cmpd="sng" algn="ctr">
                      <a:solidFill>
                        <a:srgbClr val="FFFFFF"/>
                      </a:solidFill>
                      <a:prstDash val="solid"/>
                      <a:round/>
                      <a:headEnd type="none" w="med" len="med"/>
                      <a:tailEnd type="none" w="med" len="med"/>
                    </a:lnT>
                    <a:lnB w="26988" cap="flat" cmpd="sng" algn="ctr">
                      <a:solidFill>
                        <a:srgbClr val="FFFFFF"/>
                      </a:solidFill>
                      <a:prstDash val="solid"/>
                      <a:round/>
                      <a:headEnd type="none" w="med" len="med"/>
                      <a:tailEnd type="none" w="med" len="med"/>
                    </a:lnB>
                    <a:solidFill>
                      <a:srgbClr val="4F81BD"/>
                    </a:solidFill>
                  </a:tcPr>
                </a:tc>
                <a:tc>
                  <a:txBody>
                    <a:bodyPr/>
                    <a:lstStyle/>
                    <a:p>
                      <a:pPr algn="r" fontAlgn="base"/>
                      <a:r>
                        <a:rPr lang="es-ES" sz="2000" b="0" i="0" u="none" strike="noStrike">
                          <a:solidFill>
                            <a:srgbClr val="FFFFFF"/>
                          </a:solidFill>
                          <a:effectLst/>
                          <a:latin typeface="Calibri" panose="020F0502020204030204" pitchFamily="34" charset="0"/>
                        </a:rPr>
                        <a:t>25/06/2020</a:t>
                      </a:r>
                      <a:r>
                        <a:rPr lang="es-ES" sz="2000" b="1" i="0">
                          <a:solidFill>
                            <a:srgbClr val="FFFFFF"/>
                          </a:solidFill>
                          <a:effectLst/>
                          <a:latin typeface="Calibri" panose="020F0502020204030204" pitchFamily="34" charset="0"/>
                        </a:rPr>
                        <a:t>​</a:t>
                      </a:r>
                      <a:endParaRPr lang="es-ES" sz="2000" b="1" i="0">
                        <a:solidFill>
                          <a:srgbClr val="FFFFFF"/>
                        </a:solidFill>
                        <a:effectLst/>
                      </a:endParaRPr>
                    </a:p>
                  </a:txBody>
                  <a:tcPr marL="76711" marR="76711" marT="38356" marB="38356" anchor="b">
                    <a:lnL w="8992" cap="flat" cmpd="sng" algn="ctr">
                      <a:solidFill>
                        <a:srgbClr val="FFFFFF"/>
                      </a:solidFill>
                      <a:prstDash val="solid"/>
                      <a:round/>
                      <a:headEnd type="none" w="med" len="med"/>
                      <a:tailEnd type="none" w="med" len="med"/>
                    </a:lnL>
                    <a:lnR w="8992" cap="flat" cmpd="sng" algn="ctr">
                      <a:solidFill>
                        <a:srgbClr val="FFFFFF"/>
                      </a:solidFill>
                      <a:prstDash val="solid"/>
                      <a:round/>
                      <a:headEnd type="none" w="med" len="med"/>
                      <a:tailEnd type="none" w="med" len="med"/>
                    </a:lnR>
                    <a:lnT w="8992" cap="flat" cmpd="sng" algn="ctr">
                      <a:solidFill>
                        <a:srgbClr val="FFFFFF"/>
                      </a:solidFill>
                      <a:prstDash val="solid"/>
                      <a:round/>
                      <a:headEnd type="none" w="med" len="med"/>
                      <a:tailEnd type="none" w="med" len="med"/>
                    </a:lnT>
                    <a:lnB w="26988" cap="flat" cmpd="sng" algn="ctr">
                      <a:solidFill>
                        <a:srgbClr val="FFFFFF"/>
                      </a:solidFill>
                      <a:prstDash val="solid"/>
                      <a:round/>
                      <a:headEnd type="none" w="med" len="med"/>
                      <a:tailEnd type="none" w="med" len="med"/>
                    </a:lnB>
                    <a:solidFill>
                      <a:srgbClr val="4F81BD"/>
                    </a:solidFill>
                  </a:tcPr>
                </a:tc>
                <a:tc>
                  <a:txBody>
                    <a:bodyPr/>
                    <a:lstStyle/>
                    <a:p>
                      <a:pPr algn="r" fontAlgn="base"/>
                      <a:r>
                        <a:rPr lang="es-ES" sz="2000" b="0" i="0" u="none" strike="noStrike">
                          <a:solidFill>
                            <a:srgbClr val="FFFFFF"/>
                          </a:solidFill>
                          <a:effectLst/>
                          <a:latin typeface="Calibri" panose="020F0502020204030204" pitchFamily="34" charset="0"/>
                        </a:rPr>
                        <a:t>Difference(%)</a:t>
                      </a:r>
                      <a:r>
                        <a:rPr lang="es-ES" sz="2000" b="1" i="0">
                          <a:solidFill>
                            <a:srgbClr val="FFFFFF"/>
                          </a:solidFill>
                          <a:effectLst/>
                          <a:latin typeface="Calibri" panose="020F0502020204030204" pitchFamily="34" charset="0"/>
                        </a:rPr>
                        <a:t>​</a:t>
                      </a:r>
                      <a:endParaRPr lang="es-ES" sz="2000" b="1" i="0">
                        <a:solidFill>
                          <a:srgbClr val="FFFFFF"/>
                        </a:solidFill>
                        <a:effectLst/>
                      </a:endParaRPr>
                    </a:p>
                  </a:txBody>
                  <a:tcPr marL="76711" marR="76711" marT="38356" marB="38356" anchor="b">
                    <a:lnL w="8992" cap="flat" cmpd="sng" algn="ctr">
                      <a:solidFill>
                        <a:srgbClr val="FFFFFF"/>
                      </a:solidFill>
                      <a:prstDash val="solid"/>
                      <a:round/>
                      <a:headEnd type="none" w="med" len="med"/>
                      <a:tailEnd type="none" w="med" len="med"/>
                    </a:lnL>
                    <a:lnR w="8992" cap="flat" cmpd="sng" algn="ctr">
                      <a:solidFill>
                        <a:srgbClr val="FFFFFF"/>
                      </a:solidFill>
                      <a:prstDash val="solid"/>
                      <a:round/>
                      <a:headEnd type="none" w="med" len="med"/>
                      <a:tailEnd type="none" w="med" len="med"/>
                    </a:lnR>
                    <a:lnT w="8992" cap="flat" cmpd="sng" algn="ctr">
                      <a:solidFill>
                        <a:srgbClr val="FFFFFF"/>
                      </a:solidFill>
                      <a:prstDash val="solid"/>
                      <a:round/>
                      <a:headEnd type="none" w="med" len="med"/>
                      <a:tailEnd type="none" w="med" len="med"/>
                    </a:lnT>
                    <a:lnB w="26988"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61931697"/>
                  </a:ext>
                </a:extLst>
              </a:tr>
              <a:tr h="335689">
                <a:tc>
                  <a:txBody>
                    <a:bodyPr/>
                    <a:lstStyle/>
                    <a:p>
                      <a:pPr algn="r" fontAlgn="base"/>
                      <a:r>
                        <a:rPr lang="es-ES" sz="2000" b="0" i="0" u="none" strike="noStrike" dirty="0">
                          <a:solidFill>
                            <a:srgbClr val="000000"/>
                          </a:solidFill>
                          <a:effectLst/>
                          <a:latin typeface="Calibri" panose="020F0502020204030204" pitchFamily="34" charset="0"/>
                        </a:rPr>
                        <a:t>1020</a:t>
                      </a:r>
                      <a:r>
                        <a:rPr lang="es-ES" sz="2000" b="0" i="0" dirty="0">
                          <a:solidFill>
                            <a:srgbClr val="000000"/>
                          </a:solidFill>
                          <a:effectLst/>
                          <a:latin typeface="Calibri" panose="020F0502020204030204" pitchFamily="34" charset="0"/>
                        </a:rPr>
                        <a:t>​</a:t>
                      </a:r>
                      <a:endParaRPr lang="es-ES" sz="2000" b="0" i="0" dirty="0">
                        <a:solidFill>
                          <a:srgbClr val="000000"/>
                        </a:solidFill>
                        <a:effectLst/>
                      </a:endParaRPr>
                    </a:p>
                  </a:txBody>
                  <a:tcPr marL="76711" marR="76711" marT="38356" marB="38356" anchor="b">
                    <a:lnL w="8992" cap="flat" cmpd="sng" algn="ctr">
                      <a:solidFill>
                        <a:srgbClr val="FFFFFF"/>
                      </a:solidFill>
                      <a:prstDash val="solid"/>
                      <a:round/>
                      <a:headEnd type="none" w="med" len="med"/>
                      <a:tailEnd type="none" w="med" len="med"/>
                    </a:lnL>
                    <a:lnR w="8992" cap="flat" cmpd="sng" algn="ctr">
                      <a:solidFill>
                        <a:srgbClr val="FFFFFF"/>
                      </a:solidFill>
                      <a:prstDash val="solid"/>
                      <a:round/>
                      <a:headEnd type="none" w="med" len="med"/>
                      <a:tailEnd type="none" w="med" len="med"/>
                    </a:lnR>
                    <a:lnT w="26988" cap="flat" cmpd="sng" algn="ctr">
                      <a:solidFill>
                        <a:srgbClr val="FFFFFF"/>
                      </a:solidFill>
                      <a:prstDash val="solid"/>
                      <a:round/>
                      <a:headEnd type="none" w="med" len="med"/>
                      <a:tailEnd type="none" w="med" len="med"/>
                    </a:lnT>
                    <a:lnB w="8992" cap="flat" cmpd="sng" algn="ctr">
                      <a:solidFill>
                        <a:srgbClr val="FFFFFF"/>
                      </a:solidFill>
                      <a:prstDash val="solid"/>
                      <a:round/>
                      <a:headEnd type="none" w="med" len="med"/>
                      <a:tailEnd type="none" w="med" len="med"/>
                    </a:lnB>
                    <a:solidFill>
                      <a:srgbClr val="D0D8E8"/>
                    </a:solidFill>
                  </a:tcPr>
                </a:tc>
                <a:tc>
                  <a:txBody>
                    <a:bodyPr/>
                    <a:lstStyle/>
                    <a:p>
                      <a:pPr algn="r" fontAlgn="base"/>
                      <a:r>
                        <a:rPr lang="es-ES" sz="2000" b="0" i="0" u="none" strike="noStrike">
                          <a:solidFill>
                            <a:srgbClr val="000000"/>
                          </a:solidFill>
                          <a:effectLst/>
                          <a:latin typeface="Calibri" panose="020F0502020204030204" pitchFamily="34" charset="0"/>
                        </a:rPr>
                        <a:t>628596.4</a:t>
                      </a:r>
                      <a:r>
                        <a:rPr lang="es-ES" sz="2000" b="0" i="0">
                          <a:solidFill>
                            <a:srgbClr val="000000"/>
                          </a:solidFill>
                          <a:effectLst/>
                          <a:latin typeface="Calibri" panose="020F0502020204030204" pitchFamily="34" charset="0"/>
                        </a:rPr>
                        <a:t>​</a:t>
                      </a:r>
                      <a:endParaRPr lang="es-ES" sz="2000" b="0" i="0">
                        <a:solidFill>
                          <a:srgbClr val="000000"/>
                        </a:solidFill>
                        <a:effectLst/>
                      </a:endParaRPr>
                    </a:p>
                  </a:txBody>
                  <a:tcPr marL="76711" marR="76711" marT="38356" marB="38356" anchor="b">
                    <a:lnL w="8992" cap="flat" cmpd="sng" algn="ctr">
                      <a:solidFill>
                        <a:srgbClr val="FFFFFF"/>
                      </a:solidFill>
                      <a:prstDash val="solid"/>
                      <a:round/>
                      <a:headEnd type="none" w="med" len="med"/>
                      <a:tailEnd type="none" w="med" len="med"/>
                    </a:lnL>
                    <a:lnR w="8992" cap="flat" cmpd="sng" algn="ctr">
                      <a:solidFill>
                        <a:srgbClr val="FFFFFF"/>
                      </a:solidFill>
                      <a:prstDash val="solid"/>
                      <a:round/>
                      <a:headEnd type="none" w="med" len="med"/>
                      <a:tailEnd type="none" w="med" len="med"/>
                    </a:lnR>
                    <a:lnT w="26988" cap="flat" cmpd="sng" algn="ctr">
                      <a:solidFill>
                        <a:srgbClr val="FFFFFF"/>
                      </a:solidFill>
                      <a:prstDash val="solid"/>
                      <a:round/>
                      <a:headEnd type="none" w="med" len="med"/>
                      <a:tailEnd type="none" w="med" len="med"/>
                    </a:lnT>
                    <a:lnB w="8992" cap="flat" cmpd="sng" algn="ctr">
                      <a:solidFill>
                        <a:srgbClr val="FFFFFF"/>
                      </a:solidFill>
                      <a:prstDash val="solid"/>
                      <a:round/>
                      <a:headEnd type="none" w="med" len="med"/>
                      <a:tailEnd type="none" w="med" len="med"/>
                    </a:lnB>
                    <a:solidFill>
                      <a:srgbClr val="D0D8E8"/>
                    </a:solidFill>
                  </a:tcPr>
                </a:tc>
                <a:tc>
                  <a:txBody>
                    <a:bodyPr/>
                    <a:lstStyle/>
                    <a:p>
                      <a:pPr algn="r" fontAlgn="base"/>
                      <a:r>
                        <a:rPr lang="es-ES" sz="2000" b="0" i="0" u="none" strike="noStrike">
                          <a:solidFill>
                            <a:srgbClr val="000000"/>
                          </a:solidFill>
                          <a:effectLst/>
                          <a:latin typeface="Calibri" panose="020F0502020204030204" pitchFamily="34" charset="0"/>
                        </a:rPr>
                        <a:t>631346</a:t>
                      </a:r>
                      <a:r>
                        <a:rPr lang="es-ES" sz="2000" b="0" i="0">
                          <a:solidFill>
                            <a:srgbClr val="000000"/>
                          </a:solidFill>
                          <a:effectLst/>
                          <a:latin typeface="Calibri" panose="020F0502020204030204" pitchFamily="34" charset="0"/>
                        </a:rPr>
                        <a:t>​</a:t>
                      </a:r>
                      <a:endParaRPr lang="es-ES" sz="2000" b="0" i="0">
                        <a:solidFill>
                          <a:srgbClr val="000000"/>
                        </a:solidFill>
                        <a:effectLst/>
                      </a:endParaRPr>
                    </a:p>
                  </a:txBody>
                  <a:tcPr marL="76711" marR="76711" marT="38356" marB="38356" anchor="b">
                    <a:lnL w="8992" cap="flat" cmpd="sng" algn="ctr">
                      <a:solidFill>
                        <a:srgbClr val="FFFFFF"/>
                      </a:solidFill>
                      <a:prstDash val="solid"/>
                      <a:round/>
                      <a:headEnd type="none" w="med" len="med"/>
                      <a:tailEnd type="none" w="med" len="med"/>
                    </a:lnL>
                    <a:lnR w="8992" cap="flat" cmpd="sng" algn="ctr">
                      <a:solidFill>
                        <a:srgbClr val="FFFFFF"/>
                      </a:solidFill>
                      <a:prstDash val="solid"/>
                      <a:round/>
                      <a:headEnd type="none" w="med" len="med"/>
                      <a:tailEnd type="none" w="med" len="med"/>
                    </a:lnR>
                    <a:lnT w="26988" cap="flat" cmpd="sng" algn="ctr">
                      <a:solidFill>
                        <a:srgbClr val="FFFFFF"/>
                      </a:solidFill>
                      <a:prstDash val="solid"/>
                      <a:round/>
                      <a:headEnd type="none" w="med" len="med"/>
                      <a:tailEnd type="none" w="med" len="med"/>
                    </a:lnT>
                    <a:lnB w="8992" cap="flat" cmpd="sng" algn="ctr">
                      <a:solidFill>
                        <a:srgbClr val="FFFFFF"/>
                      </a:solidFill>
                      <a:prstDash val="solid"/>
                      <a:round/>
                      <a:headEnd type="none" w="med" len="med"/>
                      <a:tailEnd type="none" w="med" len="med"/>
                    </a:lnB>
                    <a:solidFill>
                      <a:srgbClr val="D0D8E8"/>
                    </a:solidFill>
                  </a:tcPr>
                </a:tc>
                <a:tc>
                  <a:txBody>
                    <a:bodyPr/>
                    <a:lstStyle/>
                    <a:p>
                      <a:pPr algn="r" fontAlgn="base"/>
                      <a:r>
                        <a:rPr lang="es-ES" sz="2000" b="0" i="0" u="none" strike="noStrike">
                          <a:solidFill>
                            <a:srgbClr val="000000"/>
                          </a:solidFill>
                          <a:effectLst/>
                          <a:latin typeface="Calibri" panose="020F0502020204030204" pitchFamily="34" charset="0"/>
                        </a:rPr>
                        <a:t>0.44</a:t>
                      </a:r>
                      <a:r>
                        <a:rPr lang="es-ES" sz="2000" b="0" i="0">
                          <a:solidFill>
                            <a:srgbClr val="000000"/>
                          </a:solidFill>
                          <a:effectLst/>
                          <a:latin typeface="Calibri" panose="020F0502020204030204" pitchFamily="34" charset="0"/>
                        </a:rPr>
                        <a:t>​</a:t>
                      </a:r>
                      <a:endParaRPr lang="es-ES" sz="2000" b="0" i="0">
                        <a:solidFill>
                          <a:srgbClr val="000000"/>
                        </a:solidFill>
                        <a:effectLst/>
                      </a:endParaRPr>
                    </a:p>
                  </a:txBody>
                  <a:tcPr marL="76711" marR="76711" marT="38356" marB="38356" anchor="b">
                    <a:lnL w="8992" cap="flat" cmpd="sng" algn="ctr">
                      <a:solidFill>
                        <a:srgbClr val="FFFFFF"/>
                      </a:solidFill>
                      <a:prstDash val="solid"/>
                      <a:round/>
                      <a:headEnd type="none" w="med" len="med"/>
                      <a:tailEnd type="none" w="med" len="med"/>
                    </a:lnL>
                    <a:lnR w="8992" cap="flat" cmpd="sng" algn="ctr">
                      <a:solidFill>
                        <a:srgbClr val="FFFFFF"/>
                      </a:solidFill>
                      <a:prstDash val="solid"/>
                      <a:round/>
                      <a:headEnd type="none" w="med" len="med"/>
                      <a:tailEnd type="none" w="med" len="med"/>
                    </a:lnR>
                    <a:lnT w="26988" cap="flat" cmpd="sng" algn="ctr">
                      <a:solidFill>
                        <a:srgbClr val="FFFFFF"/>
                      </a:solidFill>
                      <a:prstDash val="solid"/>
                      <a:round/>
                      <a:headEnd type="none" w="med" len="med"/>
                      <a:tailEnd type="none" w="med" len="med"/>
                    </a:lnT>
                    <a:lnB w="8992"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311396171"/>
                  </a:ext>
                </a:extLst>
              </a:tr>
              <a:tr h="587456">
                <a:tc>
                  <a:txBody>
                    <a:bodyPr/>
                    <a:lstStyle/>
                    <a:p>
                      <a:pPr algn="r" fontAlgn="base"/>
                      <a:r>
                        <a:rPr lang="es-ES" sz="2000" b="0" i="0" u="none" strike="noStrike">
                          <a:solidFill>
                            <a:srgbClr val="000000"/>
                          </a:solidFill>
                          <a:effectLst/>
                          <a:latin typeface="Calibri" panose="020F0502020204030204" pitchFamily="34" charset="0"/>
                        </a:rPr>
                        <a:t>1640</a:t>
                      </a:r>
                      <a:r>
                        <a:rPr lang="es-ES" sz="2000" b="0" i="0">
                          <a:solidFill>
                            <a:srgbClr val="000000"/>
                          </a:solidFill>
                          <a:effectLst/>
                          <a:latin typeface="Calibri" panose="020F0502020204030204" pitchFamily="34" charset="0"/>
                        </a:rPr>
                        <a:t>​</a:t>
                      </a:r>
                      <a:endParaRPr lang="es-ES" sz="2000" b="0" i="0">
                        <a:solidFill>
                          <a:srgbClr val="000000"/>
                        </a:solidFill>
                        <a:effectLst/>
                      </a:endParaRPr>
                    </a:p>
                  </a:txBody>
                  <a:tcPr marL="76711" marR="76711" marT="38356" marB="38356" anchor="b">
                    <a:lnL w="8992" cap="flat" cmpd="sng" algn="ctr">
                      <a:solidFill>
                        <a:srgbClr val="FFFFFF"/>
                      </a:solidFill>
                      <a:prstDash val="solid"/>
                      <a:round/>
                      <a:headEnd type="none" w="med" len="med"/>
                      <a:tailEnd type="none" w="med" len="med"/>
                    </a:lnL>
                    <a:lnR w="8992" cap="flat" cmpd="sng" algn="ctr">
                      <a:solidFill>
                        <a:srgbClr val="FFFFFF"/>
                      </a:solidFill>
                      <a:prstDash val="solid"/>
                      <a:round/>
                      <a:headEnd type="none" w="med" len="med"/>
                      <a:tailEnd type="none" w="med" len="med"/>
                    </a:lnR>
                    <a:lnT w="8992" cap="flat" cmpd="sng" algn="ctr">
                      <a:solidFill>
                        <a:srgbClr val="FFFFFF"/>
                      </a:solidFill>
                      <a:prstDash val="solid"/>
                      <a:round/>
                      <a:headEnd type="none" w="med" len="med"/>
                      <a:tailEnd type="none" w="med" len="med"/>
                    </a:lnT>
                    <a:lnB w="8992" cap="flat" cmpd="sng" algn="ctr">
                      <a:solidFill>
                        <a:srgbClr val="FFFFFF"/>
                      </a:solidFill>
                      <a:prstDash val="solid"/>
                      <a:round/>
                      <a:headEnd type="none" w="med" len="med"/>
                      <a:tailEnd type="none" w="med" len="med"/>
                    </a:lnB>
                    <a:solidFill>
                      <a:srgbClr val="E9EDF4"/>
                    </a:solidFill>
                  </a:tcPr>
                </a:tc>
                <a:tc>
                  <a:txBody>
                    <a:bodyPr/>
                    <a:lstStyle/>
                    <a:p>
                      <a:pPr algn="r" fontAlgn="base"/>
                      <a:r>
                        <a:rPr lang="es-ES" sz="2000" b="0" i="0" u="none" strike="noStrike" dirty="0">
                          <a:solidFill>
                            <a:srgbClr val="000000"/>
                          </a:solidFill>
                          <a:effectLst/>
                          <a:latin typeface="Calibri" panose="020F0502020204030204" pitchFamily="34" charset="0"/>
                        </a:rPr>
                        <a:t>1114638.9</a:t>
                      </a:r>
                      <a:r>
                        <a:rPr lang="es-ES" sz="2000" b="0" i="0" dirty="0">
                          <a:solidFill>
                            <a:srgbClr val="000000"/>
                          </a:solidFill>
                          <a:effectLst/>
                          <a:latin typeface="Calibri" panose="020F0502020204030204" pitchFamily="34" charset="0"/>
                        </a:rPr>
                        <a:t>​</a:t>
                      </a:r>
                      <a:endParaRPr lang="es-ES" sz="2000" b="0" i="0" dirty="0">
                        <a:solidFill>
                          <a:srgbClr val="000000"/>
                        </a:solidFill>
                        <a:effectLst/>
                      </a:endParaRPr>
                    </a:p>
                  </a:txBody>
                  <a:tcPr marL="76711" marR="76711" marT="38356" marB="38356" anchor="b">
                    <a:lnL w="8992" cap="flat" cmpd="sng" algn="ctr">
                      <a:solidFill>
                        <a:srgbClr val="FFFFFF"/>
                      </a:solidFill>
                      <a:prstDash val="solid"/>
                      <a:round/>
                      <a:headEnd type="none" w="med" len="med"/>
                      <a:tailEnd type="none" w="med" len="med"/>
                    </a:lnL>
                    <a:lnR w="8992" cap="flat" cmpd="sng" algn="ctr">
                      <a:solidFill>
                        <a:srgbClr val="FFFFFF"/>
                      </a:solidFill>
                      <a:prstDash val="solid"/>
                      <a:round/>
                      <a:headEnd type="none" w="med" len="med"/>
                      <a:tailEnd type="none" w="med" len="med"/>
                    </a:lnR>
                    <a:lnT w="8992" cap="flat" cmpd="sng" algn="ctr">
                      <a:solidFill>
                        <a:srgbClr val="FFFFFF"/>
                      </a:solidFill>
                      <a:prstDash val="solid"/>
                      <a:round/>
                      <a:headEnd type="none" w="med" len="med"/>
                      <a:tailEnd type="none" w="med" len="med"/>
                    </a:lnT>
                    <a:lnB w="8992" cap="flat" cmpd="sng" algn="ctr">
                      <a:solidFill>
                        <a:srgbClr val="FFFFFF"/>
                      </a:solidFill>
                      <a:prstDash val="solid"/>
                      <a:round/>
                      <a:headEnd type="none" w="med" len="med"/>
                      <a:tailEnd type="none" w="med" len="med"/>
                    </a:lnB>
                    <a:solidFill>
                      <a:srgbClr val="E9EDF4"/>
                    </a:solidFill>
                  </a:tcPr>
                </a:tc>
                <a:tc>
                  <a:txBody>
                    <a:bodyPr/>
                    <a:lstStyle/>
                    <a:p>
                      <a:pPr algn="r" fontAlgn="base"/>
                      <a:r>
                        <a:rPr lang="es-ES" sz="2000" b="0" i="0" u="none" strike="noStrike">
                          <a:solidFill>
                            <a:srgbClr val="000000"/>
                          </a:solidFill>
                          <a:effectLst/>
                          <a:latin typeface="Calibri" panose="020F0502020204030204" pitchFamily="34" charset="0"/>
                        </a:rPr>
                        <a:t>1114576</a:t>
                      </a:r>
                      <a:r>
                        <a:rPr lang="es-ES" sz="2000" b="0" i="0">
                          <a:solidFill>
                            <a:srgbClr val="000000"/>
                          </a:solidFill>
                          <a:effectLst/>
                          <a:latin typeface="Calibri" panose="020F0502020204030204" pitchFamily="34" charset="0"/>
                        </a:rPr>
                        <a:t>​</a:t>
                      </a:r>
                      <a:endParaRPr lang="es-ES" sz="2000" b="0" i="0">
                        <a:solidFill>
                          <a:srgbClr val="000000"/>
                        </a:solidFill>
                        <a:effectLst/>
                      </a:endParaRPr>
                    </a:p>
                  </a:txBody>
                  <a:tcPr marL="76711" marR="76711" marT="38356" marB="38356" anchor="b">
                    <a:lnL w="8992" cap="flat" cmpd="sng" algn="ctr">
                      <a:solidFill>
                        <a:srgbClr val="FFFFFF"/>
                      </a:solidFill>
                      <a:prstDash val="solid"/>
                      <a:round/>
                      <a:headEnd type="none" w="med" len="med"/>
                      <a:tailEnd type="none" w="med" len="med"/>
                    </a:lnL>
                    <a:lnR w="8992" cap="flat" cmpd="sng" algn="ctr">
                      <a:solidFill>
                        <a:srgbClr val="FFFFFF"/>
                      </a:solidFill>
                      <a:prstDash val="solid"/>
                      <a:round/>
                      <a:headEnd type="none" w="med" len="med"/>
                      <a:tailEnd type="none" w="med" len="med"/>
                    </a:lnR>
                    <a:lnT w="8992" cap="flat" cmpd="sng" algn="ctr">
                      <a:solidFill>
                        <a:srgbClr val="FFFFFF"/>
                      </a:solidFill>
                      <a:prstDash val="solid"/>
                      <a:round/>
                      <a:headEnd type="none" w="med" len="med"/>
                      <a:tailEnd type="none" w="med" len="med"/>
                    </a:lnT>
                    <a:lnB w="8992" cap="flat" cmpd="sng" algn="ctr">
                      <a:solidFill>
                        <a:srgbClr val="FFFFFF"/>
                      </a:solidFill>
                      <a:prstDash val="solid"/>
                      <a:round/>
                      <a:headEnd type="none" w="med" len="med"/>
                      <a:tailEnd type="none" w="med" len="med"/>
                    </a:lnB>
                    <a:solidFill>
                      <a:srgbClr val="E9EDF4"/>
                    </a:solidFill>
                  </a:tcPr>
                </a:tc>
                <a:tc>
                  <a:txBody>
                    <a:bodyPr/>
                    <a:lstStyle/>
                    <a:p>
                      <a:pPr algn="r" fontAlgn="base"/>
                      <a:r>
                        <a:rPr lang="es-ES" sz="2000" b="0" i="0" u="none" strike="noStrike">
                          <a:solidFill>
                            <a:srgbClr val="000000"/>
                          </a:solidFill>
                          <a:effectLst/>
                          <a:latin typeface="Calibri" panose="020F0502020204030204" pitchFamily="34" charset="0"/>
                        </a:rPr>
                        <a:t>-0.01</a:t>
                      </a:r>
                      <a:r>
                        <a:rPr lang="es-ES" sz="2000" b="0" i="0">
                          <a:solidFill>
                            <a:srgbClr val="000000"/>
                          </a:solidFill>
                          <a:effectLst/>
                          <a:latin typeface="Calibri" panose="020F0502020204030204" pitchFamily="34" charset="0"/>
                        </a:rPr>
                        <a:t>​</a:t>
                      </a:r>
                      <a:endParaRPr lang="es-ES" sz="2000" b="0" i="0">
                        <a:solidFill>
                          <a:srgbClr val="000000"/>
                        </a:solidFill>
                        <a:effectLst/>
                      </a:endParaRPr>
                    </a:p>
                  </a:txBody>
                  <a:tcPr marL="76711" marR="76711" marT="38356" marB="38356" anchor="b">
                    <a:lnL w="8992" cap="flat" cmpd="sng" algn="ctr">
                      <a:solidFill>
                        <a:srgbClr val="FFFFFF"/>
                      </a:solidFill>
                      <a:prstDash val="solid"/>
                      <a:round/>
                      <a:headEnd type="none" w="med" len="med"/>
                      <a:tailEnd type="none" w="med" len="med"/>
                    </a:lnL>
                    <a:lnR w="8992" cap="flat" cmpd="sng" algn="ctr">
                      <a:solidFill>
                        <a:srgbClr val="FFFFFF"/>
                      </a:solidFill>
                      <a:prstDash val="solid"/>
                      <a:round/>
                      <a:headEnd type="none" w="med" len="med"/>
                      <a:tailEnd type="none" w="med" len="med"/>
                    </a:lnR>
                    <a:lnT w="8992" cap="flat" cmpd="sng" algn="ctr">
                      <a:solidFill>
                        <a:srgbClr val="FFFFFF"/>
                      </a:solidFill>
                      <a:prstDash val="solid"/>
                      <a:round/>
                      <a:headEnd type="none" w="med" len="med"/>
                      <a:tailEnd type="none" w="med" len="med"/>
                    </a:lnT>
                    <a:lnB w="8992"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348236190"/>
                  </a:ext>
                </a:extLst>
              </a:tr>
              <a:tr h="335689">
                <a:tc>
                  <a:txBody>
                    <a:bodyPr/>
                    <a:lstStyle/>
                    <a:p>
                      <a:pPr algn="r" fontAlgn="base"/>
                      <a:r>
                        <a:rPr lang="es-ES" sz="2000" b="0" i="0" u="none" strike="noStrike">
                          <a:solidFill>
                            <a:srgbClr val="000000"/>
                          </a:solidFill>
                          <a:effectLst/>
                          <a:latin typeface="Calibri" panose="020F0502020204030204" pitchFamily="34" charset="0"/>
                        </a:rPr>
                        <a:t>870</a:t>
                      </a:r>
                      <a:r>
                        <a:rPr lang="es-ES" sz="2000" b="0" i="0">
                          <a:solidFill>
                            <a:srgbClr val="000000"/>
                          </a:solidFill>
                          <a:effectLst/>
                          <a:latin typeface="Calibri" panose="020F0502020204030204" pitchFamily="34" charset="0"/>
                        </a:rPr>
                        <a:t>​</a:t>
                      </a:r>
                      <a:endParaRPr lang="es-ES" sz="2000" b="0" i="0">
                        <a:solidFill>
                          <a:srgbClr val="000000"/>
                        </a:solidFill>
                        <a:effectLst/>
                      </a:endParaRPr>
                    </a:p>
                  </a:txBody>
                  <a:tcPr marL="76711" marR="76711" marT="38356" marB="38356" anchor="b">
                    <a:lnL w="8992" cap="flat" cmpd="sng" algn="ctr">
                      <a:solidFill>
                        <a:srgbClr val="FFFFFF"/>
                      </a:solidFill>
                      <a:prstDash val="solid"/>
                      <a:round/>
                      <a:headEnd type="none" w="med" len="med"/>
                      <a:tailEnd type="none" w="med" len="med"/>
                    </a:lnL>
                    <a:lnR w="8992" cap="flat" cmpd="sng" algn="ctr">
                      <a:solidFill>
                        <a:srgbClr val="FFFFFF"/>
                      </a:solidFill>
                      <a:prstDash val="solid"/>
                      <a:round/>
                      <a:headEnd type="none" w="med" len="med"/>
                      <a:tailEnd type="none" w="med" len="med"/>
                    </a:lnR>
                    <a:lnT w="8992" cap="flat" cmpd="sng" algn="ctr">
                      <a:solidFill>
                        <a:srgbClr val="FFFFFF"/>
                      </a:solidFill>
                      <a:prstDash val="solid"/>
                      <a:round/>
                      <a:headEnd type="none" w="med" len="med"/>
                      <a:tailEnd type="none" w="med" len="med"/>
                    </a:lnT>
                    <a:lnB w="8992" cap="flat" cmpd="sng" algn="ctr">
                      <a:solidFill>
                        <a:srgbClr val="FFFFFF"/>
                      </a:solidFill>
                      <a:prstDash val="solid"/>
                      <a:round/>
                      <a:headEnd type="none" w="med" len="med"/>
                      <a:tailEnd type="none" w="med" len="med"/>
                    </a:lnB>
                    <a:solidFill>
                      <a:srgbClr val="D0D8E8"/>
                    </a:solidFill>
                  </a:tcPr>
                </a:tc>
                <a:tc>
                  <a:txBody>
                    <a:bodyPr/>
                    <a:lstStyle/>
                    <a:p>
                      <a:pPr algn="r" fontAlgn="base"/>
                      <a:r>
                        <a:rPr lang="es-ES" sz="2000" b="0" i="0" u="none" strike="noStrike" dirty="0">
                          <a:solidFill>
                            <a:srgbClr val="000000"/>
                          </a:solidFill>
                          <a:effectLst/>
                          <a:latin typeface="Calibri" panose="020F0502020204030204" pitchFamily="34" charset="0"/>
                        </a:rPr>
                        <a:t>882649.8</a:t>
                      </a:r>
                      <a:r>
                        <a:rPr lang="es-ES" sz="2000" b="0" i="0" dirty="0">
                          <a:solidFill>
                            <a:srgbClr val="000000"/>
                          </a:solidFill>
                          <a:effectLst/>
                          <a:latin typeface="Calibri" panose="020F0502020204030204" pitchFamily="34" charset="0"/>
                        </a:rPr>
                        <a:t>​</a:t>
                      </a:r>
                      <a:endParaRPr lang="es-ES" sz="2000" b="0" i="0" dirty="0">
                        <a:solidFill>
                          <a:srgbClr val="000000"/>
                        </a:solidFill>
                        <a:effectLst/>
                      </a:endParaRPr>
                    </a:p>
                  </a:txBody>
                  <a:tcPr marL="76711" marR="76711" marT="38356" marB="38356" anchor="b">
                    <a:lnL w="8992" cap="flat" cmpd="sng" algn="ctr">
                      <a:solidFill>
                        <a:srgbClr val="FFFFFF"/>
                      </a:solidFill>
                      <a:prstDash val="solid"/>
                      <a:round/>
                      <a:headEnd type="none" w="med" len="med"/>
                      <a:tailEnd type="none" w="med" len="med"/>
                    </a:lnL>
                    <a:lnR w="8992" cap="flat" cmpd="sng" algn="ctr">
                      <a:solidFill>
                        <a:srgbClr val="FFFFFF"/>
                      </a:solidFill>
                      <a:prstDash val="solid"/>
                      <a:round/>
                      <a:headEnd type="none" w="med" len="med"/>
                      <a:tailEnd type="none" w="med" len="med"/>
                    </a:lnR>
                    <a:lnT w="8992" cap="flat" cmpd="sng" algn="ctr">
                      <a:solidFill>
                        <a:srgbClr val="FFFFFF"/>
                      </a:solidFill>
                      <a:prstDash val="solid"/>
                      <a:round/>
                      <a:headEnd type="none" w="med" len="med"/>
                      <a:tailEnd type="none" w="med" len="med"/>
                    </a:lnT>
                    <a:lnB w="8992" cap="flat" cmpd="sng" algn="ctr">
                      <a:solidFill>
                        <a:srgbClr val="FFFFFF"/>
                      </a:solidFill>
                      <a:prstDash val="solid"/>
                      <a:round/>
                      <a:headEnd type="none" w="med" len="med"/>
                      <a:tailEnd type="none" w="med" len="med"/>
                    </a:lnB>
                    <a:solidFill>
                      <a:srgbClr val="D0D8E8"/>
                    </a:solidFill>
                  </a:tcPr>
                </a:tc>
                <a:tc>
                  <a:txBody>
                    <a:bodyPr/>
                    <a:lstStyle/>
                    <a:p>
                      <a:pPr algn="r" fontAlgn="base"/>
                      <a:r>
                        <a:rPr lang="es-ES" sz="2000" b="0" i="0" u="none" strike="noStrike">
                          <a:solidFill>
                            <a:srgbClr val="000000"/>
                          </a:solidFill>
                          <a:effectLst/>
                          <a:latin typeface="Calibri" panose="020F0502020204030204" pitchFamily="34" charset="0"/>
                        </a:rPr>
                        <a:t>885586</a:t>
                      </a:r>
                      <a:r>
                        <a:rPr lang="es-ES" sz="2000" b="0" i="0">
                          <a:solidFill>
                            <a:srgbClr val="000000"/>
                          </a:solidFill>
                          <a:effectLst/>
                          <a:latin typeface="Calibri" panose="020F0502020204030204" pitchFamily="34" charset="0"/>
                        </a:rPr>
                        <a:t>​</a:t>
                      </a:r>
                      <a:endParaRPr lang="es-ES" sz="2000" b="0" i="0">
                        <a:solidFill>
                          <a:srgbClr val="000000"/>
                        </a:solidFill>
                        <a:effectLst/>
                      </a:endParaRPr>
                    </a:p>
                  </a:txBody>
                  <a:tcPr marL="76711" marR="76711" marT="38356" marB="38356" anchor="b">
                    <a:lnL w="8992" cap="flat" cmpd="sng" algn="ctr">
                      <a:solidFill>
                        <a:srgbClr val="FFFFFF"/>
                      </a:solidFill>
                      <a:prstDash val="solid"/>
                      <a:round/>
                      <a:headEnd type="none" w="med" len="med"/>
                      <a:tailEnd type="none" w="med" len="med"/>
                    </a:lnL>
                    <a:lnR w="8992" cap="flat" cmpd="sng" algn="ctr">
                      <a:solidFill>
                        <a:srgbClr val="FFFFFF"/>
                      </a:solidFill>
                      <a:prstDash val="solid"/>
                      <a:round/>
                      <a:headEnd type="none" w="med" len="med"/>
                      <a:tailEnd type="none" w="med" len="med"/>
                    </a:lnR>
                    <a:lnT w="8992" cap="flat" cmpd="sng" algn="ctr">
                      <a:solidFill>
                        <a:srgbClr val="FFFFFF"/>
                      </a:solidFill>
                      <a:prstDash val="solid"/>
                      <a:round/>
                      <a:headEnd type="none" w="med" len="med"/>
                      <a:tailEnd type="none" w="med" len="med"/>
                    </a:lnT>
                    <a:lnB w="8992" cap="flat" cmpd="sng" algn="ctr">
                      <a:solidFill>
                        <a:srgbClr val="FFFFFF"/>
                      </a:solidFill>
                      <a:prstDash val="solid"/>
                      <a:round/>
                      <a:headEnd type="none" w="med" len="med"/>
                      <a:tailEnd type="none" w="med" len="med"/>
                    </a:lnB>
                    <a:solidFill>
                      <a:srgbClr val="D0D8E8"/>
                    </a:solidFill>
                  </a:tcPr>
                </a:tc>
                <a:tc>
                  <a:txBody>
                    <a:bodyPr/>
                    <a:lstStyle/>
                    <a:p>
                      <a:pPr algn="r" fontAlgn="base"/>
                      <a:r>
                        <a:rPr lang="es-ES" sz="2000" b="0" i="0" u="none" strike="noStrike">
                          <a:solidFill>
                            <a:srgbClr val="000000"/>
                          </a:solidFill>
                          <a:effectLst/>
                          <a:latin typeface="Calibri" panose="020F0502020204030204" pitchFamily="34" charset="0"/>
                        </a:rPr>
                        <a:t>0.33</a:t>
                      </a:r>
                      <a:r>
                        <a:rPr lang="es-ES" sz="2000" b="0" i="0">
                          <a:solidFill>
                            <a:srgbClr val="000000"/>
                          </a:solidFill>
                          <a:effectLst/>
                          <a:latin typeface="Calibri" panose="020F0502020204030204" pitchFamily="34" charset="0"/>
                        </a:rPr>
                        <a:t>​</a:t>
                      </a:r>
                      <a:endParaRPr lang="es-ES" sz="2000" b="0" i="0">
                        <a:solidFill>
                          <a:srgbClr val="000000"/>
                        </a:solidFill>
                        <a:effectLst/>
                      </a:endParaRPr>
                    </a:p>
                  </a:txBody>
                  <a:tcPr marL="76711" marR="76711" marT="38356" marB="38356" anchor="b">
                    <a:lnL w="8992" cap="flat" cmpd="sng" algn="ctr">
                      <a:solidFill>
                        <a:srgbClr val="FFFFFF"/>
                      </a:solidFill>
                      <a:prstDash val="solid"/>
                      <a:round/>
                      <a:headEnd type="none" w="med" len="med"/>
                      <a:tailEnd type="none" w="med" len="med"/>
                    </a:lnL>
                    <a:lnR w="8992" cap="flat" cmpd="sng" algn="ctr">
                      <a:solidFill>
                        <a:srgbClr val="FFFFFF"/>
                      </a:solidFill>
                      <a:prstDash val="solid"/>
                      <a:round/>
                      <a:headEnd type="none" w="med" len="med"/>
                      <a:tailEnd type="none" w="med" len="med"/>
                    </a:lnR>
                    <a:lnT w="8992" cap="flat" cmpd="sng" algn="ctr">
                      <a:solidFill>
                        <a:srgbClr val="FFFFFF"/>
                      </a:solidFill>
                      <a:prstDash val="solid"/>
                      <a:round/>
                      <a:headEnd type="none" w="med" len="med"/>
                      <a:tailEnd type="none" w="med" len="med"/>
                    </a:lnT>
                    <a:lnB w="8992"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377687583"/>
                  </a:ext>
                </a:extLst>
              </a:tr>
              <a:tr h="587456">
                <a:tc>
                  <a:txBody>
                    <a:bodyPr/>
                    <a:lstStyle/>
                    <a:p>
                      <a:pPr algn="r" fontAlgn="base"/>
                      <a:r>
                        <a:rPr lang="es-ES" sz="2000" b="0" i="0" u="none" strike="noStrike">
                          <a:solidFill>
                            <a:srgbClr val="000000"/>
                          </a:solidFill>
                          <a:effectLst/>
                          <a:latin typeface="Calibri" panose="020F0502020204030204" pitchFamily="34" charset="0"/>
                        </a:rPr>
                        <a:t>675</a:t>
                      </a:r>
                      <a:r>
                        <a:rPr lang="es-ES" sz="2000" b="0" i="0">
                          <a:solidFill>
                            <a:srgbClr val="000000"/>
                          </a:solidFill>
                          <a:effectLst/>
                          <a:latin typeface="Calibri" panose="020F0502020204030204" pitchFamily="34" charset="0"/>
                        </a:rPr>
                        <a:t>​</a:t>
                      </a:r>
                      <a:endParaRPr lang="es-ES" sz="2000" b="0" i="0">
                        <a:solidFill>
                          <a:srgbClr val="000000"/>
                        </a:solidFill>
                        <a:effectLst/>
                      </a:endParaRPr>
                    </a:p>
                  </a:txBody>
                  <a:tcPr marL="76711" marR="76711" marT="38356" marB="38356" anchor="b">
                    <a:lnL w="8992" cap="flat" cmpd="sng" algn="ctr">
                      <a:solidFill>
                        <a:srgbClr val="FFFFFF"/>
                      </a:solidFill>
                      <a:prstDash val="solid"/>
                      <a:round/>
                      <a:headEnd type="none" w="med" len="med"/>
                      <a:tailEnd type="none" w="med" len="med"/>
                    </a:lnL>
                    <a:lnR w="8992" cap="flat" cmpd="sng" algn="ctr">
                      <a:solidFill>
                        <a:srgbClr val="FFFFFF"/>
                      </a:solidFill>
                      <a:prstDash val="solid"/>
                      <a:round/>
                      <a:headEnd type="none" w="med" len="med"/>
                      <a:tailEnd type="none" w="med" len="med"/>
                    </a:lnR>
                    <a:lnT w="8992" cap="flat" cmpd="sng" algn="ctr">
                      <a:solidFill>
                        <a:srgbClr val="FFFFFF"/>
                      </a:solidFill>
                      <a:prstDash val="solid"/>
                      <a:round/>
                      <a:headEnd type="none" w="med" len="med"/>
                      <a:tailEnd type="none" w="med" len="med"/>
                    </a:lnT>
                    <a:lnB w="8992" cap="flat" cmpd="sng" algn="ctr">
                      <a:solidFill>
                        <a:srgbClr val="FFFFFF"/>
                      </a:solidFill>
                      <a:prstDash val="solid"/>
                      <a:round/>
                      <a:headEnd type="none" w="med" len="med"/>
                      <a:tailEnd type="none" w="med" len="med"/>
                    </a:lnB>
                    <a:solidFill>
                      <a:srgbClr val="E9EDF4"/>
                    </a:solidFill>
                  </a:tcPr>
                </a:tc>
                <a:tc>
                  <a:txBody>
                    <a:bodyPr/>
                    <a:lstStyle/>
                    <a:p>
                      <a:pPr algn="r" fontAlgn="base"/>
                      <a:r>
                        <a:rPr lang="es-ES" sz="2000" b="0" i="0" u="none" strike="noStrike" dirty="0">
                          <a:solidFill>
                            <a:srgbClr val="000000"/>
                          </a:solidFill>
                          <a:effectLst/>
                          <a:latin typeface="Calibri" panose="020F0502020204030204" pitchFamily="34" charset="0"/>
                        </a:rPr>
                        <a:t>1111487.4</a:t>
                      </a:r>
                      <a:r>
                        <a:rPr lang="es-ES" sz="2000" b="0" i="0" dirty="0">
                          <a:solidFill>
                            <a:srgbClr val="000000"/>
                          </a:solidFill>
                          <a:effectLst/>
                          <a:latin typeface="Calibri" panose="020F0502020204030204" pitchFamily="34" charset="0"/>
                        </a:rPr>
                        <a:t>​</a:t>
                      </a:r>
                      <a:endParaRPr lang="es-ES" sz="2000" b="0" i="0" dirty="0">
                        <a:solidFill>
                          <a:srgbClr val="000000"/>
                        </a:solidFill>
                        <a:effectLst/>
                      </a:endParaRPr>
                    </a:p>
                  </a:txBody>
                  <a:tcPr marL="76711" marR="76711" marT="38356" marB="38356" anchor="b">
                    <a:lnL w="8992" cap="flat" cmpd="sng" algn="ctr">
                      <a:solidFill>
                        <a:srgbClr val="FFFFFF"/>
                      </a:solidFill>
                      <a:prstDash val="solid"/>
                      <a:round/>
                      <a:headEnd type="none" w="med" len="med"/>
                      <a:tailEnd type="none" w="med" len="med"/>
                    </a:lnL>
                    <a:lnR w="8992" cap="flat" cmpd="sng" algn="ctr">
                      <a:solidFill>
                        <a:srgbClr val="FFFFFF"/>
                      </a:solidFill>
                      <a:prstDash val="solid"/>
                      <a:round/>
                      <a:headEnd type="none" w="med" len="med"/>
                      <a:tailEnd type="none" w="med" len="med"/>
                    </a:lnR>
                    <a:lnT w="8992" cap="flat" cmpd="sng" algn="ctr">
                      <a:solidFill>
                        <a:srgbClr val="FFFFFF"/>
                      </a:solidFill>
                      <a:prstDash val="solid"/>
                      <a:round/>
                      <a:headEnd type="none" w="med" len="med"/>
                      <a:tailEnd type="none" w="med" len="med"/>
                    </a:lnT>
                    <a:lnB w="8992" cap="flat" cmpd="sng" algn="ctr">
                      <a:solidFill>
                        <a:srgbClr val="FFFFFF"/>
                      </a:solidFill>
                      <a:prstDash val="solid"/>
                      <a:round/>
                      <a:headEnd type="none" w="med" len="med"/>
                      <a:tailEnd type="none" w="med" len="med"/>
                    </a:lnB>
                    <a:solidFill>
                      <a:srgbClr val="E9EDF4"/>
                    </a:solidFill>
                  </a:tcPr>
                </a:tc>
                <a:tc>
                  <a:txBody>
                    <a:bodyPr/>
                    <a:lstStyle/>
                    <a:p>
                      <a:pPr algn="r" fontAlgn="base"/>
                      <a:r>
                        <a:rPr lang="es-ES" sz="2000" b="0" i="0" u="none" strike="noStrike" dirty="0">
                          <a:solidFill>
                            <a:srgbClr val="000000"/>
                          </a:solidFill>
                          <a:effectLst/>
                          <a:latin typeface="Calibri" panose="020F0502020204030204" pitchFamily="34" charset="0"/>
                        </a:rPr>
                        <a:t>1114076</a:t>
                      </a:r>
                      <a:r>
                        <a:rPr lang="es-ES" sz="2000" b="0" i="0" dirty="0">
                          <a:solidFill>
                            <a:srgbClr val="000000"/>
                          </a:solidFill>
                          <a:effectLst/>
                          <a:latin typeface="Calibri" panose="020F0502020204030204" pitchFamily="34" charset="0"/>
                        </a:rPr>
                        <a:t>​</a:t>
                      </a:r>
                      <a:endParaRPr lang="es-ES" sz="2000" b="0" i="0" dirty="0">
                        <a:solidFill>
                          <a:srgbClr val="000000"/>
                        </a:solidFill>
                        <a:effectLst/>
                      </a:endParaRPr>
                    </a:p>
                  </a:txBody>
                  <a:tcPr marL="76711" marR="76711" marT="38356" marB="38356" anchor="b">
                    <a:lnL w="8992" cap="flat" cmpd="sng" algn="ctr">
                      <a:solidFill>
                        <a:srgbClr val="FFFFFF"/>
                      </a:solidFill>
                      <a:prstDash val="solid"/>
                      <a:round/>
                      <a:headEnd type="none" w="med" len="med"/>
                      <a:tailEnd type="none" w="med" len="med"/>
                    </a:lnL>
                    <a:lnR w="8992" cap="flat" cmpd="sng" algn="ctr">
                      <a:solidFill>
                        <a:srgbClr val="FFFFFF"/>
                      </a:solidFill>
                      <a:prstDash val="solid"/>
                      <a:round/>
                      <a:headEnd type="none" w="med" len="med"/>
                      <a:tailEnd type="none" w="med" len="med"/>
                    </a:lnR>
                    <a:lnT w="8992" cap="flat" cmpd="sng" algn="ctr">
                      <a:solidFill>
                        <a:srgbClr val="FFFFFF"/>
                      </a:solidFill>
                      <a:prstDash val="solid"/>
                      <a:round/>
                      <a:headEnd type="none" w="med" len="med"/>
                      <a:tailEnd type="none" w="med" len="med"/>
                    </a:lnT>
                    <a:lnB w="8992" cap="flat" cmpd="sng" algn="ctr">
                      <a:solidFill>
                        <a:srgbClr val="FFFFFF"/>
                      </a:solidFill>
                      <a:prstDash val="solid"/>
                      <a:round/>
                      <a:headEnd type="none" w="med" len="med"/>
                      <a:tailEnd type="none" w="med" len="med"/>
                    </a:lnB>
                    <a:solidFill>
                      <a:srgbClr val="E9EDF4"/>
                    </a:solidFill>
                  </a:tcPr>
                </a:tc>
                <a:tc>
                  <a:txBody>
                    <a:bodyPr/>
                    <a:lstStyle/>
                    <a:p>
                      <a:pPr algn="r" fontAlgn="base"/>
                      <a:r>
                        <a:rPr lang="es-ES" sz="2000" b="0" i="0" u="none" strike="noStrike">
                          <a:solidFill>
                            <a:srgbClr val="000000"/>
                          </a:solidFill>
                          <a:effectLst/>
                          <a:latin typeface="Calibri" panose="020F0502020204030204" pitchFamily="34" charset="0"/>
                        </a:rPr>
                        <a:t>0.23</a:t>
                      </a:r>
                      <a:r>
                        <a:rPr lang="es-ES" sz="2000" b="0" i="0">
                          <a:solidFill>
                            <a:srgbClr val="000000"/>
                          </a:solidFill>
                          <a:effectLst/>
                          <a:latin typeface="Calibri" panose="020F0502020204030204" pitchFamily="34" charset="0"/>
                        </a:rPr>
                        <a:t>​</a:t>
                      </a:r>
                      <a:endParaRPr lang="es-ES" sz="2000" b="0" i="0">
                        <a:solidFill>
                          <a:srgbClr val="000000"/>
                        </a:solidFill>
                        <a:effectLst/>
                      </a:endParaRPr>
                    </a:p>
                  </a:txBody>
                  <a:tcPr marL="76711" marR="76711" marT="38356" marB="38356" anchor="b">
                    <a:lnL w="8992" cap="flat" cmpd="sng" algn="ctr">
                      <a:solidFill>
                        <a:srgbClr val="FFFFFF"/>
                      </a:solidFill>
                      <a:prstDash val="solid"/>
                      <a:round/>
                      <a:headEnd type="none" w="med" len="med"/>
                      <a:tailEnd type="none" w="med" len="med"/>
                    </a:lnL>
                    <a:lnR w="8992" cap="flat" cmpd="sng" algn="ctr">
                      <a:solidFill>
                        <a:srgbClr val="FFFFFF"/>
                      </a:solidFill>
                      <a:prstDash val="solid"/>
                      <a:round/>
                      <a:headEnd type="none" w="med" len="med"/>
                      <a:tailEnd type="none" w="med" len="med"/>
                    </a:lnR>
                    <a:lnT w="8992" cap="flat" cmpd="sng" algn="ctr">
                      <a:solidFill>
                        <a:srgbClr val="FFFFFF"/>
                      </a:solidFill>
                      <a:prstDash val="solid"/>
                      <a:round/>
                      <a:headEnd type="none" w="med" len="med"/>
                      <a:tailEnd type="none" w="med" len="med"/>
                    </a:lnT>
                    <a:lnB w="8992"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3003044651"/>
                  </a:ext>
                </a:extLst>
              </a:tr>
              <a:tr h="335689">
                <a:tc>
                  <a:txBody>
                    <a:bodyPr/>
                    <a:lstStyle/>
                    <a:p>
                      <a:pPr algn="r" fontAlgn="base"/>
                      <a:r>
                        <a:rPr lang="es-ES" sz="2000" b="0" i="0" u="none" strike="noStrike">
                          <a:solidFill>
                            <a:srgbClr val="000000"/>
                          </a:solidFill>
                          <a:effectLst/>
                          <a:latin typeface="Calibri" panose="020F0502020204030204" pitchFamily="34" charset="0"/>
                        </a:rPr>
                        <a:t>440</a:t>
                      </a:r>
                      <a:r>
                        <a:rPr lang="es-ES" sz="2000" b="0" i="0">
                          <a:solidFill>
                            <a:srgbClr val="000000"/>
                          </a:solidFill>
                          <a:effectLst/>
                          <a:latin typeface="Calibri" panose="020F0502020204030204" pitchFamily="34" charset="0"/>
                        </a:rPr>
                        <a:t>​</a:t>
                      </a:r>
                      <a:endParaRPr lang="es-ES" sz="2000" b="0" i="0">
                        <a:solidFill>
                          <a:srgbClr val="000000"/>
                        </a:solidFill>
                        <a:effectLst/>
                      </a:endParaRPr>
                    </a:p>
                  </a:txBody>
                  <a:tcPr marL="76711" marR="76711" marT="38356" marB="38356" anchor="b">
                    <a:lnL w="8992" cap="flat" cmpd="sng" algn="ctr">
                      <a:solidFill>
                        <a:srgbClr val="FFFFFF"/>
                      </a:solidFill>
                      <a:prstDash val="solid"/>
                      <a:round/>
                      <a:headEnd type="none" w="med" len="med"/>
                      <a:tailEnd type="none" w="med" len="med"/>
                    </a:lnL>
                    <a:lnR w="8992" cap="flat" cmpd="sng" algn="ctr">
                      <a:solidFill>
                        <a:srgbClr val="FFFFFF"/>
                      </a:solidFill>
                      <a:prstDash val="solid"/>
                      <a:round/>
                      <a:headEnd type="none" w="med" len="med"/>
                      <a:tailEnd type="none" w="med" len="med"/>
                    </a:lnR>
                    <a:lnT w="8992" cap="flat" cmpd="sng" algn="ctr">
                      <a:solidFill>
                        <a:srgbClr val="FFFFFF"/>
                      </a:solidFill>
                      <a:prstDash val="solid"/>
                      <a:round/>
                      <a:headEnd type="none" w="med" len="med"/>
                      <a:tailEnd type="none" w="med" len="med"/>
                    </a:lnT>
                    <a:lnB w="8992" cap="flat" cmpd="sng" algn="ctr">
                      <a:solidFill>
                        <a:srgbClr val="FFFFFF"/>
                      </a:solidFill>
                      <a:prstDash val="solid"/>
                      <a:round/>
                      <a:headEnd type="none" w="med" len="med"/>
                      <a:tailEnd type="none" w="med" len="med"/>
                    </a:lnB>
                    <a:solidFill>
                      <a:srgbClr val="D0D8E8"/>
                    </a:solidFill>
                  </a:tcPr>
                </a:tc>
                <a:tc>
                  <a:txBody>
                    <a:bodyPr/>
                    <a:lstStyle/>
                    <a:p>
                      <a:pPr algn="r" fontAlgn="base"/>
                      <a:r>
                        <a:rPr lang="es-ES" sz="2000" b="0" i="0" u="none" strike="noStrike" dirty="0">
                          <a:solidFill>
                            <a:srgbClr val="000000"/>
                          </a:solidFill>
                          <a:effectLst/>
                          <a:latin typeface="Calibri" panose="020F0502020204030204" pitchFamily="34" charset="0"/>
                        </a:rPr>
                        <a:t>760622.6</a:t>
                      </a:r>
                      <a:r>
                        <a:rPr lang="es-ES" sz="2000" b="0" i="0" dirty="0">
                          <a:solidFill>
                            <a:srgbClr val="000000"/>
                          </a:solidFill>
                          <a:effectLst/>
                          <a:latin typeface="Calibri" panose="020F0502020204030204" pitchFamily="34" charset="0"/>
                        </a:rPr>
                        <a:t>​</a:t>
                      </a:r>
                      <a:endParaRPr lang="es-ES" sz="2000" b="0" i="0" dirty="0">
                        <a:solidFill>
                          <a:srgbClr val="000000"/>
                        </a:solidFill>
                        <a:effectLst/>
                      </a:endParaRPr>
                    </a:p>
                  </a:txBody>
                  <a:tcPr marL="76711" marR="76711" marT="38356" marB="38356" anchor="b">
                    <a:lnL w="8992" cap="flat" cmpd="sng" algn="ctr">
                      <a:solidFill>
                        <a:srgbClr val="FFFFFF"/>
                      </a:solidFill>
                      <a:prstDash val="solid"/>
                      <a:round/>
                      <a:headEnd type="none" w="med" len="med"/>
                      <a:tailEnd type="none" w="med" len="med"/>
                    </a:lnL>
                    <a:lnR w="8992" cap="flat" cmpd="sng" algn="ctr">
                      <a:solidFill>
                        <a:srgbClr val="FFFFFF"/>
                      </a:solidFill>
                      <a:prstDash val="solid"/>
                      <a:round/>
                      <a:headEnd type="none" w="med" len="med"/>
                      <a:tailEnd type="none" w="med" len="med"/>
                    </a:lnR>
                    <a:lnT w="8992" cap="flat" cmpd="sng" algn="ctr">
                      <a:solidFill>
                        <a:srgbClr val="FFFFFF"/>
                      </a:solidFill>
                      <a:prstDash val="solid"/>
                      <a:round/>
                      <a:headEnd type="none" w="med" len="med"/>
                      <a:tailEnd type="none" w="med" len="med"/>
                    </a:lnT>
                    <a:lnB w="8992" cap="flat" cmpd="sng" algn="ctr">
                      <a:solidFill>
                        <a:srgbClr val="FFFFFF"/>
                      </a:solidFill>
                      <a:prstDash val="solid"/>
                      <a:round/>
                      <a:headEnd type="none" w="med" len="med"/>
                      <a:tailEnd type="none" w="med" len="med"/>
                    </a:lnB>
                    <a:solidFill>
                      <a:srgbClr val="D0D8E8"/>
                    </a:solidFill>
                  </a:tcPr>
                </a:tc>
                <a:tc>
                  <a:txBody>
                    <a:bodyPr/>
                    <a:lstStyle/>
                    <a:p>
                      <a:pPr algn="r" fontAlgn="base"/>
                      <a:r>
                        <a:rPr lang="es-ES" sz="2000" b="0" i="0" u="none" strike="noStrike" dirty="0">
                          <a:solidFill>
                            <a:srgbClr val="000000"/>
                          </a:solidFill>
                          <a:effectLst/>
                          <a:latin typeface="Calibri" panose="020F0502020204030204" pitchFamily="34" charset="0"/>
                        </a:rPr>
                        <a:t>761067</a:t>
                      </a:r>
                      <a:r>
                        <a:rPr lang="es-ES" sz="2000" b="0" i="0" dirty="0">
                          <a:solidFill>
                            <a:srgbClr val="000000"/>
                          </a:solidFill>
                          <a:effectLst/>
                          <a:latin typeface="Calibri" panose="020F0502020204030204" pitchFamily="34" charset="0"/>
                        </a:rPr>
                        <a:t>​</a:t>
                      </a:r>
                      <a:endParaRPr lang="es-ES" sz="2000" b="0" i="0" dirty="0">
                        <a:solidFill>
                          <a:srgbClr val="000000"/>
                        </a:solidFill>
                        <a:effectLst/>
                      </a:endParaRPr>
                    </a:p>
                  </a:txBody>
                  <a:tcPr marL="76711" marR="76711" marT="38356" marB="38356" anchor="b">
                    <a:lnL w="8992" cap="flat" cmpd="sng" algn="ctr">
                      <a:solidFill>
                        <a:srgbClr val="FFFFFF"/>
                      </a:solidFill>
                      <a:prstDash val="solid"/>
                      <a:round/>
                      <a:headEnd type="none" w="med" len="med"/>
                      <a:tailEnd type="none" w="med" len="med"/>
                    </a:lnL>
                    <a:lnR w="8992" cap="flat" cmpd="sng" algn="ctr">
                      <a:solidFill>
                        <a:srgbClr val="FFFFFF"/>
                      </a:solidFill>
                      <a:prstDash val="solid"/>
                      <a:round/>
                      <a:headEnd type="none" w="med" len="med"/>
                      <a:tailEnd type="none" w="med" len="med"/>
                    </a:lnR>
                    <a:lnT w="8992" cap="flat" cmpd="sng" algn="ctr">
                      <a:solidFill>
                        <a:srgbClr val="FFFFFF"/>
                      </a:solidFill>
                      <a:prstDash val="solid"/>
                      <a:round/>
                      <a:headEnd type="none" w="med" len="med"/>
                      <a:tailEnd type="none" w="med" len="med"/>
                    </a:lnT>
                    <a:lnB w="8992" cap="flat" cmpd="sng" algn="ctr">
                      <a:solidFill>
                        <a:srgbClr val="FFFFFF"/>
                      </a:solidFill>
                      <a:prstDash val="solid"/>
                      <a:round/>
                      <a:headEnd type="none" w="med" len="med"/>
                      <a:tailEnd type="none" w="med" len="med"/>
                    </a:lnB>
                    <a:solidFill>
                      <a:srgbClr val="D0D8E8"/>
                    </a:solidFill>
                  </a:tcPr>
                </a:tc>
                <a:tc>
                  <a:txBody>
                    <a:bodyPr/>
                    <a:lstStyle/>
                    <a:p>
                      <a:pPr algn="r" fontAlgn="base"/>
                      <a:r>
                        <a:rPr lang="es-ES" sz="2000" b="0" i="0" u="none" strike="noStrike">
                          <a:solidFill>
                            <a:srgbClr val="000000"/>
                          </a:solidFill>
                          <a:effectLst/>
                          <a:latin typeface="Calibri" panose="020F0502020204030204" pitchFamily="34" charset="0"/>
                        </a:rPr>
                        <a:t>0.06</a:t>
                      </a:r>
                      <a:r>
                        <a:rPr lang="es-ES" sz="2000" b="0" i="0">
                          <a:solidFill>
                            <a:srgbClr val="000000"/>
                          </a:solidFill>
                          <a:effectLst/>
                          <a:latin typeface="Calibri" panose="020F0502020204030204" pitchFamily="34" charset="0"/>
                        </a:rPr>
                        <a:t>​</a:t>
                      </a:r>
                      <a:endParaRPr lang="es-ES" sz="2000" b="0" i="0">
                        <a:solidFill>
                          <a:srgbClr val="000000"/>
                        </a:solidFill>
                        <a:effectLst/>
                      </a:endParaRPr>
                    </a:p>
                  </a:txBody>
                  <a:tcPr marL="76711" marR="76711" marT="38356" marB="38356" anchor="b">
                    <a:lnL w="8992" cap="flat" cmpd="sng" algn="ctr">
                      <a:solidFill>
                        <a:srgbClr val="FFFFFF"/>
                      </a:solidFill>
                      <a:prstDash val="solid"/>
                      <a:round/>
                      <a:headEnd type="none" w="med" len="med"/>
                      <a:tailEnd type="none" w="med" len="med"/>
                    </a:lnL>
                    <a:lnR w="8992" cap="flat" cmpd="sng" algn="ctr">
                      <a:solidFill>
                        <a:srgbClr val="FFFFFF"/>
                      </a:solidFill>
                      <a:prstDash val="solid"/>
                      <a:round/>
                      <a:headEnd type="none" w="med" len="med"/>
                      <a:tailEnd type="none" w="med" len="med"/>
                    </a:lnR>
                    <a:lnT w="8992" cap="flat" cmpd="sng" algn="ctr">
                      <a:solidFill>
                        <a:srgbClr val="FFFFFF"/>
                      </a:solidFill>
                      <a:prstDash val="solid"/>
                      <a:round/>
                      <a:headEnd type="none" w="med" len="med"/>
                      <a:tailEnd type="none" w="med" len="med"/>
                    </a:lnT>
                    <a:lnB w="8992"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363212"/>
                  </a:ext>
                </a:extLst>
              </a:tr>
              <a:tr h="587456">
                <a:tc>
                  <a:txBody>
                    <a:bodyPr/>
                    <a:lstStyle/>
                    <a:p>
                      <a:pPr algn="r" fontAlgn="base"/>
                      <a:r>
                        <a:rPr lang="es-ES" sz="2000" b="0" i="0" u="none" strike="noStrike">
                          <a:solidFill>
                            <a:srgbClr val="000000"/>
                          </a:solidFill>
                          <a:effectLst/>
                          <a:latin typeface="Calibri" panose="020F0502020204030204" pitchFamily="34" charset="0"/>
                        </a:rPr>
                        <a:t>500</a:t>
                      </a:r>
                      <a:r>
                        <a:rPr lang="es-ES" sz="2000" b="0" i="0">
                          <a:solidFill>
                            <a:srgbClr val="000000"/>
                          </a:solidFill>
                          <a:effectLst/>
                          <a:latin typeface="Calibri" panose="020F0502020204030204" pitchFamily="34" charset="0"/>
                        </a:rPr>
                        <a:t>​</a:t>
                      </a:r>
                      <a:endParaRPr lang="es-ES" sz="2000" b="0" i="0">
                        <a:solidFill>
                          <a:srgbClr val="000000"/>
                        </a:solidFill>
                        <a:effectLst/>
                      </a:endParaRPr>
                    </a:p>
                  </a:txBody>
                  <a:tcPr marL="76711" marR="76711" marT="38356" marB="38356" anchor="b">
                    <a:lnL w="8992" cap="flat" cmpd="sng" algn="ctr">
                      <a:solidFill>
                        <a:srgbClr val="FFFFFF"/>
                      </a:solidFill>
                      <a:prstDash val="solid"/>
                      <a:round/>
                      <a:headEnd type="none" w="med" len="med"/>
                      <a:tailEnd type="none" w="med" len="med"/>
                    </a:lnL>
                    <a:lnR w="8992" cap="flat" cmpd="sng" algn="ctr">
                      <a:solidFill>
                        <a:srgbClr val="FFFFFF"/>
                      </a:solidFill>
                      <a:prstDash val="solid"/>
                      <a:round/>
                      <a:headEnd type="none" w="med" len="med"/>
                      <a:tailEnd type="none" w="med" len="med"/>
                    </a:lnR>
                    <a:lnT w="8992" cap="flat" cmpd="sng" algn="ctr">
                      <a:solidFill>
                        <a:srgbClr val="FFFFFF"/>
                      </a:solidFill>
                      <a:prstDash val="solid"/>
                      <a:round/>
                      <a:headEnd type="none" w="med" len="med"/>
                      <a:tailEnd type="none" w="med" len="med"/>
                    </a:lnT>
                    <a:lnB w="8992" cap="flat" cmpd="sng" algn="ctr">
                      <a:solidFill>
                        <a:srgbClr val="FFFFFF"/>
                      </a:solidFill>
                      <a:prstDash val="solid"/>
                      <a:round/>
                      <a:headEnd type="none" w="med" len="med"/>
                      <a:tailEnd type="none" w="med" len="med"/>
                    </a:lnB>
                    <a:solidFill>
                      <a:srgbClr val="E9EDF4"/>
                    </a:solidFill>
                  </a:tcPr>
                </a:tc>
                <a:tc>
                  <a:txBody>
                    <a:bodyPr/>
                    <a:lstStyle/>
                    <a:p>
                      <a:pPr algn="r" fontAlgn="base"/>
                      <a:r>
                        <a:rPr lang="es-ES" sz="2000" b="0" i="0" u="none" strike="noStrike">
                          <a:solidFill>
                            <a:srgbClr val="000000"/>
                          </a:solidFill>
                          <a:effectLst/>
                          <a:latin typeface="Calibri" panose="020F0502020204030204" pitchFamily="34" charset="0"/>
                        </a:rPr>
                        <a:t>1026944.7</a:t>
                      </a:r>
                      <a:r>
                        <a:rPr lang="es-ES" sz="2000" b="0" i="0">
                          <a:solidFill>
                            <a:srgbClr val="000000"/>
                          </a:solidFill>
                          <a:effectLst/>
                          <a:latin typeface="Calibri" panose="020F0502020204030204" pitchFamily="34" charset="0"/>
                        </a:rPr>
                        <a:t>​</a:t>
                      </a:r>
                      <a:endParaRPr lang="es-ES" sz="2000" b="0" i="0">
                        <a:solidFill>
                          <a:srgbClr val="000000"/>
                        </a:solidFill>
                        <a:effectLst/>
                      </a:endParaRPr>
                    </a:p>
                  </a:txBody>
                  <a:tcPr marL="76711" marR="76711" marT="38356" marB="38356" anchor="b">
                    <a:lnL w="8992" cap="flat" cmpd="sng" algn="ctr">
                      <a:solidFill>
                        <a:srgbClr val="FFFFFF"/>
                      </a:solidFill>
                      <a:prstDash val="solid"/>
                      <a:round/>
                      <a:headEnd type="none" w="med" len="med"/>
                      <a:tailEnd type="none" w="med" len="med"/>
                    </a:lnL>
                    <a:lnR w="8992" cap="flat" cmpd="sng" algn="ctr">
                      <a:solidFill>
                        <a:srgbClr val="FFFFFF"/>
                      </a:solidFill>
                      <a:prstDash val="solid"/>
                      <a:round/>
                      <a:headEnd type="none" w="med" len="med"/>
                      <a:tailEnd type="none" w="med" len="med"/>
                    </a:lnR>
                    <a:lnT w="8992" cap="flat" cmpd="sng" algn="ctr">
                      <a:solidFill>
                        <a:srgbClr val="FFFFFF"/>
                      </a:solidFill>
                      <a:prstDash val="solid"/>
                      <a:round/>
                      <a:headEnd type="none" w="med" len="med"/>
                      <a:tailEnd type="none" w="med" len="med"/>
                    </a:lnT>
                    <a:lnB w="8992" cap="flat" cmpd="sng" algn="ctr">
                      <a:solidFill>
                        <a:srgbClr val="FFFFFF"/>
                      </a:solidFill>
                      <a:prstDash val="solid"/>
                      <a:round/>
                      <a:headEnd type="none" w="med" len="med"/>
                      <a:tailEnd type="none" w="med" len="med"/>
                    </a:lnB>
                    <a:solidFill>
                      <a:srgbClr val="E9EDF4"/>
                    </a:solidFill>
                  </a:tcPr>
                </a:tc>
                <a:tc>
                  <a:txBody>
                    <a:bodyPr/>
                    <a:lstStyle/>
                    <a:p>
                      <a:pPr algn="r" fontAlgn="base"/>
                      <a:r>
                        <a:rPr lang="es-ES" sz="2000" b="0" i="0" u="none" strike="noStrike" dirty="0">
                          <a:solidFill>
                            <a:srgbClr val="000000"/>
                          </a:solidFill>
                          <a:effectLst/>
                          <a:latin typeface="Calibri" panose="020F0502020204030204" pitchFamily="34" charset="0"/>
                        </a:rPr>
                        <a:t>1029153</a:t>
                      </a:r>
                      <a:r>
                        <a:rPr lang="es-ES" sz="2000" b="0" i="0" dirty="0">
                          <a:solidFill>
                            <a:srgbClr val="000000"/>
                          </a:solidFill>
                          <a:effectLst/>
                          <a:latin typeface="Calibri" panose="020F0502020204030204" pitchFamily="34" charset="0"/>
                        </a:rPr>
                        <a:t>​</a:t>
                      </a:r>
                      <a:endParaRPr lang="es-ES" sz="2000" b="0" i="0" dirty="0">
                        <a:solidFill>
                          <a:srgbClr val="000000"/>
                        </a:solidFill>
                        <a:effectLst/>
                      </a:endParaRPr>
                    </a:p>
                  </a:txBody>
                  <a:tcPr marL="76711" marR="76711" marT="38356" marB="38356" anchor="b">
                    <a:lnL w="8992" cap="flat" cmpd="sng" algn="ctr">
                      <a:solidFill>
                        <a:srgbClr val="FFFFFF"/>
                      </a:solidFill>
                      <a:prstDash val="solid"/>
                      <a:round/>
                      <a:headEnd type="none" w="med" len="med"/>
                      <a:tailEnd type="none" w="med" len="med"/>
                    </a:lnL>
                    <a:lnR w="8992" cap="flat" cmpd="sng" algn="ctr">
                      <a:solidFill>
                        <a:srgbClr val="FFFFFF"/>
                      </a:solidFill>
                      <a:prstDash val="solid"/>
                      <a:round/>
                      <a:headEnd type="none" w="med" len="med"/>
                      <a:tailEnd type="none" w="med" len="med"/>
                    </a:lnR>
                    <a:lnT w="8992" cap="flat" cmpd="sng" algn="ctr">
                      <a:solidFill>
                        <a:srgbClr val="FFFFFF"/>
                      </a:solidFill>
                      <a:prstDash val="solid"/>
                      <a:round/>
                      <a:headEnd type="none" w="med" len="med"/>
                      <a:tailEnd type="none" w="med" len="med"/>
                    </a:lnT>
                    <a:lnB w="8992" cap="flat" cmpd="sng" algn="ctr">
                      <a:solidFill>
                        <a:srgbClr val="FFFFFF"/>
                      </a:solidFill>
                      <a:prstDash val="solid"/>
                      <a:round/>
                      <a:headEnd type="none" w="med" len="med"/>
                      <a:tailEnd type="none" w="med" len="med"/>
                    </a:lnB>
                    <a:solidFill>
                      <a:srgbClr val="E9EDF4"/>
                    </a:solidFill>
                  </a:tcPr>
                </a:tc>
                <a:tc>
                  <a:txBody>
                    <a:bodyPr/>
                    <a:lstStyle/>
                    <a:p>
                      <a:pPr algn="r" fontAlgn="base"/>
                      <a:r>
                        <a:rPr lang="es-ES" sz="2000" b="0" i="0" u="none" strike="noStrike" dirty="0">
                          <a:solidFill>
                            <a:srgbClr val="000000"/>
                          </a:solidFill>
                          <a:effectLst/>
                          <a:latin typeface="Calibri" panose="020F0502020204030204" pitchFamily="34" charset="0"/>
                        </a:rPr>
                        <a:t>0.21</a:t>
                      </a:r>
                      <a:r>
                        <a:rPr lang="es-ES" sz="2000" b="0" i="0" dirty="0">
                          <a:solidFill>
                            <a:srgbClr val="000000"/>
                          </a:solidFill>
                          <a:effectLst/>
                          <a:latin typeface="Calibri" panose="020F0502020204030204" pitchFamily="34" charset="0"/>
                        </a:rPr>
                        <a:t>​</a:t>
                      </a:r>
                      <a:endParaRPr lang="es-ES" sz="2000" b="0" i="0" dirty="0">
                        <a:solidFill>
                          <a:srgbClr val="000000"/>
                        </a:solidFill>
                        <a:effectLst/>
                      </a:endParaRPr>
                    </a:p>
                  </a:txBody>
                  <a:tcPr marL="76711" marR="76711" marT="38356" marB="38356" anchor="b">
                    <a:lnL w="8992" cap="flat" cmpd="sng" algn="ctr">
                      <a:solidFill>
                        <a:srgbClr val="FFFFFF"/>
                      </a:solidFill>
                      <a:prstDash val="solid"/>
                      <a:round/>
                      <a:headEnd type="none" w="med" len="med"/>
                      <a:tailEnd type="none" w="med" len="med"/>
                    </a:lnL>
                    <a:lnR w="8992" cap="flat" cmpd="sng" algn="ctr">
                      <a:solidFill>
                        <a:srgbClr val="FFFFFF"/>
                      </a:solidFill>
                      <a:prstDash val="solid"/>
                      <a:round/>
                      <a:headEnd type="none" w="med" len="med"/>
                      <a:tailEnd type="none" w="med" len="med"/>
                    </a:lnR>
                    <a:lnT w="8992" cap="flat" cmpd="sng" algn="ctr">
                      <a:solidFill>
                        <a:srgbClr val="FFFFFF"/>
                      </a:solidFill>
                      <a:prstDash val="solid"/>
                      <a:round/>
                      <a:headEnd type="none" w="med" len="med"/>
                      <a:tailEnd type="none" w="med" len="med"/>
                    </a:lnT>
                    <a:lnB w="8992"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932476950"/>
                  </a:ext>
                </a:extLst>
              </a:tr>
              <a:tr h="587456">
                <a:tc>
                  <a:txBody>
                    <a:bodyPr/>
                    <a:lstStyle/>
                    <a:p>
                      <a:pPr algn="r" fontAlgn="base"/>
                      <a:r>
                        <a:rPr lang="es-ES" sz="2000" b="0" i="0" u="none" strike="noStrike">
                          <a:solidFill>
                            <a:srgbClr val="000000"/>
                          </a:solidFill>
                          <a:effectLst/>
                          <a:latin typeface="Calibri" panose="020F0502020204030204" pitchFamily="34" charset="0"/>
                        </a:rPr>
                        <a:t>1020i</a:t>
                      </a:r>
                      <a:r>
                        <a:rPr lang="es-ES" sz="2000" b="0" i="0">
                          <a:solidFill>
                            <a:srgbClr val="000000"/>
                          </a:solidFill>
                          <a:effectLst/>
                          <a:latin typeface="Calibri" panose="020F0502020204030204" pitchFamily="34" charset="0"/>
                        </a:rPr>
                        <a:t>​</a:t>
                      </a:r>
                      <a:endParaRPr lang="es-ES" sz="2000" b="0" i="0">
                        <a:solidFill>
                          <a:srgbClr val="000000"/>
                        </a:solidFill>
                        <a:effectLst/>
                      </a:endParaRPr>
                    </a:p>
                  </a:txBody>
                  <a:tcPr marL="76711" marR="76711" marT="38356" marB="38356" anchor="b">
                    <a:lnL w="8992" cap="flat" cmpd="sng" algn="ctr">
                      <a:solidFill>
                        <a:srgbClr val="FFFFFF"/>
                      </a:solidFill>
                      <a:prstDash val="solid"/>
                      <a:round/>
                      <a:headEnd type="none" w="med" len="med"/>
                      <a:tailEnd type="none" w="med" len="med"/>
                    </a:lnL>
                    <a:lnR w="8992" cap="flat" cmpd="sng" algn="ctr">
                      <a:solidFill>
                        <a:srgbClr val="FFFFFF"/>
                      </a:solidFill>
                      <a:prstDash val="solid"/>
                      <a:round/>
                      <a:headEnd type="none" w="med" len="med"/>
                      <a:tailEnd type="none" w="med" len="med"/>
                    </a:lnR>
                    <a:lnT w="8992" cap="flat" cmpd="sng" algn="ctr">
                      <a:solidFill>
                        <a:srgbClr val="FFFFFF"/>
                      </a:solidFill>
                      <a:prstDash val="solid"/>
                      <a:round/>
                      <a:headEnd type="none" w="med" len="med"/>
                      <a:tailEnd type="none" w="med" len="med"/>
                    </a:lnT>
                    <a:lnB w="8992" cap="flat" cmpd="sng" algn="ctr">
                      <a:solidFill>
                        <a:srgbClr val="FFFFFF"/>
                      </a:solidFill>
                      <a:prstDash val="solid"/>
                      <a:round/>
                      <a:headEnd type="none" w="med" len="med"/>
                      <a:tailEnd type="none" w="med" len="med"/>
                    </a:lnB>
                    <a:solidFill>
                      <a:srgbClr val="D0D8E8"/>
                    </a:solidFill>
                  </a:tcPr>
                </a:tc>
                <a:tc>
                  <a:txBody>
                    <a:bodyPr/>
                    <a:lstStyle/>
                    <a:p>
                      <a:pPr algn="r" fontAlgn="base"/>
                      <a:r>
                        <a:rPr lang="es-ES" sz="2000" b="0" i="0" u="none" strike="noStrike">
                          <a:solidFill>
                            <a:srgbClr val="000000"/>
                          </a:solidFill>
                          <a:effectLst/>
                          <a:latin typeface="Calibri" panose="020F0502020204030204" pitchFamily="34" charset="0"/>
                        </a:rPr>
                        <a:t>805945.7</a:t>
                      </a:r>
                      <a:r>
                        <a:rPr lang="es-ES" sz="2000" b="0" i="0">
                          <a:solidFill>
                            <a:srgbClr val="000000"/>
                          </a:solidFill>
                          <a:effectLst/>
                          <a:latin typeface="Calibri" panose="020F0502020204030204" pitchFamily="34" charset="0"/>
                        </a:rPr>
                        <a:t>​</a:t>
                      </a:r>
                      <a:endParaRPr lang="es-ES" sz="2000" b="0" i="0">
                        <a:solidFill>
                          <a:srgbClr val="000000"/>
                        </a:solidFill>
                        <a:effectLst/>
                      </a:endParaRPr>
                    </a:p>
                  </a:txBody>
                  <a:tcPr marL="76711" marR="76711" marT="38356" marB="38356" anchor="b">
                    <a:lnL w="8992" cap="flat" cmpd="sng" algn="ctr">
                      <a:solidFill>
                        <a:srgbClr val="FFFFFF"/>
                      </a:solidFill>
                      <a:prstDash val="solid"/>
                      <a:round/>
                      <a:headEnd type="none" w="med" len="med"/>
                      <a:tailEnd type="none" w="med" len="med"/>
                    </a:lnL>
                    <a:lnR w="8992" cap="flat" cmpd="sng" algn="ctr">
                      <a:solidFill>
                        <a:srgbClr val="FFFFFF"/>
                      </a:solidFill>
                      <a:prstDash val="solid"/>
                      <a:round/>
                      <a:headEnd type="none" w="med" len="med"/>
                      <a:tailEnd type="none" w="med" len="med"/>
                    </a:lnR>
                    <a:lnT w="8992" cap="flat" cmpd="sng" algn="ctr">
                      <a:solidFill>
                        <a:srgbClr val="FFFFFF"/>
                      </a:solidFill>
                      <a:prstDash val="solid"/>
                      <a:round/>
                      <a:headEnd type="none" w="med" len="med"/>
                      <a:tailEnd type="none" w="med" len="med"/>
                    </a:lnT>
                    <a:lnB w="8992" cap="flat" cmpd="sng" algn="ctr">
                      <a:solidFill>
                        <a:srgbClr val="FFFFFF"/>
                      </a:solidFill>
                      <a:prstDash val="solid"/>
                      <a:round/>
                      <a:headEnd type="none" w="med" len="med"/>
                      <a:tailEnd type="none" w="med" len="med"/>
                    </a:lnB>
                    <a:solidFill>
                      <a:srgbClr val="D0D8E8"/>
                    </a:solidFill>
                  </a:tcPr>
                </a:tc>
                <a:tc>
                  <a:txBody>
                    <a:bodyPr/>
                    <a:lstStyle/>
                    <a:p>
                      <a:pPr algn="r" fontAlgn="base"/>
                      <a:r>
                        <a:rPr lang="es-ES" sz="2000" b="0" i="0" u="none" strike="noStrike" dirty="0">
                          <a:solidFill>
                            <a:srgbClr val="000000"/>
                          </a:solidFill>
                          <a:effectLst/>
                          <a:latin typeface="Calibri" panose="020F0502020204030204" pitchFamily="34" charset="0"/>
                        </a:rPr>
                        <a:t>808002</a:t>
                      </a:r>
                      <a:r>
                        <a:rPr lang="es-ES" sz="2000" b="0" i="0" dirty="0">
                          <a:solidFill>
                            <a:srgbClr val="000000"/>
                          </a:solidFill>
                          <a:effectLst/>
                          <a:latin typeface="Calibri" panose="020F0502020204030204" pitchFamily="34" charset="0"/>
                        </a:rPr>
                        <a:t>​</a:t>
                      </a:r>
                      <a:endParaRPr lang="es-ES" sz="2000" b="0" i="0" dirty="0">
                        <a:solidFill>
                          <a:srgbClr val="000000"/>
                        </a:solidFill>
                        <a:effectLst/>
                      </a:endParaRPr>
                    </a:p>
                  </a:txBody>
                  <a:tcPr marL="76711" marR="76711" marT="38356" marB="38356" anchor="b">
                    <a:lnL w="8992" cap="flat" cmpd="sng" algn="ctr">
                      <a:solidFill>
                        <a:srgbClr val="FFFFFF"/>
                      </a:solidFill>
                      <a:prstDash val="solid"/>
                      <a:round/>
                      <a:headEnd type="none" w="med" len="med"/>
                      <a:tailEnd type="none" w="med" len="med"/>
                    </a:lnL>
                    <a:lnR w="8992" cap="flat" cmpd="sng" algn="ctr">
                      <a:solidFill>
                        <a:srgbClr val="FFFFFF"/>
                      </a:solidFill>
                      <a:prstDash val="solid"/>
                      <a:round/>
                      <a:headEnd type="none" w="med" len="med"/>
                      <a:tailEnd type="none" w="med" len="med"/>
                    </a:lnR>
                    <a:lnT w="8992" cap="flat" cmpd="sng" algn="ctr">
                      <a:solidFill>
                        <a:srgbClr val="FFFFFF"/>
                      </a:solidFill>
                      <a:prstDash val="solid"/>
                      <a:round/>
                      <a:headEnd type="none" w="med" len="med"/>
                      <a:tailEnd type="none" w="med" len="med"/>
                    </a:lnT>
                    <a:lnB w="8992" cap="flat" cmpd="sng" algn="ctr">
                      <a:solidFill>
                        <a:srgbClr val="FFFFFF"/>
                      </a:solidFill>
                      <a:prstDash val="solid"/>
                      <a:round/>
                      <a:headEnd type="none" w="med" len="med"/>
                      <a:tailEnd type="none" w="med" len="med"/>
                    </a:lnB>
                    <a:solidFill>
                      <a:srgbClr val="D0D8E8"/>
                    </a:solidFill>
                  </a:tcPr>
                </a:tc>
                <a:tc>
                  <a:txBody>
                    <a:bodyPr/>
                    <a:lstStyle/>
                    <a:p>
                      <a:pPr algn="r" fontAlgn="base"/>
                      <a:r>
                        <a:rPr lang="es-ES" sz="2000" b="0" i="0" u="none" strike="noStrike" dirty="0">
                          <a:solidFill>
                            <a:srgbClr val="000000"/>
                          </a:solidFill>
                          <a:effectLst/>
                          <a:latin typeface="Calibri" panose="020F0502020204030204" pitchFamily="34" charset="0"/>
                        </a:rPr>
                        <a:t>0.25</a:t>
                      </a:r>
                      <a:r>
                        <a:rPr lang="es-ES" sz="2000" b="0" i="0" dirty="0">
                          <a:solidFill>
                            <a:srgbClr val="000000"/>
                          </a:solidFill>
                          <a:effectLst/>
                          <a:latin typeface="Calibri" panose="020F0502020204030204" pitchFamily="34" charset="0"/>
                        </a:rPr>
                        <a:t>​</a:t>
                      </a:r>
                      <a:endParaRPr lang="es-ES" sz="2000" b="0" i="0" dirty="0">
                        <a:solidFill>
                          <a:srgbClr val="000000"/>
                        </a:solidFill>
                        <a:effectLst/>
                      </a:endParaRPr>
                    </a:p>
                  </a:txBody>
                  <a:tcPr marL="76711" marR="76711" marT="38356" marB="38356" anchor="b">
                    <a:lnL w="8992" cap="flat" cmpd="sng" algn="ctr">
                      <a:solidFill>
                        <a:srgbClr val="FFFFFF"/>
                      </a:solidFill>
                      <a:prstDash val="solid"/>
                      <a:round/>
                      <a:headEnd type="none" w="med" len="med"/>
                      <a:tailEnd type="none" w="med" len="med"/>
                    </a:lnL>
                    <a:lnR w="8992" cap="flat" cmpd="sng" algn="ctr">
                      <a:solidFill>
                        <a:srgbClr val="FFFFFF"/>
                      </a:solidFill>
                      <a:prstDash val="solid"/>
                      <a:round/>
                      <a:headEnd type="none" w="med" len="med"/>
                      <a:tailEnd type="none" w="med" len="med"/>
                    </a:lnR>
                    <a:lnT w="8992" cap="flat" cmpd="sng" algn="ctr">
                      <a:solidFill>
                        <a:srgbClr val="FFFFFF"/>
                      </a:solidFill>
                      <a:prstDash val="solid"/>
                      <a:round/>
                      <a:headEnd type="none" w="med" len="med"/>
                      <a:tailEnd type="none" w="med" len="med"/>
                    </a:lnT>
                    <a:lnB w="8992"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4208076614"/>
                  </a:ext>
                </a:extLst>
              </a:tr>
              <a:tr h="335689">
                <a:tc>
                  <a:txBody>
                    <a:bodyPr/>
                    <a:lstStyle/>
                    <a:p>
                      <a:pPr algn="r" fontAlgn="base"/>
                      <a:r>
                        <a:rPr lang="es-ES" sz="2000" b="0" i="0" u="none" strike="noStrike">
                          <a:solidFill>
                            <a:srgbClr val="000000"/>
                          </a:solidFill>
                          <a:effectLst/>
                          <a:latin typeface="Calibri" panose="020F0502020204030204" pitchFamily="34" charset="0"/>
                        </a:rPr>
                        <a:t>935</a:t>
                      </a:r>
                      <a:r>
                        <a:rPr lang="es-ES" sz="2000" b="0" i="0">
                          <a:solidFill>
                            <a:srgbClr val="000000"/>
                          </a:solidFill>
                          <a:effectLst/>
                          <a:latin typeface="Calibri" panose="020F0502020204030204" pitchFamily="34" charset="0"/>
                        </a:rPr>
                        <a:t>​</a:t>
                      </a:r>
                      <a:endParaRPr lang="es-ES" sz="2000" b="0" i="0">
                        <a:solidFill>
                          <a:srgbClr val="000000"/>
                        </a:solidFill>
                        <a:effectLst/>
                      </a:endParaRPr>
                    </a:p>
                  </a:txBody>
                  <a:tcPr marL="76711" marR="76711" marT="38356" marB="38356" anchor="b">
                    <a:lnL w="8992" cap="flat" cmpd="sng" algn="ctr">
                      <a:solidFill>
                        <a:srgbClr val="FFFFFF"/>
                      </a:solidFill>
                      <a:prstDash val="solid"/>
                      <a:round/>
                      <a:headEnd type="none" w="med" len="med"/>
                      <a:tailEnd type="none" w="med" len="med"/>
                    </a:lnL>
                    <a:lnR w="8992" cap="flat" cmpd="sng" algn="ctr">
                      <a:solidFill>
                        <a:srgbClr val="FFFFFF"/>
                      </a:solidFill>
                      <a:prstDash val="solid"/>
                      <a:round/>
                      <a:headEnd type="none" w="med" len="med"/>
                      <a:tailEnd type="none" w="med" len="med"/>
                    </a:lnR>
                    <a:lnT w="8992" cap="flat" cmpd="sng" algn="ctr">
                      <a:solidFill>
                        <a:srgbClr val="FFFFFF"/>
                      </a:solidFill>
                      <a:prstDash val="solid"/>
                      <a:round/>
                      <a:headEnd type="none" w="med" len="med"/>
                      <a:tailEnd type="none" w="med" len="med"/>
                    </a:lnT>
                    <a:lnB w="8992" cap="flat" cmpd="sng" algn="ctr">
                      <a:solidFill>
                        <a:srgbClr val="FFFFFF"/>
                      </a:solidFill>
                      <a:prstDash val="solid"/>
                      <a:round/>
                      <a:headEnd type="none" w="med" len="med"/>
                      <a:tailEnd type="none" w="med" len="med"/>
                    </a:lnB>
                    <a:solidFill>
                      <a:srgbClr val="E9EDF4"/>
                    </a:solidFill>
                  </a:tcPr>
                </a:tc>
                <a:tc>
                  <a:txBody>
                    <a:bodyPr/>
                    <a:lstStyle/>
                    <a:p>
                      <a:pPr algn="r" fontAlgn="base"/>
                      <a:r>
                        <a:rPr lang="es-ES" sz="2000" b="0" i="0" u="none" strike="noStrike">
                          <a:solidFill>
                            <a:srgbClr val="000000"/>
                          </a:solidFill>
                          <a:effectLst/>
                          <a:latin typeface="Calibri" panose="020F0502020204030204" pitchFamily="34" charset="0"/>
                        </a:rPr>
                        <a:t>827605.4</a:t>
                      </a:r>
                      <a:r>
                        <a:rPr lang="es-ES" sz="2000" b="0" i="0">
                          <a:solidFill>
                            <a:srgbClr val="000000"/>
                          </a:solidFill>
                          <a:effectLst/>
                          <a:latin typeface="Calibri" panose="020F0502020204030204" pitchFamily="34" charset="0"/>
                        </a:rPr>
                        <a:t>​</a:t>
                      </a:r>
                      <a:endParaRPr lang="es-ES" sz="2000" b="0" i="0">
                        <a:solidFill>
                          <a:srgbClr val="000000"/>
                        </a:solidFill>
                        <a:effectLst/>
                      </a:endParaRPr>
                    </a:p>
                  </a:txBody>
                  <a:tcPr marL="76711" marR="76711" marT="38356" marB="38356" anchor="b">
                    <a:lnL w="8992" cap="flat" cmpd="sng" algn="ctr">
                      <a:solidFill>
                        <a:srgbClr val="FFFFFF"/>
                      </a:solidFill>
                      <a:prstDash val="solid"/>
                      <a:round/>
                      <a:headEnd type="none" w="med" len="med"/>
                      <a:tailEnd type="none" w="med" len="med"/>
                    </a:lnL>
                    <a:lnR w="8992" cap="flat" cmpd="sng" algn="ctr">
                      <a:solidFill>
                        <a:srgbClr val="FFFFFF"/>
                      </a:solidFill>
                      <a:prstDash val="solid"/>
                      <a:round/>
                      <a:headEnd type="none" w="med" len="med"/>
                      <a:tailEnd type="none" w="med" len="med"/>
                    </a:lnR>
                    <a:lnT w="8992" cap="flat" cmpd="sng" algn="ctr">
                      <a:solidFill>
                        <a:srgbClr val="FFFFFF"/>
                      </a:solidFill>
                      <a:prstDash val="solid"/>
                      <a:round/>
                      <a:headEnd type="none" w="med" len="med"/>
                      <a:tailEnd type="none" w="med" len="med"/>
                    </a:lnT>
                    <a:lnB w="8992" cap="flat" cmpd="sng" algn="ctr">
                      <a:solidFill>
                        <a:srgbClr val="FFFFFF"/>
                      </a:solidFill>
                      <a:prstDash val="solid"/>
                      <a:round/>
                      <a:headEnd type="none" w="med" len="med"/>
                      <a:tailEnd type="none" w="med" len="med"/>
                    </a:lnB>
                    <a:solidFill>
                      <a:srgbClr val="E9EDF4"/>
                    </a:solidFill>
                  </a:tcPr>
                </a:tc>
                <a:tc>
                  <a:txBody>
                    <a:bodyPr/>
                    <a:lstStyle/>
                    <a:p>
                      <a:pPr algn="r" fontAlgn="base"/>
                      <a:r>
                        <a:rPr lang="es-ES" sz="2000" b="0" i="0" u="none" strike="noStrike" dirty="0">
                          <a:solidFill>
                            <a:srgbClr val="000000"/>
                          </a:solidFill>
                          <a:effectLst/>
                          <a:latin typeface="Calibri" panose="020F0502020204030204" pitchFamily="34" charset="0"/>
                        </a:rPr>
                        <a:t>814508</a:t>
                      </a:r>
                      <a:r>
                        <a:rPr lang="es-ES" sz="2000" b="0" i="0" dirty="0">
                          <a:solidFill>
                            <a:srgbClr val="000000"/>
                          </a:solidFill>
                          <a:effectLst/>
                          <a:latin typeface="Calibri" panose="020F0502020204030204" pitchFamily="34" charset="0"/>
                        </a:rPr>
                        <a:t>​</a:t>
                      </a:r>
                      <a:endParaRPr lang="es-ES" sz="2000" b="0" i="0" dirty="0">
                        <a:solidFill>
                          <a:srgbClr val="000000"/>
                        </a:solidFill>
                        <a:effectLst/>
                      </a:endParaRPr>
                    </a:p>
                  </a:txBody>
                  <a:tcPr marL="76711" marR="76711" marT="38356" marB="38356" anchor="b">
                    <a:lnL w="8992" cap="flat" cmpd="sng" algn="ctr">
                      <a:solidFill>
                        <a:srgbClr val="FFFFFF"/>
                      </a:solidFill>
                      <a:prstDash val="solid"/>
                      <a:round/>
                      <a:headEnd type="none" w="med" len="med"/>
                      <a:tailEnd type="none" w="med" len="med"/>
                    </a:lnL>
                    <a:lnR w="8992" cap="flat" cmpd="sng" algn="ctr">
                      <a:solidFill>
                        <a:srgbClr val="FFFFFF"/>
                      </a:solidFill>
                      <a:prstDash val="solid"/>
                      <a:round/>
                      <a:headEnd type="none" w="med" len="med"/>
                      <a:tailEnd type="none" w="med" len="med"/>
                    </a:lnR>
                    <a:lnT w="8992" cap="flat" cmpd="sng" algn="ctr">
                      <a:solidFill>
                        <a:srgbClr val="FFFFFF"/>
                      </a:solidFill>
                      <a:prstDash val="solid"/>
                      <a:round/>
                      <a:headEnd type="none" w="med" len="med"/>
                      <a:tailEnd type="none" w="med" len="med"/>
                    </a:lnT>
                    <a:lnB w="8992" cap="flat" cmpd="sng" algn="ctr">
                      <a:solidFill>
                        <a:srgbClr val="FFFFFF"/>
                      </a:solidFill>
                      <a:prstDash val="solid"/>
                      <a:round/>
                      <a:headEnd type="none" w="med" len="med"/>
                      <a:tailEnd type="none" w="med" len="med"/>
                    </a:lnB>
                    <a:solidFill>
                      <a:srgbClr val="E9EDF4"/>
                    </a:solidFill>
                  </a:tcPr>
                </a:tc>
                <a:tc>
                  <a:txBody>
                    <a:bodyPr/>
                    <a:lstStyle/>
                    <a:p>
                      <a:pPr algn="r" fontAlgn="base"/>
                      <a:r>
                        <a:rPr lang="es-ES" sz="2000" b="0" i="0" u="none" strike="noStrike" dirty="0">
                          <a:solidFill>
                            <a:srgbClr val="000000"/>
                          </a:solidFill>
                          <a:effectLst/>
                          <a:latin typeface="Calibri" panose="020F0502020204030204" pitchFamily="34" charset="0"/>
                        </a:rPr>
                        <a:t>-1.60</a:t>
                      </a:r>
                      <a:r>
                        <a:rPr lang="es-ES" sz="2000" b="0" i="0" dirty="0">
                          <a:solidFill>
                            <a:srgbClr val="000000"/>
                          </a:solidFill>
                          <a:effectLst/>
                          <a:latin typeface="Calibri" panose="020F0502020204030204" pitchFamily="34" charset="0"/>
                        </a:rPr>
                        <a:t>​</a:t>
                      </a:r>
                      <a:endParaRPr lang="es-ES" sz="2000" b="0" i="0" dirty="0">
                        <a:solidFill>
                          <a:srgbClr val="000000"/>
                        </a:solidFill>
                        <a:effectLst/>
                      </a:endParaRPr>
                    </a:p>
                  </a:txBody>
                  <a:tcPr marL="76711" marR="76711" marT="38356" marB="38356" anchor="b">
                    <a:lnL w="8992" cap="flat" cmpd="sng" algn="ctr">
                      <a:solidFill>
                        <a:srgbClr val="FFFFFF"/>
                      </a:solidFill>
                      <a:prstDash val="solid"/>
                      <a:round/>
                      <a:headEnd type="none" w="med" len="med"/>
                      <a:tailEnd type="none" w="med" len="med"/>
                    </a:lnL>
                    <a:lnR w="8992" cap="flat" cmpd="sng" algn="ctr">
                      <a:solidFill>
                        <a:srgbClr val="FFFFFF"/>
                      </a:solidFill>
                      <a:prstDash val="solid"/>
                      <a:round/>
                      <a:headEnd type="none" w="med" len="med"/>
                      <a:tailEnd type="none" w="med" len="med"/>
                    </a:lnR>
                    <a:lnT w="8992" cap="flat" cmpd="sng" algn="ctr">
                      <a:solidFill>
                        <a:srgbClr val="FFFFFF"/>
                      </a:solidFill>
                      <a:prstDash val="solid"/>
                      <a:round/>
                      <a:headEnd type="none" w="med" len="med"/>
                      <a:tailEnd type="none" w="med" len="med"/>
                    </a:lnT>
                    <a:lnB w="8992"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535876607"/>
                  </a:ext>
                </a:extLst>
              </a:tr>
              <a:tr h="335689">
                <a:tc>
                  <a:txBody>
                    <a:bodyPr/>
                    <a:lstStyle/>
                    <a:p>
                      <a:pPr algn="r" fontAlgn="base"/>
                      <a:r>
                        <a:rPr lang="es-ES" sz="2000" b="0" i="0" u="none" strike="noStrike">
                          <a:solidFill>
                            <a:srgbClr val="000000"/>
                          </a:solidFill>
                          <a:effectLst/>
                          <a:latin typeface="Calibri" panose="020F0502020204030204" pitchFamily="34" charset="0"/>
                        </a:rPr>
                        <a:t>380</a:t>
                      </a:r>
                      <a:r>
                        <a:rPr lang="es-ES" sz="2000" b="0" i="0">
                          <a:solidFill>
                            <a:srgbClr val="000000"/>
                          </a:solidFill>
                          <a:effectLst/>
                          <a:latin typeface="Calibri" panose="020F0502020204030204" pitchFamily="34" charset="0"/>
                        </a:rPr>
                        <a:t>​</a:t>
                      </a:r>
                      <a:endParaRPr lang="es-ES" sz="2000" b="0" i="0">
                        <a:solidFill>
                          <a:srgbClr val="000000"/>
                        </a:solidFill>
                        <a:effectLst/>
                      </a:endParaRPr>
                    </a:p>
                  </a:txBody>
                  <a:tcPr marL="76711" marR="76711" marT="38356" marB="38356" anchor="b">
                    <a:lnL w="8992" cap="flat" cmpd="sng" algn="ctr">
                      <a:solidFill>
                        <a:srgbClr val="FFFFFF"/>
                      </a:solidFill>
                      <a:prstDash val="solid"/>
                      <a:round/>
                      <a:headEnd type="none" w="med" len="med"/>
                      <a:tailEnd type="none" w="med" len="med"/>
                    </a:lnL>
                    <a:lnR w="8992" cap="flat" cmpd="sng" algn="ctr">
                      <a:solidFill>
                        <a:srgbClr val="FFFFFF"/>
                      </a:solidFill>
                      <a:prstDash val="solid"/>
                      <a:round/>
                      <a:headEnd type="none" w="med" len="med"/>
                      <a:tailEnd type="none" w="med" len="med"/>
                    </a:lnR>
                    <a:lnT w="8992" cap="flat" cmpd="sng" algn="ctr">
                      <a:solidFill>
                        <a:srgbClr val="FFFFFF"/>
                      </a:solidFill>
                      <a:prstDash val="solid"/>
                      <a:round/>
                      <a:headEnd type="none" w="med" len="med"/>
                      <a:tailEnd type="none" w="med" len="med"/>
                    </a:lnT>
                    <a:lnB w="8992" cap="flat" cmpd="sng" algn="ctr">
                      <a:solidFill>
                        <a:srgbClr val="FFFFFF"/>
                      </a:solidFill>
                      <a:prstDash val="solid"/>
                      <a:round/>
                      <a:headEnd type="none" w="med" len="med"/>
                      <a:tailEnd type="none" w="med" len="med"/>
                    </a:lnB>
                    <a:solidFill>
                      <a:srgbClr val="D0D8E8"/>
                    </a:solidFill>
                  </a:tcPr>
                </a:tc>
                <a:tc>
                  <a:txBody>
                    <a:bodyPr/>
                    <a:lstStyle/>
                    <a:p>
                      <a:pPr algn="r" fontAlgn="base"/>
                      <a:r>
                        <a:rPr lang="es-ES" sz="2000" b="0" i="0" u="none" strike="noStrike">
                          <a:solidFill>
                            <a:srgbClr val="000000"/>
                          </a:solidFill>
                          <a:effectLst/>
                          <a:latin typeface="Calibri" panose="020F0502020204030204" pitchFamily="34" charset="0"/>
                        </a:rPr>
                        <a:t>129951</a:t>
                      </a:r>
                      <a:r>
                        <a:rPr lang="es-ES" sz="2000" b="0" i="0">
                          <a:solidFill>
                            <a:srgbClr val="000000"/>
                          </a:solidFill>
                          <a:effectLst/>
                          <a:latin typeface="Calibri" panose="020F0502020204030204" pitchFamily="34" charset="0"/>
                        </a:rPr>
                        <a:t>​</a:t>
                      </a:r>
                      <a:endParaRPr lang="es-ES" sz="2000" b="0" i="0">
                        <a:solidFill>
                          <a:srgbClr val="000000"/>
                        </a:solidFill>
                        <a:effectLst/>
                      </a:endParaRPr>
                    </a:p>
                  </a:txBody>
                  <a:tcPr marL="76711" marR="76711" marT="38356" marB="38356" anchor="b">
                    <a:lnL w="8992" cap="flat" cmpd="sng" algn="ctr">
                      <a:solidFill>
                        <a:srgbClr val="FFFFFF"/>
                      </a:solidFill>
                      <a:prstDash val="solid"/>
                      <a:round/>
                      <a:headEnd type="none" w="med" len="med"/>
                      <a:tailEnd type="none" w="med" len="med"/>
                    </a:lnL>
                    <a:lnR w="8992" cap="flat" cmpd="sng" algn="ctr">
                      <a:solidFill>
                        <a:srgbClr val="FFFFFF"/>
                      </a:solidFill>
                      <a:prstDash val="solid"/>
                      <a:round/>
                      <a:headEnd type="none" w="med" len="med"/>
                      <a:tailEnd type="none" w="med" len="med"/>
                    </a:lnR>
                    <a:lnT w="8992" cap="flat" cmpd="sng" algn="ctr">
                      <a:solidFill>
                        <a:srgbClr val="FFFFFF"/>
                      </a:solidFill>
                      <a:prstDash val="solid"/>
                      <a:round/>
                      <a:headEnd type="none" w="med" len="med"/>
                      <a:tailEnd type="none" w="med" len="med"/>
                    </a:lnT>
                    <a:lnB w="8992" cap="flat" cmpd="sng" algn="ctr">
                      <a:solidFill>
                        <a:srgbClr val="FFFFFF"/>
                      </a:solidFill>
                      <a:prstDash val="solid"/>
                      <a:round/>
                      <a:headEnd type="none" w="med" len="med"/>
                      <a:tailEnd type="none" w="med" len="med"/>
                    </a:lnB>
                    <a:solidFill>
                      <a:srgbClr val="D0D8E8"/>
                    </a:solidFill>
                  </a:tcPr>
                </a:tc>
                <a:tc>
                  <a:txBody>
                    <a:bodyPr/>
                    <a:lstStyle/>
                    <a:p>
                      <a:pPr algn="r" fontAlgn="base"/>
                      <a:r>
                        <a:rPr lang="es-ES" sz="2000" b="0" i="0" u="none" strike="noStrike">
                          <a:solidFill>
                            <a:srgbClr val="000000"/>
                          </a:solidFill>
                          <a:effectLst/>
                          <a:latin typeface="Calibri" panose="020F0502020204030204" pitchFamily="34" charset="0"/>
                        </a:rPr>
                        <a:t>126758</a:t>
                      </a:r>
                      <a:r>
                        <a:rPr lang="es-ES" sz="2000" b="0" i="0">
                          <a:solidFill>
                            <a:srgbClr val="000000"/>
                          </a:solidFill>
                          <a:effectLst/>
                          <a:latin typeface="Calibri" panose="020F0502020204030204" pitchFamily="34" charset="0"/>
                        </a:rPr>
                        <a:t>​</a:t>
                      </a:r>
                      <a:endParaRPr lang="es-ES" sz="2000" b="0" i="0">
                        <a:solidFill>
                          <a:srgbClr val="000000"/>
                        </a:solidFill>
                        <a:effectLst/>
                      </a:endParaRPr>
                    </a:p>
                  </a:txBody>
                  <a:tcPr marL="76711" marR="76711" marT="38356" marB="38356" anchor="b">
                    <a:lnL w="8992" cap="flat" cmpd="sng" algn="ctr">
                      <a:solidFill>
                        <a:srgbClr val="FFFFFF"/>
                      </a:solidFill>
                      <a:prstDash val="solid"/>
                      <a:round/>
                      <a:headEnd type="none" w="med" len="med"/>
                      <a:tailEnd type="none" w="med" len="med"/>
                    </a:lnL>
                    <a:lnR w="8992" cap="flat" cmpd="sng" algn="ctr">
                      <a:solidFill>
                        <a:srgbClr val="FFFFFF"/>
                      </a:solidFill>
                      <a:prstDash val="solid"/>
                      <a:round/>
                      <a:headEnd type="none" w="med" len="med"/>
                      <a:tailEnd type="none" w="med" len="med"/>
                    </a:lnR>
                    <a:lnT w="8992" cap="flat" cmpd="sng" algn="ctr">
                      <a:solidFill>
                        <a:srgbClr val="FFFFFF"/>
                      </a:solidFill>
                      <a:prstDash val="solid"/>
                      <a:round/>
                      <a:headEnd type="none" w="med" len="med"/>
                      <a:tailEnd type="none" w="med" len="med"/>
                    </a:lnT>
                    <a:lnB w="8992" cap="flat" cmpd="sng" algn="ctr">
                      <a:solidFill>
                        <a:srgbClr val="FFFFFF"/>
                      </a:solidFill>
                      <a:prstDash val="solid"/>
                      <a:round/>
                      <a:headEnd type="none" w="med" len="med"/>
                      <a:tailEnd type="none" w="med" len="med"/>
                    </a:lnB>
                    <a:solidFill>
                      <a:srgbClr val="D0D8E8"/>
                    </a:solidFill>
                  </a:tcPr>
                </a:tc>
                <a:tc>
                  <a:txBody>
                    <a:bodyPr/>
                    <a:lstStyle/>
                    <a:p>
                      <a:pPr algn="r" fontAlgn="base"/>
                      <a:r>
                        <a:rPr lang="es-ES" sz="2000" b="0" i="0" u="none" strike="noStrike" dirty="0">
                          <a:solidFill>
                            <a:srgbClr val="000000"/>
                          </a:solidFill>
                          <a:effectLst/>
                          <a:latin typeface="Calibri" panose="020F0502020204030204" pitchFamily="34" charset="0"/>
                        </a:rPr>
                        <a:t>-2.49</a:t>
                      </a:r>
                      <a:r>
                        <a:rPr lang="es-ES" sz="2000" b="0" i="0" dirty="0">
                          <a:solidFill>
                            <a:srgbClr val="000000"/>
                          </a:solidFill>
                          <a:effectLst/>
                          <a:latin typeface="Calibri" panose="020F0502020204030204" pitchFamily="34" charset="0"/>
                        </a:rPr>
                        <a:t>​</a:t>
                      </a:r>
                      <a:endParaRPr lang="es-ES" sz="2000" b="0" i="0" dirty="0">
                        <a:solidFill>
                          <a:srgbClr val="000000"/>
                        </a:solidFill>
                        <a:effectLst/>
                      </a:endParaRPr>
                    </a:p>
                  </a:txBody>
                  <a:tcPr marL="76711" marR="76711" marT="38356" marB="38356" anchor="b">
                    <a:lnL w="8992" cap="flat" cmpd="sng" algn="ctr">
                      <a:solidFill>
                        <a:srgbClr val="FFFFFF"/>
                      </a:solidFill>
                      <a:prstDash val="solid"/>
                      <a:round/>
                      <a:headEnd type="none" w="med" len="med"/>
                      <a:tailEnd type="none" w="med" len="med"/>
                    </a:lnL>
                    <a:lnR w="8992" cap="flat" cmpd="sng" algn="ctr">
                      <a:solidFill>
                        <a:srgbClr val="FFFFFF"/>
                      </a:solidFill>
                      <a:prstDash val="solid"/>
                      <a:round/>
                      <a:headEnd type="none" w="med" len="med"/>
                      <a:tailEnd type="none" w="med" len="med"/>
                    </a:lnR>
                    <a:lnT w="8992" cap="flat" cmpd="sng" algn="ctr">
                      <a:solidFill>
                        <a:srgbClr val="FFFFFF"/>
                      </a:solidFill>
                      <a:prstDash val="solid"/>
                      <a:round/>
                      <a:headEnd type="none" w="med" len="med"/>
                      <a:tailEnd type="none" w="med" len="med"/>
                    </a:lnT>
                    <a:lnB w="8992"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259112359"/>
                  </a:ext>
                </a:extLst>
              </a:tr>
              <a:tr h="335689">
                <a:tc>
                  <a:txBody>
                    <a:bodyPr/>
                    <a:lstStyle/>
                    <a:p>
                      <a:pPr algn="r" fontAlgn="base"/>
                      <a:r>
                        <a:rPr lang="es-ES" sz="2000" b="0" i="0" u="none" strike="noStrike">
                          <a:solidFill>
                            <a:srgbClr val="000000"/>
                          </a:solidFill>
                          <a:effectLst/>
                          <a:latin typeface="Calibri" panose="020F0502020204030204" pitchFamily="34" charset="0"/>
                        </a:rPr>
                        <a:t>340</a:t>
                      </a:r>
                      <a:r>
                        <a:rPr lang="es-ES" sz="2000" b="0" i="0">
                          <a:solidFill>
                            <a:srgbClr val="000000"/>
                          </a:solidFill>
                          <a:effectLst/>
                          <a:latin typeface="Calibri" panose="020F0502020204030204" pitchFamily="34" charset="0"/>
                        </a:rPr>
                        <a:t>​</a:t>
                      </a:r>
                      <a:endParaRPr lang="es-ES" sz="2000" b="0" i="0">
                        <a:solidFill>
                          <a:srgbClr val="000000"/>
                        </a:solidFill>
                        <a:effectLst/>
                      </a:endParaRPr>
                    </a:p>
                  </a:txBody>
                  <a:tcPr marL="76711" marR="76711" marT="38356" marB="38356" anchor="b">
                    <a:lnL w="8992" cap="flat" cmpd="sng" algn="ctr">
                      <a:solidFill>
                        <a:srgbClr val="FFFFFF"/>
                      </a:solidFill>
                      <a:prstDash val="solid"/>
                      <a:round/>
                      <a:headEnd type="none" w="med" len="med"/>
                      <a:tailEnd type="none" w="med" len="med"/>
                    </a:lnL>
                    <a:lnR w="8992" cap="flat" cmpd="sng" algn="ctr">
                      <a:solidFill>
                        <a:srgbClr val="FFFFFF"/>
                      </a:solidFill>
                      <a:prstDash val="solid"/>
                      <a:round/>
                      <a:headEnd type="none" w="med" len="med"/>
                      <a:tailEnd type="none" w="med" len="med"/>
                    </a:lnR>
                    <a:lnT w="8992" cap="flat" cmpd="sng" algn="ctr">
                      <a:solidFill>
                        <a:srgbClr val="FFFFFF"/>
                      </a:solidFill>
                      <a:prstDash val="solid"/>
                      <a:round/>
                      <a:headEnd type="none" w="med" len="med"/>
                      <a:tailEnd type="none" w="med" len="med"/>
                    </a:lnT>
                    <a:lnB w="8992" cap="flat" cmpd="sng" algn="ctr">
                      <a:solidFill>
                        <a:srgbClr val="FFFFFF"/>
                      </a:solidFill>
                      <a:prstDash val="solid"/>
                      <a:round/>
                      <a:headEnd type="none" w="med" len="med"/>
                      <a:tailEnd type="none" w="med" len="med"/>
                    </a:lnB>
                    <a:solidFill>
                      <a:srgbClr val="E9EDF4"/>
                    </a:solidFill>
                  </a:tcPr>
                </a:tc>
                <a:tc>
                  <a:txBody>
                    <a:bodyPr/>
                    <a:lstStyle/>
                    <a:p>
                      <a:pPr algn="r" fontAlgn="base"/>
                      <a:r>
                        <a:rPr lang="es-ES" sz="2000" b="0" i="0" u="none" strike="noStrike">
                          <a:solidFill>
                            <a:srgbClr val="000000"/>
                          </a:solidFill>
                          <a:effectLst/>
                          <a:latin typeface="Calibri" panose="020F0502020204030204" pitchFamily="34" charset="0"/>
                        </a:rPr>
                        <a:t>43550.4</a:t>
                      </a:r>
                      <a:r>
                        <a:rPr lang="es-ES" sz="2000" b="0" i="0">
                          <a:solidFill>
                            <a:srgbClr val="000000"/>
                          </a:solidFill>
                          <a:effectLst/>
                          <a:latin typeface="Calibri" panose="020F0502020204030204" pitchFamily="34" charset="0"/>
                        </a:rPr>
                        <a:t>​</a:t>
                      </a:r>
                      <a:endParaRPr lang="es-ES" sz="2000" b="0" i="0">
                        <a:solidFill>
                          <a:srgbClr val="000000"/>
                        </a:solidFill>
                        <a:effectLst/>
                      </a:endParaRPr>
                    </a:p>
                  </a:txBody>
                  <a:tcPr marL="76711" marR="76711" marT="38356" marB="38356" anchor="b">
                    <a:lnL w="8992" cap="flat" cmpd="sng" algn="ctr">
                      <a:solidFill>
                        <a:srgbClr val="FFFFFF"/>
                      </a:solidFill>
                      <a:prstDash val="solid"/>
                      <a:round/>
                      <a:headEnd type="none" w="med" len="med"/>
                      <a:tailEnd type="none" w="med" len="med"/>
                    </a:lnL>
                    <a:lnR w="8992" cap="flat" cmpd="sng" algn="ctr">
                      <a:solidFill>
                        <a:srgbClr val="FFFFFF"/>
                      </a:solidFill>
                      <a:prstDash val="solid"/>
                      <a:round/>
                      <a:headEnd type="none" w="med" len="med"/>
                      <a:tailEnd type="none" w="med" len="med"/>
                    </a:lnR>
                    <a:lnT w="8992" cap="flat" cmpd="sng" algn="ctr">
                      <a:solidFill>
                        <a:srgbClr val="FFFFFF"/>
                      </a:solidFill>
                      <a:prstDash val="solid"/>
                      <a:round/>
                      <a:headEnd type="none" w="med" len="med"/>
                      <a:tailEnd type="none" w="med" len="med"/>
                    </a:lnT>
                    <a:lnB w="8992" cap="flat" cmpd="sng" algn="ctr">
                      <a:solidFill>
                        <a:srgbClr val="FFFFFF"/>
                      </a:solidFill>
                      <a:prstDash val="solid"/>
                      <a:round/>
                      <a:headEnd type="none" w="med" len="med"/>
                      <a:tailEnd type="none" w="med" len="med"/>
                    </a:lnB>
                    <a:solidFill>
                      <a:srgbClr val="E9EDF4"/>
                    </a:solidFill>
                  </a:tcPr>
                </a:tc>
                <a:tc>
                  <a:txBody>
                    <a:bodyPr/>
                    <a:lstStyle/>
                    <a:p>
                      <a:pPr algn="r" fontAlgn="base"/>
                      <a:r>
                        <a:rPr lang="es-ES" sz="2000" b="0" i="0" u="none" strike="noStrike">
                          <a:solidFill>
                            <a:srgbClr val="000000"/>
                          </a:solidFill>
                          <a:effectLst/>
                          <a:latin typeface="Calibri" panose="020F0502020204030204" pitchFamily="34" charset="0"/>
                        </a:rPr>
                        <a:t>43042</a:t>
                      </a:r>
                      <a:r>
                        <a:rPr lang="es-ES" sz="2000" b="0" i="0">
                          <a:solidFill>
                            <a:srgbClr val="000000"/>
                          </a:solidFill>
                          <a:effectLst/>
                          <a:latin typeface="Calibri" panose="020F0502020204030204" pitchFamily="34" charset="0"/>
                        </a:rPr>
                        <a:t>​</a:t>
                      </a:r>
                      <a:endParaRPr lang="es-ES" sz="2000" b="0" i="0">
                        <a:solidFill>
                          <a:srgbClr val="000000"/>
                        </a:solidFill>
                        <a:effectLst/>
                      </a:endParaRPr>
                    </a:p>
                  </a:txBody>
                  <a:tcPr marL="76711" marR="76711" marT="38356" marB="38356" anchor="b">
                    <a:lnL w="8992" cap="flat" cmpd="sng" algn="ctr">
                      <a:solidFill>
                        <a:srgbClr val="FFFFFF"/>
                      </a:solidFill>
                      <a:prstDash val="solid"/>
                      <a:round/>
                      <a:headEnd type="none" w="med" len="med"/>
                      <a:tailEnd type="none" w="med" len="med"/>
                    </a:lnL>
                    <a:lnR w="8992" cap="flat" cmpd="sng" algn="ctr">
                      <a:solidFill>
                        <a:srgbClr val="FFFFFF"/>
                      </a:solidFill>
                      <a:prstDash val="solid"/>
                      <a:round/>
                      <a:headEnd type="none" w="med" len="med"/>
                      <a:tailEnd type="none" w="med" len="med"/>
                    </a:lnR>
                    <a:lnT w="8992" cap="flat" cmpd="sng" algn="ctr">
                      <a:solidFill>
                        <a:srgbClr val="FFFFFF"/>
                      </a:solidFill>
                      <a:prstDash val="solid"/>
                      <a:round/>
                      <a:headEnd type="none" w="med" len="med"/>
                      <a:tailEnd type="none" w="med" len="med"/>
                    </a:lnT>
                    <a:lnB w="8992" cap="flat" cmpd="sng" algn="ctr">
                      <a:solidFill>
                        <a:srgbClr val="FFFFFF"/>
                      </a:solidFill>
                      <a:prstDash val="solid"/>
                      <a:round/>
                      <a:headEnd type="none" w="med" len="med"/>
                      <a:tailEnd type="none" w="med" len="med"/>
                    </a:lnB>
                    <a:solidFill>
                      <a:srgbClr val="E9EDF4"/>
                    </a:solidFill>
                  </a:tcPr>
                </a:tc>
                <a:tc>
                  <a:txBody>
                    <a:bodyPr/>
                    <a:lstStyle/>
                    <a:p>
                      <a:pPr algn="r" fontAlgn="base"/>
                      <a:r>
                        <a:rPr lang="es-ES" sz="2000" b="0" i="0" u="none" strike="noStrike" dirty="0">
                          <a:solidFill>
                            <a:srgbClr val="000000"/>
                          </a:solidFill>
                          <a:effectLst/>
                          <a:latin typeface="Calibri" panose="020F0502020204030204" pitchFamily="34" charset="0"/>
                        </a:rPr>
                        <a:t>-1.17</a:t>
                      </a:r>
                      <a:r>
                        <a:rPr lang="es-ES" sz="2000" b="0" i="0" dirty="0">
                          <a:solidFill>
                            <a:srgbClr val="000000"/>
                          </a:solidFill>
                          <a:effectLst/>
                          <a:latin typeface="Calibri" panose="020F0502020204030204" pitchFamily="34" charset="0"/>
                        </a:rPr>
                        <a:t>​</a:t>
                      </a:r>
                      <a:endParaRPr lang="es-ES" sz="2000" b="0" i="0" dirty="0">
                        <a:solidFill>
                          <a:srgbClr val="000000"/>
                        </a:solidFill>
                        <a:effectLst/>
                      </a:endParaRPr>
                    </a:p>
                  </a:txBody>
                  <a:tcPr marL="76711" marR="76711" marT="38356" marB="38356" anchor="b">
                    <a:lnL w="8992" cap="flat" cmpd="sng" algn="ctr">
                      <a:solidFill>
                        <a:srgbClr val="FFFFFF"/>
                      </a:solidFill>
                      <a:prstDash val="solid"/>
                      <a:round/>
                      <a:headEnd type="none" w="med" len="med"/>
                      <a:tailEnd type="none" w="med" len="med"/>
                    </a:lnL>
                    <a:lnR w="8992" cap="flat" cmpd="sng" algn="ctr">
                      <a:solidFill>
                        <a:srgbClr val="FFFFFF"/>
                      </a:solidFill>
                      <a:prstDash val="solid"/>
                      <a:round/>
                      <a:headEnd type="none" w="med" len="med"/>
                      <a:tailEnd type="none" w="med" len="med"/>
                    </a:lnR>
                    <a:lnT w="8992" cap="flat" cmpd="sng" algn="ctr">
                      <a:solidFill>
                        <a:srgbClr val="FFFFFF"/>
                      </a:solidFill>
                      <a:prstDash val="solid"/>
                      <a:round/>
                      <a:headEnd type="none" w="med" len="med"/>
                      <a:tailEnd type="none" w="med" len="med"/>
                    </a:lnT>
                    <a:lnB w="8992"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189729142"/>
                  </a:ext>
                </a:extLst>
              </a:tr>
            </a:tbl>
          </a:graphicData>
        </a:graphic>
      </p:graphicFrame>
      <p:sp>
        <p:nvSpPr>
          <p:cNvPr id="5" name="Rectangle 1">
            <a:extLst>
              <a:ext uri="{FF2B5EF4-FFF2-40B4-BE49-F238E27FC236}">
                <a16:creationId xmlns:a16="http://schemas.microsoft.com/office/drawing/2014/main" id="{AB31E516-39F6-4EDE-BDE7-B53D87D856F6}"/>
              </a:ext>
            </a:extLst>
          </p:cNvPr>
          <p:cNvSpPr>
            <a:spLocks noChangeArrowheads="1"/>
          </p:cNvSpPr>
          <p:nvPr/>
        </p:nvSpPr>
        <p:spPr bwMode="auto">
          <a:xfrm>
            <a:off x="3224138" y="1080484"/>
            <a:ext cx="202622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91550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C8A16-8AD5-4AC1-A2B4-EAE253950582}"/>
              </a:ext>
            </a:extLst>
          </p:cNvPr>
          <p:cNvSpPr>
            <a:spLocks noGrp="1"/>
          </p:cNvSpPr>
          <p:nvPr>
            <p:ph type="title"/>
          </p:nvPr>
        </p:nvSpPr>
        <p:spPr/>
        <p:txBody>
          <a:bodyPr/>
          <a:lstStyle/>
          <a:p>
            <a:r>
              <a:rPr lang="en-GB" dirty="0"/>
              <a:t>Observations</a:t>
            </a:r>
          </a:p>
        </p:txBody>
      </p:sp>
      <p:pic>
        <p:nvPicPr>
          <p:cNvPr id="21506" name="Picture 2">
            <a:extLst>
              <a:ext uri="{FF2B5EF4-FFF2-40B4-BE49-F238E27FC236}">
                <a16:creationId xmlns:a16="http://schemas.microsoft.com/office/drawing/2014/main" id="{7BB1ABE7-6CCE-4936-AE2C-00255EE333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7451"/>
          <a:stretch/>
        </p:blipFill>
        <p:spPr bwMode="auto">
          <a:xfrm>
            <a:off x="9554958" y="1287310"/>
            <a:ext cx="2433297" cy="3385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3B61ABF-C74F-4A11-B08D-1A72F62F9E5B}"/>
                  </a:ext>
                </a:extLst>
              </p:cNvPr>
              <p:cNvSpPr/>
              <p:nvPr/>
            </p:nvSpPr>
            <p:spPr>
              <a:xfrm>
                <a:off x="5458992" y="4759855"/>
                <a:ext cx="512755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𝑙𝑛</m:t>
                      </m:r>
                      <m:r>
                        <a:rPr lang="en-GB" i="0">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𝑉</m:t>
                          </m:r>
                        </m:e>
                        <m:sup>
                          <m:r>
                            <a:rPr lang="en-GB" i="1">
                              <a:latin typeface="Cambria Math" panose="02040503050406030204" pitchFamily="18" charset="0"/>
                            </a:rPr>
                            <m:t>𝑠</m:t>
                          </m:r>
                        </m:sup>
                      </m:sSup>
                      <m:d>
                        <m:dPr>
                          <m:ctrlPr>
                            <a:rPr lang="en-GB" i="1">
                              <a:latin typeface="Cambria Math" panose="02040503050406030204" pitchFamily="18" charset="0"/>
                            </a:rPr>
                          </m:ctrlPr>
                        </m:dPr>
                        <m:e>
                          <m:r>
                            <a:rPr lang="en-GB" i="1">
                              <a:latin typeface="Cambria Math" panose="02040503050406030204" pitchFamily="18" charset="0"/>
                            </a:rPr>
                            <m:t>𝜆</m:t>
                          </m:r>
                          <m:r>
                            <a:rPr lang="en-GB" i="0">
                              <a:latin typeface="Cambria Math" panose="02040503050406030204" pitchFamily="18" charset="0"/>
                            </a:rPr>
                            <m:t>,</m:t>
                          </m:r>
                          <m:r>
                            <a:rPr lang="en-GB" i="1">
                              <a:latin typeface="Cambria Math" panose="02040503050406030204" pitchFamily="18" charset="0"/>
                            </a:rPr>
                            <m:t>𝑡</m:t>
                          </m:r>
                        </m:e>
                      </m:d>
                      <m:r>
                        <a:rPr lang="en-GB" i="0">
                          <a:latin typeface="Cambria Math" panose="02040503050406030204" pitchFamily="18" charset="0"/>
                        </a:rPr>
                        <m:t>) = </m:t>
                      </m:r>
                      <m:r>
                        <a:rPr lang="en-GB" i="1">
                          <a:latin typeface="Cambria Math" panose="02040503050406030204" pitchFamily="18" charset="0"/>
                        </a:rPr>
                        <m:t>𝑙𝑛</m:t>
                      </m:r>
                      <m:r>
                        <a:rPr lang="en-GB" i="0">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𝑉</m:t>
                          </m:r>
                        </m:e>
                        <m:sub>
                          <m:r>
                            <a:rPr lang="en-GB" i="0">
                              <a:latin typeface="Cambria Math" panose="02040503050406030204" pitchFamily="18" charset="0"/>
                            </a:rPr>
                            <m:t>0</m:t>
                          </m:r>
                        </m:sub>
                        <m:sup>
                          <m:r>
                            <a:rPr lang="en-GB" i="1">
                              <a:latin typeface="Cambria Math" panose="02040503050406030204" pitchFamily="18" charset="0"/>
                            </a:rPr>
                            <m:t>𝑠</m:t>
                          </m:r>
                        </m:sup>
                      </m:sSubSup>
                      <m:d>
                        <m:dPr>
                          <m:ctrlPr>
                            <a:rPr lang="en-GB" i="1">
                              <a:latin typeface="Cambria Math" panose="02040503050406030204" pitchFamily="18" charset="0"/>
                            </a:rPr>
                          </m:ctrlPr>
                        </m:dPr>
                        <m:e>
                          <m:r>
                            <a:rPr lang="en-GB" i="1">
                              <a:latin typeface="Cambria Math" panose="02040503050406030204" pitchFamily="18" charset="0"/>
                            </a:rPr>
                            <m:t>𝜆</m:t>
                          </m:r>
                        </m:e>
                      </m:d>
                      <m:r>
                        <a:rPr lang="en-GB" i="0">
                          <a:latin typeface="Cambria Math" panose="02040503050406030204" pitchFamily="18" charset="0"/>
                        </a:rPr>
                        <m:t>) − </m:t>
                      </m:r>
                      <m:r>
                        <a:rPr lang="en-GB" i="1">
                          <a:latin typeface="Cambria Math" panose="02040503050406030204" pitchFamily="18" charset="0"/>
                        </a:rPr>
                        <m:t>𝑚</m:t>
                      </m:r>
                      <m:d>
                        <m:dPr>
                          <m:ctrlPr>
                            <a:rPr lang="en-GB" i="1">
                              <a:latin typeface="Cambria Math" panose="02040503050406030204" pitchFamily="18" charset="0"/>
                            </a:rPr>
                          </m:ctrlPr>
                        </m:dPr>
                        <m:e>
                          <m:r>
                            <a:rPr lang="en-GB" i="1">
                              <a:latin typeface="Cambria Math" panose="02040503050406030204" pitchFamily="18" charset="0"/>
                            </a:rPr>
                            <m:t>𝜃</m:t>
                          </m:r>
                        </m:e>
                      </m:d>
                      <m:sSub>
                        <m:sSubPr>
                          <m:ctrlPr>
                            <a:rPr lang="en-GB" i="1">
                              <a:latin typeface="Cambria Math" panose="02040503050406030204" pitchFamily="18" charset="0"/>
                            </a:rPr>
                          </m:ctrlPr>
                        </m:sSubPr>
                        <m:e>
                          <m:r>
                            <a:rPr lang="en-GB" i="1">
                              <a:latin typeface="Cambria Math" panose="02040503050406030204" pitchFamily="18" charset="0"/>
                            </a:rPr>
                            <m:t>𝜏</m:t>
                          </m:r>
                        </m:e>
                        <m:sub>
                          <m:r>
                            <m:rPr>
                              <m:sty m:val="p"/>
                            </m:rPr>
                            <a:rPr lang="en-GB" i="0">
                              <a:latin typeface="Cambria Math" panose="02040503050406030204" pitchFamily="18" charset="0"/>
                            </a:rPr>
                            <m:t>λ</m:t>
                          </m:r>
                        </m:sub>
                      </m:sSub>
                    </m:oMath>
                  </m:oMathPara>
                </a14:m>
                <a:endParaRPr lang="en-GB" dirty="0"/>
              </a:p>
            </p:txBody>
          </p:sp>
        </mc:Choice>
        <mc:Fallback xmlns="">
          <p:sp>
            <p:nvSpPr>
              <p:cNvPr id="4" name="Rectangle 3">
                <a:extLst>
                  <a:ext uri="{FF2B5EF4-FFF2-40B4-BE49-F238E27FC236}">
                    <a16:creationId xmlns:a16="http://schemas.microsoft.com/office/drawing/2014/main" id="{43B61ABF-C74F-4A11-B08D-1A72F62F9E5B}"/>
                  </a:ext>
                </a:extLst>
              </p:cNvPr>
              <p:cNvSpPr>
                <a:spLocks noRot="1" noChangeAspect="1" noMove="1" noResize="1" noEditPoints="1" noAdjustHandles="1" noChangeArrowheads="1" noChangeShapeType="1" noTextEdit="1"/>
              </p:cNvSpPr>
              <p:nvPr/>
            </p:nvSpPr>
            <p:spPr>
              <a:xfrm>
                <a:off x="5458992" y="4759855"/>
                <a:ext cx="5127558" cy="461665"/>
              </a:xfrm>
              <a:prstGeom prst="rect">
                <a:avLst/>
              </a:prstGeom>
              <a:blipFill>
                <a:blip r:embed="rId4"/>
                <a:stretch>
                  <a:fillRect b="-1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CB083A7-F1CE-47A4-9688-965272713456}"/>
                  </a:ext>
                </a:extLst>
              </p:cNvPr>
              <p:cNvSpPr/>
              <p:nvPr/>
            </p:nvSpPr>
            <p:spPr>
              <a:xfrm>
                <a:off x="5992691" y="5359633"/>
                <a:ext cx="3776931" cy="9284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𝑉</m:t>
                      </m:r>
                      <m:r>
                        <a:rPr lang="en-GB" i="0">
                          <a:latin typeface="Cambria Math" panose="02040503050406030204" pitchFamily="18" charset="0"/>
                        </a:rPr>
                        <m:t>′(</m:t>
                      </m:r>
                      <m:r>
                        <a:rPr lang="en-GB" i="1">
                          <a:latin typeface="Cambria Math" panose="02040503050406030204" pitchFamily="18" charset="0"/>
                        </a:rPr>
                        <m:t>𝜆</m:t>
                      </m:r>
                      <m:r>
                        <a:rPr lang="en-GB" i="0">
                          <a:latin typeface="Cambria Math" panose="02040503050406030204" pitchFamily="18" charset="0"/>
                        </a:rPr>
                        <m:t>,</m:t>
                      </m:r>
                      <m:r>
                        <a:rPr lang="en-GB" i="1">
                          <a:latin typeface="Cambria Math" panose="02040503050406030204" pitchFamily="18" charset="0"/>
                        </a:rPr>
                        <m:t>𝑡</m:t>
                      </m:r>
                      <m:r>
                        <a:rPr lang="en-GB" i="0">
                          <a:latin typeface="Cambria Math" panose="02040503050406030204" pitchFamily="18" charset="0"/>
                        </a:rPr>
                        <m:t>)=</m:t>
                      </m:r>
                      <m:r>
                        <a:rPr lang="en-GB" i="1">
                          <a:latin typeface="Cambria Math" panose="02040503050406030204" pitchFamily="18" charset="0"/>
                        </a:rPr>
                        <m:t>𝑉</m:t>
                      </m:r>
                      <m:r>
                        <a:rPr lang="en-GB" i="0">
                          <a:latin typeface="Cambria Math" panose="02040503050406030204" pitchFamily="18" charset="0"/>
                        </a:rPr>
                        <m:t>(</m:t>
                      </m:r>
                      <m:r>
                        <a:rPr lang="en-GB" i="1">
                          <a:latin typeface="Cambria Math" panose="02040503050406030204" pitchFamily="18" charset="0"/>
                        </a:rPr>
                        <m:t>𝜆</m:t>
                      </m:r>
                      <m:r>
                        <a:rPr lang="en-GB" i="0">
                          <a:latin typeface="Cambria Math" panose="02040503050406030204" pitchFamily="18" charset="0"/>
                        </a:rPr>
                        <m:t>,</m:t>
                      </m:r>
                      <m:r>
                        <a:rPr lang="en-GB" i="1">
                          <a:latin typeface="Cambria Math" panose="02040503050406030204" pitchFamily="18" charset="0"/>
                        </a:rPr>
                        <m:t>𝑡</m:t>
                      </m:r>
                      <m:r>
                        <a:rPr lang="en-GB" i="0">
                          <a:latin typeface="Cambria Math" panose="02040503050406030204" pitchFamily="18" charset="0"/>
                        </a:rPr>
                        <m:t>)</m:t>
                      </m:r>
                      <m:f>
                        <m:fPr>
                          <m:ctrlPr>
                            <a:rPr lang="en-GB" i="1">
                              <a:latin typeface="Cambria Math" panose="02040503050406030204" pitchFamily="18" charset="0"/>
                            </a:rPr>
                          </m:ctrlPr>
                        </m:fPr>
                        <m:num>
                          <m:d>
                            <m:dPr>
                              <m:begChr m:val=""/>
                              <m:ctrlPr>
                                <a:rPr lang="en-GB" i="1">
                                  <a:latin typeface="Cambria Math" panose="02040503050406030204" pitchFamily="18" charset="0"/>
                                </a:rPr>
                              </m:ctrlPr>
                            </m:dPr>
                            <m:e>
                              <m:r>
                                <a:rPr lang="en-GB" i="1">
                                  <a:latin typeface="Cambria Math" panose="02040503050406030204" pitchFamily="18" charset="0"/>
                                </a:rPr>
                                <m:t>𝐴</m:t>
                              </m:r>
                              <m:r>
                                <a:rPr lang="en-GB" i="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𝑡</m:t>
                                  </m:r>
                                </m:e>
                                <m:sub>
                                  <m:r>
                                    <a:rPr lang="en-GB" i="1">
                                      <a:latin typeface="Cambria Math" panose="02040503050406030204" pitchFamily="18" charset="0"/>
                                    </a:rPr>
                                    <m:t>𝑟𝑒𝑓</m:t>
                                  </m:r>
                                </m:sub>
                              </m:sSub>
                              <m:r>
                                <a:rPr lang="en-GB" i="0">
                                  <a:latin typeface="Cambria Math" panose="02040503050406030204" pitchFamily="18" charset="0"/>
                                </a:rPr>
                                <m:t>,</m:t>
                              </m:r>
                              <m:r>
                                <a:rPr lang="en-GB" i="1">
                                  <a:latin typeface="Cambria Math" panose="02040503050406030204" pitchFamily="18" charset="0"/>
                                </a:rPr>
                                <m:t>𝜆</m:t>
                              </m:r>
                            </m:e>
                          </m:d>
                        </m:num>
                        <m:den>
                          <m:d>
                            <m:dPr>
                              <m:begChr m:val=""/>
                              <m:ctrlPr>
                                <a:rPr lang="en-GB" i="1">
                                  <a:latin typeface="Cambria Math" panose="02040503050406030204" pitchFamily="18" charset="0"/>
                                </a:rPr>
                              </m:ctrlPr>
                            </m:dPr>
                            <m:e>
                              <m:r>
                                <a:rPr lang="en-GB" i="1">
                                  <a:latin typeface="Cambria Math" panose="02040503050406030204" pitchFamily="18" charset="0"/>
                                </a:rPr>
                                <m:t>𝐴</m:t>
                              </m:r>
                              <m:r>
                                <a:rPr lang="en-GB" i="0">
                                  <a:latin typeface="Cambria Math" panose="02040503050406030204" pitchFamily="18" charset="0"/>
                                </a:rPr>
                                <m:t>(</m:t>
                              </m:r>
                              <m:r>
                                <a:rPr lang="en-GB" i="1">
                                  <a:latin typeface="Cambria Math" panose="02040503050406030204" pitchFamily="18" charset="0"/>
                                </a:rPr>
                                <m:t>𝑡</m:t>
                              </m:r>
                              <m:r>
                                <a:rPr lang="en-GB" i="0">
                                  <a:latin typeface="Cambria Math" panose="02040503050406030204" pitchFamily="18" charset="0"/>
                                </a:rPr>
                                <m:t>,</m:t>
                              </m:r>
                              <m:r>
                                <a:rPr lang="en-GB" i="1">
                                  <a:latin typeface="Cambria Math" panose="02040503050406030204" pitchFamily="18" charset="0"/>
                                </a:rPr>
                                <m:t>𝜆</m:t>
                              </m:r>
                            </m:e>
                          </m:d>
                        </m:den>
                      </m:f>
                    </m:oMath>
                  </m:oMathPara>
                </a14:m>
                <a:endParaRPr lang="en-GB" dirty="0"/>
              </a:p>
            </p:txBody>
          </p:sp>
        </mc:Choice>
        <mc:Fallback xmlns="">
          <p:sp>
            <p:nvSpPr>
              <p:cNvPr id="5" name="Rectangle 4">
                <a:extLst>
                  <a:ext uri="{FF2B5EF4-FFF2-40B4-BE49-F238E27FC236}">
                    <a16:creationId xmlns:a16="http://schemas.microsoft.com/office/drawing/2014/main" id="{8CB083A7-F1CE-47A4-9688-965272713456}"/>
                  </a:ext>
                </a:extLst>
              </p:cNvPr>
              <p:cNvSpPr>
                <a:spLocks noRot="1" noChangeAspect="1" noMove="1" noResize="1" noEditPoints="1" noAdjustHandles="1" noChangeArrowheads="1" noChangeShapeType="1" noTextEdit="1"/>
              </p:cNvSpPr>
              <p:nvPr/>
            </p:nvSpPr>
            <p:spPr>
              <a:xfrm>
                <a:off x="5992691" y="5359633"/>
                <a:ext cx="3776931" cy="928459"/>
              </a:xfrm>
              <a:prstGeom prst="rect">
                <a:avLst/>
              </a:prstGeom>
              <a:blipFill>
                <a:blip r:embed="rId5"/>
                <a:stretch>
                  <a:fillRect/>
                </a:stretch>
              </a:blipFill>
            </p:spPr>
            <p:txBody>
              <a:bodyPr/>
              <a:lstStyle/>
              <a:p>
                <a:r>
                  <a:rPr lang="en-US">
                    <a:noFill/>
                  </a:rPr>
                  <a:t> </a:t>
                </a:r>
              </a:p>
            </p:txBody>
          </p:sp>
        </mc:Fallback>
      </mc:AlternateContent>
      <p:pic>
        <p:nvPicPr>
          <p:cNvPr id="7" name="Imagen 3">
            <a:extLst>
              <a:ext uri="{FF2B5EF4-FFF2-40B4-BE49-F238E27FC236}">
                <a16:creationId xmlns:a16="http://schemas.microsoft.com/office/drawing/2014/main" id="{D2BC5E43-D4EF-4E07-A66F-AD12340B3450}"/>
              </a:ext>
            </a:extLst>
          </p:cNvPr>
          <p:cNvPicPr/>
          <p:nvPr/>
        </p:nvPicPr>
        <p:blipFill>
          <a:blip r:embed="rId6">
            <a:extLst>
              <a:ext uri="{28A0092B-C50C-407E-A947-70E740481C1C}">
                <a14:useLocalDpi xmlns:a14="http://schemas.microsoft.com/office/drawing/2010/main" val="0"/>
              </a:ext>
            </a:extLst>
          </a:blip>
          <a:stretch>
            <a:fillRect/>
          </a:stretch>
        </p:blipFill>
        <p:spPr>
          <a:xfrm>
            <a:off x="887312" y="418469"/>
            <a:ext cx="4386623" cy="6021062"/>
          </a:xfrm>
          <a:prstGeom prst="rect">
            <a:avLst/>
          </a:prstGeom>
        </p:spPr>
      </p:pic>
      <p:pic>
        <p:nvPicPr>
          <p:cNvPr id="8" name="Picture 7">
            <a:extLst>
              <a:ext uri="{FF2B5EF4-FFF2-40B4-BE49-F238E27FC236}">
                <a16:creationId xmlns:a16="http://schemas.microsoft.com/office/drawing/2014/main" id="{3BE5290F-3D16-492B-AA11-4350EC911919}"/>
              </a:ext>
            </a:extLst>
          </p:cNvPr>
          <p:cNvPicPr>
            <a:picLocks noChangeAspect="1"/>
          </p:cNvPicPr>
          <p:nvPr/>
        </p:nvPicPr>
        <p:blipFill rotWithShape="1">
          <a:blip r:embed="rId7"/>
          <a:srcRect t="7039"/>
          <a:stretch/>
        </p:blipFill>
        <p:spPr>
          <a:xfrm>
            <a:off x="5295702" y="1287310"/>
            <a:ext cx="3538473" cy="3236867"/>
          </a:xfrm>
          <a:prstGeom prst="rect">
            <a:avLst/>
          </a:prstGeom>
        </p:spPr>
      </p:pic>
    </p:spTree>
    <p:extLst>
      <p:ext uri="{BB962C8B-B14F-4D97-AF65-F5344CB8AC3E}">
        <p14:creationId xmlns:p14="http://schemas.microsoft.com/office/powerpoint/2010/main" val="3050339635"/>
      </p:ext>
    </p:extLst>
  </p:cSld>
  <p:clrMapOvr>
    <a:masterClrMapping/>
  </p:clrMapOvr>
</p:sld>
</file>

<file path=ppt/theme/theme1.xml><?xml version="1.0" encoding="utf-8"?>
<a:theme xmlns:a="http://schemas.openxmlformats.org/drawingml/2006/main" name="NPL -NiCEMSI 2015">
  <a:themeElements>
    <a:clrScheme name="NPL Colours">
      <a:dk1>
        <a:srgbClr val="005596"/>
      </a:dk1>
      <a:lt1>
        <a:sysClr val="window" lastClr="FFFFFF"/>
      </a:lt1>
      <a:dk2>
        <a:srgbClr val="00AEEF"/>
      </a:dk2>
      <a:lt2>
        <a:srgbClr val="EEECE1"/>
      </a:lt2>
      <a:accent1>
        <a:srgbClr val="005596"/>
      </a:accent1>
      <a:accent2>
        <a:srgbClr val="00AEEF"/>
      </a:accent2>
      <a:accent3>
        <a:srgbClr val="791D7E"/>
      </a:accent3>
      <a:accent4>
        <a:srgbClr val="FFC425"/>
      </a:accent4>
      <a:accent5>
        <a:srgbClr val="EE3224"/>
      </a:accent5>
      <a:accent6>
        <a:srgbClr val="6DB33F"/>
      </a:accent6>
      <a:hlink>
        <a:srgbClr val="0000FF"/>
      </a:hlink>
      <a:folHlink>
        <a:srgbClr val="800080"/>
      </a:folHlink>
    </a:clrScheme>
    <a:fontScheme name="NP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ea typeface="ヒラギノ角ゴ Pro W3"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ea typeface="ヒラギノ角ゴ Pro W3" pitchFamily="28"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FBEB3597-03D0-4B9B-BCEC-CD38D0F14EB7}" vid="{D9B75EAE-8E0D-4434-B013-AE2CC498FD6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70881120E542F4F8D4BDE6C646F4F9B" ma:contentTypeVersion="13" ma:contentTypeDescription="Create a new document." ma:contentTypeScope="" ma:versionID="da4924c7826bddf8744ffa7e75166852">
  <xsd:schema xmlns:xsd="http://www.w3.org/2001/XMLSchema" xmlns:xs="http://www.w3.org/2001/XMLSchema" xmlns:p="http://schemas.microsoft.com/office/2006/metadata/properties" xmlns:ns3="69ea7984-96e6-40dc-b877-479b6054cff7" xmlns:ns4="9988b34b-5248-4206-8194-0bb61dfdabbc" targetNamespace="http://schemas.microsoft.com/office/2006/metadata/properties" ma:root="true" ma:fieldsID="c2fb17f2393a407dbb75a7b566746603" ns3:_="" ns4:_="">
    <xsd:import namespace="69ea7984-96e6-40dc-b877-479b6054cff7"/>
    <xsd:import namespace="9988b34b-5248-4206-8194-0bb61dfdabb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ea7984-96e6-40dc-b877-479b6054cf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88b34b-5248-4206-8194-0bb61dfdab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FC6F7A-02BE-4208-B83E-BBCF5B384A5B}">
  <ds:schemaRefs>
    <ds:schemaRef ds:uri="http://schemas.openxmlformats.org/package/2006/metadata/core-properties"/>
    <ds:schemaRef ds:uri="http://purl.org/dc/dcmitype/"/>
    <ds:schemaRef ds:uri="9988b34b-5248-4206-8194-0bb61dfdabbc"/>
    <ds:schemaRef ds:uri="http://purl.org/dc/terms/"/>
    <ds:schemaRef ds:uri="http://purl.org/dc/elements/1.1/"/>
    <ds:schemaRef ds:uri="http://www.w3.org/XML/1998/namespace"/>
    <ds:schemaRef ds:uri="http://schemas.microsoft.com/office/2006/documentManagement/types"/>
    <ds:schemaRef ds:uri="http://schemas.microsoft.com/office/infopath/2007/PartnerControls"/>
    <ds:schemaRef ds:uri="69ea7984-96e6-40dc-b877-479b6054cff7"/>
    <ds:schemaRef ds:uri="http://schemas.microsoft.com/office/2006/metadata/properties"/>
  </ds:schemaRefs>
</ds:datastoreItem>
</file>

<file path=customXml/itemProps2.xml><?xml version="1.0" encoding="utf-8"?>
<ds:datastoreItem xmlns:ds="http://schemas.openxmlformats.org/officeDocument/2006/customXml" ds:itemID="{8214B47F-D6DB-4FAD-8C54-BE8975E5791C}">
  <ds:schemaRefs>
    <ds:schemaRef ds:uri="http://schemas.microsoft.com/sharepoint/v3/contenttype/forms"/>
  </ds:schemaRefs>
</ds:datastoreItem>
</file>

<file path=customXml/itemProps3.xml><?xml version="1.0" encoding="utf-8"?>
<ds:datastoreItem xmlns:ds="http://schemas.openxmlformats.org/officeDocument/2006/customXml" ds:itemID="{F055D363-597C-4707-96FA-988370FB8B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ea7984-96e6-40dc-b877-479b6054cff7"/>
    <ds:schemaRef ds:uri="9988b34b-5248-4206-8194-0bb61dfdab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4242</TotalTime>
  <Words>938</Words>
  <Application>Microsoft Office PowerPoint</Application>
  <PresentationFormat>Widescreen</PresentationFormat>
  <Paragraphs>273</Paragraphs>
  <Slides>26</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Cambria Math</vt:lpstr>
      <vt:lpstr>Helvetica</vt:lpstr>
      <vt:lpstr>Times</vt:lpstr>
      <vt:lpstr>Times New Roman</vt:lpstr>
      <vt:lpstr>Wingdings</vt:lpstr>
      <vt:lpstr>Wingdings 2</vt:lpstr>
      <vt:lpstr>NPL -NiCEMSI 2015</vt:lpstr>
      <vt:lpstr> LIME: Lunar Irradiance Model of ESA   Sarah Taylor (NPL), Stefan Adriaensen (VITO), Carlos Toledano (UVa), Alberto Berjón (UVa), Africa Barreto (UVa), Emma Woolliams (NPL), Maria Garcia-Miranda (NPL), Marc Bouvet (ESA)</vt:lpstr>
      <vt:lpstr>LIME: Lunar Irradiance Model of ESA</vt:lpstr>
      <vt:lpstr>LIME Overview</vt:lpstr>
      <vt:lpstr>PowerPoint Presentation</vt:lpstr>
      <vt:lpstr>Linearity (NPL)</vt:lpstr>
      <vt:lpstr>Temperature Sensitivity (UVa) </vt:lpstr>
      <vt:lpstr>Irradiance Responsivity</vt:lpstr>
      <vt:lpstr>CIMEL Stability by Solar Langley Calibration</vt:lpstr>
      <vt:lpstr>Observations</vt:lpstr>
      <vt:lpstr>Uncertainty Analysis</vt:lpstr>
      <vt:lpstr>Error Correlation Structures </vt:lpstr>
      <vt:lpstr>Model Regression Overview</vt:lpstr>
      <vt:lpstr>Lunar Irradiance Model </vt:lpstr>
      <vt:lpstr>Coefficient Regression</vt:lpstr>
      <vt:lpstr>Uncertainty Analysis</vt:lpstr>
      <vt:lpstr>PowerPoint Presentation</vt:lpstr>
      <vt:lpstr>Spectral Model using Apollo spectra</vt:lpstr>
      <vt:lpstr>Comparison Procedure</vt:lpstr>
      <vt:lpstr>Proba-V</vt:lpstr>
      <vt:lpstr>PowerPoint Presentation</vt:lpstr>
      <vt:lpstr>Pleiades</vt:lpstr>
      <vt:lpstr>Pleiades vs LIME</vt:lpstr>
      <vt:lpstr>GIRO</vt:lpstr>
      <vt:lpstr>Degree of Linear Polarisation</vt:lpstr>
      <vt:lpstr>Model Development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LIME: Lunar Irradiance Model of ESA   Sarah Taylor (NPL), Stefan Adriaensen (VITO), Carlos Toledano (UVa), Alberto Berjón (UVa), Africa Barreto (UVa), Emma Woolliams (NPL), Maria Garcia-Miranda (NPL), Marc Bouvet (ESA)</dc:title>
  <dc:creator>Sarah Taylor</dc:creator>
  <cp:lastModifiedBy>Sarah Taylor</cp:lastModifiedBy>
  <cp:revision>1</cp:revision>
  <dcterms:created xsi:type="dcterms:W3CDTF">2020-11-13T11:13:00Z</dcterms:created>
  <dcterms:modified xsi:type="dcterms:W3CDTF">2020-11-16T09:55:37Z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0x010100370881120E542F4F8D4BDE6C646F4F9B</vt:lpwstr>
  </property>
</Properties>
</file>