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86" r:id="rId2"/>
    <p:sldId id="256" r:id="rId3"/>
    <p:sldId id="495" r:id="rId4"/>
    <p:sldId id="498" r:id="rId5"/>
    <p:sldId id="499" r:id="rId6"/>
    <p:sldId id="500" r:id="rId7"/>
    <p:sldId id="501" r:id="rId8"/>
    <p:sldId id="502" r:id="rId9"/>
    <p:sldId id="503" r:id="rId10"/>
    <p:sldId id="505" r:id="rId11"/>
    <p:sldId id="506" r:id="rId12"/>
    <p:sldId id="511" r:id="rId13"/>
    <p:sldId id="473" r:id="rId14"/>
    <p:sldId id="478" r:id="rId15"/>
    <p:sldId id="535" r:id="rId16"/>
    <p:sldId id="479" r:id="rId17"/>
    <p:sldId id="541" r:id="rId18"/>
    <p:sldId id="521" r:id="rId19"/>
    <p:sldId id="522" r:id="rId20"/>
    <p:sldId id="534" r:id="rId21"/>
    <p:sldId id="533" r:id="rId22"/>
    <p:sldId id="484" r:id="rId23"/>
    <p:sldId id="482" r:id="rId24"/>
    <p:sldId id="481" r:id="rId25"/>
    <p:sldId id="467" r:id="rId26"/>
    <p:sldId id="468" r:id="rId27"/>
    <p:sldId id="537" r:id="rId28"/>
    <p:sldId id="469" r:id="rId29"/>
    <p:sldId id="470" r:id="rId30"/>
    <p:sldId id="540" r:id="rId31"/>
    <p:sldId id="529" r:id="rId32"/>
    <p:sldId id="483" r:id="rId33"/>
    <p:sldId id="54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93266" autoAdjust="0"/>
  </p:normalViewPr>
  <p:slideViewPr>
    <p:cSldViewPr snapToObjects="1">
      <p:cViewPr varScale="1">
        <p:scale>
          <a:sx n="122" d="100"/>
          <a:sy n="122" d="100"/>
        </p:scale>
        <p:origin x="-13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29420-14A1-45FD-B3F7-6D9F48F39F6D}" type="datetimeFigureOut">
              <a:rPr lang="en-US" smtClean="0"/>
              <a:t>2020-11-14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91986-82C9-47D8-AB00-E5070D4B1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3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91986-82C9-47D8-AB00-E5070D4B13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1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5460704"/>
            <a:ext cx="4141261" cy="13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5536" y="6281562"/>
            <a:ext cx="365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alpha val="60000"/>
                  </a:schemeClr>
                </a:solidFill>
              </a:rPr>
              <a:t>2019-10-01      krijger@earthspace.nl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5" name="Bent Arrow 14"/>
          <p:cNvSpPr/>
          <p:nvPr userDrawn="1"/>
        </p:nvSpPr>
        <p:spPr>
          <a:xfrm>
            <a:off x="179512" y="6126164"/>
            <a:ext cx="7632848" cy="739794"/>
          </a:xfrm>
          <a:prstGeom prst="bentArrow">
            <a:avLst>
              <a:gd name="adj1" fmla="val 1773"/>
              <a:gd name="adj2" fmla="val 10539"/>
              <a:gd name="adj3" fmla="val 25000"/>
              <a:gd name="adj4" fmla="val 83783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27" y="5589240"/>
            <a:ext cx="3905577" cy="1230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-1683568"/>
            <a:ext cx="3168352" cy="3010553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4355976" y="6352143"/>
            <a:ext cx="396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AAD635A-B178-5F4C-BAEB-008DE54C1FE7}" type="slidenum">
              <a:rPr lang="en-US" sz="1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0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1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1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3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">
              <a:schemeClr val="accent1">
                <a:tint val="44500"/>
                <a:satMod val="160000"/>
              </a:schemeClr>
            </a:gs>
            <a:gs pos="22000">
              <a:schemeClr val="accent1">
                <a:tint val="23500"/>
                <a:satMod val="160000"/>
                <a:lumMod val="0"/>
                <a:lumOff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F1D2-4929-3A49-988C-E14D140FCE2C}" type="datetimeFigureOut">
              <a:rPr lang="en-US" smtClean="0"/>
              <a:pPr/>
              <a:t>2020-11-14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635A-B178-5F4C-BAEB-008DE54C1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8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001-052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611560" y="116632"/>
            <a:ext cx="7314405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54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SCIAMACHY</a:t>
            </a:r>
            <a:br>
              <a:rPr lang="en-US" dirty="0" smtClean="0"/>
            </a:br>
            <a:r>
              <a:rPr lang="en-US" dirty="0" smtClean="0"/>
              <a:t>Solar Mode</a:t>
            </a:r>
            <a:endParaRPr lang="en-US" dirty="0"/>
          </a:p>
        </p:txBody>
      </p:sp>
      <p:pic>
        <p:nvPicPr>
          <p:cNvPr id="4" name="0001-01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579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SCIAMACHY Solar Transmission Degradation</a:t>
            </a:r>
            <a:endParaRPr lang="en-US" dirty="0"/>
          </a:p>
        </p:txBody>
      </p:sp>
      <p:pic>
        <p:nvPicPr>
          <p:cNvPr id="3074" name="Picture 2" descr="http://www.iup.uni-bremen.de/sciamachy/LTM/LTM_median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36" y="1600200"/>
            <a:ext cx="58571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97152" y="2870464"/>
            <a:ext cx="9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Diffusor</a:t>
            </a:r>
          </a:p>
          <a:p>
            <a:r>
              <a:rPr lang="en-US" dirty="0" smtClean="0"/>
              <a:t>1 Mirror</a:t>
            </a:r>
          </a:p>
          <a:p>
            <a:r>
              <a:rPr lang="en-US" dirty="0" smtClean="0"/>
              <a:t>2 Mirror</a:t>
            </a:r>
          </a:p>
          <a:p>
            <a:r>
              <a:rPr lang="en-US" dirty="0" smtClean="0"/>
              <a:t>WLS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Contamination changes refraction</a:t>
            </a:r>
            <a:endParaRPr lang="en-US" sz="4000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30224"/>
          <a:stretch/>
        </p:blipFill>
        <p:spPr>
          <a:xfrm>
            <a:off x="0" y="1007251"/>
            <a:ext cx="4449398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r="28015"/>
          <a:stretch/>
        </p:blipFill>
        <p:spPr>
          <a:xfrm>
            <a:off x="4523776" y="1007250"/>
            <a:ext cx="4584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Alog</a:t>
            </a:r>
            <a:r>
              <a:rPr lang="en-US" dirty="0"/>
              <a:t>(</a:t>
            </a:r>
            <a:r>
              <a:rPr lang="en-US" dirty="0" err="1"/>
              <a:t>R_measured</a:t>
            </a:r>
            <a:r>
              <a:rPr lang="en-US" dirty="0"/>
              <a:t>) =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alog</a:t>
            </a:r>
            <a:r>
              <a:rPr lang="en-US" dirty="0" smtClean="0"/>
              <a:t>(</a:t>
            </a:r>
            <a:r>
              <a:rPr lang="en-US" dirty="0" err="1" smtClean="0"/>
              <a:t>R_lunar</a:t>
            </a:r>
            <a:r>
              <a:rPr lang="en-US" dirty="0"/>
              <a:t>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f(time,time^2,time^3) </a:t>
            </a:r>
          </a:p>
          <a:p>
            <a:pPr marL="0" indent="0">
              <a:buNone/>
            </a:pPr>
            <a:r>
              <a:rPr lang="en-US" dirty="0" smtClean="0"/>
              <a:t>+ f(ASM,ASM^2) [removed]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/>
              <a:t>f(ESM)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/>
              <a:t>f(</a:t>
            </a:r>
            <a:r>
              <a:rPr lang="en-US" dirty="0" err="1"/>
              <a:t>ASM_solar</a:t>
            </a:r>
            <a:r>
              <a:rPr lang="en-US" dirty="0"/>
              <a:t>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</a:t>
            </a:r>
            <a:r>
              <a:rPr lang="en-US" dirty="0"/>
              <a:t>f(polarization</a:t>
            </a:r>
            <a:r>
              <a:rPr lang="en-US" dirty="0" smtClean="0"/>
              <a:t>) [added,2</a:t>
            </a:r>
            <a:r>
              <a:rPr lang="en-US" baseline="30000" dirty="0" smtClean="0"/>
              <a:t>nd</a:t>
            </a:r>
            <a:r>
              <a:rPr lang="en-US" dirty="0" smtClean="0"/>
              <a:t> step]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96552" y="274638"/>
            <a:ext cx="8229600" cy="1143000"/>
          </a:xfrm>
        </p:spPr>
        <p:txBody>
          <a:bodyPr/>
          <a:lstStyle/>
          <a:p>
            <a:r>
              <a:rPr lang="en-US" dirty="0" smtClean="0"/>
              <a:t>SCIAMACHY INSTRUMENTAL</a:t>
            </a:r>
            <a:endParaRPr lang="en-US" dirty="0"/>
          </a:p>
        </p:txBody>
      </p:sp>
      <p:pic>
        <p:nvPicPr>
          <p:cNvPr id="4" name="Content Placeholder 3" descr="fig_3_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96752"/>
            <a:ext cx="1848095" cy="2208839"/>
          </a:xfrm>
          <a:prstGeom prst="rect">
            <a:avLst/>
          </a:prstGeom>
        </p:spPr>
      </p:pic>
      <p:pic>
        <p:nvPicPr>
          <p:cNvPr id="5" name="Picture 2" descr="http://www.iup.uni-bremen.de/sciamachy/LTM/LTM_median_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036" y="3143522"/>
            <a:ext cx="3859888" cy="298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Alog</a:t>
            </a:r>
            <a:r>
              <a:rPr lang="en-US" dirty="0"/>
              <a:t>(</a:t>
            </a:r>
            <a:r>
              <a:rPr lang="en-US" dirty="0" err="1"/>
              <a:t>R_lunar</a:t>
            </a:r>
            <a:r>
              <a:rPr lang="en-US" dirty="0"/>
              <a:t>)= </a:t>
            </a:r>
            <a:r>
              <a:rPr lang="en-US" dirty="0" smtClean="0"/>
              <a:t>P0</a:t>
            </a:r>
          </a:p>
          <a:p>
            <a:pPr marL="0" indent="0">
              <a:buNone/>
            </a:pPr>
            <a:r>
              <a:rPr lang="en-US" dirty="0" smtClean="0"/>
              <a:t>+P1 </a:t>
            </a:r>
            <a:r>
              <a:rPr lang="en-US" i="1" dirty="0"/>
              <a:t>g</a:t>
            </a:r>
            <a:r>
              <a:rPr lang="en-US" dirty="0"/>
              <a:t>^0.5 + P2 </a:t>
            </a:r>
            <a:r>
              <a:rPr lang="en-US" i="1" dirty="0" smtClean="0"/>
              <a:t>g </a:t>
            </a:r>
            <a:r>
              <a:rPr lang="en-US" dirty="0" smtClean="0"/>
              <a:t>+ P3 </a:t>
            </a:r>
            <a:r>
              <a:rPr lang="en-US" i="1" dirty="0"/>
              <a:t>g</a:t>
            </a:r>
            <a:r>
              <a:rPr lang="en-US" dirty="0"/>
              <a:t>^1.5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/>
              <a:t>P4 Φ + P5 φ + P6 θ </a:t>
            </a:r>
          </a:p>
          <a:p>
            <a:pPr marL="0" indent="0">
              <a:buNone/>
            </a:pPr>
            <a:r>
              <a:rPr lang="en-US" dirty="0"/>
              <a:t>+ P7*</a:t>
            </a:r>
            <a:r>
              <a:rPr lang="en-US" dirty="0" err="1"/>
              <a:t>exp</a:t>
            </a:r>
            <a:r>
              <a:rPr lang="en-US" dirty="0"/>
              <a:t>(-g*P8)+P9*</a:t>
            </a:r>
            <a:r>
              <a:rPr lang="en-US" dirty="0" err="1"/>
              <a:t>exp</a:t>
            </a:r>
            <a:r>
              <a:rPr lang="en-US" dirty="0"/>
              <a:t>(-g*P10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+</a:t>
            </a:r>
            <a:r>
              <a:rPr lang="en-US" dirty="0"/>
              <a:t>P11*cos((g-P12)*P13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g: absolute phase angle</a:t>
            </a:r>
          </a:p>
          <a:p>
            <a:pPr marL="0" indent="0">
              <a:buNone/>
            </a:pPr>
            <a:r>
              <a:rPr lang="en-US" dirty="0" err="1" smtClean="0"/>
              <a:t>Φ,φ,θ</a:t>
            </a:r>
            <a:r>
              <a:rPr lang="en-US" dirty="0" smtClean="0"/>
              <a:t> : </a:t>
            </a:r>
            <a:r>
              <a:rPr lang="en-US" sz="3000" dirty="0" err="1" smtClean="0"/>
              <a:t>solar_longitude,libration_longitude,_latitude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</a:t>
            </a:r>
            <a:r>
              <a:rPr lang="en-US" dirty="0" smtClean="0"/>
              <a:t>unar </a:t>
            </a:r>
            <a:r>
              <a:rPr lang="en-US" b="1" dirty="0" smtClean="0"/>
              <a:t>E</a:t>
            </a:r>
            <a:r>
              <a:rPr lang="en-US" dirty="0" smtClean="0"/>
              <a:t>xtended </a:t>
            </a:r>
            <a:r>
              <a:rPr lang="en-US" b="1" dirty="0" smtClean="0"/>
              <a:t>S</a:t>
            </a:r>
            <a:r>
              <a:rPr lang="en-US" dirty="0" smtClean="0"/>
              <a:t>atellite </a:t>
            </a:r>
            <a:r>
              <a:rPr lang="en-US" b="1" dirty="0" smtClean="0"/>
              <a:t>S</a:t>
            </a:r>
            <a:r>
              <a:rPr lang="en-US" dirty="0" smtClean="0"/>
              <a:t>imulation </a:t>
            </a:r>
            <a:r>
              <a:rPr lang="en-US" b="1" dirty="0" smtClean="0"/>
              <a:t>S</a:t>
            </a:r>
            <a:r>
              <a:rPr lang="en-US" dirty="0" smtClean="0"/>
              <a:t>olar </a:t>
            </a:r>
            <a:r>
              <a:rPr lang="en-US" b="1" dirty="0" smtClean="0"/>
              <a:t>R</a:t>
            </a:r>
            <a:r>
              <a:rPr lang="en-US" dirty="0" smtClean="0"/>
              <a:t>eflectance </a:t>
            </a:r>
            <a:r>
              <a:rPr lang="en-US" dirty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3786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7" name="TextBox 6"/>
          <p:cNvSpPr txBox="1"/>
          <p:nvPr/>
        </p:nvSpPr>
        <p:spPr>
          <a:xfrm>
            <a:off x="4067944" y="5663306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Wavelength [nm]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664902" y="3470982"/>
            <a:ext cx="2505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Reflectance as measured by SCIAMACHY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055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Step2</a:t>
            </a:r>
            <a:endParaRPr lang="en-US" dirty="0"/>
          </a:p>
        </p:txBody>
      </p:sp>
      <p:pic>
        <p:nvPicPr>
          <p:cNvPr id="5" name="Content Placeholder 4" descr="image020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5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4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RELAB: </a:t>
            </a:r>
            <a:br>
              <a:rPr lang="en-US" sz="3200" b="1" dirty="0" smtClean="0"/>
            </a:br>
            <a:r>
              <a:rPr lang="en-US" sz="3200" b="1" dirty="0"/>
              <a:t>Bidirectional reflectance spectra for lunar soils</a:t>
            </a:r>
            <a:br>
              <a:rPr lang="en-US" sz="3200" b="1" dirty="0"/>
            </a:br>
            <a:r>
              <a:rPr lang="en-US" sz="3200" b="1" dirty="0"/>
              <a:t>Lunar Soil Characterization Consortium (LSCC)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4" name="Picture 2" descr="http://www.planetary.brown.edu/relabdocs/LSCC/1203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208912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1626080"/>
            <a:ext cx="5436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spectra were obtained at </a:t>
            </a:r>
            <a:r>
              <a:rPr lang="en-US" dirty="0" err="1"/>
              <a:t>i</a:t>
            </a:r>
            <a:r>
              <a:rPr lang="en-US" dirty="0"/>
              <a:t>=30 degrees, e=0 degrees. 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27984" y="3861048"/>
            <a:ext cx="13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RELAB</a:t>
            </a:r>
            <a:endParaRPr lang="en-US" dirty="0"/>
          </a:p>
        </p:txBody>
      </p:sp>
      <p:pic>
        <p:nvPicPr>
          <p:cNvPr id="6" name="Content Placeholder 3" descr="image017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4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019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35696" y="2379930"/>
            <a:ext cx="487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largest particles per sample only &amp; normalize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31840" y="5733256"/>
            <a:ext cx="390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more info then just Apollo </a:t>
            </a:r>
            <a:r>
              <a:rPr lang="en-US" dirty="0" err="1" smtClean="0"/>
              <a:t>sampe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62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</a:t>
            </a:r>
            <a:r>
              <a:rPr lang="en-US" dirty="0"/>
              <a:t>unar </a:t>
            </a:r>
            <a:r>
              <a:rPr lang="en-US" b="1" dirty="0"/>
              <a:t>E</a:t>
            </a:r>
            <a:r>
              <a:rPr lang="en-US" dirty="0"/>
              <a:t>xtended </a:t>
            </a:r>
            <a:r>
              <a:rPr lang="en-US" b="1" dirty="0"/>
              <a:t>S</a:t>
            </a:r>
            <a:r>
              <a:rPr lang="en-US" dirty="0"/>
              <a:t>atellite </a:t>
            </a:r>
            <a:r>
              <a:rPr lang="en-US" b="1" dirty="0"/>
              <a:t>S</a:t>
            </a:r>
            <a:r>
              <a:rPr lang="en-US" dirty="0"/>
              <a:t>imulation </a:t>
            </a:r>
            <a:r>
              <a:rPr lang="en-US" b="1" dirty="0"/>
              <a:t>S</a:t>
            </a:r>
            <a:r>
              <a:rPr lang="en-US" dirty="0"/>
              <a:t>olar </a:t>
            </a:r>
            <a:r>
              <a:rPr lang="en-US" b="1" dirty="0"/>
              <a:t>R</a:t>
            </a:r>
            <a:r>
              <a:rPr lang="en-US" dirty="0"/>
              <a:t>eflectance </a:t>
            </a:r>
            <a:r>
              <a:rPr lang="en-US" dirty="0" smtClean="0"/>
              <a:t>(LESSSR</a:t>
            </a:r>
            <a:r>
              <a:rPr lang="en-US" dirty="0" smtClean="0"/>
              <a:t>)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2367816"/>
            <a:ext cx="6400800" cy="1152128"/>
          </a:xfrm>
        </p:spPr>
        <p:txBody>
          <a:bodyPr>
            <a:normAutofit/>
          </a:bodyPr>
          <a:lstStyle/>
          <a:p>
            <a:r>
              <a:rPr lang="en-US" b="1" dirty="0" smtClean="0"/>
              <a:t>A new lunar irradiance model based on SCIAMACHY and RELAB</a:t>
            </a:r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59632" y="4077072"/>
            <a:ext cx="6400800" cy="2023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Matthijs</a:t>
            </a:r>
            <a:r>
              <a:rPr lang="en-US" dirty="0"/>
              <a:t> Krijger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031" y="2347279"/>
            <a:ext cx="3028847" cy="287799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35767"/>
            <a:ext cx="7891441" cy="2042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(PCA) RELAB to SCIA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5085184"/>
            <a:ext cx="633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RELAB removes gaps, SCIA noise and residual instrumental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 SCIAMACHY derived </a:t>
            </a:r>
            <a:r>
              <a:rPr lang="en-US" dirty="0" err="1" smtClean="0"/>
              <a:t>reflectances</a:t>
            </a:r>
            <a:r>
              <a:rPr lang="en-US" dirty="0" smtClean="0"/>
              <a:t> with RELAB fit [at full 5nm grid 300-2600nm]</a:t>
            </a:r>
          </a:p>
          <a:p>
            <a:pPr lvl="1"/>
            <a:r>
              <a:rPr lang="en-US" dirty="0" smtClean="0"/>
              <a:t>Removes residual noise </a:t>
            </a:r>
          </a:p>
          <a:p>
            <a:pPr lvl="1"/>
            <a:r>
              <a:rPr lang="en-US" dirty="0" smtClean="0"/>
              <a:t>Removes gaps spectra</a:t>
            </a:r>
          </a:p>
          <a:p>
            <a:pPr lvl="1"/>
            <a:r>
              <a:rPr lang="en-US" dirty="0" smtClean="0"/>
              <a:t>Removes need post-model-fit</a:t>
            </a:r>
          </a:p>
          <a:p>
            <a:r>
              <a:rPr lang="en-US" dirty="0" smtClean="0"/>
              <a:t>Replace RELAB fit 250-305nm with SCIAMACHY</a:t>
            </a:r>
          </a:p>
          <a:p>
            <a:r>
              <a:rPr lang="en-US" dirty="0" smtClean="0"/>
              <a:t>Fit LESSSR model (lunar geometries)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LESSSR FIT (full range)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2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GIRO</a:t>
            </a:r>
            <a:endParaRPr lang="en-US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1974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</a:t>
            </a:r>
            <a:endParaRPr lang="en-US" dirty="0"/>
          </a:p>
        </p:txBody>
      </p:sp>
      <p:pic>
        <p:nvPicPr>
          <p:cNvPr id="4" name="Content Placeholder 3" descr="image029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2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11960" y="1484784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550nm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3573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7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611560" y="1988840"/>
            <a:ext cx="8496944" cy="165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4208" y="5661248"/>
            <a:ext cx="251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as correction factor?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SCIAMACHY on ENVISAT</a:t>
            </a:r>
            <a:endParaRPr lang="en-US" sz="3600" dirty="0"/>
          </a:p>
        </p:txBody>
      </p:sp>
      <p:pic>
        <p:nvPicPr>
          <p:cNvPr id="6" name="Content Placeholder 5" descr="fig_2_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95400"/>
            <a:ext cx="7392119" cy="4840716"/>
          </a:xfrm>
        </p:spPr>
      </p:pic>
    </p:spTree>
    <p:extLst>
      <p:ext uri="{BB962C8B-B14F-4D97-AF65-F5344CB8AC3E}">
        <p14:creationId xmlns:p14="http://schemas.microsoft.com/office/powerpoint/2010/main" val="21253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longitude</a:t>
            </a:r>
            <a:endParaRPr lang="en-US" dirty="0"/>
          </a:p>
        </p:txBody>
      </p:sp>
      <p:pic>
        <p:nvPicPr>
          <p:cNvPr id="4" name="Content Placeholder 3" descr="image006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9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Longitude impact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6" name="TextBox 5"/>
          <p:cNvSpPr txBox="1"/>
          <p:nvPr/>
        </p:nvSpPr>
        <p:spPr>
          <a:xfrm rot="19446103">
            <a:off x="2149463" y="372074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Gome2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34983">
            <a:off x="5389390" y="3618860"/>
            <a:ext cx="131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SCIAMACHY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4735940"/>
            <a:ext cx="146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Validate – yes</a:t>
            </a:r>
          </a:p>
          <a:p>
            <a:r>
              <a:rPr lang="en-US" dirty="0" smtClean="0"/>
              <a:t>Calibrate -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Lunar reflectance model</a:t>
            </a:r>
          </a:p>
          <a:p>
            <a:pPr lvl="1"/>
            <a:r>
              <a:rPr lang="en-US" dirty="0" smtClean="0"/>
              <a:t>250nm – 2600nm with 5nm resolution</a:t>
            </a:r>
          </a:p>
          <a:p>
            <a:pPr lvl="1"/>
            <a:r>
              <a:rPr lang="en-US" dirty="0"/>
              <a:t>-80 to 20 phase angle validated</a:t>
            </a:r>
          </a:p>
          <a:p>
            <a:pPr lvl="1"/>
            <a:r>
              <a:rPr lang="en-US" dirty="0" smtClean="0"/>
              <a:t>Accuracy: &lt;1.5% 500nm-1600nm (</a:t>
            </a:r>
            <a:r>
              <a:rPr lang="en-US" dirty="0"/>
              <a:t>~5% </a:t>
            </a:r>
            <a:r>
              <a:rPr lang="en-US" dirty="0" smtClean="0"/>
              <a:t>beyond)</a:t>
            </a:r>
          </a:p>
          <a:p>
            <a:pPr lvl="1"/>
            <a:r>
              <a:rPr lang="en-US" dirty="0" smtClean="0"/>
              <a:t>Complete without need of post-model fits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6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Imaging spectrometer</a:t>
            </a:r>
          </a:p>
          <a:p>
            <a:r>
              <a:rPr lang="en-US" dirty="0" smtClean="0"/>
              <a:t>Spatial dimensions through scan </a:t>
            </a:r>
            <a:r>
              <a:rPr lang="en-US" dirty="0" err="1" smtClean="0"/>
              <a:t>mirror(s</a:t>
            </a:r>
            <a:r>
              <a:rPr lang="en-US" dirty="0" smtClean="0"/>
              <a:t>):</a:t>
            </a:r>
          </a:p>
          <a:p>
            <a:pPr lvl="1"/>
            <a:r>
              <a:rPr lang="en-US" dirty="0" err="1" smtClean="0"/>
              <a:t>IFoV</a:t>
            </a:r>
            <a:r>
              <a:rPr lang="en-US" dirty="0" smtClean="0"/>
              <a:t>: 0.045 degrees by 1.8 degrees</a:t>
            </a:r>
          </a:p>
          <a:p>
            <a:r>
              <a:rPr lang="en-US" dirty="0" smtClean="0"/>
              <a:t>Spectral dimension through 8-channel spectrometer, 8192 wavelengths:</a:t>
            </a:r>
          </a:p>
          <a:p>
            <a:pPr lvl="1"/>
            <a:r>
              <a:rPr lang="en-US" dirty="0" smtClean="0"/>
              <a:t>214 nm to 1773 nm</a:t>
            </a:r>
          </a:p>
          <a:p>
            <a:pPr lvl="1"/>
            <a:r>
              <a:rPr lang="en-US" dirty="0" smtClean="0"/>
              <a:t>1934 nm to 2044 nm</a:t>
            </a:r>
          </a:p>
          <a:p>
            <a:pPr lvl="1"/>
            <a:r>
              <a:rPr lang="en-US" dirty="0" smtClean="0"/>
              <a:t>2259 nm to 2386 nm</a:t>
            </a:r>
          </a:p>
          <a:p>
            <a:r>
              <a:rPr lang="en-US" dirty="0" smtClean="0"/>
              <a:t>Nadir, Limb, sub-solar, solar occultation and lunar occultation views</a:t>
            </a:r>
          </a:p>
          <a:p>
            <a:r>
              <a:rPr lang="en-US" dirty="0" smtClean="0"/>
              <a:t>Many in-flight calibration and monitoring modes</a:t>
            </a:r>
          </a:p>
          <a:p>
            <a:r>
              <a:rPr lang="en-US" dirty="0" smtClean="0"/>
              <a:t>Data provided by ESA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SCIAMACHY viewing modes</a:t>
            </a:r>
          </a:p>
        </p:txBody>
      </p:sp>
      <p:pic>
        <p:nvPicPr>
          <p:cNvPr id="7" name="envisat_scan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717551" y="1340768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23214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SCIAMACHY viewing modes</a:t>
            </a:r>
            <a:endParaRPr lang="en-US" dirty="0"/>
          </a:p>
        </p:txBody>
      </p:sp>
      <p:pic>
        <p:nvPicPr>
          <p:cNvPr id="4" name="Content Placeholder 3" descr="fig_3_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605" y="1600200"/>
            <a:ext cx="3786790" cy="4525963"/>
          </a:xfrm>
        </p:spPr>
      </p:pic>
    </p:spTree>
    <p:extLst>
      <p:ext uri="{BB962C8B-B14F-4D97-AF65-F5344CB8AC3E}">
        <p14:creationId xmlns:p14="http://schemas.microsoft.com/office/powerpoint/2010/main" val="10964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Lunar phase angle coverage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4" y="1600200"/>
            <a:ext cx="7660412" cy="4525963"/>
          </a:xfrm>
        </p:spPr>
      </p:pic>
      <p:sp>
        <p:nvSpPr>
          <p:cNvPr id="3" name="Up Arrow 2"/>
          <p:cNvSpPr/>
          <p:nvPr/>
        </p:nvSpPr>
        <p:spPr>
          <a:xfrm>
            <a:off x="4211960" y="4653136"/>
            <a:ext cx="288032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6372200" y="4653136"/>
            <a:ext cx="288032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9992" y="5081974"/>
            <a:ext cx="278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Dedicated moon campaigns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Lunar libration angle coverage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11" y="1600200"/>
            <a:ext cx="5659578" cy="4525963"/>
          </a:xfrm>
        </p:spPr>
      </p:pic>
    </p:spTree>
    <p:extLst>
      <p:ext uri="{BB962C8B-B14F-4D97-AF65-F5344CB8AC3E}">
        <p14:creationId xmlns:p14="http://schemas.microsoft.com/office/powerpoint/2010/main" val="37764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SCIAMACHY</a:t>
            </a:r>
            <a:br>
              <a:rPr lang="en-US" dirty="0" smtClean="0"/>
            </a:br>
            <a:r>
              <a:rPr lang="en-US" dirty="0" smtClean="0"/>
              <a:t>Lunar Mode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 t="12743" r="23875" b="12153"/>
          <a:stretch/>
        </p:blipFill>
        <p:spPr>
          <a:xfrm>
            <a:off x="2916055" y="599355"/>
            <a:ext cx="3653185" cy="36937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67744" y="2420888"/>
            <a:ext cx="6192688" cy="115212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iped Right Arrow 20"/>
          <p:cNvSpPr/>
          <p:nvPr/>
        </p:nvSpPr>
        <p:spPr>
          <a:xfrm rot="3331636">
            <a:off x="5458568" y="4155429"/>
            <a:ext cx="1397930" cy="12988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69001" y="90872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92279" y="2627620"/>
            <a:ext cx="62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IFOV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6523" y="5661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5 -0.27649 L 0.20191 0.4370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35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35944</TotalTime>
  <Words>367</Words>
  <Application>Microsoft Office PowerPoint</Application>
  <PresentationFormat>On-screen Show (4:3)</PresentationFormat>
  <Paragraphs>87</Paragraphs>
  <Slides>33</Slides>
  <Notes>1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Lunar Extended Satellite Simulation Solar Reflectance (LESSSR)</vt:lpstr>
      <vt:lpstr>SCIAMACHY on ENVISAT</vt:lpstr>
      <vt:lpstr>The instrument</vt:lpstr>
      <vt:lpstr>SCIAMACHY viewing modes</vt:lpstr>
      <vt:lpstr>SCIAMACHY viewing modes</vt:lpstr>
      <vt:lpstr>Lunar phase angle coverage</vt:lpstr>
      <vt:lpstr>Lunar libration angle coverage</vt:lpstr>
      <vt:lpstr>SCIAMACHY Lunar Mode</vt:lpstr>
      <vt:lpstr>SCIAMACHY Solar Mode</vt:lpstr>
      <vt:lpstr>SCIAMACHY Solar Transmission Degradation</vt:lpstr>
      <vt:lpstr>Contamination changes refraction</vt:lpstr>
      <vt:lpstr>SCIAMACHY INSTRUMENTAL</vt:lpstr>
      <vt:lpstr>Lunar Extended Satellite Simulation Solar Reflectance model</vt:lpstr>
      <vt:lpstr>Step1</vt:lpstr>
      <vt:lpstr>Step2</vt:lpstr>
      <vt:lpstr>RELAB:  Bidirectional reflectance spectra for lunar soils Lunar Soil Characterization Consortium (LSCC) </vt:lpstr>
      <vt:lpstr>RELAB</vt:lpstr>
      <vt:lpstr>PowerPoint Presentation</vt:lpstr>
      <vt:lpstr>FIT (PCA) RELAB to SCIA</vt:lpstr>
      <vt:lpstr>LESSSR FIT (full range)</vt:lpstr>
      <vt:lpstr>PowerPoint Presentation</vt:lpstr>
      <vt:lpstr>Validation</vt:lpstr>
      <vt:lpstr>GIRO</vt:lpstr>
      <vt:lpstr>SEVIRI</vt:lpstr>
      <vt:lpstr>GOME2</vt:lpstr>
      <vt:lpstr>PowerPoint Presentation</vt:lpstr>
      <vt:lpstr>PowerPoint Presentation</vt:lpstr>
      <vt:lpstr>PowerPoint Presentation</vt:lpstr>
      <vt:lpstr>Solar longitude</vt:lpstr>
      <vt:lpstr>Solar Longitude impact</vt:lpstr>
      <vt:lpstr>Conclusion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on validation of spectral band adjustment factors using lunar hyperspectral measurements</dc:title>
  <dc:creator>Krijger</dc:creator>
  <cp:lastModifiedBy>Krijger</cp:lastModifiedBy>
  <cp:revision>358</cp:revision>
  <dcterms:created xsi:type="dcterms:W3CDTF">2015-12-07T21:22:00Z</dcterms:created>
  <dcterms:modified xsi:type="dcterms:W3CDTF">2020-11-14T12:45:11Z</dcterms:modified>
</cp:coreProperties>
</file>