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5" r:id="rId2"/>
  </p:sldMasterIdLst>
  <p:notesMasterIdLst>
    <p:notesMasterId r:id="rId13"/>
  </p:notesMasterIdLst>
  <p:handoutMasterIdLst>
    <p:handoutMasterId r:id="rId14"/>
  </p:handoutMasterIdLst>
  <p:sldIdLst>
    <p:sldId id="262" r:id="rId3"/>
    <p:sldId id="264" r:id="rId4"/>
    <p:sldId id="270" r:id="rId5"/>
    <p:sldId id="266" r:id="rId6"/>
    <p:sldId id="267" r:id="rId7"/>
    <p:sldId id="271" r:id="rId8"/>
    <p:sldId id="272" r:id="rId9"/>
    <p:sldId id="273" r:id="rId10"/>
    <p:sldId id="274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1DD"/>
    <a:srgbClr val="112369"/>
    <a:srgbClr val="D8E4BC"/>
    <a:srgbClr val="032EEE"/>
    <a:srgbClr val="2F528F"/>
    <a:srgbClr val="F8FACD"/>
    <a:srgbClr val="002554"/>
    <a:srgbClr val="75787B"/>
    <a:srgbClr val="002060"/>
    <a:srgbClr val="D6E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 autoAdjust="0"/>
    <p:restoredTop sz="86425" autoAdjust="0"/>
  </p:normalViewPr>
  <p:slideViewPr>
    <p:cSldViewPr snapToGrid="0">
      <p:cViewPr varScale="1">
        <p:scale>
          <a:sx n="113" d="100"/>
          <a:sy n="113" d="100"/>
        </p:scale>
        <p:origin x="440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1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8D652-777B-483E-AEEC-DF052F09B7C9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7CB29-396C-473F-A4E8-B67F03C39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691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C5F95-6451-477F-B116-36F3B5E0ABD4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B97EC-8BB3-4ECB-BDE7-652A64728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059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B97EC-8BB3-4ECB-BDE7-652A64728BB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17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6871" y="1687937"/>
            <a:ext cx="9144000" cy="555477"/>
          </a:xfrm>
          <a:prstGeom prst="rect">
            <a:avLst/>
          </a:prstGeom>
        </p:spPr>
        <p:txBody>
          <a:bodyPr anchor="b"/>
          <a:lstStyle>
            <a:lvl1pPr algn="l">
              <a:defRPr sz="3200" b="1" baseline="0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GB" dirty="0"/>
              <a:t>Insert name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0878" y="2243414"/>
            <a:ext cx="5295545" cy="4272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rgbClr val="75787B"/>
                </a:solidFill>
                <a:latin typeface="Corisand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job title here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094" y="3492881"/>
            <a:ext cx="3692965" cy="24527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78" y="3492881"/>
            <a:ext cx="3675237" cy="2452790"/>
          </a:xfrm>
          <a:prstGeom prst="rect">
            <a:avLst/>
          </a:prstGeom>
        </p:spPr>
      </p:pic>
      <p:pic>
        <p:nvPicPr>
          <p:cNvPr id="9" name="Picture 2" descr="P:\New File Plan\Images\Facilities\03EC3541 Chilbolton dish @ dusk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9038" y="3492881"/>
            <a:ext cx="3359579" cy="245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60388" y="2710635"/>
            <a:ext cx="5295900" cy="404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75787B"/>
                </a:solidFill>
                <a:latin typeface="Corisande" pitchFamily="2" charset="0"/>
              </a:defRPr>
            </a:lvl1pPr>
          </a:lstStyle>
          <a:p>
            <a:pPr lvl="0"/>
            <a:r>
              <a:rPr lang="en-US" dirty="0"/>
              <a:t>Insert presentation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78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with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19736"/>
            <a:ext cx="3932237" cy="800100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19736"/>
            <a:ext cx="6172200" cy="4873625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2pPr>
            <a:lvl3pPr marL="11430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3pPr>
            <a:lvl4pPr marL="1600200" indent="-228600">
              <a:buFontTx/>
              <a:buBlip>
                <a:blip r:embed="rId2"/>
              </a:buBlip>
              <a:defRPr sz="2000"/>
            </a:lvl4pPr>
            <a:lvl5pPr marL="2057400" indent="-228600">
              <a:buFontTx/>
              <a:buBlip>
                <a:blip r:embed="rId2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919836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C3E1A7-7713-534A-BA8B-689B94A4A0DE}"/>
              </a:ext>
            </a:extLst>
          </p:cNvPr>
          <p:cNvSpPr txBox="1"/>
          <p:nvPr userDrawn="1"/>
        </p:nvSpPr>
        <p:spPr>
          <a:xfrm>
            <a:off x="9737124" y="6271054"/>
            <a:ext cx="2032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0F7D33-4197-3C47-88DE-223F1D1B6310}" type="slidenum">
              <a:rPr lang="en-US" sz="1200" smtClean="0">
                <a:solidFill>
                  <a:srgbClr val="75787B"/>
                </a:solidFill>
                <a:latin typeface="Corisande" pitchFamily="2" charset="0"/>
              </a:rPr>
              <a:pPr algn="r"/>
              <a:t>‹#›</a:t>
            </a:fld>
            <a:endParaRPr lang="en-US" sz="1200" dirty="0">
              <a:solidFill>
                <a:srgbClr val="75787B"/>
              </a:solidFill>
              <a:latin typeface="Corisande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763" y="6112476"/>
            <a:ext cx="2014474" cy="51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21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no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19736"/>
            <a:ext cx="3932237" cy="800100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19736"/>
            <a:ext cx="6172200" cy="4873625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2pPr>
            <a:lvl3pPr marL="11430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3pPr>
            <a:lvl4pPr marL="1600200" indent="-228600">
              <a:buFontTx/>
              <a:buBlip>
                <a:blip r:embed="rId2"/>
              </a:buBlip>
              <a:defRPr sz="2000"/>
            </a:lvl4pPr>
            <a:lvl5pPr marL="2057400" indent="-228600">
              <a:buFontTx/>
              <a:buBlip>
                <a:blip r:embed="rId2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919836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C3E1A7-7713-534A-BA8B-689B94A4A0DE}"/>
              </a:ext>
            </a:extLst>
          </p:cNvPr>
          <p:cNvSpPr txBox="1"/>
          <p:nvPr userDrawn="1"/>
        </p:nvSpPr>
        <p:spPr>
          <a:xfrm>
            <a:off x="9737124" y="6271054"/>
            <a:ext cx="2032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0F7D33-4197-3C47-88DE-223F1D1B6310}" type="slidenum">
              <a:rPr lang="en-US" sz="1200" smtClean="0">
                <a:solidFill>
                  <a:srgbClr val="75787B"/>
                </a:solidFill>
                <a:latin typeface="Corisande" pitchFamily="2" charset="0"/>
              </a:rPr>
              <a:pPr algn="r"/>
              <a:t>‹#›</a:t>
            </a:fld>
            <a:endParaRPr lang="en-US" sz="1200" dirty="0">
              <a:solidFill>
                <a:srgbClr val="75787B"/>
              </a:solidFill>
              <a:latin typeface="Corisan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18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with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62358"/>
            <a:ext cx="3932237" cy="795042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62358"/>
            <a:ext cx="6172200" cy="45986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75787B"/>
                </a:solidFill>
                <a:latin typeface="Corisande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C3E1A7-7713-534A-BA8B-689B94A4A0DE}"/>
              </a:ext>
            </a:extLst>
          </p:cNvPr>
          <p:cNvSpPr txBox="1"/>
          <p:nvPr userDrawn="1"/>
        </p:nvSpPr>
        <p:spPr>
          <a:xfrm>
            <a:off x="9737124" y="6271054"/>
            <a:ext cx="2032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0F7D33-4197-3C47-88DE-223F1D1B6310}" type="slidenum">
              <a:rPr lang="en-US" sz="1200" smtClean="0">
                <a:solidFill>
                  <a:srgbClr val="75787B"/>
                </a:solidFill>
                <a:latin typeface="Corisande" pitchFamily="2" charset="0"/>
              </a:rPr>
              <a:pPr algn="r"/>
              <a:t>‹#›</a:t>
            </a:fld>
            <a:endParaRPr lang="en-US" sz="1200" dirty="0">
              <a:solidFill>
                <a:srgbClr val="75787B"/>
              </a:solidFill>
              <a:latin typeface="Corisande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763" y="6112476"/>
            <a:ext cx="2014474" cy="51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55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no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62358"/>
            <a:ext cx="3932237" cy="795042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62358"/>
            <a:ext cx="6172200" cy="45986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75787B"/>
                </a:solidFill>
                <a:latin typeface="Corisande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C3E1A7-7713-534A-BA8B-689B94A4A0DE}"/>
              </a:ext>
            </a:extLst>
          </p:cNvPr>
          <p:cNvSpPr txBox="1"/>
          <p:nvPr userDrawn="1"/>
        </p:nvSpPr>
        <p:spPr>
          <a:xfrm>
            <a:off x="9737124" y="6271054"/>
            <a:ext cx="2032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0F7D33-4197-3C47-88DE-223F1D1B6310}" type="slidenum">
              <a:rPr lang="en-US" sz="1200" smtClean="0">
                <a:solidFill>
                  <a:srgbClr val="75787B"/>
                </a:solidFill>
                <a:latin typeface="Corisande" pitchFamily="2" charset="0"/>
              </a:rPr>
              <a:pPr algn="r"/>
              <a:t>‹#›</a:t>
            </a:fld>
            <a:endParaRPr lang="en-US" sz="1200" dirty="0">
              <a:solidFill>
                <a:srgbClr val="75787B"/>
              </a:solidFill>
              <a:latin typeface="Corisan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122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 content with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1836"/>
            <a:ext cx="10515600" cy="476447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 rot="5400000">
            <a:off x="3741219" y="-1648750"/>
            <a:ext cx="4709564" cy="1051560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800" indent="-228600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baseline="0">
                <a:solidFill>
                  <a:srgbClr val="75787B"/>
                </a:solidFill>
                <a:latin typeface="Corisande" pitchFamily="2" charset="0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baseline="0">
                <a:solidFill>
                  <a:srgbClr val="75787B"/>
                </a:solidFill>
                <a:latin typeface="Corisande" pitchFamily="2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C3E1A7-7713-534A-BA8B-689B94A4A0DE}"/>
              </a:ext>
            </a:extLst>
          </p:cNvPr>
          <p:cNvSpPr txBox="1"/>
          <p:nvPr userDrawn="1"/>
        </p:nvSpPr>
        <p:spPr>
          <a:xfrm>
            <a:off x="9737124" y="6271054"/>
            <a:ext cx="2032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0F7D33-4197-3C47-88DE-223F1D1B6310}" type="slidenum">
              <a:rPr lang="en-US" sz="1200" smtClean="0">
                <a:solidFill>
                  <a:srgbClr val="75787B"/>
                </a:solidFill>
                <a:latin typeface="Corisande" pitchFamily="2" charset="0"/>
              </a:rPr>
              <a:pPr algn="r"/>
              <a:t>‹#›</a:t>
            </a:fld>
            <a:endParaRPr lang="en-US" sz="1200" dirty="0">
              <a:solidFill>
                <a:srgbClr val="75787B"/>
              </a:solidFill>
              <a:latin typeface="Corisande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763" y="6112476"/>
            <a:ext cx="2014474" cy="51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33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 content no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1836"/>
            <a:ext cx="10515600" cy="476447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 rot="5400000">
            <a:off x="3741219" y="-1648750"/>
            <a:ext cx="4709564" cy="1051560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800" indent="-228600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baseline="0">
                <a:solidFill>
                  <a:srgbClr val="75787B"/>
                </a:solidFill>
                <a:latin typeface="Corisande" pitchFamily="2" charset="0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baseline="0">
                <a:solidFill>
                  <a:srgbClr val="75787B"/>
                </a:solidFill>
                <a:latin typeface="Corisande" pitchFamily="2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C3E1A7-7713-534A-BA8B-689B94A4A0DE}"/>
              </a:ext>
            </a:extLst>
          </p:cNvPr>
          <p:cNvSpPr txBox="1"/>
          <p:nvPr userDrawn="1"/>
        </p:nvSpPr>
        <p:spPr>
          <a:xfrm>
            <a:off x="9737124" y="6271054"/>
            <a:ext cx="2032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0F7D33-4197-3C47-88DE-223F1D1B6310}" type="slidenum">
              <a:rPr lang="en-US" sz="1200" smtClean="0">
                <a:solidFill>
                  <a:srgbClr val="75787B"/>
                </a:solidFill>
                <a:latin typeface="Corisande" pitchFamily="2" charset="0"/>
              </a:rPr>
              <a:pPr algn="r"/>
              <a:t>‹#›</a:t>
            </a:fld>
            <a:endParaRPr lang="en-US" sz="1200" dirty="0">
              <a:solidFill>
                <a:srgbClr val="75787B"/>
              </a:solidFill>
              <a:latin typeface="Corisan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840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Content box with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254269"/>
            <a:ext cx="2720866" cy="4709564"/>
          </a:xfrm>
          <a:prstGeom prst="rect">
            <a:avLst/>
          </a:prstGeom>
        </p:spPr>
        <p:txBody>
          <a:bodyPr vert="eaVert"/>
          <a:lstStyle>
            <a:lvl1pPr>
              <a:defRPr sz="2400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 rot="5400000">
            <a:off x="2255993" y="-163523"/>
            <a:ext cx="4709564" cy="754514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800" indent="-228600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baseline="0">
                <a:solidFill>
                  <a:srgbClr val="75787B"/>
                </a:solidFill>
                <a:latin typeface="Corisande" pitchFamily="2" charset="0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baseline="0">
                <a:solidFill>
                  <a:srgbClr val="75787B"/>
                </a:solidFill>
                <a:latin typeface="Corisande" pitchFamily="2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C3E1A7-7713-534A-BA8B-689B94A4A0DE}"/>
              </a:ext>
            </a:extLst>
          </p:cNvPr>
          <p:cNvSpPr txBox="1"/>
          <p:nvPr userDrawn="1"/>
        </p:nvSpPr>
        <p:spPr>
          <a:xfrm>
            <a:off x="9737124" y="6271054"/>
            <a:ext cx="2032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0F7D33-4197-3C47-88DE-223F1D1B6310}" type="slidenum">
              <a:rPr lang="en-US" sz="1200" smtClean="0">
                <a:solidFill>
                  <a:srgbClr val="75787B"/>
                </a:solidFill>
                <a:latin typeface="Corisande" pitchFamily="2" charset="0"/>
              </a:rPr>
              <a:pPr algn="r"/>
              <a:t>‹#›</a:t>
            </a:fld>
            <a:endParaRPr lang="en-US" sz="1200" dirty="0">
              <a:solidFill>
                <a:srgbClr val="75787B"/>
              </a:solidFill>
              <a:latin typeface="Corisande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763" y="6112476"/>
            <a:ext cx="2014474" cy="51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12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Content box no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254269"/>
            <a:ext cx="2720866" cy="4709564"/>
          </a:xfrm>
          <a:prstGeom prst="rect">
            <a:avLst/>
          </a:prstGeom>
        </p:spPr>
        <p:txBody>
          <a:bodyPr vert="eaVert"/>
          <a:lstStyle>
            <a:lvl1pPr>
              <a:defRPr sz="2400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 rot="5400000">
            <a:off x="2255993" y="-163523"/>
            <a:ext cx="4709564" cy="754514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800" indent="-228600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baseline="0">
                <a:solidFill>
                  <a:srgbClr val="75787B"/>
                </a:solidFill>
                <a:latin typeface="Corisande" pitchFamily="2" charset="0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baseline="0">
                <a:solidFill>
                  <a:srgbClr val="75787B"/>
                </a:solidFill>
                <a:latin typeface="Corisande" pitchFamily="2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C3E1A7-7713-534A-BA8B-689B94A4A0DE}"/>
              </a:ext>
            </a:extLst>
          </p:cNvPr>
          <p:cNvSpPr txBox="1"/>
          <p:nvPr userDrawn="1"/>
        </p:nvSpPr>
        <p:spPr>
          <a:xfrm>
            <a:off x="9737124" y="6271054"/>
            <a:ext cx="2032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0F7D33-4197-3C47-88DE-223F1D1B6310}" type="slidenum">
              <a:rPr lang="en-US" sz="1200" smtClean="0">
                <a:solidFill>
                  <a:srgbClr val="75787B"/>
                </a:solidFill>
                <a:latin typeface="Corisande" pitchFamily="2" charset="0"/>
              </a:rPr>
              <a:pPr algn="r"/>
              <a:t>‹#›</a:t>
            </a:fld>
            <a:endParaRPr lang="en-US" sz="1200" dirty="0">
              <a:solidFill>
                <a:srgbClr val="75787B"/>
              </a:solidFill>
              <a:latin typeface="Corisan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930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 with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2935" y="1157230"/>
            <a:ext cx="8257116" cy="503238"/>
          </a:xfrm>
        </p:spPr>
        <p:txBody>
          <a:bodyPr/>
          <a:lstStyle>
            <a:lvl1pPr algn="ctr">
              <a:defRPr sz="2400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6384" y="1660469"/>
            <a:ext cx="5134158" cy="4368098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2pPr>
            <a:lvl3pPr marL="11430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3pPr>
            <a:lvl4pPr marL="1600200" indent="-228600">
              <a:buFontTx/>
              <a:buBlip>
                <a:blip r:embed="rId2"/>
              </a:buBlip>
              <a:defRPr sz="2000"/>
            </a:lvl4pPr>
            <a:lvl5pPr marL="2057400" indent="-228600">
              <a:buFontTx/>
              <a:buBlip>
                <a:blip r:embed="rId2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6230635" y="1637792"/>
            <a:ext cx="5318730" cy="2165465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2pPr>
            <a:lvl3pPr marL="11430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3pPr>
            <a:lvl4pPr marL="1600200" indent="-228600">
              <a:buFontTx/>
              <a:buBlip>
                <a:blip r:embed="rId2"/>
              </a:buBlip>
              <a:defRPr sz="2000"/>
            </a:lvl4pPr>
            <a:lvl5pPr marL="2057400" indent="-228600">
              <a:buFontTx/>
              <a:buBlip>
                <a:blip r:embed="rId2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6230635" y="3914710"/>
            <a:ext cx="5318730" cy="2113856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2pPr>
            <a:lvl3pPr marL="11430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3pPr>
            <a:lvl4pPr marL="1600200" indent="-228600">
              <a:buFontTx/>
              <a:buBlip>
                <a:blip r:embed="rId2"/>
              </a:buBlip>
              <a:defRPr sz="2000"/>
            </a:lvl4pPr>
            <a:lvl5pPr marL="2057400" indent="-228600">
              <a:buFontTx/>
              <a:buBlip>
                <a:blip r:embed="rId2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C3E1A7-7713-534A-BA8B-689B94A4A0DE}"/>
              </a:ext>
            </a:extLst>
          </p:cNvPr>
          <p:cNvSpPr txBox="1"/>
          <p:nvPr userDrawn="1"/>
        </p:nvSpPr>
        <p:spPr>
          <a:xfrm>
            <a:off x="9737124" y="6271054"/>
            <a:ext cx="2032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0F7D33-4197-3C47-88DE-223F1D1B6310}" type="slidenum">
              <a:rPr lang="en-US" sz="1200" smtClean="0">
                <a:solidFill>
                  <a:srgbClr val="75787B"/>
                </a:solidFill>
                <a:latin typeface="Corisande" pitchFamily="2" charset="0"/>
              </a:rPr>
              <a:pPr algn="r"/>
              <a:t>‹#›</a:t>
            </a:fld>
            <a:endParaRPr lang="en-US" sz="1200" dirty="0">
              <a:solidFill>
                <a:srgbClr val="75787B"/>
              </a:solidFill>
              <a:latin typeface="Corisande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763" y="6112476"/>
            <a:ext cx="2014474" cy="51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29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 no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2935" y="1157230"/>
            <a:ext cx="8257116" cy="503238"/>
          </a:xfrm>
        </p:spPr>
        <p:txBody>
          <a:bodyPr/>
          <a:lstStyle>
            <a:lvl1pPr algn="ctr">
              <a:defRPr sz="2400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6384" y="1660469"/>
            <a:ext cx="5134158" cy="4368098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2pPr>
            <a:lvl3pPr marL="11430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3pPr>
            <a:lvl4pPr marL="1600200" indent="-228600">
              <a:buFontTx/>
              <a:buBlip>
                <a:blip r:embed="rId2"/>
              </a:buBlip>
              <a:defRPr sz="2000"/>
            </a:lvl4pPr>
            <a:lvl5pPr marL="2057400" indent="-228600">
              <a:buFontTx/>
              <a:buBlip>
                <a:blip r:embed="rId2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6230635" y="1637792"/>
            <a:ext cx="5318730" cy="2165465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2pPr>
            <a:lvl3pPr marL="11430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3pPr>
            <a:lvl4pPr marL="1600200" indent="-228600">
              <a:buFontTx/>
              <a:buBlip>
                <a:blip r:embed="rId2"/>
              </a:buBlip>
              <a:defRPr sz="2000"/>
            </a:lvl4pPr>
            <a:lvl5pPr marL="2057400" indent="-228600">
              <a:buFontTx/>
              <a:buBlip>
                <a:blip r:embed="rId2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6230635" y="3914710"/>
            <a:ext cx="5318730" cy="2113856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2pPr>
            <a:lvl3pPr marL="11430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3pPr>
            <a:lvl4pPr marL="1600200" indent="-228600">
              <a:buFontTx/>
              <a:buBlip>
                <a:blip r:embed="rId2"/>
              </a:buBlip>
              <a:defRPr sz="2000"/>
            </a:lvl4pPr>
            <a:lvl5pPr marL="2057400" indent="-228600">
              <a:buFontTx/>
              <a:buBlip>
                <a:blip r:embed="rId2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C3E1A7-7713-534A-BA8B-689B94A4A0DE}"/>
              </a:ext>
            </a:extLst>
          </p:cNvPr>
          <p:cNvSpPr txBox="1"/>
          <p:nvPr userDrawn="1"/>
        </p:nvSpPr>
        <p:spPr>
          <a:xfrm>
            <a:off x="9737124" y="6271054"/>
            <a:ext cx="2032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0F7D33-4197-3C47-88DE-223F1D1B6310}" type="slidenum">
              <a:rPr lang="en-US" sz="1200" smtClean="0">
                <a:solidFill>
                  <a:srgbClr val="75787B"/>
                </a:solidFill>
                <a:latin typeface="Corisande" pitchFamily="2" charset="0"/>
              </a:rPr>
              <a:pPr algn="r"/>
              <a:t>‹#›</a:t>
            </a:fld>
            <a:endParaRPr lang="en-US" sz="1200" dirty="0">
              <a:solidFill>
                <a:srgbClr val="75787B"/>
              </a:solidFill>
              <a:latin typeface="Corisan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57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no title and no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78262"/>
            <a:ext cx="10515600" cy="435133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>
                  <a:lumMod val="50000"/>
                </a:schemeClr>
              </a:buClr>
              <a:buFontTx/>
              <a:buBlip>
                <a:blip r:embed="rId2"/>
              </a:buBlip>
              <a:defRPr sz="2000" baseline="0">
                <a:solidFill>
                  <a:srgbClr val="002554"/>
                </a:solidFill>
                <a:latin typeface="Corisande" pitchFamily="2" charset="0"/>
              </a:defRPr>
            </a:lvl1pPr>
            <a:lvl2pPr marL="742950" indent="-285750">
              <a:buClr>
                <a:schemeClr val="bg1">
                  <a:lumMod val="50000"/>
                </a:schemeClr>
              </a:buClr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2pPr>
            <a:lvl3pPr marL="1257300" indent="-342900">
              <a:buClr>
                <a:schemeClr val="bg1">
                  <a:lumMod val="50000"/>
                </a:schemeClr>
              </a:buClr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rgbClr val="002060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First level 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C3DD9-7816-9547-8C5B-6F25F522B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5787B"/>
                </a:solidFill>
                <a:latin typeface="Corisande" pitchFamily="2" charset="0"/>
              </a:defRPr>
            </a:lvl1pPr>
          </a:lstStyle>
          <a:p>
            <a:fld id="{05B65920-A1E2-4FCA-8419-28B6B2D242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757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C3E1A7-7713-534A-BA8B-689B94A4A0DE}"/>
              </a:ext>
            </a:extLst>
          </p:cNvPr>
          <p:cNvSpPr txBox="1"/>
          <p:nvPr userDrawn="1"/>
        </p:nvSpPr>
        <p:spPr>
          <a:xfrm>
            <a:off x="9737124" y="6271054"/>
            <a:ext cx="2032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0F7D33-4197-3C47-88DE-223F1D1B6310}" type="slidenum">
              <a:rPr lang="en-US" sz="1200" smtClean="0">
                <a:solidFill>
                  <a:srgbClr val="75787B"/>
                </a:solidFill>
                <a:latin typeface="Corisande" pitchFamily="2" charset="0"/>
              </a:rPr>
              <a:pPr algn="r"/>
              <a:t>‹#›</a:t>
            </a:fld>
            <a:endParaRPr lang="en-US" sz="1200" dirty="0">
              <a:solidFill>
                <a:srgbClr val="75787B"/>
              </a:solidFill>
              <a:latin typeface="Corisande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763" y="6112476"/>
            <a:ext cx="2014474" cy="51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25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C3E1A7-7713-534A-BA8B-689B94A4A0DE}"/>
              </a:ext>
            </a:extLst>
          </p:cNvPr>
          <p:cNvSpPr txBox="1"/>
          <p:nvPr userDrawn="1"/>
        </p:nvSpPr>
        <p:spPr>
          <a:xfrm>
            <a:off x="9737124" y="6271054"/>
            <a:ext cx="2032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0F7D33-4197-3C47-88DE-223F1D1B6310}" type="slidenum">
              <a:rPr lang="en-US" sz="1200" smtClean="0">
                <a:solidFill>
                  <a:srgbClr val="75787B"/>
                </a:solidFill>
                <a:latin typeface="Corisande" pitchFamily="2" charset="0"/>
              </a:rPr>
              <a:pPr algn="r"/>
              <a:t>‹#›</a:t>
            </a:fld>
            <a:endParaRPr lang="en-US" sz="1200" dirty="0">
              <a:solidFill>
                <a:srgbClr val="75787B"/>
              </a:solidFill>
              <a:latin typeface="Corisan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734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lus 1 Content with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6641"/>
            <a:ext cx="10515600" cy="508815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53989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800" indent="-228600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baseline="0">
                <a:solidFill>
                  <a:srgbClr val="75787B"/>
                </a:solidFill>
                <a:latin typeface="Corisande" pitchFamily="2" charset="0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baseline="0">
                <a:solidFill>
                  <a:srgbClr val="75787B"/>
                </a:solidFill>
                <a:latin typeface="Corisande" pitchFamily="2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D209A-6E10-E942-82D8-BE02DD621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5787B"/>
                </a:solidFill>
                <a:latin typeface="Corisande" pitchFamily="2" charset="0"/>
              </a:defRPr>
            </a:lvl1pPr>
          </a:lstStyle>
          <a:p>
            <a:fld id="{05B65920-A1E2-4FCA-8419-28B6B2D242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763" y="6112476"/>
            <a:ext cx="2014474" cy="51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8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lus 1 no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6641"/>
            <a:ext cx="10515600" cy="508815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53989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800" indent="-228600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baseline="0">
                <a:solidFill>
                  <a:srgbClr val="75787B"/>
                </a:solidFill>
                <a:latin typeface="Corisande" pitchFamily="2" charset="0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baseline="0">
                <a:solidFill>
                  <a:srgbClr val="75787B"/>
                </a:solidFill>
                <a:latin typeface="Corisande" pitchFamily="2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D209A-6E10-E942-82D8-BE02DD621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5787B"/>
                </a:solidFill>
                <a:latin typeface="Corisande" pitchFamily="2" charset="0"/>
              </a:defRPr>
            </a:lvl1pPr>
          </a:lstStyle>
          <a:p>
            <a:fld id="{05B65920-A1E2-4FCA-8419-28B6B2D242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1933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no title with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78262"/>
            <a:ext cx="10515600" cy="435133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>
                  <a:lumMod val="50000"/>
                </a:schemeClr>
              </a:buClr>
              <a:buFontTx/>
              <a:buBlip>
                <a:blip r:embed="rId2"/>
              </a:buBlip>
              <a:defRPr sz="2000" baseline="0">
                <a:solidFill>
                  <a:srgbClr val="002554"/>
                </a:solidFill>
                <a:latin typeface="Corisande" pitchFamily="2" charset="0"/>
              </a:defRPr>
            </a:lvl1pPr>
            <a:lvl2pPr marL="742950" indent="-285750">
              <a:buClr>
                <a:schemeClr val="bg1">
                  <a:lumMod val="50000"/>
                </a:schemeClr>
              </a:buClr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2pPr>
            <a:lvl3pPr marL="1257300" indent="-342900">
              <a:buClr>
                <a:schemeClr val="bg1">
                  <a:lumMod val="50000"/>
                </a:schemeClr>
              </a:buClr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rgbClr val="002060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First level 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C3DD9-7816-9547-8C5B-6F25F522B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5787B"/>
                </a:solidFill>
                <a:latin typeface="Corisande" pitchFamily="2" charset="0"/>
              </a:defRPr>
            </a:lvl1pPr>
          </a:lstStyle>
          <a:p>
            <a:fld id="{05B65920-A1E2-4FCA-8419-28B6B2D242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763" y="6112476"/>
            <a:ext cx="2014474" cy="51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1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lus 2 content with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554"/>
                </a:solidFill>
                <a:latin typeface="Corisand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25377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2pPr>
            <a:lvl3pPr marL="11430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554"/>
                </a:solidFill>
                <a:latin typeface="Corisand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5377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2pPr>
            <a:lvl3pPr marL="11430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5787B"/>
                </a:solidFill>
                <a:latin typeface="Corisande" pitchFamily="2" charset="0"/>
              </a:defRPr>
            </a:lvl1pPr>
          </a:lstStyle>
          <a:p>
            <a:pPr algn="r"/>
            <a:fld id="{05B65920-A1E2-4FCA-8419-28B6B2D24201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146641"/>
            <a:ext cx="10515600" cy="508815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763" y="6112476"/>
            <a:ext cx="2014474" cy="51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49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lus 2 content no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554"/>
                </a:solidFill>
                <a:latin typeface="Corisand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25377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2pPr>
            <a:lvl3pPr marL="11430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554"/>
                </a:solidFill>
                <a:latin typeface="Corisand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5377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2pPr>
            <a:lvl3pPr marL="11430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5787B"/>
                </a:solidFill>
                <a:latin typeface="Corisande" pitchFamily="2" charset="0"/>
              </a:defRPr>
            </a:lvl1pPr>
          </a:lstStyle>
          <a:p>
            <a:pPr algn="r"/>
            <a:fld id="{05B65920-A1E2-4FCA-8419-28B6B2D24201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146641"/>
            <a:ext cx="10515600" cy="508815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891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i="0">
                <a:solidFill>
                  <a:srgbClr val="75787B"/>
                </a:solidFill>
                <a:latin typeface="Corisande" pitchFamily="2" charset="0"/>
              </a:defRPr>
            </a:lvl1pPr>
          </a:lstStyle>
          <a:p>
            <a:pPr algn="r"/>
            <a:fld id="{05B65920-A1E2-4FCA-8419-28B6B2D24201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46641"/>
            <a:ext cx="10515600" cy="508815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763" y="6112476"/>
            <a:ext cx="2014474" cy="51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8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i="0">
                <a:solidFill>
                  <a:srgbClr val="75787B"/>
                </a:solidFill>
                <a:latin typeface="Corisande" pitchFamily="2" charset="0"/>
              </a:defRPr>
            </a:lvl1pPr>
          </a:lstStyle>
          <a:p>
            <a:pPr algn="r"/>
            <a:fld id="{05B65920-A1E2-4FCA-8419-28B6B2D24201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46641"/>
            <a:ext cx="10515600" cy="508815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665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9847" y="86105"/>
            <a:ext cx="1924331" cy="593963"/>
          </a:xfrm>
          <a:prstGeom prst="rect">
            <a:avLst/>
          </a:prstGeom>
        </p:spPr>
      </p:pic>
      <p:cxnSp>
        <p:nvCxnSpPr>
          <p:cNvPr id="9" name="Straight Connector 8"/>
          <p:cNvCxnSpPr>
            <a:cxnSpLocks/>
          </p:cNvCxnSpPr>
          <p:nvPr userDrawn="1"/>
        </p:nvCxnSpPr>
        <p:spPr>
          <a:xfrm>
            <a:off x="0" y="794561"/>
            <a:ext cx="12192000" cy="0"/>
          </a:xfrm>
          <a:prstGeom prst="line">
            <a:avLst/>
          </a:prstGeom>
          <a:ln w="22225">
            <a:solidFill>
              <a:srgbClr val="0F21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42211">
            <a:off x="561260" y="586151"/>
            <a:ext cx="411894" cy="4168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763" y="6112476"/>
            <a:ext cx="2014474" cy="51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1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9847" y="86105"/>
            <a:ext cx="1924331" cy="593963"/>
          </a:xfrm>
          <a:prstGeom prst="rect">
            <a:avLst/>
          </a:prstGeom>
        </p:spPr>
      </p:pic>
      <p:cxnSp>
        <p:nvCxnSpPr>
          <p:cNvPr id="6" name="Straight Connector 5"/>
          <p:cNvCxnSpPr>
            <a:cxnSpLocks/>
          </p:cNvCxnSpPr>
          <p:nvPr userDrawn="1"/>
        </p:nvCxnSpPr>
        <p:spPr>
          <a:xfrm>
            <a:off x="0" y="794561"/>
            <a:ext cx="12192000" cy="0"/>
          </a:xfrm>
          <a:prstGeom prst="line">
            <a:avLst/>
          </a:prstGeom>
          <a:ln w="22225">
            <a:solidFill>
              <a:srgbClr val="0F21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42211">
            <a:off x="561260" y="586151"/>
            <a:ext cx="411894" cy="41681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8A361-492A-40E2-8CF8-D8DFAFA7E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09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7" r:id="rId2"/>
    <p:sldLayoutId id="2147483687" r:id="rId3"/>
    <p:sldLayoutId id="2147483678" r:id="rId4"/>
    <p:sldLayoutId id="2147483679" r:id="rId5"/>
    <p:sldLayoutId id="2147483689" r:id="rId6"/>
    <p:sldLayoutId id="2147483680" r:id="rId7"/>
    <p:sldLayoutId id="2147483690" r:id="rId8"/>
    <p:sldLayoutId id="2147483681" r:id="rId9"/>
    <p:sldLayoutId id="2147483691" r:id="rId10"/>
    <p:sldLayoutId id="2147483682" r:id="rId11"/>
    <p:sldLayoutId id="2147483692" r:id="rId12"/>
    <p:sldLayoutId id="2147483683" r:id="rId13"/>
    <p:sldLayoutId id="2147483693" r:id="rId14"/>
    <p:sldLayoutId id="2147483684" r:id="rId15"/>
    <p:sldLayoutId id="2147483694" r:id="rId16"/>
    <p:sldLayoutId id="2147483685" r:id="rId17"/>
    <p:sldLayoutId id="2147483695" r:id="rId18"/>
    <p:sldLayoutId id="2147483686" r:id="rId19"/>
    <p:sldLayoutId id="2147483696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Deriving lunar irradiances from SLSTR lunar acquisition. Preliminary analysis and results.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0879" y="2243414"/>
            <a:ext cx="6934944" cy="427290"/>
          </a:xfrm>
        </p:spPr>
        <p:txBody>
          <a:bodyPr/>
          <a:lstStyle/>
          <a:p>
            <a:r>
              <a:rPr lang="en-GB" dirty="0"/>
              <a:t>Mireya Etxaluze, </a:t>
            </a:r>
            <a:r>
              <a:rPr lang="en-GB" dirty="0" err="1"/>
              <a:t>Maciej</a:t>
            </a:r>
            <a:r>
              <a:rPr lang="en-GB" dirty="0"/>
              <a:t> </a:t>
            </a:r>
            <a:r>
              <a:rPr lang="en-GB" dirty="0" err="1"/>
              <a:t>Neneman</a:t>
            </a:r>
            <a:r>
              <a:rPr lang="en-GB" dirty="0"/>
              <a:t>, Dave Smith, Sebastien Wagner, Ed </a:t>
            </a:r>
            <a:r>
              <a:rPr lang="en-GB" dirty="0" err="1"/>
              <a:t>Polehampton</a:t>
            </a:r>
            <a:r>
              <a:rPr lang="en-GB" dirty="0"/>
              <a:t>, Jens </a:t>
            </a:r>
            <a:r>
              <a:rPr lang="en-GB" dirty="0" err="1"/>
              <a:t>Nieke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684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027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SLSTR Basic Geometry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5920-A1E2-4FCA-8419-28B6B2D24201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D87DAF-9847-FD49-82A8-FC0450A50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53989"/>
            <a:ext cx="6606600" cy="4351338"/>
          </a:xfrm>
        </p:spPr>
        <p:txBody>
          <a:bodyPr/>
          <a:lstStyle/>
          <a:p>
            <a:endParaRPr lang="en-GB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488A4751-6F51-EF48-B24E-98C798684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4269" y="1177678"/>
            <a:ext cx="4570063" cy="465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ED466C-6B78-F54E-85CC-B5011F36CB37}"/>
              </a:ext>
            </a:extLst>
          </p:cNvPr>
          <p:cNvSpPr txBox="1">
            <a:spLocks/>
          </p:cNvSpPr>
          <p:nvPr/>
        </p:nvSpPr>
        <p:spPr>
          <a:xfrm>
            <a:off x="658200" y="1366664"/>
            <a:ext cx="6217800" cy="49896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65000"/>
                </a:schemeClr>
              </a:buClr>
              <a:buFontTx/>
              <a:buBlip>
                <a:blip r:embed="rId3"/>
              </a:buBlip>
              <a:defRPr sz="2000" kern="1200">
                <a:solidFill>
                  <a:srgbClr val="002554"/>
                </a:solidFill>
                <a:latin typeface="Corisand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Tx/>
              <a:buBlip>
                <a:blip r:embed="rId3"/>
              </a:buBlip>
              <a:defRPr sz="1600" kern="1200" baseline="0">
                <a:solidFill>
                  <a:srgbClr val="75787B"/>
                </a:solidFill>
                <a:latin typeface="Corisande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Tx/>
              <a:buBlip>
                <a:blip r:embed="rId3"/>
              </a:buBlip>
              <a:defRPr sz="1600" kern="1200" baseline="0">
                <a:solidFill>
                  <a:srgbClr val="75787B"/>
                </a:solidFill>
                <a:latin typeface="Corisande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SLSTR observes two views of the Earth:</a:t>
            </a:r>
          </a:p>
          <a:p>
            <a:pPr lvl="1"/>
            <a:r>
              <a:rPr lang="en-GB" dirty="0"/>
              <a:t>A nadir view (1400 km)</a:t>
            </a:r>
          </a:p>
          <a:p>
            <a:pPr lvl="1"/>
            <a:r>
              <a:rPr lang="en-GB" dirty="0"/>
              <a:t>An inclined oblique view (740km)</a:t>
            </a:r>
          </a:p>
          <a:p>
            <a:r>
              <a:rPr lang="en-GB" dirty="0"/>
              <a:t>A scanning mirror is used for each view and a flip mirror to switch between them</a:t>
            </a:r>
          </a:p>
          <a:p>
            <a:r>
              <a:rPr lang="en-GB" dirty="0"/>
              <a:t>Internal calibration sources (two BBs) are viewed once in each cycle of two scans.</a:t>
            </a:r>
          </a:p>
          <a:p>
            <a:r>
              <a:rPr lang="en-GB" dirty="0"/>
              <a:t>The calibration for the visible channels is based on a diffuser based calibration VISCAL system which is illuminated by the sun over a short segment of the orbit. The VISCAL signal provides a calibration reference to convert the measured signal in each channel to the surface reflectance.</a:t>
            </a:r>
          </a:p>
        </p:txBody>
      </p:sp>
    </p:spTree>
    <p:extLst>
      <p:ext uri="{BB962C8B-B14F-4D97-AF65-F5344CB8AC3E}">
        <p14:creationId xmlns:p14="http://schemas.microsoft.com/office/powerpoint/2010/main" val="229138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SLSTR VIS-SWIR channels calibration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53989"/>
            <a:ext cx="10515600" cy="1445211"/>
          </a:xfrm>
        </p:spPr>
        <p:txBody>
          <a:bodyPr/>
          <a:lstStyle/>
          <a:p>
            <a:r>
              <a:rPr lang="en-GB" dirty="0"/>
              <a:t>The SLSTR VISCAL reflectance was characterized during on-ground calibration.</a:t>
            </a:r>
          </a:p>
          <a:p>
            <a:r>
              <a:rPr lang="en-GB" dirty="0"/>
              <a:t>Once in-orbit, analysis performed by different groups over stable desert sites show good agreement </a:t>
            </a:r>
            <a:r>
              <a:rPr lang="en-GB" dirty="0" err="1"/>
              <a:t>wrt</a:t>
            </a:r>
            <a:r>
              <a:rPr lang="en-GB" dirty="0"/>
              <a:t>. reference sensor, for S1-S3 in nadir view.</a:t>
            </a:r>
          </a:p>
          <a:p>
            <a:r>
              <a:rPr lang="en-GB" dirty="0"/>
              <a:t>S5-S6 show 12% offset.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root cause is still under investigation. </a:t>
            </a:r>
          </a:p>
          <a:p>
            <a:r>
              <a:rPr lang="en-GB" dirty="0"/>
              <a:t>Channel S4 at 1370 nm has no vicarious adjustment as it is in water vapour line</a:t>
            </a:r>
          </a:p>
          <a:p>
            <a:r>
              <a:rPr lang="en-GB" dirty="0"/>
              <a:t>Lunar observations were made to use the moon data and lunar models for characterisation and validation of SLSTR. </a:t>
            </a:r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5920-A1E2-4FCA-8419-28B6B2D24201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93EC39-154E-9041-AB32-DC8038F9F6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129" y="2645642"/>
            <a:ext cx="3884886" cy="1927557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2D24D223-87DC-754A-B2AE-E2CC9A297E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5387" y="2953384"/>
            <a:ext cx="5392413" cy="155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E1E131-F2FE-D04C-ABCD-20AB39CC8838}"/>
              </a:ext>
            </a:extLst>
          </p:cNvPr>
          <p:cNvSpPr/>
          <p:nvPr/>
        </p:nvSpPr>
        <p:spPr>
          <a:xfrm>
            <a:off x="5025387" y="26268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Users are advised to apply correction factors:</a:t>
            </a:r>
          </a:p>
        </p:txBody>
      </p:sp>
    </p:spTree>
    <p:extLst>
      <p:ext uri="{BB962C8B-B14F-4D97-AF65-F5344CB8AC3E}">
        <p14:creationId xmlns:p14="http://schemas.microsoft.com/office/powerpoint/2010/main" val="770810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3520F33-D89E-9645-BA19-4CBB7F1192E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64" y="921075"/>
            <a:ext cx="1344035" cy="5936158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5B65920-A1E2-4FCA-8419-28B6B2D24201}" type="slidenum">
              <a:rPr lang="en-GB" smtClean="0"/>
              <a:pPr algn="r"/>
              <a:t>4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Moon observations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9DBBB48-78BC-A045-A6C8-D05C11C17904}"/>
              </a:ext>
            </a:extLst>
          </p:cNvPr>
          <p:cNvSpPr txBox="1">
            <a:spLocks/>
          </p:cNvSpPr>
          <p:nvPr/>
        </p:nvSpPr>
        <p:spPr>
          <a:xfrm>
            <a:off x="5339030" y="1486054"/>
            <a:ext cx="6688800" cy="49896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65000"/>
                </a:schemeClr>
              </a:buClr>
              <a:buFontTx/>
              <a:buBlip>
                <a:blip r:embed="rId3"/>
              </a:buBlip>
              <a:defRPr sz="2000" kern="1200">
                <a:solidFill>
                  <a:srgbClr val="002554"/>
                </a:solidFill>
                <a:latin typeface="Corisand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Tx/>
              <a:buBlip>
                <a:blip r:embed="rId3"/>
              </a:buBlip>
              <a:defRPr sz="1600" kern="1200" baseline="0">
                <a:solidFill>
                  <a:srgbClr val="75787B"/>
                </a:solidFill>
                <a:latin typeface="Corisande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Tx/>
              <a:buBlip>
                <a:blip r:embed="rId3"/>
              </a:buBlip>
              <a:defRPr sz="1600" kern="1200" baseline="0">
                <a:solidFill>
                  <a:srgbClr val="75787B"/>
                </a:solidFill>
                <a:latin typeface="Corisande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r>
              <a:rPr lang="en-GB" dirty="0"/>
              <a:t>The Moon data acquisition took place in a stable orientation after a roll manoeuvre, allowing the Moon to be mapped by the SLSTR instrument.</a:t>
            </a:r>
          </a:p>
          <a:p>
            <a:pPr lvl="1"/>
            <a:r>
              <a:rPr lang="en-GB" dirty="0"/>
              <a:t>S3B SLSTR observation was made on 07/2018</a:t>
            </a:r>
          </a:p>
          <a:p>
            <a:pPr lvl="1"/>
            <a:r>
              <a:rPr lang="en-GB" dirty="0"/>
              <a:t>S3A SLSTR observation was made on 07/2020</a:t>
            </a:r>
          </a:p>
          <a:p>
            <a:pPr lvl="1"/>
            <a:endParaRPr lang="en-GB" dirty="0"/>
          </a:p>
          <a:p>
            <a:r>
              <a:rPr lang="en-GB" dirty="0"/>
              <a:t>SLSTR observed the Moon in nadir view with all the channels: the VIS (S1-S3), the SWIR (S4-S6) and the TIR (S7-S9).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SLSTR also conducted a cold sky observation to provide an additional calibration point using the channels S8 and S9.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D1C513A-8456-6240-B4DE-42DE1A8C77AF}"/>
              </a:ext>
            </a:extLst>
          </p:cNvPr>
          <p:cNvSpPr txBox="1">
            <a:spLocks/>
          </p:cNvSpPr>
          <p:nvPr/>
        </p:nvSpPr>
        <p:spPr>
          <a:xfrm>
            <a:off x="1732799" y="921075"/>
            <a:ext cx="9621001" cy="10453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65000"/>
                </a:schemeClr>
              </a:buClr>
              <a:buFontTx/>
              <a:buBlip>
                <a:blip r:embed="rId3"/>
              </a:buBlip>
              <a:defRPr sz="2000" kern="1200">
                <a:solidFill>
                  <a:srgbClr val="002554"/>
                </a:solidFill>
                <a:latin typeface="Corisand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Tx/>
              <a:buBlip>
                <a:blip r:embed="rId3"/>
              </a:buBlip>
              <a:defRPr sz="1600" kern="1200" baseline="0">
                <a:solidFill>
                  <a:srgbClr val="75787B"/>
                </a:solidFill>
                <a:latin typeface="Corisande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Tx/>
              <a:buBlip>
                <a:blip r:embed="rId3"/>
              </a:buBlip>
              <a:defRPr sz="1600" kern="1200" baseline="0">
                <a:solidFill>
                  <a:srgbClr val="75787B"/>
                </a:solidFill>
                <a:latin typeface="Corisande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SLSTR L0 </a:t>
            </a:r>
            <a:r>
              <a:rPr lang="en-GB" sz="1800" dirty="0" err="1"/>
              <a:t>quicklook</a:t>
            </a:r>
            <a:r>
              <a:rPr lang="en-GB" sz="1800" dirty="0"/>
              <a:t> generated from the Moon observation. The image shows the view from spacecraft rotating away and towards the Earth.</a:t>
            </a:r>
          </a:p>
        </p:txBody>
      </p: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617F9A86-6DC0-A344-94C2-3E7B3416DE72}"/>
              </a:ext>
            </a:extLst>
          </p:cNvPr>
          <p:cNvCxnSpPr/>
          <p:nvPr/>
        </p:nvCxnSpPr>
        <p:spPr>
          <a:xfrm rot="10800000" flipV="1">
            <a:off x="1533600" y="1476000"/>
            <a:ext cx="1519201" cy="885600"/>
          </a:xfrm>
          <a:prstGeom prst="bentConnector3">
            <a:avLst>
              <a:gd name="adj1" fmla="val 237"/>
            </a:avLst>
          </a:prstGeom>
          <a:ln w="15875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00457402-B316-994B-8946-B5262E02C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0724" y="4990104"/>
            <a:ext cx="3210318" cy="1731371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A7CBA63-F8B3-064D-8B29-90600C3227BB}"/>
              </a:ext>
            </a:extLst>
          </p:cNvPr>
          <p:cNvCxnSpPr/>
          <p:nvPr/>
        </p:nvCxnSpPr>
        <p:spPr>
          <a:xfrm>
            <a:off x="1780324" y="6581127"/>
            <a:ext cx="887309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C2EE170-2E5E-0D4B-B1A6-B348FE422E81}"/>
              </a:ext>
            </a:extLst>
          </p:cNvPr>
          <p:cNvSpPr txBox="1"/>
          <p:nvPr/>
        </p:nvSpPr>
        <p:spPr>
          <a:xfrm>
            <a:off x="1780324" y="6304128"/>
            <a:ext cx="9516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Across-track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4D68FBF-006D-A846-9AE6-AB361D06CDFE}"/>
              </a:ext>
            </a:extLst>
          </p:cNvPr>
          <p:cNvCxnSpPr>
            <a:cxnSpLocks/>
          </p:cNvCxnSpPr>
          <p:nvPr/>
        </p:nvCxnSpPr>
        <p:spPr>
          <a:xfrm flipV="1">
            <a:off x="1781038" y="5313237"/>
            <a:ext cx="0" cy="126789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8A51647-3817-864F-AEA0-D267F5297FB1}"/>
              </a:ext>
            </a:extLst>
          </p:cNvPr>
          <p:cNvSpPr txBox="1"/>
          <p:nvPr/>
        </p:nvSpPr>
        <p:spPr>
          <a:xfrm rot="16200000">
            <a:off x="1483099" y="5729627"/>
            <a:ext cx="901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Along-track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6876F9-9B6F-7143-9483-F45EFCC832D6}"/>
              </a:ext>
            </a:extLst>
          </p:cNvPr>
          <p:cNvSpPr txBox="1"/>
          <p:nvPr/>
        </p:nvSpPr>
        <p:spPr>
          <a:xfrm>
            <a:off x="3966953" y="4993032"/>
            <a:ext cx="87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Channel S1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398A68A-8E32-D646-B062-0A63042641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0724" y="2398743"/>
            <a:ext cx="3658306" cy="233680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4CB86DA-8F0A-2344-BB9C-382C78F8AB7A}"/>
              </a:ext>
            </a:extLst>
          </p:cNvPr>
          <p:cNvSpPr txBox="1"/>
          <p:nvPr/>
        </p:nvSpPr>
        <p:spPr>
          <a:xfrm>
            <a:off x="3654806" y="283992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32EEE"/>
                </a:solidFill>
              </a:rPr>
              <a:t>SLSTR orbit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1C255B-8229-624B-BED7-4F9FFCEE2F69}"/>
              </a:ext>
            </a:extLst>
          </p:cNvPr>
          <p:cNvSpPr txBox="1"/>
          <p:nvPr/>
        </p:nvSpPr>
        <p:spPr>
          <a:xfrm rot="16200000">
            <a:off x="1282164" y="3181303"/>
            <a:ext cx="901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Along-track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A700880-8F8F-7D4A-BF35-853BE196C8A4}"/>
              </a:ext>
            </a:extLst>
          </p:cNvPr>
          <p:cNvSpPr txBox="1"/>
          <p:nvPr/>
        </p:nvSpPr>
        <p:spPr>
          <a:xfrm>
            <a:off x="3009818" y="4484917"/>
            <a:ext cx="9516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Across-track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BBE245B-ADC7-E143-B477-04880C5CC497}"/>
              </a:ext>
            </a:extLst>
          </p:cNvPr>
          <p:cNvSpPr/>
          <p:nvPr/>
        </p:nvSpPr>
        <p:spPr>
          <a:xfrm>
            <a:off x="2460978" y="3197967"/>
            <a:ext cx="406400" cy="21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3B6037F-64AF-6047-B555-4CD9B0571D43}"/>
              </a:ext>
            </a:extLst>
          </p:cNvPr>
          <p:cNvCxnSpPr>
            <a:cxnSpLocks/>
          </p:cNvCxnSpPr>
          <p:nvPr/>
        </p:nvCxnSpPr>
        <p:spPr>
          <a:xfrm>
            <a:off x="2754573" y="3409244"/>
            <a:ext cx="0" cy="15014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492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5B65920-A1E2-4FCA-8419-28B6B2D24201}" type="slidenum">
              <a:rPr lang="en-GB" smtClean="0"/>
              <a:pPr algn="r"/>
              <a:t>5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Moon data geometric calibration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ED9585-FE7A-EE4B-B45D-E559E3D76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879" y="1038992"/>
            <a:ext cx="3210318" cy="17313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4D2631-802E-CA40-BF1E-0F8A186430BF}"/>
              </a:ext>
            </a:extLst>
          </p:cNvPr>
          <p:cNvSpPr txBox="1"/>
          <p:nvPr/>
        </p:nvSpPr>
        <p:spPr>
          <a:xfrm>
            <a:off x="4159551" y="1508809"/>
            <a:ext cx="4578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12369"/>
                </a:solidFill>
              </a:rPr>
              <a:t>SLSTR VIS channels 4 detectors (1 array)</a:t>
            </a:r>
          </a:p>
          <a:p>
            <a:r>
              <a:rPr lang="en-US" dirty="0">
                <a:solidFill>
                  <a:srgbClr val="112369"/>
                </a:solidFill>
              </a:rPr>
              <a:t>SLSTR SWIR channels 8 detectors (2 arrays)</a:t>
            </a:r>
          </a:p>
          <a:p>
            <a:r>
              <a:rPr lang="en-US" dirty="0">
                <a:solidFill>
                  <a:srgbClr val="112369"/>
                </a:solidFill>
              </a:rPr>
              <a:t>SLSTR VIS/SWIR channels: 2 read cycles</a:t>
            </a:r>
          </a:p>
          <a:p>
            <a:endParaRPr lang="en-US" dirty="0">
              <a:solidFill>
                <a:srgbClr val="11236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3EB0A3-6299-A543-AE9D-01A9D6105EBF}"/>
              </a:ext>
            </a:extLst>
          </p:cNvPr>
          <p:cNvSpPr txBox="1"/>
          <p:nvPr/>
        </p:nvSpPr>
        <p:spPr>
          <a:xfrm>
            <a:off x="3612444" y="1052439"/>
            <a:ext cx="7044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12369"/>
                </a:solidFill>
              </a:rPr>
              <a:t>MOON L0 data dimensions: [</a:t>
            </a:r>
            <a:r>
              <a:rPr lang="en-US" dirty="0" err="1">
                <a:solidFill>
                  <a:srgbClr val="112369"/>
                </a:solidFill>
              </a:rPr>
              <a:t>acrosstrack</a:t>
            </a:r>
            <a:r>
              <a:rPr lang="en-US" dirty="0">
                <a:solidFill>
                  <a:srgbClr val="112369"/>
                </a:solidFill>
              </a:rPr>
              <a:t>, detector, read cycle, </a:t>
            </a:r>
            <a:r>
              <a:rPr lang="en-US" dirty="0" err="1">
                <a:solidFill>
                  <a:srgbClr val="112369"/>
                </a:solidFill>
              </a:rPr>
              <a:t>alongtrack</a:t>
            </a:r>
            <a:r>
              <a:rPr lang="en-US" dirty="0">
                <a:solidFill>
                  <a:srgbClr val="112369"/>
                </a:solidFill>
              </a:rPr>
              <a:t>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F44D5E-A640-9540-A16B-5DA4936197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91" y="3222269"/>
            <a:ext cx="3827760" cy="28405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89F966-67CD-7F4E-B13E-CBCD89E1423D}"/>
              </a:ext>
            </a:extLst>
          </p:cNvPr>
          <p:cNvSpPr txBox="1"/>
          <p:nvPr/>
        </p:nvSpPr>
        <p:spPr>
          <a:xfrm rot="16200000">
            <a:off x="-241641" y="3978975"/>
            <a:ext cx="901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Along-track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CD1082-22E1-004C-89A2-D9A124C6DFDD}"/>
              </a:ext>
            </a:extLst>
          </p:cNvPr>
          <p:cNvSpPr txBox="1"/>
          <p:nvPr/>
        </p:nvSpPr>
        <p:spPr>
          <a:xfrm>
            <a:off x="2734226" y="5899188"/>
            <a:ext cx="9516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Across-track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F54A7BA-E11B-8D40-90E4-20E1DBD24BE1}"/>
              </a:ext>
            </a:extLst>
          </p:cNvPr>
          <p:cNvCxnSpPr>
            <a:cxnSpLocks/>
          </p:cNvCxnSpPr>
          <p:nvPr/>
        </p:nvCxnSpPr>
        <p:spPr>
          <a:xfrm flipH="1">
            <a:off x="1256687" y="6062836"/>
            <a:ext cx="14298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7CFE014-4BA3-1B43-AC3F-80B80A7EE631}"/>
              </a:ext>
            </a:extLst>
          </p:cNvPr>
          <p:cNvCxnSpPr>
            <a:cxnSpLocks/>
          </p:cNvCxnSpPr>
          <p:nvPr/>
        </p:nvCxnSpPr>
        <p:spPr>
          <a:xfrm>
            <a:off x="208994" y="4634306"/>
            <a:ext cx="0" cy="7883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DFB1F7F-DF42-4744-AACE-E7EE0F6772D8}"/>
              </a:ext>
            </a:extLst>
          </p:cNvPr>
          <p:cNvSpPr txBox="1"/>
          <p:nvPr/>
        </p:nvSpPr>
        <p:spPr>
          <a:xfrm>
            <a:off x="3189110" y="3341508"/>
            <a:ext cx="643467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det1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det2</a:t>
            </a:r>
          </a:p>
          <a:p>
            <a:pPr algn="ctr"/>
            <a:r>
              <a:rPr lang="en-US" sz="1400" dirty="0">
                <a:solidFill>
                  <a:srgbClr val="00B050"/>
                </a:solidFill>
              </a:rPr>
              <a:t>det3</a:t>
            </a:r>
          </a:p>
          <a:p>
            <a:pPr algn="ctr"/>
            <a:r>
              <a:rPr lang="en-US" sz="1400" dirty="0">
                <a:solidFill>
                  <a:srgbClr val="032EEE"/>
                </a:solidFill>
              </a:rPr>
              <a:t>det4</a:t>
            </a:r>
          </a:p>
        </p:txBody>
      </p:sp>
      <p:sp>
        <p:nvSpPr>
          <p:cNvPr id="16" name="Right Arrow Callout 15">
            <a:extLst>
              <a:ext uri="{FF2B5EF4-FFF2-40B4-BE49-F238E27FC236}">
                <a16:creationId xmlns:a16="http://schemas.microsoft.com/office/drawing/2014/main" id="{AD79E4E9-A655-C149-AA94-B2E4701CEC7B}"/>
              </a:ext>
            </a:extLst>
          </p:cNvPr>
          <p:cNvSpPr/>
          <p:nvPr/>
        </p:nvSpPr>
        <p:spPr>
          <a:xfrm>
            <a:off x="3964181" y="3661599"/>
            <a:ext cx="4453871" cy="1366901"/>
          </a:xfrm>
          <a:prstGeom prst="rightArrowCallout">
            <a:avLst>
              <a:gd name="adj1" fmla="val 23123"/>
              <a:gd name="adj2" fmla="val 25000"/>
              <a:gd name="adj3" fmla="val 35323"/>
              <a:gd name="adj4" fmla="val 85907"/>
            </a:avLst>
          </a:prstGeom>
          <a:solidFill>
            <a:srgbClr val="F8FA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Triangulation of L0 data for interpolation into a regular grid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Two read-cycles are merged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One image per detector.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5DDFC5-C4CB-C049-B277-0D60F302D200}"/>
              </a:ext>
            </a:extLst>
          </p:cNvPr>
          <p:cNvSpPr txBox="1"/>
          <p:nvPr/>
        </p:nvSpPr>
        <p:spPr>
          <a:xfrm>
            <a:off x="208994" y="2398280"/>
            <a:ext cx="1831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Pixel size=[4.3’,1’]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2DBE37-C877-6B4D-AF4F-A61BA59C65EA}"/>
              </a:ext>
            </a:extLst>
          </p:cNvPr>
          <p:cNvSpPr txBox="1"/>
          <p:nvPr/>
        </p:nvSpPr>
        <p:spPr>
          <a:xfrm>
            <a:off x="2433344" y="1103759"/>
            <a:ext cx="995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Channel S1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EDDFA4C-FE1D-C14F-A58A-68799A2078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572" y="2852370"/>
            <a:ext cx="3473517" cy="347351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9D31F2F-C8B4-A84C-84DD-C4DC55CDAD98}"/>
              </a:ext>
            </a:extLst>
          </p:cNvPr>
          <p:cNvSpPr txBox="1"/>
          <p:nvPr/>
        </p:nvSpPr>
        <p:spPr>
          <a:xfrm>
            <a:off x="11014642" y="2972071"/>
            <a:ext cx="995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Channel S1</a:t>
            </a:r>
          </a:p>
          <a:p>
            <a:r>
              <a:rPr lang="en-US" sz="1400" dirty="0">
                <a:solidFill>
                  <a:schemeClr val="bg1"/>
                </a:solidFill>
              </a:rPr>
              <a:t>Detector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BC57E7-C5BF-1A45-821B-91625CFA81DF}"/>
              </a:ext>
            </a:extLst>
          </p:cNvPr>
          <p:cNvSpPr txBox="1"/>
          <p:nvPr/>
        </p:nvSpPr>
        <p:spPr>
          <a:xfrm>
            <a:off x="8736209" y="5886117"/>
            <a:ext cx="165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Pixel size=[1’,1’]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681442-5BB2-0546-9B23-2AA6498A362A}"/>
              </a:ext>
            </a:extLst>
          </p:cNvPr>
          <p:cNvSpPr txBox="1"/>
          <p:nvPr/>
        </p:nvSpPr>
        <p:spPr>
          <a:xfrm>
            <a:off x="8737601" y="2956604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SLSTR-B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12FECE3-9C39-1F46-B23B-088CA41EB047}"/>
              </a:ext>
            </a:extLst>
          </p:cNvPr>
          <p:cNvCxnSpPr>
            <a:cxnSpLocks/>
          </p:cNvCxnSpPr>
          <p:nvPr/>
        </p:nvCxnSpPr>
        <p:spPr>
          <a:xfrm flipH="1">
            <a:off x="10939897" y="6105632"/>
            <a:ext cx="95167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CBEE875-853B-E743-A2CB-80CB68EF059E}"/>
              </a:ext>
            </a:extLst>
          </p:cNvPr>
          <p:cNvSpPr txBox="1"/>
          <p:nvPr/>
        </p:nvSpPr>
        <p:spPr>
          <a:xfrm rot="16200000">
            <a:off x="11286818" y="5241630"/>
            <a:ext cx="9516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Across-track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C0BEB4C-B680-CC4F-89D5-0CE1A3A1B7DC}"/>
              </a:ext>
            </a:extLst>
          </p:cNvPr>
          <p:cNvCxnSpPr>
            <a:cxnSpLocks/>
          </p:cNvCxnSpPr>
          <p:nvPr/>
        </p:nvCxnSpPr>
        <p:spPr>
          <a:xfrm flipV="1">
            <a:off x="11891568" y="4821637"/>
            <a:ext cx="0" cy="126789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32FF8F4-D664-D44E-969E-77CEF04350A8}"/>
              </a:ext>
            </a:extLst>
          </p:cNvPr>
          <p:cNvSpPr txBox="1"/>
          <p:nvPr/>
        </p:nvSpPr>
        <p:spPr>
          <a:xfrm>
            <a:off x="11061898" y="5812528"/>
            <a:ext cx="901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Along-track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FCEDC4-4F0B-D34B-88C3-09DC76073030}"/>
              </a:ext>
            </a:extLst>
          </p:cNvPr>
          <p:cNvSpPr txBox="1"/>
          <p:nvPr/>
        </p:nvSpPr>
        <p:spPr>
          <a:xfrm>
            <a:off x="4367999" y="5195463"/>
            <a:ext cx="3067582" cy="369332"/>
          </a:xfrm>
          <a:prstGeom prst="rect">
            <a:avLst/>
          </a:prstGeom>
          <a:solidFill>
            <a:srgbClr val="EBF1D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NEXT: One image per channel.</a:t>
            </a:r>
          </a:p>
        </p:txBody>
      </p:sp>
    </p:spTree>
    <p:extLst>
      <p:ext uri="{BB962C8B-B14F-4D97-AF65-F5344CB8AC3E}">
        <p14:creationId xmlns:p14="http://schemas.microsoft.com/office/powerpoint/2010/main" val="1539140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6A5ADC-A363-D34D-B873-6F921C22B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5B65920-A1E2-4FCA-8419-28B6B2D24201}" type="slidenum">
              <a:rPr lang="en-GB" smtClean="0"/>
              <a:pPr algn="r"/>
              <a:t>6</a:t>
            </a:fld>
            <a:endParaRPr lang="en-GB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59D07CB0-57D5-8C4A-8311-9FB4DD894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Moon data radiometric calibration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7ACAEF-FEB7-454D-81CD-1EEDA2B7520D}"/>
              </a:ext>
            </a:extLst>
          </p:cNvPr>
          <p:cNvSpPr txBox="1">
            <a:spLocks/>
          </p:cNvSpPr>
          <p:nvPr/>
        </p:nvSpPr>
        <p:spPr>
          <a:xfrm>
            <a:off x="895124" y="1935136"/>
            <a:ext cx="4207454" cy="35738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2000" kern="1200">
                <a:solidFill>
                  <a:srgbClr val="002554"/>
                </a:solidFill>
                <a:latin typeface="Corisand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kern="1200" baseline="0">
                <a:solidFill>
                  <a:srgbClr val="75787B"/>
                </a:solidFill>
                <a:latin typeface="Corisande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kern="1200" baseline="0">
                <a:solidFill>
                  <a:srgbClr val="75787B"/>
                </a:solidFill>
                <a:latin typeface="Corisande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The SLSTR Moon data consist of:</a:t>
            </a:r>
          </a:p>
          <a:p>
            <a:r>
              <a:rPr lang="en-GB" dirty="0"/>
              <a:t>Re-mapped L0 Nadir view data [DN] </a:t>
            </a:r>
          </a:p>
          <a:p>
            <a:pPr lvl="1"/>
            <a:r>
              <a:rPr lang="en-GB" dirty="0"/>
              <a:t>Dark signal measured at dark sky</a:t>
            </a:r>
          </a:p>
          <a:p>
            <a:r>
              <a:rPr lang="en-GB" dirty="0"/>
              <a:t>VISCAL file of the orbit</a:t>
            </a:r>
          </a:p>
          <a:p>
            <a:pPr lvl="1"/>
            <a:r>
              <a:rPr lang="en-GB" dirty="0"/>
              <a:t>VISCAL signal [DN]</a:t>
            </a:r>
          </a:p>
          <a:p>
            <a:pPr lvl="1"/>
            <a:r>
              <a:rPr lang="en-GB" dirty="0"/>
              <a:t>BB measured signal [DN]</a:t>
            </a:r>
          </a:p>
          <a:p>
            <a:r>
              <a:rPr lang="en-GB" dirty="0"/>
              <a:t>Auxiliary data files</a:t>
            </a:r>
          </a:p>
          <a:p>
            <a:pPr lvl="1"/>
            <a:r>
              <a:rPr lang="en-GB" dirty="0"/>
              <a:t>Solar irradiance [</a:t>
            </a:r>
            <a:r>
              <a:rPr lang="en-GB" dirty="0" err="1"/>
              <a:t>mW</a:t>
            </a:r>
            <a:r>
              <a:rPr lang="en-GB" dirty="0"/>
              <a:t> m-2 nm-1]</a:t>
            </a:r>
          </a:p>
          <a:p>
            <a:pPr lvl="1"/>
            <a:r>
              <a:rPr lang="en-GB" dirty="0"/>
              <a:t>VISCAL reflectance factors</a:t>
            </a:r>
          </a:p>
          <a:p>
            <a:pPr lvl="1"/>
            <a:r>
              <a:rPr lang="en-GB" dirty="0"/>
              <a:t>LUT with non-linearity curves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FA2F2A-5F59-DB40-ACB4-0688D3E3B1B9}"/>
                  </a:ext>
                </a:extLst>
              </p:cNvPr>
              <p:cNvSpPr txBox="1"/>
              <p:nvPr/>
            </p:nvSpPr>
            <p:spPr>
              <a:xfrm>
                <a:off x="5460962" y="1253064"/>
                <a:ext cx="3687996" cy="5727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𝑀𝑂𝑂𝑁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0 −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𝐷𝑎𝑟𝑘</m:t>
                          </m:r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𝐷𝑁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𝑣𝑖𝑠𝑐𝑎𝑙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𝐷𝑁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𝐵𝐵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𝑅𝑐𝑎𝑙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𝑠𝑢𝑛</m:t>
                              </m:r>
                            </m:sub>
                          </m:sSub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FA2F2A-5F59-DB40-ACB4-0688D3E3B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962" y="1253064"/>
                <a:ext cx="3687996" cy="572786"/>
              </a:xfrm>
              <a:prstGeom prst="rect">
                <a:avLst/>
              </a:prstGeom>
              <a:blipFill>
                <a:blip r:embed="rId3"/>
                <a:stretch>
                  <a:fillRect l="-687" t="-6522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11D5861B-20B2-8D43-B320-6155CD1D1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346" y="2226562"/>
            <a:ext cx="3127612" cy="37290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869CD8D-747F-E64F-8FC1-1ED9199CF678}"/>
              </a:ext>
            </a:extLst>
          </p:cNvPr>
          <p:cNvSpPr txBox="1"/>
          <p:nvPr/>
        </p:nvSpPr>
        <p:spPr>
          <a:xfrm>
            <a:off x="7727875" y="2359188"/>
            <a:ext cx="995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Channel S1</a:t>
            </a:r>
          </a:p>
          <a:p>
            <a:r>
              <a:rPr lang="en-US" sz="1400" dirty="0">
                <a:solidFill>
                  <a:schemeClr val="bg1"/>
                </a:solidFill>
              </a:rPr>
              <a:t>Detector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0928FF-425C-CE45-8FA0-2DDBB540CC67}"/>
              </a:ext>
            </a:extLst>
          </p:cNvPr>
          <p:cNvSpPr txBox="1"/>
          <p:nvPr/>
        </p:nvSpPr>
        <p:spPr>
          <a:xfrm>
            <a:off x="10066375" y="2170558"/>
            <a:ext cx="995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Channel S1</a:t>
            </a:r>
          </a:p>
          <a:p>
            <a:r>
              <a:rPr lang="en-US" sz="1400" dirty="0">
                <a:solidFill>
                  <a:schemeClr val="bg1"/>
                </a:solidFill>
              </a:rPr>
              <a:t>Detector 1</a:t>
            </a:r>
          </a:p>
        </p:txBody>
      </p:sp>
    </p:spTree>
    <p:extLst>
      <p:ext uri="{BB962C8B-B14F-4D97-AF65-F5344CB8AC3E}">
        <p14:creationId xmlns:p14="http://schemas.microsoft.com/office/powerpoint/2010/main" val="2111864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8ED914-3E84-F147-B25E-E780DAB9C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5B65920-A1E2-4FCA-8419-28B6B2D24201}" type="slidenum">
              <a:rPr lang="en-GB" smtClean="0"/>
              <a:pPr algn="r"/>
              <a:t>7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E2710F-76CB-FA41-B51A-9AC768541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Moon Irradiance measured with SLSTR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5F3BFB7-F213-ED42-A048-8D9C838B95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0307" y="966765"/>
                <a:ext cx="11370137" cy="177643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bg1">
                      <a:lumMod val="65000"/>
                    </a:schemeClr>
                  </a:buClr>
                  <a:buFontTx/>
                  <a:buBlip>
                    <a:blip r:embed="rId2"/>
                  </a:buBlip>
                  <a:defRPr sz="2000" kern="1200">
                    <a:solidFill>
                      <a:srgbClr val="002554"/>
                    </a:solidFill>
                    <a:latin typeface="Corisande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bg1">
                      <a:lumMod val="65000"/>
                    </a:schemeClr>
                  </a:buClr>
                  <a:buFontTx/>
                  <a:buBlip>
                    <a:blip r:embed="rId2"/>
                  </a:buBlip>
                  <a:defRPr sz="1600" kern="1200" baseline="0">
                    <a:solidFill>
                      <a:srgbClr val="75787B"/>
                    </a:solidFill>
                    <a:latin typeface="Corisande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bg1">
                      <a:lumMod val="65000"/>
                    </a:schemeClr>
                  </a:buClr>
                  <a:buFontTx/>
                  <a:buBlip>
                    <a:blip r:embed="rId2"/>
                  </a:buBlip>
                  <a:defRPr sz="1600" kern="1200" baseline="0">
                    <a:solidFill>
                      <a:srgbClr val="75787B"/>
                    </a:solidFill>
                    <a:latin typeface="Corisande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GB" dirty="0"/>
              </a:p>
              <a:p>
                <a:r>
                  <a:rPr lang="en-GB" dirty="0"/>
                  <a:t>In the re-gridded maps, all the detectors are co-located.</a:t>
                </a:r>
              </a:p>
              <a:p>
                <a:r>
                  <a:rPr lang="en-GB" dirty="0"/>
                  <a:t>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𝑠𝑟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 solid angle  was measured on-ground. We re-calculated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GB" dirty="0"/>
                  <a:t> by taking account of the motion of the scanning mirror, the start time and integration time for each channel, and the movement of the satellite along track.</a:t>
                </a:r>
              </a:p>
              <a:p>
                <a:r>
                  <a:rPr lang="en-GB" dirty="0"/>
                  <a:t>In addition, the pixel size variation is taken into account: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5F3BFB7-F213-ED42-A048-8D9C838B9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07" y="966765"/>
                <a:ext cx="11370137" cy="1776435"/>
              </a:xfrm>
              <a:prstGeom prst="rect">
                <a:avLst/>
              </a:prstGeom>
              <a:blipFill>
                <a:blip r:embed="rId3"/>
                <a:stretch>
                  <a:fillRect b="-24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7B7AA95-0425-2F4F-973F-F1A84721EFD9}"/>
                  </a:ext>
                </a:extLst>
              </p:cNvPr>
              <p:cNvSpPr/>
              <p:nvPr/>
            </p:nvSpPr>
            <p:spPr>
              <a:xfrm>
                <a:off x="2977710" y="3326489"/>
                <a:ext cx="3235309" cy="664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𝑟𝑒𝑚𝑎𝑝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𝑟𝑒𝑚𝑎𝑝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𝑝𝑖𝑥𝑒𝑙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𝑎𝑟𝑒𝑎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𝑝𝑖𝑥𝑒𝑙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𝑎𝑟𝑒𝑎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7B7AA95-0425-2F4F-973F-F1A84721EF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710" y="3326489"/>
                <a:ext cx="3235309" cy="664926"/>
              </a:xfrm>
              <a:prstGeom prst="rect">
                <a:avLst/>
              </a:prstGeom>
              <a:blipFill>
                <a:blip r:embed="rId4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59DD84B-0E11-9F4C-9637-47BA010B7D32}"/>
                  </a:ext>
                </a:extLst>
              </p:cNvPr>
              <p:cNvSpPr/>
              <p:nvPr/>
            </p:nvSpPr>
            <p:spPr>
              <a:xfrm>
                <a:off x="6213019" y="3326489"/>
                <a:ext cx="287521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𝑟𝑒𝑚𝑎𝑝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𝑝𝑖𝑥𝑒𝑙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𝑎𝑟𝑒𝑎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=1×1 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𝑎𝑟𝑐𝑚𝑖𝑛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59DD84B-0E11-9F4C-9637-47BA010B7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019" y="3326489"/>
                <a:ext cx="2875210" cy="307777"/>
              </a:xfrm>
              <a:prstGeom prst="rect">
                <a:avLst/>
              </a:prstGeom>
              <a:blipFill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3E799E7-83D8-AF41-B8BE-A44B35A1A553}"/>
                  </a:ext>
                </a:extLst>
              </p:cNvPr>
              <p:cNvSpPr/>
              <p:nvPr/>
            </p:nvSpPr>
            <p:spPr>
              <a:xfrm>
                <a:off x="6407559" y="3538930"/>
                <a:ext cx="268067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𝑝𝑖𝑥𝑒𝑙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𝑎𝑟𝑒𝑎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=4.3×1 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𝑎𝑟𝑐𝑚𝑖𝑛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3E799E7-83D8-AF41-B8BE-A44B35A1A5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559" y="3538930"/>
                <a:ext cx="2680670" cy="307777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5527D1-AE37-8848-BB75-C80828E02D71}"/>
                  </a:ext>
                </a:extLst>
              </p:cNvPr>
              <p:cNvSpPr txBox="1"/>
              <p:nvPr/>
            </p:nvSpPr>
            <p:spPr>
              <a:xfrm>
                <a:off x="3104444" y="4374624"/>
                <a:ext cx="4310475" cy="8917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𝑐h𝑎𝑛𝑛𝑒𝑙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𝑁𝑑𝑒𝑡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𝑁𝑑𝑒𝑡</m:t>
                          </m:r>
                        </m:sup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𝑁𝑝𝑖𝑥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𝑝𝑖𝑥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𝑟𝑒𝑚𝑎𝑝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5527D1-AE37-8848-BB75-C80828E02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444" y="4374624"/>
                <a:ext cx="4310475" cy="891719"/>
              </a:xfrm>
              <a:prstGeom prst="rect">
                <a:avLst/>
              </a:prstGeom>
              <a:blipFill>
                <a:blip r:embed="rId7"/>
                <a:stretch>
                  <a:fillRect t="-90278" b="-140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7237428-B5F3-6243-92E8-5F9CBC954DD7}"/>
              </a:ext>
            </a:extLst>
          </p:cNvPr>
          <p:cNvSpPr txBox="1">
            <a:spLocks/>
          </p:cNvSpPr>
          <p:nvPr/>
        </p:nvSpPr>
        <p:spPr>
          <a:xfrm>
            <a:off x="620889" y="5363053"/>
            <a:ext cx="11370137" cy="4410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2000" kern="1200">
                <a:solidFill>
                  <a:srgbClr val="002554"/>
                </a:solidFill>
                <a:latin typeface="Corisand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kern="1200" baseline="0">
                <a:solidFill>
                  <a:srgbClr val="75787B"/>
                </a:solidFill>
                <a:latin typeface="Corisande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kern="1200" baseline="0">
                <a:solidFill>
                  <a:srgbClr val="75787B"/>
                </a:solidFill>
                <a:latin typeface="Corisande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8DEC661-7D91-944F-B2E1-CB5770DA67C9}"/>
                  </a:ext>
                </a:extLst>
              </p:cNvPr>
              <p:cNvSpPr txBox="1"/>
              <p:nvPr/>
            </p:nvSpPr>
            <p:spPr>
              <a:xfrm>
                <a:off x="3104444" y="5495970"/>
                <a:ext cx="4933658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𝑝𝑖𝑥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𝑀𝑜𝑜𝑛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𝑖𝑓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𝑝𝑖𝑥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GB" dirty="0"/>
                  <a:t>is 3 sigma above the sky signal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8DEC661-7D91-944F-B2E1-CB5770DA6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444" y="5495970"/>
                <a:ext cx="4933658" cy="298415"/>
              </a:xfrm>
              <a:prstGeom prst="rect">
                <a:avLst/>
              </a:prstGeom>
              <a:blipFill>
                <a:blip r:embed="rId8"/>
                <a:stretch>
                  <a:fillRect l="-1795" t="-20833" b="-4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3F1D8AC-E88E-BC4B-A62F-9851D898EFA9}"/>
              </a:ext>
            </a:extLst>
          </p:cNvPr>
          <p:cNvSpPr txBox="1"/>
          <p:nvPr/>
        </p:nvSpPr>
        <p:spPr>
          <a:xfrm>
            <a:off x="7401549" y="4626180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mW</a:t>
            </a:r>
            <a:r>
              <a:rPr lang="en-US" dirty="0"/>
              <a:t> m</a:t>
            </a:r>
            <a:r>
              <a:rPr lang="en-US" baseline="30000" dirty="0"/>
              <a:t>-2</a:t>
            </a:r>
            <a:r>
              <a:rPr lang="en-US" dirty="0"/>
              <a:t> nm</a:t>
            </a:r>
            <a:r>
              <a:rPr lang="en-US" baseline="30000" dirty="0"/>
              <a:t>-1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448262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7C18F8-DD1C-164D-A857-3678917F9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5B65920-A1E2-4FCA-8419-28B6B2D24201}" type="slidenum">
              <a:rPr lang="en-GB" smtClean="0"/>
              <a:pPr algn="r"/>
              <a:t>8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0FAEAF-2984-734C-8BD3-10B1FE184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Moon Irradiance measured with SLSTR </a:t>
            </a:r>
            <a:r>
              <a:rPr lang="en-US" dirty="0" err="1"/>
              <a:t>wrt</a:t>
            </a:r>
            <a:r>
              <a:rPr lang="en-US" dirty="0"/>
              <a:t> LIME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A9F561-740F-1B44-A465-31A88655575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41022"/>
            <a:ext cx="4640614" cy="2776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DAC316-853C-974A-972D-D6540237DEB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91831"/>
            <a:ext cx="4640614" cy="28052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1B4FFD-235A-094C-B707-ADF1274A784F}"/>
              </a:ext>
            </a:extLst>
          </p:cNvPr>
          <p:cNvSpPr txBox="1"/>
          <p:nvPr/>
        </p:nvSpPr>
        <p:spPr>
          <a:xfrm>
            <a:off x="2320307" y="1219536"/>
            <a:ext cx="1885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S3B vicarious corrected</a:t>
            </a:r>
          </a:p>
          <a:p>
            <a:r>
              <a:rPr lang="en-US" sz="1400" dirty="0">
                <a:solidFill>
                  <a:srgbClr val="032EEE"/>
                </a:solidFill>
              </a:rPr>
              <a:t>S3B </a:t>
            </a:r>
          </a:p>
          <a:p>
            <a:r>
              <a:rPr lang="en-US" sz="1400" dirty="0"/>
              <a:t>LIME</a:t>
            </a:r>
          </a:p>
          <a:p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5767F1-70E1-7445-98F9-79CC78B3FCED}"/>
              </a:ext>
            </a:extLst>
          </p:cNvPr>
          <p:cNvSpPr txBox="1"/>
          <p:nvPr/>
        </p:nvSpPr>
        <p:spPr>
          <a:xfrm>
            <a:off x="705556" y="4052056"/>
            <a:ext cx="1885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S3B vicarious corrected</a:t>
            </a:r>
          </a:p>
          <a:p>
            <a:r>
              <a:rPr lang="en-US" sz="1400" dirty="0">
                <a:solidFill>
                  <a:srgbClr val="032EEE"/>
                </a:solidFill>
              </a:rPr>
              <a:t>S3B </a:t>
            </a:r>
          </a:p>
          <a:p>
            <a:r>
              <a:rPr lang="en-US" sz="1400" dirty="0"/>
              <a:t>LIME</a:t>
            </a:r>
          </a:p>
          <a:p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C63A7A-4526-8347-895B-792CD5EB8BDA}"/>
              </a:ext>
            </a:extLst>
          </p:cNvPr>
          <p:cNvSpPr txBox="1"/>
          <p:nvPr/>
        </p:nvSpPr>
        <p:spPr>
          <a:xfrm>
            <a:off x="4526844" y="1219536"/>
            <a:ext cx="7089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These are very preliminary results</a:t>
            </a:r>
            <a:r>
              <a:rPr lang="en-US" sz="2000" dirty="0"/>
              <a:t>.</a:t>
            </a:r>
          </a:p>
          <a:p>
            <a:endParaRPr lang="en-US" dirty="0"/>
          </a:p>
          <a:p>
            <a:r>
              <a:rPr lang="en-US" dirty="0"/>
              <a:t>VIS channels: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32EEE"/>
                </a:solidFill>
              </a:rPr>
              <a:t>S3B observations agree the LIME models in a 2% when the vicarious correction is not applied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The Vicarious calibration increases the difference between measurements and LIME models up to 4%</a:t>
            </a:r>
          </a:p>
          <a:p>
            <a:r>
              <a:rPr lang="en-US" dirty="0"/>
              <a:t>S4 channel: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32EEE"/>
                </a:solidFill>
              </a:rPr>
              <a:t>S3B observations agree the LIME models in a 1.5%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There is not a vicarious calibration. This channel is for cloud detection</a:t>
            </a:r>
          </a:p>
          <a:p>
            <a:r>
              <a:rPr lang="en-US" dirty="0">
                <a:solidFill>
                  <a:srgbClr val="112369"/>
                </a:solidFill>
              </a:rPr>
              <a:t>SWIR channels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32EEE"/>
                </a:solidFill>
              </a:rPr>
              <a:t>S5 agrees with the LIME models in a 0.5%, while S6 is ~10% lower than the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The vicarious calibration corrects S6 up to 2% , while increases the difference up to 11% for S5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1236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5D9E5D-6486-1940-BE26-CFD0CF012F50}"/>
              </a:ext>
            </a:extLst>
          </p:cNvPr>
          <p:cNvSpPr txBox="1"/>
          <p:nvPr/>
        </p:nvSpPr>
        <p:spPr>
          <a:xfrm>
            <a:off x="1487080" y="3713502"/>
            <a:ext cx="1809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Observation/model</a:t>
            </a:r>
          </a:p>
        </p:txBody>
      </p:sp>
    </p:spTree>
    <p:extLst>
      <p:ext uri="{BB962C8B-B14F-4D97-AF65-F5344CB8AC3E}">
        <p14:creationId xmlns:p14="http://schemas.microsoft.com/office/powerpoint/2010/main" val="1223188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5DE767-F6E0-E547-ADCE-676F7162C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5B65920-A1E2-4FCA-8419-28B6B2D24201}" type="slidenum">
              <a:rPr lang="en-GB" smtClean="0"/>
              <a:pPr algn="r"/>
              <a:t>9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0EF030-5233-AF48-A3FA-AC7DC2086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7A884F3-D5D7-6B49-9D7B-EA4A04BFC1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0307" y="966765"/>
                <a:ext cx="11370137" cy="551305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bg1">
                      <a:lumMod val="65000"/>
                    </a:schemeClr>
                  </a:buClr>
                  <a:buFontTx/>
                  <a:buBlip>
                    <a:blip r:embed="rId2"/>
                  </a:buBlip>
                  <a:defRPr sz="2000" kern="1200">
                    <a:solidFill>
                      <a:srgbClr val="002554"/>
                    </a:solidFill>
                    <a:latin typeface="Corisande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bg1">
                      <a:lumMod val="65000"/>
                    </a:schemeClr>
                  </a:buClr>
                  <a:buFontTx/>
                  <a:buBlip>
                    <a:blip r:embed="rId2"/>
                  </a:buBlip>
                  <a:defRPr sz="1600" kern="1200" baseline="0">
                    <a:solidFill>
                      <a:srgbClr val="75787B"/>
                    </a:solidFill>
                    <a:latin typeface="Corisande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bg1">
                      <a:lumMod val="65000"/>
                    </a:schemeClr>
                  </a:buClr>
                  <a:buFontTx/>
                  <a:buBlip>
                    <a:blip r:embed="rId2"/>
                  </a:buBlip>
                  <a:defRPr sz="1600" kern="1200" baseline="0">
                    <a:solidFill>
                      <a:srgbClr val="75787B"/>
                    </a:solidFill>
                    <a:latin typeface="Corisande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GB" dirty="0"/>
              </a:p>
              <a:p>
                <a:r>
                  <a:rPr lang="en-GB" dirty="0"/>
                  <a:t>We have presented a preliminary analysis of the L0 Moon data observed with SLSTR</a:t>
                </a:r>
              </a:p>
              <a:p>
                <a:r>
                  <a:rPr lang="en-GB" dirty="0"/>
                  <a:t>L0 images were re-mapped by interpolation to a regular grid. All the detectors and channels were interpolated to the same reference regular grid, so all the detectors and channels are co-located.</a:t>
                </a:r>
              </a:p>
              <a:p>
                <a:r>
                  <a:rPr lang="en-GB" dirty="0"/>
                  <a:t>Radiometric calibration was applied to the re-mapped data by using the auxiliary data files and the VISCAL files</a:t>
                </a:r>
              </a:p>
              <a:p>
                <a:r>
                  <a:rPr lang="en-GB" dirty="0"/>
                  <a:t>Comparisons of the moon irradiances with the LIME model without applying a vicarious calibration, reveals a good agreement (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GB" dirty="0"/>
                  <a:t>) between the observations and the model for S1 to S5 channels. S6 is 10% lower than the model.</a:t>
                </a:r>
              </a:p>
              <a:p>
                <a:r>
                  <a:rPr lang="en-GB" dirty="0"/>
                  <a:t>The moon irradiances don’t agree the LIME models when the correction factors suggested from the vicarious calibration over desert sites are applied.</a:t>
                </a:r>
              </a:p>
              <a:p>
                <a:r>
                  <a:rPr lang="en-GB" dirty="0"/>
                  <a:t>Next: We’ll update the analysis for S3A.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7A884F3-D5D7-6B49-9D7B-EA4A04BFC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07" y="966765"/>
                <a:ext cx="11370137" cy="5513057"/>
              </a:xfrm>
              <a:prstGeom prst="rect">
                <a:avLst/>
              </a:prstGeom>
              <a:blipFill>
                <a:blip r:embed="rId3"/>
                <a:stretch>
                  <a:fillRect r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9055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KRI_RAL_Space_template" id="{83B000D1-5147-2A49-A82D-5663DCE60775}" vid="{D5A98F5C-0AA9-4240-8214-EF202AEA88A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KRI_RAL_Space_template" id="{83B000D1-5147-2A49-A82D-5663DCE60775}" vid="{781293E0-3B1C-F947-BAAC-5DC063C0DBB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791</TotalTime>
  <Words>918</Words>
  <Application>Microsoft Macintosh PowerPoint</Application>
  <PresentationFormat>Widescreen</PresentationFormat>
  <Paragraphs>124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Cambria Math</vt:lpstr>
      <vt:lpstr>Corisande</vt:lpstr>
      <vt:lpstr>Office Theme</vt:lpstr>
      <vt:lpstr>1_Office Theme</vt:lpstr>
      <vt:lpstr>Deriving lunar irradiances from SLSTR lunar acquisition. Preliminary analysis and results.</vt:lpstr>
      <vt:lpstr>SLSTR Basic Geometry</vt:lpstr>
      <vt:lpstr>SLSTR VIS-SWIR channels calibration analysis</vt:lpstr>
      <vt:lpstr>Moon observations</vt:lpstr>
      <vt:lpstr>Moon data geometric calibration</vt:lpstr>
      <vt:lpstr>Moon data radiometric calibration</vt:lpstr>
      <vt:lpstr>Moon Irradiance measured with SLSTR</vt:lpstr>
      <vt:lpstr>Moon Irradiance measured with SLSTR wrt LIME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Deriving lunar irradiances from SLSTR lunar acquisition</dc:title>
  <dc:creator>Etxaluze Azkonaga, Mireya (STFC,RAL,RALSP)</dc:creator>
  <cp:lastModifiedBy>Etxaluze Azkonaga, Mireya (STFC,RAL,RALSP)</cp:lastModifiedBy>
  <cp:revision>55</cp:revision>
  <dcterms:created xsi:type="dcterms:W3CDTF">2020-11-16T15:04:43Z</dcterms:created>
  <dcterms:modified xsi:type="dcterms:W3CDTF">2020-11-17T13:10:55Z</dcterms:modified>
</cp:coreProperties>
</file>